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261" r:id="rId4"/>
    <p:sldId id="262" r:id="rId5"/>
    <p:sldId id="288" r:id="rId6"/>
    <p:sldId id="291" r:id="rId7"/>
    <p:sldId id="292" r:id="rId8"/>
    <p:sldId id="268" r:id="rId9"/>
    <p:sldId id="290" r:id="rId10"/>
    <p:sldId id="293" r:id="rId11"/>
    <p:sldId id="265" r:id="rId12"/>
    <p:sldId id="296" r:id="rId13"/>
    <p:sldId id="271" r:id="rId14"/>
    <p:sldId id="272" r:id="rId15"/>
    <p:sldId id="273" r:id="rId16"/>
    <p:sldId id="274" r:id="rId17"/>
    <p:sldId id="275" r:id="rId18"/>
    <p:sldId id="284" r:id="rId19"/>
    <p:sldId id="298" r:id="rId20"/>
    <p:sldId id="276" r:id="rId21"/>
    <p:sldId id="277" r:id="rId22"/>
    <p:sldId id="278" r:id="rId23"/>
    <p:sldId id="279" r:id="rId24"/>
    <p:sldId id="285" r:id="rId25"/>
    <p:sldId id="286" r:id="rId26"/>
    <p:sldId id="300" r:id="rId27"/>
    <p:sldId id="299" r:id="rId28"/>
    <p:sldId id="301" r:id="rId29"/>
    <p:sldId id="280" r:id="rId30"/>
    <p:sldId id="281" r:id="rId31"/>
    <p:sldId id="287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6302B-6AE4-4415-9795-4E5934F6D78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AE71745A-58BA-4379-97AC-CF1D06AEDDE9}">
      <dgm:prSet/>
      <dgm:spPr/>
      <dgm:t>
        <a:bodyPr/>
        <a:lstStyle/>
        <a:p>
          <a:pPr rtl="0" eaLnBrk="1" latinLnBrk="0" hangingPunct="1"/>
          <a:r>
            <a:rPr lang="fr-FR"/>
            <a:t>EVALUATION du risque operatoire</a:t>
          </a:r>
        </a:p>
      </dgm:t>
    </dgm:pt>
    <dgm:pt modelId="{791B7D16-3A5A-4B10-A329-7726CE032551}" type="parTrans" cxnId="{8D6EC87F-CBC7-47CD-A49C-FCFE2DA9C56F}">
      <dgm:prSet/>
      <dgm:spPr/>
      <dgm:t>
        <a:bodyPr/>
        <a:lstStyle/>
        <a:p>
          <a:endParaRPr lang="fr-FR"/>
        </a:p>
      </dgm:t>
    </dgm:pt>
    <dgm:pt modelId="{9767B0FA-84BD-4EC3-931E-8060FB248D2B}" type="sibTrans" cxnId="{8D6EC87F-CBC7-47CD-A49C-FCFE2DA9C56F}">
      <dgm:prSet/>
      <dgm:spPr/>
      <dgm:t>
        <a:bodyPr/>
        <a:lstStyle/>
        <a:p>
          <a:endParaRPr lang="fr-FR"/>
        </a:p>
      </dgm:t>
    </dgm:pt>
    <dgm:pt modelId="{0E753D16-F93C-45DD-9492-DC5285F29B6F}" type="pres">
      <dgm:prSet presAssocID="{38D6302B-6AE4-4415-9795-4E5934F6D782}" presName="Name0" presStyleCnt="0">
        <dgm:presLayoutVars>
          <dgm:dir/>
          <dgm:animLvl val="lvl"/>
          <dgm:resizeHandles val="exact"/>
        </dgm:presLayoutVars>
      </dgm:prSet>
      <dgm:spPr/>
    </dgm:pt>
    <dgm:pt modelId="{2218612D-CB80-44EF-872E-B5A86DD8B19D}" type="pres">
      <dgm:prSet presAssocID="{AE71745A-58BA-4379-97AC-CF1D06AEDDE9}" presName="linNode" presStyleCnt="0"/>
      <dgm:spPr/>
    </dgm:pt>
    <dgm:pt modelId="{6617F24F-9550-41DB-801D-EE226514783C}" type="pres">
      <dgm:prSet presAssocID="{AE71745A-58BA-4379-97AC-CF1D06AEDDE9}" presName="parentText" presStyleLbl="node1" presStyleIdx="0" presStyleCnt="1">
        <dgm:presLayoutVars>
          <dgm:chMax val="1"/>
          <dgm:bulletEnabled val="1"/>
        </dgm:presLayoutVars>
      </dgm:prSet>
      <dgm:spPr/>
    </dgm:pt>
  </dgm:ptLst>
  <dgm:cxnLst>
    <dgm:cxn modelId="{E24AE52C-9560-4D77-8820-1F60E291549D}" type="presOf" srcId="{38D6302B-6AE4-4415-9795-4E5934F6D782}" destId="{0E753D16-F93C-45DD-9492-DC5285F29B6F}" srcOrd="0" destOrd="0" presId="urn:microsoft.com/office/officeart/2005/8/layout/vList5"/>
    <dgm:cxn modelId="{8D6EC87F-CBC7-47CD-A49C-FCFE2DA9C56F}" srcId="{38D6302B-6AE4-4415-9795-4E5934F6D782}" destId="{AE71745A-58BA-4379-97AC-CF1D06AEDDE9}" srcOrd="0" destOrd="0" parTransId="{791B7D16-3A5A-4B10-A329-7726CE032551}" sibTransId="{9767B0FA-84BD-4EC3-931E-8060FB248D2B}"/>
    <dgm:cxn modelId="{1A148DB3-18E1-493E-BA6A-8F84B51E4ECB}" type="presOf" srcId="{AE71745A-58BA-4379-97AC-CF1D06AEDDE9}" destId="{6617F24F-9550-41DB-801D-EE226514783C}" srcOrd="0" destOrd="0" presId="urn:microsoft.com/office/officeart/2005/8/layout/vList5"/>
    <dgm:cxn modelId="{20DD3389-DFAB-4FC1-8E8C-DE4334CB9242}" type="presParOf" srcId="{0E753D16-F93C-45DD-9492-DC5285F29B6F}" destId="{2218612D-CB80-44EF-872E-B5A86DD8B19D}" srcOrd="0" destOrd="0" presId="urn:microsoft.com/office/officeart/2005/8/layout/vList5"/>
    <dgm:cxn modelId="{74979631-6F65-4525-A246-8AFBA0B2E797}" type="presParOf" srcId="{2218612D-CB80-44EF-872E-B5A86DD8B19D}" destId="{6617F24F-9550-41DB-801D-EE226514783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F72BB8-40AF-4584-9C40-C386038F0AC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10320D0-EFF8-46DB-949A-D4424CE0D899}">
      <dgm:prSet/>
      <dgm:spPr/>
      <dgm:t>
        <a:bodyPr/>
        <a:lstStyle/>
        <a:p>
          <a:pPr rtl="0" eaLnBrk="1" latinLnBrk="0" hangingPunct="1">
            <a:buClrTx/>
            <a:buSzPts val="3200"/>
            <a:buFont typeface="Wingdings" panose="05000000000000000000" pitchFamily="2" charset="2"/>
            <a:buChar char="v"/>
          </a:pPr>
          <a:r>
            <a:rPr lang="fr-FR" dirty="0"/>
            <a:t>T postéro-latérales; les plus utilisées ,,,de moins en moins </a:t>
          </a:r>
          <a:r>
            <a:rPr lang="fr-FR" dirty="0" err="1"/>
            <a:t>délabrantes</a:t>
          </a:r>
          <a:endParaRPr lang="fr-FR" dirty="0"/>
        </a:p>
      </dgm:t>
    </dgm:pt>
    <dgm:pt modelId="{AD6C3DFA-53DA-4F85-B604-FC2DF8D875A1}" type="parTrans" cxnId="{DDD91857-6AE8-476E-8467-1E613CB154BC}">
      <dgm:prSet/>
      <dgm:spPr/>
      <dgm:t>
        <a:bodyPr/>
        <a:lstStyle/>
        <a:p>
          <a:endParaRPr lang="fr-FR"/>
        </a:p>
      </dgm:t>
    </dgm:pt>
    <dgm:pt modelId="{1DC579F8-0D95-4765-9010-0FFFF34F45CA}" type="sibTrans" cxnId="{DDD91857-6AE8-476E-8467-1E613CB154BC}">
      <dgm:prSet/>
      <dgm:spPr/>
      <dgm:t>
        <a:bodyPr/>
        <a:lstStyle/>
        <a:p>
          <a:endParaRPr lang="fr-FR"/>
        </a:p>
      </dgm:t>
    </dgm:pt>
    <dgm:pt modelId="{5D898408-9C6E-4F3A-9ADB-59D34DDAFD81}">
      <dgm:prSet/>
      <dgm:spPr/>
      <dgm:t>
        <a:bodyPr/>
        <a:lstStyle/>
        <a:p>
          <a:pPr rtl="0" eaLnBrk="1" latinLnBrk="0" hangingPunct="1"/>
          <a:r>
            <a:rPr lang="fr-FR" dirty="0"/>
            <a:t>T </a:t>
          </a:r>
          <a:r>
            <a:rPr lang="fr-FR" dirty="0" err="1"/>
            <a:t>latérales;préservation</a:t>
          </a:r>
          <a:r>
            <a:rPr lang="fr-FR" dirty="0"/>
            <a:t> musculaire ,meilleure </a:t>
          </a:r>
          <a:r>
            <a:rPr lang="fr-FR" dirty="0" err="1"/>
            <a:t>récuperation</a:t>
          </a:r>
          <a:r>
            <a:rPr lang="fr-FR" dirty="0"/>
            <a:t>		</a:t>
          </a:r>
        </a:p>
      </dgm:t>
    </dgm:pt>
    <dgm:pt modelId="{A8013A98-1B4A-434C-A3C8-DC3EFF525CD1}" type="parTrans" cxnId="{6D9A652B-9CB1-4F30-91AB-15A5DC06A04C}">
      <dgm:prSet/>
      <dgm:spPr/>
      <dgm:t>
        <a:bodyPr/>
        <a:lstStyle/>
        <a:p>
          <a:endParaRPr lang="fr-FR"/>
        </a:p>
      </dgm:t>
    </dgm:pt>
    <dgm:pt modelId="{838D8FBD-3CEC-4F1B-B235-5944DC49B5D6}" type="sibTrans" cxnId="{6D9A652B-9CB1-4F30-91AB-15A5DC06A04C}">
      <dgm:prSet/>
      <dgm:spPr/>
      <dgm:t>
        <a:bodyPr/>
        <a:lstStyle/>
        <a:p>
          <a:endParaRPr lang="fr-FR"/>
        </a:p>
      </dgm:t>
    </dgm:pt>
    <dgm:pt modelId="{629A4A60-7173-4F6C-8A15-C0AB0F516A58}" type="pres">
      <dgm:prSet presAssocID="{27F72BB8-40AF-4584-9C40-C386038F0AC3}" presName="Name0" presStyleCnt="0">
        <dgm:presLayoutVars>
          <dgm:dir/>
          <dgm:animLvl val="lvl"/>
          <dgm:resizeHandles val="exact"/>
        </dgm:presLayoutVars>
      </dgm:prSet>
      <dgm:spPr/>
    </dgm:pt>
    <dgm:pt modelId="{F3D1D7B4-FF5B-4F1B-A875-3E8E25111030}" type="pres">
      <dgm:prSet presAssocID="{410320D0-EFF8-46DB-949A-D4424CE0D899}" presName="linNode" presStyleCnt="0"/>
      <dgm:spPr/>
    </dgm:pt>
    <dgm:pt modelId="{D7C48A0E-AD9B-4229-9EE6-DF76227546EE}" type="pres">
      <dgm:prSet presAssocID="{410320D0-EFF8-46DB-949A-D4424CE0D899}" presName="parentText" presStyleLbl="node1" presStyleIdx="0" presStyleCnt="2" custLinFactNeighborX="86458" custLinFactNeighborY="1293">
        <dgm:presLayoutVars>
          <dgm:chMax val="1"/>
          <dgm:bulletEnabled val="1"/>
        </dgm:presLayoutVars>
      </dgm:prSet>
      <dgm:spPr/>
    </dgm:pt>
    <dgm:pt modelId="{6F8D7DD0-CB24-4246-BD48-3390978BD488}" type="pres">
      <dgm:prSet presAssocID="{1DC579F8-0D95-4765-9010-0FFFF34F45CA}" presName="sp" presStyleCnt="0"/>
      <dgm:spPr/>
    </dgm:pt>
    <dgm:pt modelId="{33CAAA4E-956C-4B34-9C8D-B685E3F3B0C3}" type="pres">
      <dgm:prSet presAssocID="{5D898408-9C6E-4F3A-9ADB-59D34DDAFD81}" presName="linNode" presStyleCnt="0"/>
      <dgm:spPr/>
    </dgm:pt>
    <dgm:pt modelId="{CB182D8C-DF9F-49A2-90D9-B62B18287EC3}" type="pres">
      <dgm:prSet presAssocID="{5D898408-9C6E-4F3A-9ADB-59D34DDAFD81}" presName="parentText" presStyleLbl="node1" presStyleIdx="1" presStyleCnt="2" custLinFactNeighborX="84027" custLinFactNeighborY="665">
        <dgm:presLayoutVars>
          <dgm:chMax val="1"/>
          <dgm:bulletEnabled val="1"/>
        </dgm:presLayoutVars>
      </dgm:prSet>
      <dgm:spPr/>
    </dgm:pt>
  </dgm:ptLst>
  <dgm:cxnLst>
    <dgm:cxn modelId="{6D9A652B-9CB1-4F30-91AB-15A5DC06A04C}" srcId="{27F72BB8-40AF-4584-9C40-C386038F0AC3}" destId="{5D898408-9C6E-4F3A-9ADB-59D34DDAFD81}" srcOrd="1" destOrd="0" parTransId="{A8013A98-1B4A-434C-A3C8-DC3EFF525CD1}" sibTransId="{838D8FBD-3CEC-4F1B-B235-5944DC49B5D6}"/>
    <dgm:cxn modelId="{7F431A34-96F5-4783-931F-9F1F3BB93B1C}" type="presOf" srcId="{5D898408-9C6E-4F3A-9ADB-59D34DDAFD81}" destId="{CB182D8C-DF9F-49A2-90D9-B62B18287EC3}" srcOrd="0" destOrd="0" presId="urn:microsoft.com/office/officeart/2005/8/layout/vList5"/>
    <dgm:cxn modelId="{9382E13F-355A-4621-9F17-7C1B8B956579}" type="presOf" srcId="{410320D0-EFF8-46DB-949A-D4424CE0D899}" destId="{D7C48A0E-AD9B-4229-9EE6-DF76227546EE}" srcOrd="0" destOrd="0" presId="urn:microsoft.com/office/officeart/2005/8/layout/vList5"/>
    <dgm:cxn modelId="{EAA1255B-19C1-4563-AF82-880A98C08E4D}" type="presOf" srcId="{27F72BB8-40AF-4584-9C40-C386038F0AC3}" destId="{629A4A60-7173-4F6C-8A15-C0AB0F516A58}" srcOrd="0" destOrd="0" presId="urn:microsoft.com/office/officeart/2005/8/layout/vList5"/>
    <dgm:cxn modelId="{DDD91857-6AE8-476E-8467-1E613CB154BC}" srcId="{27F72BB8-40AF-4584-9C40-C386038F0AC3}" destId="{410320D0-EFF8-46DB-949A-D4424CE0D899}" srcOrd="0" destOrd="0" parTransId="{AD6C3DFA-53DA-4F85-B604-FC2DF8D875A1}" sibTransId="{1DC579F8-0D95-4765-9010-0FFFF34F45CA}"/>
    <dgm:cxn modelId="{9039E179-BF42-4B5D-AE0C-512267E9E55C}" type="presParOf" srcId="{629A4A60-7173-4F6C-8A15-C0AB0F516A58}" destId="{F3D1D7B4-FF5B-4F1B-A875-3E8E25111030}" srcOrd="0" destOrd="0" presId="urn:microsoft.com/office/officeart/2005/8/layout/vList5"/>
    <dgm:cxn modelId="{6A20BE71-C678-4DFB-BC0C-9171D937B778}" type="presParOf" srcId="{F3D1D7B4-FF5B-4F1B-A875-3E8E25111030}" destId="{D7C48A0E-AD9B-4229-9EE6-DF76227546EE}" srcOrd="0" destOrd="0" presId="urn:microsoft.com/office/officeart/2005/8/layout/vList5"/>
    <dgm:cxn modelId="{4E958782-4602-412A-85A2-D755D0F09430}" type="presParOf" srcId="{629A4A60-7173-4F6C-8A15-C0AB0F516A58}" destId="{6F8D7DD0-CB24-4246-BD48-3390978BD488}" srcOrd="1" destOrd="0" presId="urn:microsoft.com/office/officeart/2005/8/layout/vList5"/>
    <dgm:cxn modelId="{A5B73741-4F05-4168-90BC-0D886040DF21}" type="presParOf" srcId="{629A4A60-7173-4F6C-8A15-C0AB0F516A58}" destId="{33CAAA4E-956C-4B34-9C8D-B685E3F3B0C3}" srcOrd="2" destOrd="0" presId="urn:microsoft.com/office/officeart/2005/8/layout/vList5"/>
    <dgm:cxn modelId="{1C99363E-5B42-49ED-A8B8-55292DAC085E}" type="presParOf" srcId="{33CAAA4E-956C-4B34-9C8D-B685E3F3B0C3}" destId="{CB182D8C-DF9F-49A2-90D9-B62B18287EC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7F24F-9550-41DB-801D-EE226514783C}">
      <dsp:nvSpPr>
        <dsp:cNvPr id="0" name=""/>
        <dsp:cNvSpPr/>
      </dsp:nvSpPr>
      <dsp:spPr>
        <a:xfrm>
          <a:off x="2633471" y="0"/>
          <a:ext cx="2962656" cy="114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EVALUATION du risque operatoire</a:t>
          </a:r>
        </a:p>
      </dsp:txBody>
      <dsp:txXfrm>
        <a:off x="2689268" y="55797"/>
        <a:ext cx="2851062" cy="1031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8A0E-AD9B-4229-9EE6-DF76227546EE}">
      <dsp:nvSpPr>
        <dsp:cNvPr id="0" name=""/>
        <dsp:cNvSpPr/>
      </dsp:nvSpPr>
      <dsp:spPr>
        <a:xfrm>
          <a:off x="5194925" y="28601"/>
          <a:ext cx="296265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3200"/>
            <a:buFont typeface="Wingdings" panose="05000000000000000000" pitchFamily="2" charset="2"/>
            <a:buNone/>
          </a:pPr>
          <a:r>
            <a:rPr lang="fr-FR" sz="2200" kern="1200" dirty="0"/>
            <a:t>T postéro-latérales; les plus utilisées ,,,de moins en moins </a:t>
          </a:r>
          <a:r>
            <a:rPr lang="fr-FR" sz="2200" kern="1200" dirty="0" err="1"/>
            <a:t>délabrantes</a:t>
          </a:r>
          <a:endParaRPr lang="fr-FR" sz="2200" kern="1200" dirty="0"/>
        </a:p>
      </dsp:txBody>
      <dsp:txXfrm>
        <a:off x="5302698" y="136374"/>
        <a:ext cx="2747110" cy="1992186"/>
      </dsp:txXfrm>
    </dsp:sp>
    <dsp:sp modelId="{CB182D8C-DF9F-49A2-90D9-B62B18287EC3}">
      <dsp:nvSpPr>
        <dsp:cNvPr id="0" name=""/>
        <dsp:cNvSpPr/>
      </dsp:nvSpPr>
      <dsp:spPr>
        <a:xfrm>
          <a:off x="5122902" y="2318230"/>
          <a:ext cx="296265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T </a:t>
          </a:r>
          <a:r>
            <a:rPr lang="fr-FR" sz="2200" kern="1200" dirty="0" err="1"/>
            <a:t>latérales;préservation</a:t>
          </a:r>
          <a:r>
            <a:rPr lang="fr-FR" sz="2200" kern="1200" dirty="0"/>
            <a:t> musculaire ,meilleure </a:t>
          </a:r>
          <a:r>
            <a:rPr lang="fr-FR" sz="2200" kern="1200" dirty="0" err="1"/>
            <a:t>récuperation</a:t>
          </a:r>
          <a:r>
            <a:rPr lang="fr-FR" sz="2200" kern="1200" dirty="0"/>
            <a:t>		</a:t>
          </a:r>
        </a:p>
      </dsp:txBody>
      <dsp:txXfrm>
        <a:off x="5230675" y="2426003"/>
        <a:ext cx="2747110" cy="1992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AD95B-685A-48A1-8F4D-99C534900FA1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E039C-3CE4-47CB-A611-4923C0690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35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/>
          <p:cNvSpPr txBox="1"/>
          <p:nvPr/>
        </p:nvSpPr>
        <p:spPr>
          <a:xfrm>
            <a:off x="0" y="0"/>
            <a:ext cx="356" cy="35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2E23D47-2552-4FE9-90CC-61D7F14A389F}" type="slidenum">
              <a:t>3</a:t>
            </a:fld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4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6" cy="356"/>
          </a:xfrm>
        </p:spPr>
        <p:txBody>
          <a:bodyPr lIns="90004" tIns="44997" rIns="90004" bIns="44997"/>
          <a:lstStyle/>
          <a:p>
            <a:pPr lvl="0"/>
            <a:r>
              <a:rPr lang="fr-FR" dirty="0"/>
              <a:t>Première résection pulmonaire avec succès réalisée en 1933 par </a:t>
            </a:r>
            <a:r>
              <a:rPr lang="fr-FR" dirty="0" err="1"/>
              <a:t>Evarts</a:t>
            </a:r>
            <a:r>
              <a:rPr lang="fr-FR" dirty="0"/>
              <a:t> Graham sur un collègue gynécologue. Ironie du sort , 25 ans </a:t>
            </a:r>
            <a:r>
              <a:rPr lang="fr-FR" dirty="0" err="1"/>
              <a:t>plutard</a:t>
            </a:r>
            <a:r>
              <a:rPr lang="fr-FR" dirty="0"/>
              <a:t> Graham décède d’un cancer du poumon, et son collègue lui a survécu de 6 ans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Dans les années 90 après l’essor de la </a:t>
            </a:r>
            <a:r>
              <a:rPr lang="fr-FR" dirty="0" err="1"/>
              <a:t>coelioscopie</a:t>
            </a:r>
            <a:r>
              <a:rPr lang="fr-FR" dirty="0"/>
              <a:t> en chirurgie digestive et gynécologique , apparition des premières publications sur la chirurgie thoracique </a:t>
            </a:r>
            <a:r>
              <a:rPr lang="fr-FR" dirty="0" err="1"/>
              <a:t>vidéoassistée</a:t>
            </a:r>
            <a:endParaRPr lang="fr-FR" dirty="0"/>
          </a:p>
          <a:p>
            <a:pPr lvl="0"/>
            <a:r>
              <a:rPr lang="fr-FR" dirty="0"/>
              <a:t>Depuis réalisation de gestes simples tels que des biopsies diagnostiques, traitement des pneumothorax, </a:t>
            </a:r>
            <a:r>
              <a:rPr lang="fr-FR" dirty="0" err="1"/>
              <a:t>talcages</a:t>
            </a:r>
            <a:r>
              <a:rPr lang="fr-FR" dirty="0"/>
              <a:t> ont été réalisés par VT.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r>
              <a:rPr lang="fr-FR" dirty="0"/>
              <a:t>La lobectomie représente l’</a:t>
            </a:r>
            <a:r>
              <a:rPr lang="fr-FR" dirty="0" err="1"/>
              <a:t>exerese</a:t>
            </a:r>
            <a:r>
              <a:rPr lang="fr-FR" dirty="0"/>
              <a:t> type ,curage à droite para</a:t>
            </a:r>
            <a:r>
              <a:rPr lang="fr-FR" baseline="0" dirty="0"/>
              <a:t> </a:t>
            </a:r>
            <a:r>
              <a:rPr lang="fr-FR" baseline="0" dirty="0" err="1"/>
              <a:t>tracheal</a:t>
            </a:r>
            <a:r>
              <a:rPr lang="fr-FR" baseline="0" dirty="0"/>
              <a:t> 2R 4R </a:t>
            </a:r>
            <a:r>
              <a:rPr lang="fr-FR" baseline="0" dirty="0" err="1"/>
              <a:t>tracheo</a:t>
            </a:r>
            <a:r>
              <a:rPr lang="fr-FR" baseline="0" dirty="0"/>
              <a:t> </a:t>
            </a:r>
            <a:r>
              <a:rPr lang="fr-FR" baseline="0" dirty="0" err="1"/>
              <a:t>oesophagien</a:t>
            </a:r>
            <a:r>
              <a:rPr lang="fr-FR" baseline="0" dirty="0"/>
              <a:t> 3p, </a:t>
            </a:r>
            <a:r>
              <a:rPr lang="fr-FR" baseline="0" dirty="0" err="1"/>
              <a:t>phrenique</a:t>
            </a:r>
            <a:r>
              <a:rPr lang="fr-FR" baseline="0" dirty="0"/>
              <a:t> </a:t>
            </a:r>
            <a:r>
              <a:rPr lang="fr-FR" baseline="0" dirty="0" err="1"/>
              <a:t>sup,sous</a:t>
            </a:r>
            <a:r>
              <a:rPr lang="fr-FR" baseline="0" dirty="0"/>
              <a:t> </a:t>
            </a:r>
            <a:r>
              <a:rPr lang="fr-FR" baseline="0" dirty="0" err="1"/>
              <a:t>carenaire</a:t>
            </a:r>
            <a:r>
              <a:rPr lang="fr-FR" baseline="0" dirty="0"/>
              <a:t> ou </a:t>
            </a:r>
            <a:r>
              <a:rPr lang="fr-FR" baseline="0" dirty="0" err="1"/>
              <a:t>intertracheobronchique</a:t>
            </a:r>
            <a:r>
              <a:rPr lang="fr-FR" baseline="0" dirty="0"/>
              <a:t> 7,para oesophagien8, ligament </a:t>
            </a:r>
            <a:r>
              <a:rPr lang="fr-FR" baseline="0" dirty="0" err="1"/>
              <a:t>triangulaire,a,à</a:t>
            </a:r>
            <a:r>
              <a:rPr lang="fr-FR" baseline="0" dirty="0"/>
              <a:t> gauche </a:t>
            </a:r>
            <a:r>
              <a:rPr lang="fr-FR" baseline="0" dirty="0" err="1"/>
              <a:t>laterotracheal</a:t>
            </a:r>
            <a:r>
              <a:rPr lang="fr-FR" baseline="0" dirty="0"/>
              <a:t> </a:t>
            </a:r>
            <a:r>
              <a:rPr lang="fr-FR" baseline="0" dirty="0" err="1"/>
              <a:t>l,fenetre</a:t>
            </a:r>
            <a:r>
              <a:rPr lang="fr-FR" baseline="0" dirty="0"/>
              <a:t> </a:t>
            </a:r>
            <a:r>
              <a:rPr lang="fr-FR" baseline="0" dirty="0" err="1"/>
              <a:t>aorto</a:t>
            </a:r>
            <a:r>
              <a:rPr lang="fr-FR" baseline="0" dirty="0"/>
              <a:t> pulmonaire ou </a:t>
            </a:r>
            <a:r>
              <a:rPr lang="fr-FR" baseline="0" dirty="0" err="1"/>
              <a:t>pre</a:t>
            </a:r>
            <a:r>
              <a:rPr lang="fr-FR" baseline="0" dirty="0"/>
              <a:t> </a:t>
            </a:r>
            <a:r>
              <a:rPr lang="fr-FR" baseline="0" dirty="0" err="1"/>
              <a:t>aorto</a:t>
            </a:r>
            <a:r>
              <a:rPr lang="fr-FR" baseline="0" dirty="0"/>
              <a:t> </a:t>
            </a:r>
            <a:r>
              <a:rPr lang="fr-FR" baseline="0" dirty="0" err="1"/>
              <a:t>tracheal</a:t>
            </a:r>
            <a:r>
              <a:rPr lang="fr-FR" baseline="0" dirty="0"/>
              <a:t> 5,6;sous aortique 4l(section du </a:t>
            </a:r>
            <a:r>
              <a:rPr lang="fr-FR" baseline="0" dirty="0" err="1"/>
              <a:t>ligt</a:t>
            </a:r>
            <a:r>
              <a:rPr lang="fr-FR" baseline="0" dirty="0"/>
              <a:t> </a:t>
            </a:r>
            <a:r>
              <a:rPr lang="fr-FR" baseline="0" dirty="0" err="1"/>
              <a:t>arteriel</a:t>
            </a:r>
            <a:r>
              <a:rPr lang="fr-FR" baseline="0" dirty="0"/>
              <a:t>)le sous </a:t>
            </a:r>
            <a:r>
              <a:rPr lang="fr-FR" baseline="0" dirty="0" err="1"/>
              <a:t>carenaire</a:t>
            </a:r>
            <a:r>
              <a:rPr lang="fr-FR" baseline="0" dirty="0"/>
              <a:t> 7,para </a:t>
            </a:r>
            <a:r>
              <a:rPr lang="fr-FR" baseline="0" dirty="0" err="1"/>
              <a:t>oesophagien</a:t>
            </a:r>
            <a:r>
              <a:rPr lang="fr-FR" baseline="0" dirty="0"/>
              <a:t> 8,ligt triangulaire 9</a:t>
            </a:r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r>
              <a:rPr lang="fr-FR" dirty="0"/>
              <a:t>Utilisation des sondes </a:t>
            </a:r>
            <a:r>
              <a:rPr lang="fr-FR" dirty="0" err="1"/>
              <a:t>selectives</a:t>
            </a:r>
            <a:endParaRPr lang="fr-FR" dirty="0"/>
          </a:p>
          <a:p>
            <a:r>
              <a:rPr lang="fr-FR" dirty="0" err="1"/>
              <a:t>Analgesie</a:t>
            </a:r>
            <a:r>
              <a:rPr lang="fr-FR" baseline="0" dirty="0"/>
              <a:t> post op multimodale combine ;antalgiques AINS,  </a:t>
            </a:r>
            <a:r>
              <a:rPr lang="fr-FR" baseline="0" dirty="0" err="1"/>
              <a:t>peridurale</a:t>
            </a:r>
            <a:r>
              <a:rPr lang="fr-FR" baseline="0" dirty="0"/>
              <a:t> ,KT para </a:t>
            </a:r>
            <a:r>
              <a:rPr lang="fr-FR" baseline="0" dirty="0" err="1"/>
              <a:t>vertebral</a:t>
            </a:r>
            <a:r>
              <a:rPr lang="fr-FR" baseline="0" dirty="0"/>
              <a:t>, </a:t>
            </a:r>
            <a:r>
              <a:rPr lang="fr-FR" baseline="0" dirty="0" err="1"/>
              <a:t>rehabilatation</a:t>
            </a:r>
            <a:r>
              <a:rPr lang="fr-FR" baseline="0" dirty="0"/>
              <a:t> respiratoire pré et post opératoire</a:t>
            </a:r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PRATIQUE</a:t>
            </a:r>
            <a:r>
              <a:rPr lang="fr-FR" baseline="0" dirty="0"/>
              <a:t> DESLOBECTOMIES PAR VATS AUGMENTE DE MANIÈRE REGULIERE PARTICULIEREMENT DEPUIS 2010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E039C-3CE4-47CB-A611-4923C06900F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601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38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18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56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33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78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45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17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58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21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9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79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3E48-CAC2-4149-AF11-04DAF0847F24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96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1475656" y="5373216"/>
            <a:ext cx="6400443" cy="1484784"/>
          </a:xfrm>
        </p:spPr>
        <p:txBody>
          <a:bodyPr lIns="90004" tIns="44997" rIns="90004" bIns="44997" anchorCtr="1"/>
          <a:lstStyle/>
          <a:p>
            <a:pPr marL="0" lvl="0" indent="0" algn="ctr" hangingPunct="0">
              <a:buNone/>
            </a:pPr>
            <a:r>
              <a:rPr lang="fr-FR" sz="2800" dirty="0">
                <a:latin typeface="Arial" pitchFamily="18"/>
              </a:rPr>
              <a:t> Dr </a:t>
            </a:r>
            <a:r>
              <a:rPr lang="fr-FR" sz="2800" dirty="0" err="1">
                <a:latin typeface="Arial" pitchFamily="18"/>
              </a:rPr>
              <a:t>Hocine,LAHLAH</a:t>
            </a:r>
            <a:endParaRPr lang="fr-FR" sz="2800" dirty="0">
              <a:latin typeface="Arial" pitchFamily="18"/>
            </a:endParaRPr>
          </a:p>
          <a:p>
            <a:pPr marL="0" lvl="0" indent="0" algn="ctr" hangingPunct="0">
              <a:buNone/>
            </a:pPr>
            <a:r>
              <a:rPr lang="fr-FR" sz="2000" dirty="0">
                <a:latin typeface="Arial" pitchFamily="18"/>
              </a:rPr>
              <a:t>Service de chirurgie thoracique et vasculaire Toulon </a:t>
            </a:r>
          </a:p>
        </p:txBody>
      </p:sp>
      <p:sp>
        <p:nvSpPr>
          <p:cNvPr id="3" name="Titre 1"/>
          <p:cNvSpPr txBox="1">
            <a:spLocks noGrp="1"/>
          </p:cNvSpPr>
          <p:nvPr>
            <p:ph type="title" idx="4294967295"/>
          </p:nvPr>
        </p:nvSpPr>
        <p:spPr>
          <a:xfrm>
            <a:off x="251520" y="2276872"/>
            <a:ext cx="7772043" cy="3096344"/>
          </a:xfrm>
        </p:spPr>
        <p:txBody>
          <a:bodyPr>
            <a:normAutofit fontScale="90000"/>
          </a:bodyPr>
          <a:lstStyle/>
          <a:p>
            <a:pPr lvl="0" hangingPunct="0"/>
            <a:r>
              <a:rPr lang="fr-FR" sz="4000" dirty="0"/>
              <a:t>PRISE EN CHARGE CHIRURGICALE des </a:t>
            </a:r>
            <a:br>
              <a:rPr lang="fr-FR" sz="4000" dirty="0"/>
            </a:br>
            <a:r>
              <a:rPr lang="fr-FR" sz="4000" dirty="0"/>
              <a:t>CBNPC en 2016</a:t>
            </a: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AFAP Constantine </a:t>
            </a:r>
            <a:endParaRPr lang="fr-FR" sz="1800" dirty="0"/>
          </a:p>
        </p:txBody>
      </p:sp>
      <p:pic>
        <p:nvPicPr>
          <p:cNvPr id="1026" name="Picture 2" descr="https://www.vinyculture.com/wp-content/uploads/2013/07/Constant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27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7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 flipH="1">
            <a:off x="411481" y="-45718"/>
            <a:ext cx="56062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effectLst/>
          <a:scene3d>
            <a:camera prst="isometricRightUp"/>
            <a:lightRig rig="threePt" dir="t"/>
          </a:scene3d>
        </p:spPr>
        <p:txBody>
          <a:bodyPr/>
          <a:lstStyle/>
          <a:p>
            <a:r>
              <a:rPr lang="fr-FR" dirty="0"/>
              <a:t>Résultats: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Mortalité 2 à 4% &gt;&gt;&gt;&gt;&gt;&gt;&gt;</a:t>
            </a:r>
          </a:p>
          <a:p>
            <a:pPr marL="0" indent="0">
              <a:buNone/>
            </a:pPr>
            <a:r>
              <a:rPr lang="fr-FR" dirty="0"/>
              <a:t>m(13% pneumonectomies)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DMS 11,9j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Complications  25 à 35%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Séquelles Douloureuses 14 à 20%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1" y="273050"/>
            <a:ext cx="3442654" cy="646831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dirty="0"/>
              <a:t>Incontournables  pour certaines résections ;volumineuses tumeurs </a:t>
            </a:r>
            <a:r>
              <a:rPr lang="fr-FR" sz="2400" dirty="0" err="1"/>
              <a:t>scissurales</a:t>
            </a:r>
            <a:r>
              <a:rPr lang="fr-FR" sz="2400" dirty="0"/>
              <a:t> ,hilaires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Pneumonectomies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Résections </a:t>
            </a:r>
            <a:r>
              <a:rPr lang="fr-FR" sz="2400" dirty="0" err="1"/>
              <a:t>angioplastiques</a:t>
            </a:r>
            <a:r>
              <a:rPr lang="fr-FR" sz="2400" dirty="0"/>
              <a:t> et/ou </a:t>
            </a:r>
            <a:r>
              <a:rPr lang="fr-FR" sz="2400" dirty="0" err="1"/>
              <a:t>bronchoplastiques</a:t>
            </a:r>
            <a:endParaRPr lang="fr-FR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Symphyse pleurale</a:t>
            </a:r>
          </a:p>
        </p:txBody>
      </p:sp>
    </p:spTree>
    <p:extLst>
      <p:ext uri="{BB962C8B-B14F-4D97-AF65-F5344CB8AC3E}">
        <p14:creationId xmlns:p14="http://schemas.microsoft.com/office/powerpoint/2010/main" val="214813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1"/>
            <a:ext cx="9144000" cy="1636138"/>
          </a:xfrm>
        </p:spPr>
        <p:txBody>
          <a:bodyPr>
            <a:normAutofit fontScale="90000"/>
          </a:bodyPr>
          <a:lstStyle/>
          <a:p>
            <a:pPr lvl="0">
              <a:buNone/>
            </a:pPr>
            <a:r>
              <a:rPr lang="fr-FR" dirty="0"/>
              <a:t>Chirurgie thoracique vidéo assistée</a:t>
            </a:r>
            <a:br>
              <a:rPr lang="fr-FR" dirty="0"/>
            </a:br>
            <a:r>
              <a:rPr lang="fr-FR" dirty="0"/>
              <a:t>Principes:</a:t>
            </a:r>
            <a:br>
              <a:rPr lang="fr-FR" dirty="0"/>
            </a:br>
            <a:endParaRPr lang="fr-FR" dirty="0"/>
          </a:p>
        </p:txBody>
      </p:sp>
      <p:sp>
        <p:nvSpPr>
          <p:cNvPr id="6" name="Forme libre 5"/>
          <p:cNvSpPr/>
          <p:nvPr/>
        </p:nvSpPr>
        <p:spPr>
          <a:xfrm>
            <a:off x="5796136" y="1636139"/>
            <a:ext cx="3036700" cy="939846"/>
          </a:xfrm>
          <a:custGeom>
            <a:avLst/>
            <a:gdLst>
              <a:gd name="connsiteX0" fmla="*/ 0 w 3036700"/>
              <a:gd name="connsiteY0" fmla="*/ 156644 h 939846"/>
              <a:gd name="connsiteX1" fmla="*/ 156644 w 3036700"/>
              <a:gd name="connsiteY1" fmla="*/ 0 h 939846"/>
              <a:gd name="connsiteX2" fmla="*/ 2880056 w 3036700"/>
              <a:gd name="connsiteY2" fmla="*/ 0 h 939846"/>
              <a:gd name="connsiteX3" fmla="*/ 3036700 w 3036700"/>
              <a:gd name="connsiteY3" fmla="*/ 156644 h 939846"/>
              <a:gd name="connsiteX4" fmla="*/ 3036700 w 3036700"/>
              <a:gd name="connsiteY4" fmla="*/ 783202 h 939846"/>
              <a:gd name="connsiteX5" fmla="*/ 2880056 w 3036700"/>
              <a:gd name="connsiteY5" fmla="*/ 939846 h 939846"/>
              <a:gd name="connsiteX6" fmla="*/ 156644 w 3036700"/>
              <a:gd name="connsiteY6" fmla="*/ 939846 h 939846"/>
              <a:gd name="connsiteX7" fmla="*/ 0 w 3036700"/>
              <a:gd name="connsiteY7" fmla="*/ 783202 h 939846"/>
              <a:gd name="connsiteX8" fmla="*/ 0 w 3036700"/>
              <a:gd name="connsiteY8" fmla="*/ 156644 h 93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700" h="939846">
                <a:moveTo>
                  <a:pt x="0" y="156644"/>
                </a:moveTo>
                <a:cubicBezTo>
                  <a:pt x="0" y="70132"/>
                  <a:pt x="70132" y="0"/>
                  <a:pt x="156644" y="0"/>
                </a:cubicBezTo>
                <a:lnTo>
                  <a:pt x="2880056" y="0"/>
                </a:lnTo>
                <a:cubicBezTo>
                  <a:pt x="2966568" y="0"/>
                  <a:pt x="3036700" y="70132"/>
                  <a:pt x="3036700" y="156644"/>
                </a:cubicBezTo>
                <a:lnTo>
                  <a:pt x="3036700" y="783202"/>
                </a:lnTo>
                <a:cubicBezTo>
                  <a:pt x="3036700" y="869714"/>
                  <a:pt x="2966568" y="939846"/>
                  <a:pt x="2880056" y="939846"/>
                </a:cubicBezTo>
                <a:lnTo>
                  <a:pt x="156644" y="939846"/>
                </a:lnTo>
                <a:cubicBezTo>
                  <a:pt x="70132" y="939846"/>
                  <a:pt x="0" y="869714"/>
                  <a:pt x="0" y="783202"/>
                </a:cubicBezTo>
                <a:lnTo>
                  <a:pt x="0" y="1566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460" tIns="80170" rIns="114460" bIns="80170" numCol="1" spcCol="1270" anchor="ctr" anchorCtr="0">
            <a:noAutofit/>
          </a:bodyPr>
          <a:lstStyle/>
          <a:p>
            <a:pPr marL="0" lvl="0" indent="0" algn="ctr" defTabSz="8001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Pts val="1800"/>
              <a:buFont typeface="Arial" panose="020B0604020202020204" pitchFamily="34" charset="0"/>
              <a:buNone/>
            </a:pPr>
            <a:r>
              <a:rPr lang="fr-FR" sz="1800" kern="1200" dirty="0"/>
              <a:t> réduire le traumatisme peropératoire et améliorer les suites postopératoires</a:t>
            </a:r>
          </a:p>
        </p:txBody>
      </p:sp>
      <p:sp>
        <p:nvSpPr>
          <p:cNvPr id="7" name="Forme libre 6"/>
          <p:cNvSpPr/>
          <p:nvPr/>
        </p:nvSpPr>
        <p:spPr>
          <a:xfrm>
            <a:off x="251520" y="1636139"/>
            <a:ext cx="3036700" cy="939846"/>
          </a:xfrm>
          <a:custGeom>
            <a:avLst/>
            <a:gdLst>
              <a:gd name="connsiteX0" fmla="*/ 0 w 3036700"/>
              <a:gd name="connsiteY0" fmla="*/ 156644 h 939846"/>
              <a:gd name="connsiteX1" fmla="*/ 156644 w 3036700"/>
              <a:gd name="connsiteY1" fmla="*/ 0 h 939846"/>
              <a:gd name="connsiteX2" fmla="*/ 2880056 w 3036700"/>
              <a:gd name="connsiteY2" fmla="*/ 0 h 939846"/>
              <a:gd name="connsiteX3" fmla="*/ 3036700 w 3036700"/>
              <a:gd name="connsiteY3" fmla="*/ 156644 h 939846"/>
              <a:gd name="connsiteX4" fmla="*/ 3036700 w 3036700"/>
              <a:gd name="connsiteY4" fmla="*/ 783202 h 939846"/>
              <a:gd name="connsiteX5" fmla="*/ 2880056 w 3036700"/>
              <a:gd name="connsiteY5" fmla="*/ 939846 h 939846"/>
              <a:gd name="connsiteX6" fmla="*/ 156644 w 3036700"/>
              <a:gd name="connsiteY6" fmla="*/ 939846 h 939846"/>
              <a:gd name="connsiteX7" fmla="*/ 0 w 3036700"/>
              <a:gd name="connsiteY7" fmla="*/ 783202 h 939846"/>
              <a:gd name="connsiteX8" fmla="*/ 0 w 3036700"/>
              <a:gd name="connsiteY8" fmla="*/ 156644 h 93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700" h="939846">
                <a:moveTo>
                  <a:pt x="0" y="156644"/>
                </a:moveTo>
                <a:cubicBezTo>
                  <a:pt x="0" y="70132"/>
                  <a:pt x="70132" y="0"/>
                  <a:pt x="156644" y="0"/>
                </a:cubicBezTo>
                <a:lnTo>
                  <a:pt x="2880056" y="0"/>
                </a:lnTo>
                <a:cubicBezTo>
                  <a:pt x="2966568" y="0"/>
                  <a:pt x="3036700" y="70132"/>
                  <a:pt x="3036700" y="156644"/>
                </a:cubicBezTo>
                <a:lnTo>
                  <a:pt x="3036700" y="783202"/>
                </a:lnTo>
                <a:cubicBezTo>
                  <a:pt x="3036700" y="869714"/>
                  <a:pt x="2966568" y="939846"/>
                  <a:pt x="2880056" y="939846"/>
                </a:cubicBezTo>
                <a:lnTo>
                  <a:pt x="156644" y="939846"/>
                </a:lnTo>
                <a:cubicBezTo>
                  <a:pt x="70132" y="939846"/>
                  <a:pt x="0" y="869714"/>
                  <a:pt x="0" y="783202"/>
                </a:cubicBezTo>
                <a:lnTo>
                  <a:pt x="0" y="156644"/>
                </a:ln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460" tIns="80170" rIns="114460" bIns="80170" numCol="1" spcCol="1270" anchor="ctr" anchorCtr="0">
            <a:noAutofit/>
          </a:bodyPr>
          <a:lstStyle/>
          <a:p>
            <a:pPr marL="0" lvl="0" indent="0" algn="ctr" defTabSz="8001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kern="1200" dirty="0"/>
              <a:t>Conserver  toutes les règles de la chirurgie oncologique</a:t>
            </a:r>
          </a:p>
        </p:txBody>
      </p:sp>
      <p:sp>
        <p:nvSpPr>
          <p:cNvPr id="8" name="Forme libre 7"/>
          <p:cNvSpPr/>
          <p:nvPr/>
        </p:nvSpPr>
        <p:spPr>
          <a:xfrm>
            <a:off x="251520" y="3564485"/>
            <a:ext cx="3036700" cy="939846"/>
          </a:xfrm>
          <a:custGeom>
            <a:avLst/>
            <a:gdLst>
              <a:gd name="connsiteX0" fmla="*/ 0 w 3036700"/>
              <a:gd name="connsiteY0" fmla="*/ 156644 h 939846"/>
              <a:gd name="connsiteX1" fmla="*/ 156644 w 3036700"/>
              <a:gd name="connsiteY1" fmla="*/ 0 h 939846"/>
              <a:gd name="connsiteX2" fmla="*/ 2880056 w 3036700"/>
              <a:gd name="connsiteY2" fmla="*/ 0 h 939846"/>
              <a:gd name="connsiteX3" fmla="*/ 3036700 w 3036700"/>
              <a:gd name="connsiteY3" fmla="*/ 156644 h 939846"/>
              <a:gd name="connsiteX4" fmla="*/ 3036700 w 3036700"/>
              <a:gd name="connsiteY4" fmla="*/ 783202 h 939846"/>
              <a:gd name="connsiteX5" fmla="*/ 2880056 w 3036700"/>
              <a:gd name="connsiteY5" fmla="*/ 939846 h 939846"/>
              <a:gd name="connsiteX6" fmla="*/ 156644 w 3036700"/>
              <a:gd name="connsiteY6" fmla="*/ 939846 h 939846"/>
              <a:gd name="connsiteX7" fmla="*/ 0 w 3036700"/>
              <a:gd name="connsiteY7" fmla="*/ 783202 h 939846"/>
              <a:gd name="connsiteX8" fmla="*/ 0 w 3036700"/>
              <a:gd name="connsiteY8" fmla="*/ 156644 h 93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700" h="939846">
                <a:moveTo>
                  <a:pt x="0" y="156644"/>
                </a:moveTo>
                <a:cubicBezTo>
                  <a:pt x="0" y="70132"/>
                  <a:pt x="70132" y="0"/>
                  <a:pt x="156644" y="0"/>
                </a:cubicBezTo>
                <a:lnTo>
                  <a:pt x="2880056" y="0"/>
                </a:lnTo>
                <a:cubicBezTo>
                  <a:pt x="2966568" y="0"/>
                  <a:pt x="3036700" y="70132"/>
                  <a:pt x="3036700" y="156644"/>
                </a:cubicBezTo>
                <a:lnTo>
                  <a:pt x="3036700" y="783202"/>
                </a:lnTo>
                <a:cubicBezTo>
                  <a:pt x="3036700" y="869714"/>
                  <a:pt x="2966568" y="939846"/>
                  <a:pt x="2880056" y="939846"/>
                </a:cubicBezTo>
                <a:lnTo>
                  <a:pt x="156644" y="939846"/>
                </a:lnTo>
                <a:cubicBezTo>
                  <a:pt x="70132" y="939846"/>
                  <a:pt x="0" y="869714"/>
                  <a:pt x="0" y="783202"/>
                </a:cubicBezTo>
                <a:lnTo>
                  <a:pt x="0" y="1566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460" tIns="80170" rIns="114460" bIns="80170" numCol="1" spcCol="1270" anchor="ctr" anchorCtr="0">
            <a:noAutofit/>
          </a:bodyPr>
          <a:lstStyle/>
          <a:p>
            <a:pPr marL="0" lvl="0" indent="0" algn="ctr" defTabSz="8001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kern="1200" dirty="0"/>
              <a:t>Faire au moins aussi bien qu’en thoracotomie</a:t>
            </a:r>
          </a:p>
        </p:txBody>
      </p:sp>
      <p:sp>
        <p:nvSpPr>
          <p:cNvPr id="9" name="Forme libre 8"/>
          <p:cNvSpPr/>
          <p:nvPr/>
        </p:nvSpPr>
        <p:spPr>
          <a:xfrm>
            <a:off x="5796136" y="3564485"/>
            <a:ext cx="3036700" cy="939846"/>
          </a:xfrm>
          <a:custGeom>
            <a:avLst/>
            <a:gdLst>
              <a:gd name="connsiteX0" fmla="*/ 0 w 3036700"/>
              <a:gd name="connsiteY0" fmla="*/ 156644 h 939846"/>
              <a:gd name="connsiteX1" fmla="*/ 156644 w 3036700"/>
              <a:gd name="connsiteY1" fmla="*/ 0 h 939846"/>
              <a:gd name="connsiteX2" fmla="*/ 2880056 w 3036700"/>
              <a:gd name="connsiteY2" fmla="*/ 0 h 939846"/>
              <a:gd name="connsiteX3" fmla="*/ 3036700 w 3036700"/>
              <a:gd name="connsiteY3" fmla="*/ 156644 h 939846"/>
              <a:gd name="connsiteX4" fmla="*/ 3036700 w 3036700"/>
              <a:gd name="connsiteY4" fmla="*/ 783202 h 939846"/>
              <a:gd name="connsiteX5" fmla="*/ 2880056 w 3036700"/>
              <a:gd name="connsiteY5" fmla="*/ 939846 h 939846"/>
              <a:gd name="connsiteX6" fmla="*/ 156644 w 3036700"/>
              <a:gd name="connsiteY6" fmla="*/ 939846 h 939846"/>
              <a:gd name="connsiteX7" fmla="*/ 0 w 3036700"/>
              <a:gd name="connsiteY7" fmla="*/ 783202 h 939846"/>
              <a:gd name="connsiteX8" fmla="*/ 0 w 3036700"/>
              <a:gd name="connsiteY8" fmla="*/ 156644 h 93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700" h="939846">
                <a:moveTo>
                  <a:pt x="0" y="156644"/>
                </a:moveTo>
                <a:cubicBezTo>
                  <a:pt x="0" y="70132"/>
                  <a:pt x="70132" y="0"/>
                  <a:pt x="156644" y="0"/>
                </a:cubicBezTo>
                <a:lnTo>
                  <a:pt x="2880056" y="0"/>
                </a:lnTo>
                <a:cubicBezTo>
                  <a:pt x="2966568" y="0"/>
                  <a:pt x="3036700" y="70132"/>
                  <a:pt x="3036700" y="156644"/>
                </a:cubicBezTo>
                <a:lnTo>
                  <a:pt x="3036700" y="783202"/>
                </a:lnTo>
                <a:cubicBezTo>
                  <a:pt x="3036700" y="869714"/>
                  <a:pt x="2966568" y="939846"/>
                  <a:pt x="2880056" y="939846"/>
                </a:cubicBezTo>
                <a:lnTo>
                  <a:pt x="156644" y="939846"/>
                </a:lnTo>
                <a:cubicBezTo>
                  <a:pt x="70132" y="939846"/>
                  <a:pt x="0" y="869714"/>
                  <a:pt x="0" y="783202"/>
                </a:cubicBezTo>
                <a:lnTo>
                  <a:pt x="0" y="1566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460" tIns="80170" rIns="114460" bIns="80170" numCol="1" spcCol="1270" anchor="ctr" anchorCtr="0">
            <a:noAutofit/>
          </a:bodyPr>
          <a:lstStyle/>
          <a:p>
            <a:pPr marL="0" lvl="0" indent="0" algn="ctr" defTabSz="8001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kern="1200"/>
              <a:t>Le chemin pour y arriver diffère à cause de la paroi thoracique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251520" y="5881179"/>
            <a:ext cx="3036700" cy="939846"/>
          </a:xfrm>
          <a:custGeom>
            <a:avLst/>
            <a:gdLst>
              <a:gd name="connsiteX0" fmla="*/ 0 w 3036700"/>
              <a:gd name="connsiteY0" fmla="*/ 156644 h 939846"/>
              <a:gd name="connsiteX1" fmla="*/ 156644 w 3036700"/>
              <a:gd name="connsiteY1" fmla="*/ 0 h 939846"/>
              <a:gd name="connsiteX2" fmla="*/ 2880056 w 3036700"/>
              <a:gd name="connsiteY2" fmla="*/ 0 h 939846"/>
              <a:gd name="connsiteX3" fmla="*/ 3036700 w 3036700"/>
              <a:gd name="connsiteY3" fmla="*/ 156644 h 939846"/>
              <a:gd name="connsiteX4" fmla="*/ 3036700 w 3036700"/>
              <a:gd name="connsiteY4" fmla="*/ 783202 h 939846"/>
              <a:gd name="connsiteX5" fmla="*/ 2880056 w 3036700"/>
              <a:gd name="connsiteY5" fmla="*/ 939846 h 939846"/>
              <a:gd name="connsiteX6" fmla="*/ 156644 w 3036700"/>
              <a:gd name="connsiteY6" fmla="*/ 939846 h 939846"/>
              <a:gd name="connsiteX7" fmla="*/ 0 w 3036700"/>
              <a:gd name="connsiteY7" fmla="*/ 783202 h 939846"/>
              <a:gd name="connsiteX8" fmla="*/ 0 w 3036700"/>
              <a:gd name="connsiteY8" fmla="*/ 156644 h 93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700" h="939846">
                <a:moveTo>
                  <a:pt x="0" y="156644"/>
                </a:moveTo>
                <a:cubicBezTo>
                  <a:pt x="0" y="70132"/>
                  <a:pt x="70132" y="0"/>
                  <a:pt x="156644" y="0"/>
                </a:cubicBezTo>
                <a:lnTo>
                  <a:pt x="2880056" y="0"/>
                </a:lnTo>
                <a:cubicBezTo>
                  <a:pt x="2966568" y="0"/>
                  <a:pt x="3036700" y="70132"/>
                  <a:pt x="3036700" y="156644"/>
                </a:cubicBezTo>
                <a:lnTo>
                  <a:pt x="3036700" y="783202"/>
                </a:lnTo>
                <a:cubicBezTo>
                  <a:pt x="3036700" y="869714"/>
                  <a:pt x="2966568" y="939846"/>
                  <a:pt x="2880056" y="939846"/>
                </a:cubicBezTo>
                <a:lnTo>
                  <a:pt x="156644" y="939846"/>
                </a:lnTo>
                <a:cubicBezTo>
                  <a:pt x="70132" y="939846"/>
                  <a:pt x="0" y="869714"/>
                  <a:pt x="0" y="783202"/>
                </a:cubicBezTo>
                <a:lnTo>
                  <a:pt x="0" y="1566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460" tIns="80170" rIns="114460" bIns="80170" numCol="1" spcCol="1270" anchor="ctr" anchorCtr="0">
            <a:noAutofit/>
          </a:bodyPr>
          <a:lstStyle/>
          <a:p>
            <a:pPr marL="0" lvl="0" indent="0" algn="ctr" defTabSz="8001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kern="1200" dirty="0"/>
              <a:t>Chirurgie d’accès</a:t>
            </a:r>
            <a:r>
              <a:rPr lang="fr-FR" sz="1800" b="1" kern="1200" dirty="0"/>
              <a:t> </a:t>
            </a:r>
            <a:r>
              <a:rPr lang="fr-FR" sz="1800" b="1" u="sng" kern="1200" dirty="0"/>
              <a:t>minimal</a:t>
            </a:r>
            <a:r>
              <a:rPr lang="fr-FR" sz="1800" b="1" kern="1200" dirty="0"/>
              <a:t> </a:t>
            </a:r>
            <a:r>
              <a:rPr lang="fr-FR" sz="1800" kern="1200" dirty="0"/>
              <a:t>pour un traitement </a:t>
            </a:r>
            <a:r>
              <a:rPr lang="fr-FR" sz="1800" b="1" u="sng" kern="1200" dirty="0"/>
              <a:t>optimal </a:t>
            </a:r>
            <a:r>
              <a:rPr lang="fr-FR" sz="1800" u="sng" kern="1200" dirty="0"/>
              <a:t>d’une maladie </a:t>
            </a:r>
            <a:r>
              <a:rPr lang="fr-FR" sz="1800" b="1" u="sng" kern="1200" dirty="0"/>
              <a:t>grave</a:t>
            </a:r>
            <a:endParaRPr lang="fr-FR" sz="1800" kern="1200" dirty="0"/>
          </a:p>
        </p:txBody>
      </p:sp>
      <p:sp>
        <p:nvSpPr>
          <p:cNvPr id="11" name="Forme libre 10"/>
          <p:cNvSpPr/>
          <p:nvPr/>
        </p:nvSpPr>
        <p:spPr>
          <a:xfrm>
            <a:off x="5796136" y="5918154"/>
            <a:ext cx="3036700" cy="939846"/>
          </a:xfrm>
          <a:custGeom>
            <a:avLst/>
            <a:gdLst>
              <a:gd name="connsiteX0" fmla="*/ 0 w 3036700"/>
              <a:gd name="connsiteY0" fmla="*/ 156644 h 939846"/>
              <a:gd name="connsiteX1" fmla="*/ 156644 w 3036700"/>
              <a:gd name="connsiteY1" fmla="*/ 0 h 939846"/>
              <a:gd name="connsiteX2" fmla="*/ 2880056 w 3036700"/>
              <a:gd name="connsiteY2" fmla="*/ 0 h 939846"/>
              <a:gd name="connsiteX3" fmla="*/ 3036700 w 3036700"/>
              <a:gd name="connsiteY3" fmla="*/ 156644 h 939846"/>
              <a:gd name="connsiteX4" fmla="*/ 3036700 w 3036700"/>
              <a:gd name="connsiteY4" fmla="*/ 783202 h 939846"/>
              <a:gd name="connsiteX5" fmla="*/ 2880056 w 3036700"/>
              <a:gd name="connsiteY5" fmla="*/ 939846 h 939846"/>
              <a:gd name="connsiteX6" fmla="*/ 156644 w 3036700"/>
              <a:gd name="connsiteY6" fmla="*/ 939846 h 939846"/>
              <a:gd name="connsiteX7" fmla="*/ 0 w 3036700"/>
              <a:gd name="connsiteY7" fmla="*/ 783202 h 939846"/>
              <a:gd name="connsiteX8" fmla="*/ 0 w 3036700"/>
              <a:gd name="connsiteY8" fmla="*/ 156644 h 93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700" h="939846">
                <a:moveTo>
                  <a:pt x="0" y="156644"/>
                </a:moveTo>
                <a:cubicBezTo>
                  <a:pt x="0" y="70132"/>
                  <a:pt x="70132" y="0"/>
                  <a:pt x="156644" y="0"/>
                </a:cubicBezTo>
                <a:lnTo>
                  <a:pt x="2880056" y="0"/>
                </a:lnTo>
                <a:cubicBezTo>
                  <a:pt x="2966568" y="0"/>
                  <a:pt x="3036700" y="70132"/>
                  <a:pt x="3036700" y="156644"/>
                </a:cubicBezTo>
                <a:lnTo>
                  <a:pt x="3036700" y="783202"/>
                </a:lnTo>
                <a:cubicBezTo>
                  <a:pt x="3036700" y="869714"/>
                  <a:pt x="2966568" y="939846"/>
                  <a:pt x="2880056" y="939846"/>
                </a:cubicBezTo>
                <a:lnTo>
                  <a:pt x="156644" y="939846"/>
                </a:lnTo>
                <a:cubicBezTo>
                  <a:pt x="70132" y="939846"/>
                  <a:pt x="0" y="869714"/>
                  <a:pt x="0" y="783202"/>
                </a:cubicBezTo>
                <a:lnTo>
                  <a:pt x="0" y="1566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460" tIns="80170" rIns="114460" bIns="80170" numCol="1" spcCol="1270" anchor="ctr" anchorCtr="0">
            <a:noAutofit/>
          </a:bodyPr>
          <a:lstStyle/>
          <a:p>
            <a:pPr marL="0" lvl="0" indent="0" algn="ctr" defTabSz="8001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800" kern="1200" dirty="0"/>
              <a:t>fausse connotation de sécurité</a:t>
            </a:r>
          </a:p>
        </p:txBody>
      </p:sp>
    </p:spTree>
    <p:extLst>
      <p:ext uri="{BB962C8B-B14F-4D97-AF65-F5344CB8AC3E}">
        <p14:creationId xmlns:p14="http://schemas.microsoft.com/office/powerpoint/2010/main" val="3821498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179511" y="80234"/>
            <a:ext cx="3563889" cy="648072"/>
          </a:xfrm>
        </p:spPr>
        <p:txBody>
          <a:bodyPr>
            <a:noAutofit/>
          </a:bodyPr>
          <a:lstStyle/>
          <a:p>
            <a:r>
              <a:rPr lang="fr-FR" sz="2400" dirty="0"/>
              <a:t>Apport de la technologie</a:t>
            </a:r>
          </a:p>
        </p:txBody>
      </p:sp>
      <p:pic>
        <p:nvPicPr>
          <p:cNvPr id="4" name="Picture 2" descr="F:\ENDO G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813227" y="300993"/>
            <a:ext cx="3260947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sz="2000" dirty="0"/>
              <a:t>Agrafage</a:t>
            </a:r>
            <a:r>
              <a:rPr lang="fr-FR" dirty="0"/>
              <a:t> </a:t>
            </a:r>
            <a:r>
              <a:rPr lang="fr-FR" sz="2000" dirty="0"/>
              <a:t>mécanique</a:t>
            </a:r>
          </a:p>
          <a:p>
            <a:r>
              <a:rPr lang="fr-FR" sz="2000" dirty="0"/>
              <a:t>Caméra haute résolution(ccd,3D)</a:t>
            </a:r>
          </a:p>
          <a:p>
            <a:r>
              <a:rPr lang="fr-FR" sz="2000" dirty="0"/>
              <a:t>Instrumentation dédiée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6828116" y="947732"/>
            <a:ext cx="3263616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F:\tele H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08104" y="3263615"/>
            <a:ext cx="3635896" cy="359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400000">
            <a:off x="2605471" y="3955368"/>
            <a:ext cx="3429000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700" y="3429000"/>
            <a:ext cx="3055321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52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None/>
            </a:pPr>
            <a:r>
              <a:rPr lang="fr-FR" sz="3200"/>
              <a:t>VATS</a:t>
            </a:r>
          </a:p>
        </p:txBody>
      </p:sp>
      <p:pic>
        <p:nvPicPr>
          <p:cNvPr id="3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12576" y="200436"/>
            <a:ext cx="6048672" cy="4536503"/>
          </a:xfrm>
        </p:spPr>
      </p:pic>
      <p:pic>
        <p:nvPicPr>
          <p:cNvPr id="4" name="Picture 3" descr="F:\incis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6016" y="188640"/>
            <a:ext cx="4427984" cy="347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:\incision avec alexi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3674552"/>
            <a:ext cx="4716016" cy="318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:\alexi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26506" y="3674552"/>
            <a:ext cx="4417494" cy="3183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96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None/>
            </a:pPr>
            <a:r>
              <a:rPr lang="fr-FR"/>
              <a:t>VATS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4427981" cy="360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27980" y="-1"/>
            <a:ext cx="4699633" cy="360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86" y="3606472"/>
            <a:ext cx="4411594" cy="325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44367" y="3606472"/>
            <a:ext cx="4683246" cy="3251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052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86682" y="3933053"/>
            <a:ext cx="4557319" cy="309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9341" y="274638"/>
            <a:ext cx="4141291" cy="3658415"/>
          </a:xfr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496" y="274638"/>
            <a:ext cx="4543845" cy="366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Afficher l'image d'origin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496" y="3933053"/>
            <a:ext cx="4536504" cy="316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700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3" name="Picture 2" descr="F:\radio contrôle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1520" y="2737630"/>
            <a:ext cx="4040188" cy="4104455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 descr="F:\pansement f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35172"/>
            <a:ext cx="4572000" cy="4329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73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443399" y="-3029"/>
            <a:ext cx="8229600" cy="1224136"/>
          </a:xfrm>
        </p:spPr>
        <p:txBody>
          <a:bodyPr lIns="0" tIns="0" rIns="0" bIns="0" anchor="ctr"/>
          <a:lstStyle/>
          <a:p>
            <a:pPr lvl="0">
              <a:buNone/>
            </a:pPr>
            <a:r>
              <a:rPr lang="fr-FR" sz="2400" b="1" dirty="0"/>
              <a:t>Contraintes particulières VATS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0" y="970988"/>
            <a:ext cx="9241622" cy="5887012"/>
          </a:xfrm>
        </p:spPr>
        <p:txBody>
          <a:bodyPr lIns="0" tIns="0" rIns="0" bIns="0" anchor="ctr"/>
          <a:lstStyle/>
          <a:p>
            <a:pPr marL="0" lvl="0" indent="0" hangingPunct="0"/>
            <a:r>
              <a:rPr lang="fr-FR" sz="1800" dirty="0">
                <a:latin typeface="Arial" pitchFamily="18"/>
              </a:rPr>
              <a:t>Courbe  d'apprentissage+++</a:t>
            </a:r>
          </a:p>
          <a:p>
            <a:pPr marL="0" lvl="0" indent="0" hangingPunct="0">
              <a:buNone/>
            </a:pPr>
            <a:endParaRPr lang="fr-FR" sz="1800" dirty="0">
              <a:latin typeface="Arial" pitchFamily="18"/>
            </a:endParaRPr>
          </a:p>
          <a:p>
            <a:pPr marL="0" lvl="0" indent="0" hangingPunct="0"/>
            <a:r>
              <a:rPr lang="fr-FR" sz="1800" dirty="0">
                <a:latin typeface="Arial" pitchFamily="18"/>
              </a:rPr>
              <a:t>Variations anatomiques fréquentes</a:t>
            </a:r>
          </a:p>
          <a:p>
            <a:pPr marL="0" lvl="0" indent="0" hangingPunct="0">
              <a:buNone/>
            </a:pPr>
            <a:endParaRPr lang="fr-FR" sz="1800" dirty="0">
              <a:latin typeface="Arial" pitchFamily="18"/>
            </a:endParaRPr>
          </a:p>
          <a:p>
            <a:pPr marL="0" lvl="0" indent="0" hangingPunct="0"/>
            <a:r>
              <a:rPr lang="fr-FR" sz="1800" dirty="0">
                <a:latin typeface="Arial" pitchFamily="18"/>
              </a:rPr>
              <a:t>impossibilité de palper le parenchyme&gt;&gt;intérêt imagerie récente</a:t>
            </a:r>
          </a:p>
          <a:p>
            <a:pPr marL="0" lvl="0" indent="0" hangingPunct="0">
              <a:buNone/>
            </a:pPr>
            <a:endParaRPr lang="fr-FR" sz="1800" dirty="0">
              <a:latin typeface="Arial" pitchFamily="18"/>
            </a:endParaRPr>
          </a:p>
          <a:p>
            <a:pPr marL="0" lvl="0" indent="0" hangingPunct="0"/>
            <a:r>
              <a:rPr lang="fr-FR" sz="1800" dirty="0">
                <a:latin typeface="Arial" pitchFamily="18"/>
              </a:rPr>
              <a:t>Diagnostic histologique préalable nodule profond</a:t>
            </a:r>
          </a:p>
          <a:p>
            <a:pPr marL="0" lvl="0" indent="0" hangingPunct="0">
              <a:buNone/>
            </a:pPr>
            <a:endParaRPr lang="fr-FR" sz="1800" dirty="0">
              <a:latin typeface="Arial" pitchFamily="18"/>
            </a:endParaRPr>
          </a:p>
          <a:p>
            <a:pPr marL="0" lvl="0" indent="0" hangingPunct="0"/>
            <a:r>
              <a:rPr lang="fr-FR" sz="1800" dirty="0">
                <a:latin typeface="Arial" pitchFamily="18"/>
              </a:rPr>
              <a:t>Reconstruction 3D pour les exérèses  complexes</a:t>
            </a:r>
          </a:p>
          <a:p>
            <a:pPr marL="0" lvl="0" indent="0" hangingPunct="0"/>
            <a:endParaRPr lang="fr-FR" sz="1800" dirty="0">
              <a:latin typeface="Arial" pitchFamily="18"/>
            </a:endParaRPr>
          </a:p>
          <a:p>
            <a:pPr marL="0" lvl="0" indent="0" hangingPunct="0"/>
            <a:r>
              <a:rPr lang="fr-FR" sz="1800" dirty="0">
                <a:latin typeface="Arial" pitchFamily="18"/>
              </a:rPr>
              <a:t>Complications vasculaires +++</a:t>
            </a:r>
          </a:p>
          <a:p>
            <a:pPr marL="0" lvl="0" indent="0" hangingPunct="0">
              <a:buNone/>
            </a:pPr>
            <a:endParaRPr lang="fr-FR" sz="1800" dirty="0">
              <a:latin typeface="Arial" pitchFamily="18"/>
            </a:endParaRPr>
          </a:p>
          <a:p>
            <a:pPr marL="0" lvl="0" indent="0" hangingPunct="0">
              <a:buNone/>
            </a:pPr>
            <a:endParaRPr lang="fr-FR" sz="1800" dirty="0">
              <a:latin typeface="Arial" pitchFamily="18"/>
            </a:endParaRPr>
          </a:p>
          <a:p>
            <a:pPr marL="0" lvl="0" indent="0" hangingPunct="0"/>
            <a:r>
              <a:rPr lang="fr-FR" sz="1800" dirty="0">
                <a:latin typeface="Arial" pitchFamily="18"/>
              </a:rPr>
              <a:t>Conversion</a:t>
            </a:r>
          </a:p>
          <a:p>
            <a:pPr marL="0" lvl="0" indent="0" hangingPunct="0">
              <a:buNone/>
            </a:pPr>
            <a:endParaRPr lang="fr-FR" sz="1800" dirty="0">
              <a:latin typeface="Arial" pitchFamily="1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44" y="2864464"/>
            <a:ext cx="2581390" cy="15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88" y="970988"/>
            <a:ext cx="277934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ecarteurs + tamp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24128" y="4725143"/>
            <a:ext cx="3096348" cy="2148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938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305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evmed.ch/var/ezflow_site/storage/images/revmed.ch/rms/2012/rms-n-346/images/rms_idpas_d_isbn_pu2012-24s_sa07_art07_img002.jpg/1361478-1-eng-GB/RMS_idPAS_D_ISBN_pu2012-24s_sa07_art07_img002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57" y="2059920"/>
            <a:ext cx="9108504" cy="47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de la VATS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REVUE MEDICALE SUISSE DR KRUEGER 2012</a:t>
            </a:r>
          </a:p>
        </p:txBody>
      </p:sp>
    </p:spTree>
    <p:extLst>
      <p:ext uri="{BB962C8B-B14F-4D97-AF65-F5344CB8AC3E}">
        <p14:creationId xmlns:p14="http://schemas.microsoft.com/office/powerpoint/2010/main" val="2189995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685800" y="2564901"/>
            <a:ext cx="7772043" cy="1080116"/>
          </a:xfrm>
        </p:spPr>
        <p:txBody>
          <a:bodyPr/>
          <a:lstStyle/>
          <a:p>
            <a:pPr lvl="0">
              <a:buNone/>
            </a:pPr>
            <a:r>
              <a:rPr lang="fr-FR" sz="3600" dirty="0"/>
              <a:t>Aucun conflit d’intérêt</a:t>
            </a:r>
          </a:p>
        </p:txBody>
      </p:sp>
    </p:spTree>
    <p:extLst>
      <p:ext uri="{BB962C8B-B14F-4D97-AF65-F5344CB8AC3E}">
        <p14:creationId xmlns:p14="http://schemas.microsoft.com/office/powerpoint/2010/main" val="372291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431268" y="0"/>
            <a:ext cx="8229600" cy="1600200"/>
          </a:xfrm>
        </p:spPr>
        <p:txBody>
          <a:bodyPr lIns="0" tIns="0" rIns="0" bIns="0" anchor="ctr"/>
          <a:lstStyle/>
          <a:p>
            <a:pPr lvl="0">
              <a:buNone/>
            </a:pPr>
            <a:r>
              <a:rPr lang="fr-FR" sz="4000" b="1" dirty="0"/>
              <a:t>Résultats</a:t>
            </a:r>
            <a:br>
              <a:rPr lang="fr-FR" sz="4000" b="1" dirty="0"/>
            </a:br>
            <a:br>
              <a:rPr lang="fr-FR" sz="2000" b="1" dirty="0"/>
            </a:br>
            <a:r>
              <a:rPr lang="fr-FR" sz="2000" b="1" dirty="0"/>
              <a:t>Méta analyse CHEN F EJSO, 20 études, 3457 interventions pour stade I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457200" y="2060848"/>
            <a:ext cx="8229600" cy="4797152"/>
          </a:xfrm>
        </p:spPr>
        <p:txBody>
          <a:bodyPr lIns="0" tIns="0" rIns="0" bIns="0"/>
          <a:lstStyle/>
          <a:p>
            <a:pPr lvl="0"/>
            <a:r>
              <a:rPr lang="fr-FR" sz="1800" dirty="0">
                <a:latin typeface="" pitchFamily="18"/>
              </a:rPr>
              <a:t>Intervention plus longues</a:t>
            </a:r>
          </a:p>
          <a:p>
            <a:pPr marL="0" lvl="0" indent="0">
              <a:buNone/>
            </a:pPr>
            <a:endParaRPr lang="fr-FR" sz="1800" dirty="0">
              <a:latin typeface="" pitchFamily="18"/>
            </a:endParaRPr>
          </a:p>
          <a:p>
            <a:pPr lvl="0"/>
            <a:r>
              <a:rPr lang="fr-FR" sz="1800" dirty="0">
                <a:latin typeface="" pitchFamily="18"/>
              </a:rPr>
              <a:t>Diminution douleurs postopératoires et résiduelles</a:t>
            </a:r>
          </a:p>
          <a:p>
            <a:pPr marL="0" lvl="0" indent="0">
              <a:buNone/>
            </a:pPr>
            <a:endParaRPr lang="fr-FR" sz="1800" dirty="0">
              <a:latin typeface="" pitchFamily="18"/>
            </a:endParaRPr>
          </a:p>
          <a:p>
            <a:pPr lvl="0"/>
            <a:r>
              <a:rPr lang="fr-FR" sz="1800" dirty="0">
                <a:latin typeface="" pitchFamily="18"/>
              </a:rPr>
              <a:t>Pertes sanguines diminuées</a:t>
            </a:r>
          </a:p>
          <a:p>
            <a:pPr marL="0" lvl="0" indent="0">
              <a:buNone/>
            </a:pPr>
            <a:endParaRPr lang="fr-FR" sz="1800" dirty="0">
              <a:latin typeface="" pitchFamily="18"/>
            </a:endParaRPr>
          </a:p>
          <a:p>
            <a:pPr lvl="0"/>
            <a:r>
              <a:rPr lang="fr-FR" sz="1800" dirty="0">
                <a:latin typeface="" pitchFamily="18"/>
              </a:rPr>
              <a:t>Diminution durée de drainage</a:t>
            </a:r>
          </a:p>
          <a:p>
            <a:pPr marL="0" lvl="0" indent="0">
              <a:buNone/>
            </a:pPr>
            <a:endParaRPr lang="fr-FR" sz="1800" dirty="0">
              <a:latin typeface="" pitchFamily="18"/>
            </a:endParaRPr>
          </a:p>
          <a:p>
            <a:pPr lvl="0"/>
            <a:r>
              <a:rPr lang="fr-FR" sz="1800" dirty="0">
                <a:latin typeface="" pitchFamily="18"/>
              </a:rPr>
              <a:t>Hospitalisation plus courte</a:t>
            </a:r>
          </a:p>
          <a:p>
            <a:pPr marL="0" lvl="0" indent="0">
              <a:buNone/>
            </a:pPr>
            <a:endParaRPr lang="fr-FR" sz="1800" dirty="0">
              <a:latin typeface="" pitchFamily="18"/>
            </a:endParaRPr>
          </a:p>
          <a:p>
            <a:pPr lvl="0"/>
            <a:r>
              <a:rPr lang="fr-FR" sz="1800" dirty="0">
                <a:latin typeface="" pitchFamily="18"/>
              </a:rPr>
              <a:t>Moins de complications postopératoires (pneumopathies)</a:t>
            </a:r>
          </a:p>
          <a:p>
            <a:pPr marL="0" lvl="0" indent="0">
              <a:buNone/>
            </a:pPr>
            <a:endParaRPr lang="fr-FR" sz="1800" dirty="0">
              <a:latin typeface="" pitchFamily="18"/>
            </a:endParaRPr>
          </a:p>
          <a:p>
            <a:pPr lvl="0"/>
            <a:r>
              <a:rPr lang="fr-FR" sz="1800" dirty="0">
                <a:latin typeface="" pitchFamily="18"/>
              </a:rPr>
              <a:t>Moins de récidives locales et des rechutes à distance (attention biais,  formes les plus favorables, petits nodules périphériques)</a:t>
            </a:r>
          </a:p>
        </p:txBody>
      </p:sp>
    </p:spTree>
    <p:extLst>
      <p:ext uri="{BB962C8B-B14F-4D97-AF65-F5344CB8AC3E}">
        <p14:creationId xmlns:p14="http://schemas.microsoft.com/office/powerpoint/2010/main" val="200360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/>
          <a:p>
            <a:pPr lvl="0">
              <a:buNone/>
            </a:pPr>
            <a:r>
              <a:rPr lang="fr-FR" sz="3200"/>
              <a:t>VATS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/>
        <p:txBody>
          <a:bodyPr lIns="0" tIns="0" rIns="0" bIns="0"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480" y="368274"/>
            <a:ext cx="9143643" cy="6138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15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539998" y="179999"/>
            <a:ext cx="7560003" cy="1142643"/>
          </a:xfrm>
        </p:spPr>
        <p:txBody>
          <a:bodyPr lIns="0" tIns="0" rIns="0" bIns="0" anchor="ctr"/>
          <a:lstStyle/>
          <a:p>
            <a:pPr lvl="0">
              <a:buNone/>
            </a:pPr>
            <a:r>
              <a:rPr lang="fr-FR" sz="3600"/>
              <a:t>Chirurgie thoracique assistée par robot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-684583" y="539998"/>
            <a:ext cx="7704855" cy="4525557"/>
          </a:xfrm>
        </p:spPr>
        <p:txBody>
          <a:bodyPr lIns="0" tIns="0" rIns="0" bIns="0" anchor="ctr" anchorCtr="1"/>
          <a:lstStyle/>
          <a:p>
            <a:pPr marL="0" lvl="0" indent="0" hangingPunct="0">
              <a:buNone/>
            </a:pPr>
            <a:r>
              <a:rPr lang="fr-FR" sz="1800" b="1" dirty="0"/>
              <a:t>Da Vinci Intuitive </a:t>
            </a:r>
            <a:r>
              <a:rPr lang="fr-FR" sz="1800" b="1" dirty="0" err="1"/>
              <a:t>Surgical</a:t>
            </a:r>
            <a:endParaRPr lang="fr-FR" sz="1800" b="1" dirty="0"/>
          </a:p>
          <a:p>
            <a:pPr marL="0" lvl="0" indent="0" hangingPunct="0">
              <a:buNone/>
            </a:pPr>
            <a:r>
              <a:rPr lang="fr-FR" sz="1800" dirty="0"/>
              <a:t>Plate-forme chirurgicale autonome,</a:t>
            </a:r>
          </a:p>
          <a:p>
            <a:pPr marL="0" lvl="0" indent="0" hangingPunct="0">
              <a:buNone/>
            </a:pPr>
            <a:r>
              <a:rPr lang="fr-FR" sz="1800" dirty="0"/>
              <a:t>équipée de micro instruments </a:t>
            </a:r>
          </a:p>
          <a:p>
            <a:pPr marL="0" lvl="0" indent="0" hangingPunct="0">
              <a:buNone/>
            </a:pPr>
            <a:r>
              <a:rPr lang="fr-FR" sz="1800" dirty="0"/>
              <a:t>manipulés par des bras articulés et </a:t>
            </a:r>
          </a:p>
          <a:p>
            <a:pPr marL="0" lvl="0" indent="0" hangingPunct="0">
              <a:buNone/>
            </a:pPr>
            <a:r>
              <a:rPr lang="fr-FR" sz="1800" dirty="0"/>
              <a:t>pilotés à distance par le chirurgien à</a:t>
            </a:r>
          </a:p>
          <a:p>
            <a:pPr marL="0" lvl="0" indent="0" hangingPunct="0">
              <a:buNone/>
            </a:pPr>
            <a:r>
              <a:rPr lang="fr-FR" sz="1800" dirty="0"/>
              <a:t>l'aide d'une console 3D HD</a:t>
            </a:r>
          </a:p>
          <a:p>
            <a:endParaRPr lang="fr-FR" sz="1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36098" y="1268760"/>
            <a:ext cx="3619076" cy="253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40527" y="4513417"/>
            <a:ext cx="6028922" cy="157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2874437" cy="19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879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 anchorCtr="0"/>
          <a:lstStyle/>
          <a:p>
            <a:r>
              <a:rPr lang="fr-FR" dirty="0"/>
              <a:t>RATS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/>
        <p:txBody>
          <a:bodyPr lIns="0" tIns="0" rIns="0" bIns="0"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63456" y="3865672"/>
            <a:ext cx="4176694" cy="275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76056" y="1268760"/>
            <a:ext cx="3853753" cy="254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2700"/>
            <a:ext cx="4320991" cy="238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5672"/>
            <a:ext cx="4320991" cy="265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10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1800" dirty="0"/>
              <a:t>Mouvements intuitifs, pas de délai de transmission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Articulation des instruments à 360°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Agrandissement de l’image jusqu’à 15 fois, dissection fine et précise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Vision binoculaire 3D, sensation immersive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Parfaite coordination mains –yeux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Filtre annulant le tremblement naturel, stabilité des gestes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Courbe d’apprentissage semble être moins longue</a:t>
            </a:r>
          </a:p>
          <a:p>
            <a:endParaRPr lang="fr-FR" sz="1800" dirty="0"/>
          </a:p>
          <a:p>
            <a:r>
              <a:rPr lang="fr-FR" sz="1800" dirty="0"/>
              <a:t>Publications  montrant la faisabilité et les bons résultats à court et moyen terme</a:t>
            </a:r>
          </a:p>
          <a:p>
            <a:endParaRPr lang="fr-FR" sz="1800" dirty="0"/>
          </a:p>
          <a:p>
            <a:r>
              <a:rPr lang="fr-FR" sz="1800" dirty="0"/>
              <a:t>Résultats superposables à la VATS</a:t>
            </a:r>
          </a:p>
          <a:p>
            <a:endParaRPr lang="fr-FR" sz="18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143015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fr-FR" sz="1800" dirty="0"/>
              <a:t>Coût +++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Pas de retour de force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Opérateur en dehors du champs opératoire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Nécessité d’un assistant expérimenté, sécurité opératoire</a:t>
            </a:r>
          </a:p>
        </p:txBody>
      </p:sp>
    </p:spTree>
    <p:extLst>
      <p:ext uri="{BB962C8B-B14F-4D97-AF65-F5344CB8AC3E}">
        <p14:creationId xmlns:p14="http://schemas.microsoft.com/office/powerpoint/2010/main" val="3811888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Place des résections infra lobaires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Option à prendre depuis le développement de la VATS et de la RATS</a:t>
            </a:r>
          </a:p>
          <a:p>
            <a:r>
              <a:rPr lang="fr-FR" dirty="0"/>
              <a:t>Conditions :tumeurs &lt;2cm, périphériques ,absence de ganglions suspects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87" y="1268760"/>
            <a:ext cx="4041775" cy="3188511"/>
          </a:xfrm>
        </p:spPr>
      </p:pic>
      <p:pic>
        <p:nvPicPr>
          <p:cNvPr id="1026" name="Picture 2" descr="http://www.dynavie.com/PAGES_PRO/CORPS_HUMAIN/Photos_Dossiers/Segments_et_Lob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83036"/>
            <a:ext cx="5508104" cy="28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64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04864"/>
          </a:xfrm>
        </p:spPr>
        <p:txBody>
          <a:bodyPr>
            <a:normAutofit/>
          </a:bodyPr>
          <a:lstStyle/>
          <a:p>
            <a:r>
              <a:rPr lang="fr-FR" dirty="0"/>
              <a:t>Epargne parenchymateuse par les techniques de </a:t>
            </a:r>
            <a:r>
              <a:rPr lang="fr-FR" dirty="0" err="1"/>
              <a:t>Bronchoplsties</a:t>
            </a:r>
            <a:r>
              <a:rPr lang="fr-FR" dirty="0"/>
              <a:t> et/ou d’angioplasties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err="1"/>
              <a:t>Sleeve</a:t>
            </a:r>
            <a:r>
              <a:rPr lang="fr-FR" dirty="0"/>
              <a:t> lobectomies  permettant la réimplantation d’un  ou de deux lobes évitant ainsi  une </a:t>
            </a:r>
            <a:r>
              <a:rPr lang="fr-FR" dirty="0" err="1"/>
              <a:t>bilobectomie</a:t>
            </a:r>
            <a:r>
              <a:rPr lang="fr-FR" dirty="0"/>
              <a:t>  ou                              une pneumonectomie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97113"/>
            <a:ext cx="3781425" cy="3829050"/>
          </a:xfrm>
        </p:spPr>
      </p:pic>
    </p:spTree>
    <p:extLst>
      <p:ext uri="{BB962C8B-B14F-4D97-AF65-F5344CB8AC3E}">
        <p14:creationId xmlns:p14="http://schemas.microsoft.com/office/powerpoint/2010/main" val="1506501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Sleeve</a:t>
            </a:r>
            <a:r>
              <a:rPr lang="fr-FR" dirty="0"/>
              <a:t> lobectomies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4665"/>
            <a:ext cx="4038600" cy="3177032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328254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24744"/>
          </a:xfrm>
        </p:spPr>
        <p:txBody>
          <a:bodyPr lIns="0" tIns="0" rIns="0" bIns="0" anchor="ctr"/>
          <a:lstStyle/>
          <a:p>
            <a:pPr lvl="0">
              <a:buNone/>
            </a:pPr>
            <a:r>
              <a:rPr lang="fr-FR" sz="3200" dirty="0"/>
              <a:t>La thoracotomie est elle désuète ?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/>
        <p:txBody>
          <a:bodyPr lIns="0" tIns="0" rIns="0" bIns="0"/>
          <a:lstStyle/>
          <a:p>
            <a:endParaRPr lang="fr-FR" dirty="0"/>
          </a:p>
        </p:txBody>
      </p:sp>
      <p:pic>
        <p:nvPicPr>
          <p:cNvPr id="4" name="Picture 2" descr="F:\thoraco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99792" y="863494"/>
            <a:ext cx="3600400" cy="400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0947" y="4869160"/>
            <a:ext cx="2993059" cy="22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3079813" cy="21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69160"/>
            <a:ext cx="2508852" cy="236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48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buNone/>
            </a:pPr>
            <a:r>
              <a:rPr lang="fr-FR" sz="2400"/>
              <a:t>Quelques dates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body" idx="4294967295"/>
          </p:nvPr>
        </p:nvSpPr>
        <p:spPr>
          <a:xfrm>
            <a:off x="0" y="1619996"/>
            <a:ext cx="9036495" cy="5238004"/>
          </a:xfrm>
        </p:spPr>
        <p:txBody>
          <a:bodyPr>
            <a:normAutofit/>
          </a:bodyPr>
          <a:lstStyle/>
          <a:p>
            <a:pPr lvl="0">
              <a:spcBef>
                <a:spcPts val="640"/>
              </a:spcBef>
              <a:buFont typeface="Wingdings" panose="05000000000000000000" pitchFamily="2" charset="2"/>
              <a:buChar char="v"/>
            </a:pPr>
            <a:r>
              <a:rPr lang="fr-FR" sz="1600" b="1" dirty="0">
                <a:latin typeface="Calibri" pitchFamily="18"/>
              </a:rPr>
              <a:t>1933</a:t>
            </a:r>
            <a:r>
              <a:rPr lang="fr-FR" sz="1600" dirty="0">
                <a:latin typeface="Calibri" pitchFamily="18"/>
              </a:rPr>
              <a:t> première résection pulmonaire avec succès par </a:t>
            </a:r>
            <a:r>
              <a:rPr lang="fr-FR" sz="1600" dirty="0" err="1">
                <a:latin typeface="Calibri" pitchFamily="18"/>
              </a:rPr>
              <a:t>Evarts</a:t>
            </a:r>
            <a:r>
              <a:rPr lang="fr-FR" sz="1600" dirty="0">
                <a:latin typeface="Calibri" pitchFamily="18"/>
              </a:rPr>
              <a:t> Graham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600" dirty="0">
              <a:latin typeface="Calibri" pitchFamily="18"/>
            </a:endParaRPr>
          </a:p>
          <a:p>
            <a:pPr lvl="0">
              <a:spcBef>
                <a:spcPts val="640"/>
              </a:spcBef>
              <a:buFont typeface="Wingdings" panose="05000000000000000000" pitchFamily="2" charset="2"/>
              <a:buChar char="v"/>
            </a:pPr>
            <a:r>
              <a:rPr lang="fr-FR" sz="1600" b="1" dirty="0">
                <a:latin typeface="Calibri" pitchFamily="18"/>
              </a:rPr>
              <a:t>1940 </a:t>
            </a:r>
            <a:r>
              <a:rPr lang="fr-FR" sz="1600" dirty="0">
                <a:latin typeface="Calibri" pitchFamily="18"/>
              </a:rPr>
              <a:t> </a:t>
            </a:r>
            <a:r>
              <a:rPr lang="fr-FR" sz="1600" dirty="0" err="1">
                <a:latin typeface="Calibri" pitchFamily="18"/>
              </a:rPr>
              <a:t>pleuroscopie</a:t>
            </a:r>
            <a:r>
              <a:rPr lang="fr-FR" sz="1600" dirty="0">
                <a:latin typeface="Calibri" pitchFamily="18"/>
              </a:rPr>
              <a:t> , exploration diagnostique de la plèvre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600" dirty="0">
              <a:latin typeface="Calibri" pitchFamily="18"/>
            </a:endParaRPr>
          </a:p>
          <a:p>
            <a:pPr lvl="0">
              <a:spcBef>
                <a:spcPts val="640"/>
              </a:spcBef>
              <a:buFont typeface="Wingdings" panose="05000000000000000000" pitchFamily="2" charset="2"/>
              <a:buChar char="v"/>
            </a:pPr>
            <a:r>
              <a:rPr lang="fr-FR" sz="1600" dirty="0">
                <a:latin typeface="Calibri" pitchFamily="18"/>
              </a:rPr>
              <a:t>Classification TNM 1946  </a:t>
            </a:r>
            <a:r>
              <a:rPr lang="fr-FR" sz="1600" dirty="0" err="1">
                <a:latin typeface="Calibri" pitchFamily="18"/>
              </a:rPr>
              <a:t>Denoix</a:t>
            </a:r>
            <a:r>
              <a:rPr lang="fr-FR" sz="1600" dirty="0">
                <a:latin typeface="Calibri" pitchFamily="18"/>
              </a:rPr>
              <a:t>&gt;&gt;&gt;&gt;1968:1°édition du manuel de l’UICC&gt;&gt;&gt;1973 TNM poumon basée sur la </a:t>
            </a:r>
            <a:r>
              <a:rPr lang="fr-FR" sz="1600" dirty="0" err="1">
                <a:latin typeface="Calibri" pitchFamily="18"/>
              </a:rPr>
              <a:t>serie</a:t>
            </a:r>
            <a:r>
              <a:rPr lang="fr-FR" sz="1600" dirty="0">
                <a:latin typeface="Calibri" pitchFamily="18"/>
              </a:rPr>
              <a:t> de  C </a:t>
            </a:r>
            <a:r>
              <a:rPr lang="fr-FR" sz="1600" dirty="0" err="1">
                <a:latin typeface="Calibri" pitchFamily="18"/>
              </a:rPr>
              <a:t>Mountain</a:t>
            </a:r>
            <a:r>
              <a:rPr lang="fr-FR" sz="1600" dirty="0">
                <a:latin typeface="Calibri" pitchFamily="18"/>
              </a:rPr>
              <a:t>&gt;&gt;&gt;2002 6°édtion&gt;&gt;&gt;2009  7° édition</a:t>
            </a:r>
          </a:p>
          <a:p>
            <a:pPr lvl="0">
              <a:spcBef>
                <a:spcPts val="640"/>
              </a:spcBef>
              <a:buFont typeface="Wingdings" panose="05000000000000000000" pitchFamily="2" charset="2"/>
              <a:buChar char="v"/>
            </a:pPr>
            <a:endParaRPr lang="fr-FR" sz="1600" b="1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None/>
            </a:pPr>
            <a:endParaRPr lang="fr-FR" sz="1600" dirty="0">
              <a:latin typeface="Calibri" pitchFamily="18"/>
            </a:endParaRPr>
          </a:p>
          <a:p>
            <a:pPr lvl="0">
              <a:spcBef>
                <a:spcPts val="640"/>
              </a:spcBef>
              <a:buFont typeface="Wingdings" panose="05000000000000000000" pitchFamily="2" charset="2"/>
              <a:buChar char="v"/>
            </a:pPr>
            <a:r>
              <a:rPr lang="fr-FR" sz="1600" b="1" dirty="0">
                <a:latin typeface="Calibri" pitchFamily="18"/>
              </a:rPr>
              <a:t>1990</a:t>
            </a:r>
            <a:r>
              <a:rPr lang="fr-FR" sz="1600" dirty="0">
                <a:latin typeface="Calibri" pitchFamily="18"/>
              </a:rPr>
              <a:t> publication dans le LANCET :  </a:t>
            </a:r>
            <a:r>
              <a:rPr lang="fr-FR" sz="1600" dirty="0" err="1">
                <a:latin typeface="Calibri" pitchFamily="18"/>
              </a:rPr>
              <a:t>pleurectomie</a:t>
            </a:r>
            <a:r>
              <a:rPr lang="fr-FR" sz="1600" dirty="0">
                <a:latin typeface="Calibri" pitchFamily="18"/>
              </a:rPr>
              <a:t> pariétale Levi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600" dirty="0">
              <a:latin typeface="Calibri" pitchFamily="18"/>
            </a:endParaRPr>
          </a:p>
          <a:p>
            <a:pPr lvl="0">
              <a:spcBef>
                <a:spcPts val="640"/>
              </a:spcBef>
              <a:buFont typeface="Wingdings" panose="05000000000000000000" pitchFamily="2" charset="2"/>
              <a:buChar char="v"/>
            </a:pPr>
            <a:r>
              <a:rPr lang="fr-FR" sz="1600" b="1" dirty="0">
                <a:latin typeface="Calibri" pitchFamily="18"/>
              </a:rPr>
              <a:t>1990-2000 </a:t>
            </a:r>
            <a:r>
              <a:rPr lang="fr-FR" sz="1600" dirty="0">
                <a:latin typeface="Calibri" pitchFamily="18"/>
              </a:rPr>
              <a:t>plusieurs publications démontrant l’importance du curage</a:t>
            </a:r>
          </a:p>
          <a:p>
            <a:pPr marL="0" lvl="0" indent="0">
              <a:spcBef>
                <a:spcPts val="640"/>
              </a:spcBef>
              <a:buNone/>
            </a:pPr>
            <a:r>
              <a:rPr lang="fr-FR" sz="1600" dirty="0">
                <a:latin typeface="Calibri" pitchFamily="18"/>
              </a:rPr>
              <a:t>         ganglionnaire lors de la chirurgie d’ exérèse pulmonaire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600" dirty="0">
              <a:latin typeface="Calibri" pitchFamily="18"/>
            </a:endParaRPr>
          </a:p>
          <a:p>
            <a:pPr lvl="0">
              <a:spcBef>
                <a:spcPts val="640"/>
              </a:spcBef>
              <a:buFont typeface="Wingdings" panose="05000000000000000000" pitchFamily="2" charset="2"/>
              <a:buChar char="v"/>
            </a:pPr>
            <a:r>
              <a:rPr lang="fr-FR" sz="1600" b="1" dirty="0">
                <a:latin typeface="Calibri" pitchFamily="18"/>
              </a:rPr>
              <a:t>2000 </a:t>
            </a:r>
            <a:r>
              <a:rPr lang="fr-FR" sz="1600" dirty="0">
                <a:latin typeface="Calibri" pitchFamily="18"/>
              </a:rPr>
              <a:t> sous l’impulsion de  </a:t>
            </a:r>
            <a:r>
              <a:rPr lang="fr-FR" sz="1600" dirty="0" err="1">
                <a:latin typeface="Calibri" pitchFamily="18"/>
              </a:rPr>
              <a:t>McKenna</a:t>
            </a:r>
            <a:r>
              <a:rPr lang="fr-FR" sz="1600" dirty="0">
                <a:latin typeface="Calibri" pitchFamily="18"/>
              </a:rPr>
              <a:t> et Hansen développement des résections anatomiques par vidéothoracoscopie et premières résections </a:t>
            </a:r>
            <a:r>
              <a:rPr lang="fr-FR" sz="1600" dirty="0" err="1">
                <a:solidFill>
                  <a:prstClr val="black"/>
                </a:solidFill>
                <a:latin typeface="Calibri" pitchFamily="18"/>
              </a:rPr>
              <a:t>robo</a:t>
            </a:r>
            <a:r>
              <a:rPr lang="fr-FR" sz="1600" dirty="0">
                <a:solidFill>
                  <a:prstClr val="black"/>
                </a:solidFill>
                <a:latin typeface="Calibri" pitchFamily="18"/>
              </a:rPr>
              <a:t>-assistées(DA VINCI) </a:t>
            </a:r>
            <a:endParaRPr lang="fr-FR" sz="1600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None/>
            </a:pPr>
            <a:endParaRPr lang="fr-FR" sz="1600" b="1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None/>
            </a:pPr>
            <a:endParaRPr lang="fr-FR" sz="1600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None/>
            </a:pPr>
            <a:endParaRPr lang="fr-FR" sz="1600" dirty="0">
              <a:latin typeface="Calibri" pitchFamily="1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214" y="1052739"/>
            <a:ext cx="1367640" cy="1712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604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lvl="0">
              <a:buNone/>
            </a:pPr>
            <a:r>
              <a:rPr lang="fr-FR"/>
              <a:t>Conclusion</a:t>
            </a:r>
            <a:br>
              <a:rPr lang="fr-FR"/>
            </a:br>
            <a:endParaRPr lang="fr-FR"/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body" idx="4294967295"/>
          </p:nvPr>
        </p:nvSpPr>
        <p:spPr>
          <a:xfrm>
            <a:off x="457200" y="836712"/>
            <a:ext cx="8229600" cy="6021288"/>
          </a:xfrm>
        </p:spPr>
        <p:txBody>
          <a:bodyPr>
            <a:normAutofit/>
          </a:bodyPr>
          <a:lstStyle/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sz="1800" dirty="0">
                <a:latin typeface="Calibri" pitchFamily="18"/>
              </a:rPr>
              <a:t>Les développements technologiques nous poussent à reconsidérer en permanence  nos pratiques chirurgicales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800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sz="1800" dirty="0">
                <a:latin typeface="Calibri" pitchFamily="18"/>
              </a:rPr>
              <a:t>La chirurgie mini invasive est une bonne alternative pour les stades précoces à condition de parler le même langage</a:t>
            </a: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endParaRPr lang="fr-FR" sz="1800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sz="1800" dirty="0">
                <a:latin typeface="Calibri" pitchFamily="18"/>
              </a:rPr>
              <a:t>L’ épargne parenchymateuse n’est plus considérée comme une intervention </a:t>
            </a:r>
            <a:r>
              <a:rPr lang="fr-FR" sz="1800" dirty="0" err="1">
                <a:latin typeface="Calibri" pitchFamily="18"/>
              </a:rPr>
              <a:t>carcinologiquement</a:t>
            </a:r>
            <a:r>
              <a:rPr lang="fr-FR" sz="1800" dirty="0">
                <a:latin typeface="Calibri" pitchFamily="18"/>
              </a:rPr>
              <a:t>  insuffisante à condition de respecter les règles adoptées par nos sociétés savantes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800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sz="1800" dirty="0">
                <a:latin typeface="Calibri" pitchFamily="18"/>
              </a:rPr>
              <a:t>Pour les </a:t>
            </a:r>
            <a:r>
              <a:rPr lang="fr-FR" sz="1800">
                <a:latin typeface="Calibri" pitchFamily="18"/>
              </a:rPr>
              <a:t>stades localement avancés </a:t>
            </a:r>
            <a:r>
              <a:rPr lang="fr-FR" sz="1800" dirty="0">
                <a:latin typeface="Calibri" pitchFamily="18"/>
              </a:rPr>
              <a:t>les choix des techniques sont imposés par les impératifs anatomiques et carcinologiques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800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sz="1800" dirty="0">
                <a:latin typeface="Calibri" pitchFamily="18"/>
              </a:rPr>
              <a:t>La chirurgie thoracique doit restée une chirurgie de réflexion alliant performance et sécurité</a:t>
            </a: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endParaRPr lang="fr-FR" sz="1800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sz="1800" dirty="0">
                <a:latin typeface="Calibri" pitchFamily="18"/>
              </a:rPr>
              <a:t>Et  l’avenir???</a:t>
            </a:r>
          </a:p>
        </p:txBody>
      </p:sp>
    </p:spTree>
    <p:extLst>
      <p:ext uri="{BB962C8B-B14F-4D97-AF65-F5344CB8AC3E}">
        <p14:creationId xmlns:p14="http://schemas.microsoft.com/office/powerpoint/2010/main" val="1939897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7351712" cy="67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16832"/>
            <a:ext cx="8686800" cy="4209331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9421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buNone/>
            </a:pPr>
            <a:r>
              <a:rPr lang="fr-FR"/>
              <a:t>En 2016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body" idx="4294967295"/>
          </p:nvPr>
        </p:nvSpPr>
        <p:spPr>
          <a:xfrm>
            <a:off x="899998" y="1774438"/>
            <a:ext cx="8229243" cy="4525557"/>
          </a:xfrm>
        </p:spPr>
        <p:txBody>
          <a:bodyPr/>
          <a:lstStyle/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sz="1600" b="1" dirty="0">
                <a:latin typeface="Calibri" pitchFamily="18"/>
              </a:rPr>
              <a:t>L’exérèse chirurgicale  reste la pierre angulaire du traitement du CPNPC non métastatique</a:t>
            </a:r>
          </a:p>
          <a:p>
            <a:pPr marL="0" indent="0">
              <a:spcBef>
                <a:spcPts val="640"/>
              </a:spcBef>
              <a:buFont typeface="Arial" pitchFamily="32"/>
              <a:buChar char="•"/>
            </a:pPr>
            <a:r>
              <a:rPr lang="fr-FR" sz="1600" b="1" dirty="0">
                <a:latin typeface="Calibri" pitchFamily="18"/>
              </a:rPr>
              <a:t>Recommandations de la </a:t>
            </a:r>
            <a:r>
              <a:rPr lang="fr-FR" sz="1600" b="1" dirty="0" err="1">
                <a:latin typeface="Calibri" pitchFamily="18"/>
              </a:rPr>
              <a:t>sfctcv</a:t>
            </a:r>
            <a:r>
              <a:rPr lang="fr-FR" sz="1600" b="1" dirty="0">
                <a:latin typeface="Calibri" pitchFamily="18"/>
              </a:rPr>
              <a:t>(2008): Le standard    = lobectomie</a:t>
            </a:r>
          </a:p>
          <a:p>
            <a:pPr marL="0" lvl="0" indent="0">
              <a:spcBef>
                <a:spcPts val="640"/>
              </a:spcBef>
              <a:buNone/>
            </a:pPr>
            <a:r>
              <a:rPr lang="fr-FR" sz="1600" b="1" dirty="0">
                <a:latin typeface="Calibri" pitchFamily="18"/>
              </a:rPr>
              <a:t> exérèse anatomique en monobloc RO avec un curage hilaire et médiastinal&gt;&gt;&gt;principe de l’épargne parenchymateux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600" b="1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None/>
            </a:pPr>
            <a:endParaRPr lang="fr-FR" sz="1600" b="1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None/>
            </a:pPr>
            <a:endParaRPr lang="fr-FR" sz="1600" b="1" dirty="0"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endParaRPr lang="fr-FR" sz="1600" dirty="0">
              <a:latin typeface="Calibri" pitchFamily="1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9048" y="3109719"/>
            <a:ext cx="2908071" cy="35470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http://www.em-premium.com/showarticlefile/22296/42-08476-04-minia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 descr="C:\Users\043268\Desktop\lobectom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22318"/>
            <a:ext cx="272154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 descr="http://www.em-premium.com/showarticlefile/22296/42-08476-07-minia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 descr="C:\Users\043268\Desktop\lobectomi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915816" cy="21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8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35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TNM ET INDICATION CHIRURGICALE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46080"/>
            <a:ext cx="7776864" cy="561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3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</a:t>
            </a:r>
            <a:r>
              <a:rPr lang="fr-FR" dirty="0" err="1"/>
              <a:t>stadification</a:t>
            </a:r>
            <a:r>
              <a:rPr lang="fr-FR" dirty="0"/>
              <a:t> plus précise de la maladie qui bénéficie de l’apport de:</a:t>
            </a:r>
          </a:p>
        </p:txBody>
      </p:sp>
      <p:pic>
        <p:nvPicPr>
          <p:cNvPr id="7" name="Espace réservé du contenu 6" descr="fibroscopie bronchique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3609975" cy="2390775"/>
          </a:xfrm>
        </p:spPr>
      </p:pic>
      <p:sp>
        <p:nvSpPr>
          <p:cNvPr id="8" name="Rectangle 7"/>
          <p:cNvSpPr/>
          <p:nvPr/>
        </p:nvSpPr>
        <p:spPr>
          <a:xfrm>
            <a:off x="3924835" y="3244334"/>
            <a:ext cx="1294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18"/>
              </a:rPr>
              <a:t>Le standard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924835" y="3244334"/>
            <a:ext cx="1294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18"/>
              </a:rPr>
              <a:t>Le standard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985332" y="3259723"/>
            <a:ext cx="1173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  <a:latin typeface="Calibri" pitchFamily="18"/>
              </a:rPr>
              <a:t>Le standard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64" y="4369166"/>
            <a:ext cx="3417715" cy="24888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5" y="4365104"/>
            <a:ext cx="3587182" cy="249289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64" y="1844824"/>
            <a:ext cx="3467636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6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e 1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e 4"/>
          <p:cNvGrpSpPr/>
          <p:nvPr/>
        </p:nvGrpSpPr>
        <p:grpSpPr>
          <a:xfrm>
            <a:off x="457200" y="2369858"/>
            <a:ext cx="8229600" cy="4443518"/>
            <a:chOff x="457200" y="2266806"/>
            <a:chExt cx="8229600" cy="3783780"/>
          </a:xfrm>
        </p:grpSpPr>
        <p:sp>
          <p:nvSpPr>
            <p:cNvPr id="7" name="Forme libre 6"/>
            <p:cNvSpPr/>
            <p:nvPr/>
          </p:nvSpPr>
          <p:spPr>
            <a:xfrm>
              <a:off x="457200" y="2266806"/>
              <a:ext cx="8229600" cy="527670"/>
            </a:xfrm>
            <a:custGeom>
              <a:avLst/>
              <a:gdLst>
                <a:gd name="connsiteX0" fmla="*/ 0 w 8229600"/>
                <a:gd name="connsiteY0" fmla="*/ 87947 h 527670"/>
                <a:gd name="connsiteX1" fmla="*/ 87947 w 8229600"/>
                <a:gd name="connsiteY1" fmla="*/ 0 h 527670"/>
                <a:gd name="connsiteX2" fmla="*/ 8141653 w 8229600"/>
                <a:gd name="connsiteY2" fmla="*/ 0 h 527670"/>
                <a:gd name="connsiteX3" fmla="*/ 8229600 w 8229600"/>
                <a:gd name="connsiteY3" fmla="*/ 87947 h 527670"/>
                <a:gd name="connsiteX4" fmla="*/ 8229600 w 8229600"/>
                <a:gd name="connsiteY4" fmla="*/ 439723 h 527670"/>
                <a:gd name="connsiteX5" fmla="*/ 8141653 w 8229600"/>
                <a:gd name="connsiteY5" fmla="*/ 527670 h 527670"/>
                <a:gd name="connsiteX6" fmla="*/ 87947 w 8229600"/>
                <a:gd name="connsiteY6" fmla="*/ 527670 h 527670"/>
                <a:gd name="connsiteX7" fmla="*/ 0 w 8229600"/>
                <a:gd name="connsiteY7" fmla="*/ 439723 h 527670"/>
                <a:gd name="connsiteX8" fmla="*/ 0 w 8229600"/>
                <a:gd name="connsiteY8" fmla="*/ 87947 h 52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527670">
                  <a:moveTo>
                    <a:pt x="0" y="87947"/>
                  </a:moveTo>
                  <a:cubicBezTo>
                    <a:pt x="0" y="39375"/>
                    <a:pt x="39375" y="0"/>
                    <a:pt x="87947" y="0"/>
                  </a:cubicBezTo>
                  <a:lnTo>
                    <a:pt x="8141653" y="0"/>
                  </a:lnTo>
                  <a:cubicBezTo>
                    <a:pt x="8190225" y="0"/>
                    <a:pt x="8229600" y="39375"/>
                    <a:pt x="8229600" y="87947"/>
                  </a:cubicBezTo>
                  <a:lnTo>
                    <a:pt x="8229600" y="439723"/>
                  </a:lnTo>
                  <a:cubicBezTo>
                    <a:pt x="8229600" y="488295"/>
                    <a:pt x="8190225" y="527670"/>
                    <a:pt x="8141653" y="527670"/>
                  </a:cubicBezTo>
                  <a:lnTo>
                    <a:pt x="87947" y="527670"/>
                  </a:lnTo>
                  <a:cubicBezTo>
                    <a:pt x="39375" y="527670"/>
                    <a:pt x="0" y="488295"/>
                    <a:pt x="0" y="439723"/>
                  </a:cubicBezTo>
                  <a:lnTo>
                    <a:pt x="0" y="879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579" tIns="109579" rIns="109579" bIns="109579" numCol="1" spcCol="1270" anchor="ctr" anchorCtr="0">
              <a:noAutofit/>
            </a:bodyPr>
            <a:lstStyle/>
            <a:p>
              <a:pPr marL="0" lvl="0" indent="0" algn="l" defTabSz="977900" rtl="0" eaLnBrk="1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/>
                <a:t>EFR (vems ,dlco,kco)</a:t>
              </a: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457200" y="2857836"/>
              <a:ext cx="8229600" cy="527670"/>
            </a:xfrm>
            <a:custGeom>
              <a:avLst/>
              <a:gdLst>
                <a:gd name="connsiteX0" fmla="*/ 0 w 8229600"/>
                <a:gd name="connsiteY0" fmla="*/ 87947 h 527670"/>
                <a:gd name="connsiteX1" fmla="*/ 87947 w 8229600"/>
                <a:gd name="connsiteY1" fmla="*/ 0 h 527670"/>
                <a:gd name="connsiteX2" fmla="*/ 8141653 w 8229600"/>
                <a:gd name="connsiteY2" fmla="*/ 0 h 527670"/>
                <a:gd name="connsiteX3" fmla="*/ 8229600 w 8229600"/>
                <a:gd name="connsiteY3" fmla="*/ 87947 h 527670"/>
                <a:gd name="connsiteX4" fmla="*/ 8229600 w 8229600"/>
                <a:gd name="connsiteY4" fmla="*/ 439723 h 527670"/>
                <a:gd name="connsiteX5" fmla="*/ 8141653 w 8229600"/>
                <a:gd name="connsiteY5" fmla="*/ 527670 h 527670"/>
                <a:gd name="connsiteX6" fmla="*/ 87947 w 8229600"/>
                <a:gd name="connsiteY6" fmla="*/ 527670 h 527670"/>
                <a:gd name="connsiteX7" fmla="*/ 0 w 8229600"/>
                <a:gd name="connsiteY7" fmla="*/ 439723 h 527670"/>
                <a:gd name="connsiteX8" fmla="*/ 0 w 8229600"/>
                <a:gd name="connsiteY8" fmla="*/ 87947 h 52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527670">
                  <a:moveTo>
                    <a:pt x="0" y="87947"/>
                  </a:moveTo>
                  <a:cubicBezTo>
                    <a:pt x="0" y="39375"/>
                    <a:pt x="39375" y="0"/>
                    <a:pt x="87947" y="0"/>
                  </a:cubicBezTo>
                  <a:lnTo>
                    <a:pt x="8141653" y="0"/>
                  </a:lnTo>
                  <a:cubicBezTo>
                    <a:pt x="8190225" y="0"/>
                    <a:pt x="8229600" y="39375"/>
                    <a:pt x="8229600" y="87947"/>
                  </a:cubicBezTo>
                  <a:lnTo>
                    <a:pt x="8229600" y="439723"/>
                  </a:lnTo>
                  <a:cubicBezTo>
                    <a:pt x="8229600" y="488295"/>
                    <a:pt x="8190225" y="527670"/>
                    <a:pt x="8141653" y="527670"/>
                  </a:cubicBezTo>
                  <a:lnTo>
                    <a:pt x="87947" y="527670"/>
                  </a:lnTo>
                  <a:cubicBezTo>
                    <a:pt x="39375" y="527670"/>
                    <a:pt x="0" y="488295"/>
                    <a:pt x="0" y="439723"/>
                  </a:cubicBezTo>
                  <a:lnTo>
                    <a:pt x="0" y="879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579" tIns="109579" rIns="109579" bIns="109579" numCol="1" spcCol="1270" anchor="ctr" anchorCtr="0">
              <a:noAutofit/>
            </a:bodyPr>
            <a:lstStyle/>
            <a:p>
              <a:pPr marL="0" lvl="0" indent="0" algn="l" defTabSz="977900" rtl="0" eaLnBrk="1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/>
                <a:t>test de marche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457200" y="3448866"/>
              <a:ext cx="8229600" cy="527670"/>
            </a:xfrm>
            <a:custGeom>
              <a:avLst/>
              <a:gdLst>
                <a:gd name="connsiteX0" fmla="*/ 0 w 8229600"/>
                <a:gd name="connsiteY0" fmla="*/ 87947 h 527670"/>
                <a:gd name="connsiteX1" fmla="*/ 87947 w 8229600"/>
                <a:gd name="connsiteY1" fmla="*/ 0 h 527670"/>
                <a:gd name="connsiteX2" fmla="*/ 8141653 w 8229600"/>
                <a:gd name="connsiteY2" fmla="*/ 0 h 527670"/>
                <a:gd name="connsiteX3" fmla="*/ 8229600 w 8229600"/>
                <a:gd name="connsiteY3" fmla="*/ 87947 h 527670"/>
                <a:gd name="connsiteX4" fmla="*/ 8229600 w 8229600"/>
                <a:gd name="connsiteY4" fmla="*/ 439723 h 527670"/>
                <a:gd name="connsiteX5" fmla="*/ 8141653 w 8229600"/>
                <a:gd name="connsiteY5" fmla="*/ 527670 h 527670"/>
                <a:gd name="connsiteX6" fmla="*/ 87947 w 8229600"/>
                <a:gd name="connsiteY6" fmla="*/ 527670 h 527670"/>
                <a:gd name="connsiteX7" fmla="*/ 0 w 8229600"/>
                <a:gd name="connsiteY7" fmla="*/ 439723 h 527670"/>
                <a:gd name="connsiteX8" fmla="*/ 0 w 8229600"/>
                <a:gd name="connsiteY8" fmla="*/ 87947 h 52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527670">
                  <a:moveTo>
                    <a:pt x="0" y="87947"/>
                  </a:moveTo>
                  <a:cubicBezTo>
                    <a:pt x="0" y="39375"/>
                    <a:pt x="39375" y="0"/>
                    <a:pt x="87947" y="0"/>
                  </a:cubicBezTo>
                  <a:lnTo>
                    <a:pt x="8141653" y="0"/>
                  </a:lnTo>
                  <a:cubicBezTo>
                    <a:pt x="8190225" y="0"/>
                    <a:pt x="8229600" y="39375"/>
                    <a:pt x="8229600" y="87947"/>
                  </a:cubicBezTo>
                  <a:lnTo>
                    <a:pt x="8229600" y="439723"/>
                  </a:lnTo>
                  <a:cubicBezTo>
                    <a:pt x="8229600" y="488295"/>
                    <a:pt x="8190225" y="527670"/>
                    <a:pt x="8141653" y="527670"/>
                  </a:cubicBezTo>
                  <a:lnTo>
                    <a:pt x="87947" y="527670"/>
                  </a:lnTo>
                  <a:cubicBezTo>
                    <a:pt x="39375" y="527670"/>
                    <a:pt x="0" y="488295"/>
                    <a:pt x="0" y="439723"/>
                  </a:cubicBezTo>
                  <a:lnTo>
                    <a:pt x="0" y="879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579" tIns="109579" rIns="109579" bIns="109579" numCol="1" spcCol="1270" anchor="ctr" anchorCtr="0">
              <a:noAutofit/>
            </a:bodyPr>
            <a:lstStyle/>
            <a:p>
              <a:pPr marL="0" lvl="0" indent="0" algn="l" defTabSz="977900" rtl="0" eaLnBrk="1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/>
                <a:t>Vo2 max</a:t>
              </a: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457200" y="3976536"/>
              <a:ext cx="8229600" cy="364320"/>
            </a:xfrm>
            <a:custGeom>
              <a:avLst/>
              <a:gdLst>
                <a:gd name="connsiteX0" fmla="*/ 0 w 8229600"/>
                <a:gd name="connsiteY0" fmla="*/ 0 h 364320"/>
                <a:gd name="connsiteX1" fmla="*/ 8229600 w 8229600"/>
                <a:gd name="connsiteY1" fmla="*/ 0 h 364320"/>
                <a:gd name="connsiteX2" fmla="*/ 8229600 w 8229600"/>
                <a:gd name="connsiteY2" fmla="*/ 364320 h 364320"/>
                <a:gd name="connsiteX3" fmla="*/ 0 w 8229600"/>
                <a:gd name="connsiteY3" fmla="*/ 364320 h 364320"/>
                <a:gd name="connsiteX4" fmla="*/ 0 w 8229600"/>
                <a:gd name="connsiteY4" fmla="*/ 0 h 36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9600" h="364320">
                  <a:moveTo>
                    <a:pt x="0" y="0"/>
                  </a:moveTo>
                  <a:lnTo>
                    <a:pt x="8229600" y="0"/>
                  </a:lnTo>
                  <a:lnTo>
                    <a:pt x="8229600" y="364320"/>
                  </a:lnTo>
                  <a:lnTo>
                    <a:pt x="0" y="3643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1290" tIns="27940" rIns="156464" bIns="27940" numCol="1" spcCol="1270" anchor="t" anchorCtr="0">
              <a:noAutofit/>
            </a:bodyPr>
            <a:lstStyle/>
            <a:p>
              <a:pPr marL="0" lvl="1" algn="l" defTabSz="755650" rtl="0" eaLnBrk="1" latinLnBrk="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endParaRPr lang="fr-FR" sz="1700" kern="1200" dirty="0"/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457200" y="4340856"/>
              <a:ext cx="8229600" cy="527670"/>
            </a:xfrm>
            <a:custGeom>
              <a:avLst/>
              <a:gdLst>
                <a:gd name="connsiteX0" fmla="*/ 0 w 8229600"/>
                <a:gd name="connsiteY0" fmla="*/ 87947 h 527670"/>
                <a:gd name="connsiteX1" fmla="*/ 87947 w 8229600"/>
                <a:gd name="connsiteY1" fmla="*/ 0 h 527670"/>
                <a:gd name="connsiteX2" fmla="*/ 8141653 w 8229600"/>
                <a:gd name="connsiteY2" fmla="*/ 0 h 527670"/>
                <a:gd name="connsiteX3" fmla="*/ 8229600 w 8229600"/>
                <a:gd name="connsiteY3" fmla="*/ 87947 h 527670"/>
                <a:gd name="connsiteX4" fmla="*/ 8229600 w 8229600"/>
                <a:gd name="connsiteY4" fmla="*/ 439723 h 527670"/>
                <a:gd name="connsiteX5" fmla="*/ 8141653 w 8229600"/>
                <a:gd name="connsiteY5" fmla="*/ 527670 h 527670"/>
                <a:gd name="connsiteX6" fmla="*/ 87947 w 8229600"/>
                <a:gd name="connsiteY6" fmla="*/ 527670 h 527670"/>
                <a:gd name="connsiteX7" fmla="*/ 0 w 8229600"/>
                <a:gd name="connsiteY7" fmla="*/ 439723 h 527670"/>
                <a:gd name="connsiteX8" fmla="*/ 0 w 8229600"/>
                <a:gd name="connsiteY8" fmla="*/ 87947 h 52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527670">
                  <a:moveTo>
                    <a:pt x="0" y="87947"/>
                  </a:moveTo>
                  <a:cubicBezTo>
                    <a:pt x="0" y="39375"/>
                    <a:pt x="39375" y="0"/>
                    <a:pt x="87947" y="0"/>
                  </a:cubicBezTo>
                  <a:lnTo>
                    <a:pt x="8141653" y="0"/>
                  </a:lnTo>
                  <a:cubicBezTo>
                    <a:pt x="8190225" y="0"/>
                    <a:pt x="8229600" y="39375"/>
                    <a:pt x="8229600" y="87947"/>
                  </a:cubicBezTo>
                  <a:lnTo>
                    <a:pt x="8229600" y="439723"/>
                  </a:lnTo>
                  <a:cubicBezTo>
                    <a:pt x="8229600" y="488295"/>
                    <a:pt x="8190225" y="527670"/>
                    <a:pt x="8141653" y="527670"/>
                  </a:cubicBezTo>
                  <a:lnTo>
                    <a:pt x="87947" y="527670"/>
                  </a:lnTo>
                  <a:cubicBezTo>
                    <a:pt x="39375" y="527670"/>
                    <a:pt x="0" y="488295"/>
                    <a:pt x="0" y="439723"/>
                  </a:cubicBezTo>
                  <a:lnTo>
                    <a:pt x="0" y="879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579" tIns="109579" rIns="109579" bIns="109579" numCol="1" spcCol="1270" anchor="ctr" anchorCtr="0">
              <a:noAutofit/>
            </a:bodyPr>
            <a:lstStyle/>
            <a:p>
              <a:pPr marL="0" lvl="0" indent="0" algn="l" defTabSz="977900" rtl="0" eaLnBrk="1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/>
                <a:t>écho cardiaque</a:t>
              </a: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457200" y="4931886"/>
              <a:ext cx="8229600" cy="527670"/>
            </a:xfrm>
            <a:custGeom>
              <a:avLst/>
              <a:gdLst>
                <a:gd name="connsiteX0" fmla="*/ 0 w 8229600"/>
                <a:gd name="connsiteY0" fmla="*/ 87947 h 527670"/>
                <a:gd name="connsiteX1" fmla="*/ 87947 w 8229600"/>
                <a:gd name="connsiteY1" fmla="*/ 0 h 527670"/>
                <a:gd name="connsiteX2" fmla="*/ 8141653 w 8229600"/>
                <a:gd name="connsiteY2" fmla="*/ 0 h 527670"/>
                <a:gd name="connsiteX3" fmla="*/ 8229600 w 8229600"/>
                <a:gd name="connsiteY3" fmla="*/ 87947 h 527670"/>
                <a:gd name="connsiteX4" fmla="*/ 8229600 w 8229600"/>
                <a:gd name="connsiteY4" fmla="*/ 439723 h 527670"/>
                <a:gd name="connsiteX5" fmla="*/ 8141653 w 8229600"/>
                <a:gd name="connsiteY5" fmla="*/ 527670 h 527670"/>
                <a:gd name="connsiteX6" fmla="*/ 87947 w 8229600"/>
                <a:gd name="connsiteY6" fmla="*/ 527670 h 527670"/>
                <a:gd name="connsiteX7" fmla="*/ 0 w 8229600"/>
                <a:gd name="connsiteY7" fmla="*/ 439723 h 527670"/>
                <a:gd name="connsiteX8" fmla="*/ 0 w 8229600"/>
                <a:gd name="connsiteY8" fmla="*/ 87947 h 52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527670">
                  <a:moveTo>
                    <a:pt x="0" y="87947"/>
                  </a:moveTo>
                  <a:cubicBezTo>
                    <a:pt x="0" y="39375"/>
                    <a:pt x="39375" y="0"/>
                    <a:pt x="87947" y="0"/>
                  </a:cubicBezTo>
                  <a:lnTo>
                    <a:pt x="8141653" y="0"/>
                  </a:lnTo>
                  <a:cubicBezTo>
                    <a:pt x="8190225" y="0"/>
                    <a:pt x="8229600" y="39375"/>
                    <a:pt x="8229600" y="87947"/>
                  </a:cubicBezTo>
                  <a:lnTo>
                    <a:pt x="8229600" y="439723"/>
                  </a:lnTo>
                  <a:cubicBezTo>
                    <a:pt x="8229600" y="488295"/>
                    <a:pt x="8190225" y="527670"/>
                    <a:pt x="8141653" y="527670"/>
                  </a:cubicBezTo>
                  <a:lnTo>
                    <a:pt x="87947" y="527670"/>
                  </a:lnTo>
                  <a:cubicBezTo>
                    <a:pt x="39375" y="527670"/>
                    <a:pt x="0" y="488295"/>
                    <a:pt x="0" y="439723"/>
                  </a:cubicBezTo>
                  <a:lnTo>
                    <a:pt x="0" y="879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579" tIns="109579" rIns="109579" bIns="109579" numCol="1" spcCol="1270" anchor="ctr" anchorCtr="0">
              <a:noAutofit/>
            </a:bodyPr>
            <a:lstStyle/>
            <a:p>
              <a:pPr marL="0" lvl="0" indent="0" algn="l" defTabSz="977900" rtl="0" eaLnBrk="1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/>
                <a:t>épreuve d’effort</a:t>
              </a: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457200" y="5522916"/>
              <a:ext cx="8229600" cy="527670"/>
            </a:xfrm>
            <a:custGeom>
              <a:avLst/>
              <a:gdLst>
                <a:gd name="connsiteX0" fmla="*/ 0 w 8229600"/>
                <a:gd name="connsiteY0" fmla="*/ 87947 h 527670"/>
                <a:gd name="connsiteX1" fmla="*/ 87947 w 8229600"/>
                <a:gd name="connsiteY1" fmla="*/ 0 h 527670"/>
                <a:gd name="connsiteX2" fmla="*/ 8141653 w 8229600"/>
                <a:gd name="connsiteY2" fmla="*/ 0 h 527670"/>
                <a:gd name="connsiteX3" fmla="*/ 8229600 w 8229600"/>
                <a:gd name="connsiteY3" fmla="*/ 87947 h 527670"/>
                <a:gd name="connsiteX4" fmla="*/ 8229600 w 8229600"/>
                <a:gd name="connsiteY4" fmla="*/ 439723 h 527670"/>
                <a:gd name="connsiteX5" fmla="*/ 8141653 w 8229600"/>
                <a:gd name="connsiteY5" fmla="*/ 527670 h 527670"/>
                <a:gd name="connsiteX6" fmla="*/ 87947 w 8229600"/>
                <a:gd name="connsiteY6" fmla="*/ 527670 h 527670"/>
                <a:gd name="connsiteX7" fmla="*/ 0 w 8229600"/>
                <a:gd name="connsiteY7" fmla="*/ 439723 h 527670"/>
                <a:gd name="connsiteX8" fmla="*/ 0 w 8229600"/>
                <a:gd name="connsiteY8" fmla="*/ 87947 h 52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527670">
                  <a:moveTo>
                    <a:pt x="0" y="87947"/>
                  </a:moveTo>
                  <a:cubicBezTo>
                    <a:pt x="0" y="39375"/>
                    <a:pt x="39375" y="0"/>
                    <a:pt x="87947" y="0"/>
                  </a:cubicBezTo>
                  <a:lnTo>
                    <a:pt x="8141653" y="0"/>
                  </a:lnTo>
                  <a:cubicBezTo>
                    <a:pt x="8190225" y="0"/>
                    <a:pt x="8229600" y="39375"/>
                    <a:pt x="8229600" y="87947"/>
                  </a:cubicBezTo>
                  <a:lnTo>
                    <a:pt x="8229600" y="439723"/>
                  </a:lnTo>
                  <a:cubicBezTo>
                    <a:pt x="8229600" y="488295"/>
                    <a:pt x="8190225" y="527670"/>
                    <a:pt x="8141653" y="527670"/>
                  </a:cubicBezTo>
                  <a:lnTo>
                    <a:pt x="87947" y="527670"/>
                  </a:lnTo>
                  <a:cubicBezTo>
                    <a:pt x="39375" y="527670"/>
                    <a:pt x="0" y="488295"/>
                    <a:pt x="0" y="439723"/>
                  </a:cubicBezTo>
                  <a:lnTo>
                    <a:pt x="0" y="8794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579" tIns="109579" rIns="109579" bIns="109579" numCol="1" spcCol="1270" anchor="ctr" anchorCtr="0">
              <a:noAutofit/>
            </a:bodyPr>
            <a:lstStyle/>
            <a:p>
              <a:pPr marL="0" lvl="0" indent="0" algn="l" defTabSz="977900" rtl="0" eaLnBrk="1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/>
                <a:t>coronarographie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566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92697"/>
          </a:xfrm>
        </p:spPr>
        <p:txBody>
          <a:bodyPr>
            <a:normAutofit fontScale="90000"/>
          </a:bodyPr>
          <a:lstStyle/>
          <a:p>
            <a:pPr lvl="0">
              <a:buNone/>
            </a:pPr>
            <a:r>
              <a:rPr lang="fr-FR" dirty="0"/>
              <a:t>PROGRES de l’ </a:t>
            </a:r>
            <a:r>
              <a:rPr lang="fr-FR" dirty="0" err="1"/>
              <a:t>anesthesie</a:t>
            </a:r>
            <a:r>
              <a:rPr lang="fr-FR" dirty="0"/>
              <a:t> et du conditionnement des opérés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body" idx="4294967295"/>
          </p:nvPr>
        </p:nvSpPr>
        <p:spPr>
          <a:xfrm>
            <a:off x="457200" y="1467334"/>
            <a:ext cx="8619720" cy="551723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85881" y="1634770"/>
            <a:ext cx="1706398" cy="424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F:\carl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6051" y="1590605"/>
            <a:ext cx="2934612" cy="228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F:\fibr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7507" y="1495327"/>
            <a:ext cx="2896493" cy="387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1" y="3996351"/>
            <a:ext cx="317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thoracotomies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7047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8206"/>
            <a:ext cx="4896544" cy="27619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23674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754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923</Words>
  <Application>Microsoft Office PowerPoint</Application>
  <PresentationFormat>Affichage à l'écran (4:3)</PresentationFormat>
  <Paragraphs>162</Paragraphs>
  <Slides>31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Thème Office</vt:lpstr>
      <vt:lpstr>PRISE EN CHARGE CHIRURGICALE des  CBNPC en 2016  AFAP Constantine </vt:lpstr>
      <vt:lpstr>Aucun conflit d’intérêt</vt:lpstr>
      <vt:lpstr>Quelques dates</vt:lpstr>
      <vt:lpstr>En 2016</vt:lpstr>
      <vt:lpstr>TNM ET INDICATION CHIRURGICALE </vt:lpstr>
      <vt:lpstr>Une stadification plus précise de la maladie qui bénéficie de l’apport de:</vt:lpstr>
      <vt:lpstr>Présentation PowerPoint</vt:lpstr>
      <vt:lpstr>PROGRES de l’ anesthesie et du conditionnement des opérés</vt:lpstr>
      <vt:lpstr>Les thoracotomies</vt:lpstr>
      <vt:lpstr>Présentation PowerPoint</vt:lpstr>
      <vt:lpstr>Chirurgie thoracique vidéo assistée Principes: </vt:lpstr>
      <vt:lpstr>Apport de la technologie</vt:lpstr>
      <vt:lpstr>VATS</vt:lpstr>
      <vt:lpstr>VATS</vt:lpstr>
      <vt:lpstr>Présentation PowerPoint</vt:lpstr>
      <vt:lpstr>Présentation PowerPoint</vt:lpstr>
      <vt:lpstr>Contraintes particulières VATS</vt:lpstr>
      <vt:lpstr>VATS</vt:lpstr>
      <vt:lpstr>Résultats de la VATS</vt:lpstr>
      <vt:lpstr>Résultats  Méta analyse CHEN F EJSO, 20 études, 3457 interventions pour stade I</vt:lpstr>
      <vt:lpstr>VATS</vt:lpstr>
      <vt:lpstr>Chirurgie thoracique assistée par robot</vt:lpstr>
      <vt:lpstr>RATS</vt:lpstr>
      <vt:lpstr>RATS</vt:lpstr>
      <vt:lpstr>RATS</vt:lpstr>
      <vt:lpstr>Place des résections infra lobaires</vt:lpstr>
      <vt:lpstr>Epargne parenchymateuse par les techniques de Bronchoplsties et/ou d’angioplasties</vt:lpstr>
      <vt:lpstr>Sleeve lobectomies</vt:lpstr>
      <vt:lpstr>La thoracotomie est elle désuète ?</vt:lpstr>
      <vt:lpstr>Conclusion </vt:lpstr>
      <vt:lpstr>Présentation PowerPoint</vt:lpstr>
    </vt:vector>
  </TitlesOfParts>
  <Company>CHITS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Actualités en Chirurgie Thoracique   Deuxième journée scientifique d’oncologie-hématologie CHITS –IPC   Boriana Petkova</dc:title>
  <dc:creator>hocine lahlah</dc:creator>
  <cp:lastModifiedBy>Massinissa TOUAZI</cp:lastModifiedBy>
  <cp:revision>86</cp:revision>
  <dcterms:created xsi:type="dcterms:W3CDTF">2016-02-04T07:55:50Z</dcterms:created>
  <dcterms:modified xsi:type="dcterms:W3CDTF">2019-01-08T21:58:55Z</dcterms:modified>
</cp:coreProperties>
</file>