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49"/>
  </p:notesMasterIdLst>
  <p:sldIdLst>
    <p:sldId id="256" r:id="rId2"/>
    <p:sldId id="266" r:id="rId3"/>
    <p:sldId id="319" r:id="rId4"/>
    <p:sldId id="257" r:id="rId5"/>
    <p:sldId id="265" r:id="rId6"/>
    <p:sldId id="264" r:id="rId7"/>
    <p:sldId id="258" r:id="rId8"/>
    <p:sldId id="259" r:id="rId9"/>
    <p:sldId id="260" r:id="rId10"/>
    <p:sldId id="263" r:id="rId11"/>
    <p:sldId id="262" r:id="rId12"/>
    <p:sldId id="261" r:id="rId13"/>
    <p:sldId id="306" r:id="rId14"/>
    <p:sldId id="267" r:id="rId15"/>
    <p:sldId id="268" r:id="rId16"/>
    <p:sldId id="291" r:id="rId17"/>
    <p:sldId id="269" r:id="rId18"/>
    <p:sldId id="292" r:id="rId19"/>
    <p:sldId id="316" r:id="rId20"/>
    <p:sldId id="317" r:id="rId21"/>
    <p:sldId id="314" r:id="rId22"/>
    <p:sldId id="295" r:id="rId23"/>
    <p:sldId id="297" r:id="rId24"/>
    <p:sldId id="298" r:id="rId25"/>
    <p:sldId id="299" r:id="rId26"/>
    <p:sldId id="296" r:id="rId27"/>
    <p:sldId id="304" r:id="rId28"/>
    <p:sldId id="300" r:id="rId29"/>
    <p:sldId id="301" r:id="rId30"/>
    <p:sldId id="302" r:id="rId31"/>
    <p:sldId id="303" r:id="rId32"/>
    <p:sldId id="280" r:id="rId33"/>
    <p:sldId id="289" r:id="rId34"/>
    <p:sldId id="309" r:id="rId35"/>
    <p:sldId id="281" r:id="rId36"/>
    <p:sldId id="308" r:id="rId37"/>
    <p:sldId id="282" r:id="rId38"/>
    <p:sldId id="310" r:id="rId39"/>
    <p:sldId id="311" r:id="rId40"/>
    <p:sldId id="320" r:id="rId41"/>
    <p:sldId id="312" r:id="rId42"/>
    <p:sldId id="318" r:id="rId43"/>
    <p:sldId id="313" r:id="rId44"/>
    <p:sldId id="283" r:id="rId45"/>
    <p:sldId id="272" r:id="rId46"/>
    <p:sldId id="305" r:id="rId47"/>
    <p:sldId id="315" r:id="rId4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FEC41-9797-D849-93DB-003D53D608A9}" type="datetimeFigureOut">
              <a:rPr lang="fr-FR" smtClean="0"/>
              <a:pPr/>
              <a:t>08/01/2019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C45DE-8262-7F4C-8A7D-ED2ABBABB876}" type="slidenum">
              <a:rPr lang="fr-FR" smtClean="0"/>
              <a:pPr/>
              <a:t>‹N°›</a:t>
            </a:fld>
            <a:endParaRPr lang="fr-FR"/>
          </a:p>
        </p:txBody>
      </p:sp>
    </p:spTree>
    <p:extLst>
      <p:ext uri="{BB962C8B-B14F-4D97-AF65-F5344CB8AC3E}">
        <p14:creationId xmlns:p14="http://schemas.microsoft.com/office/powerpoint/2010/main" val="25329320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First of</a:t>
            </a:r>
            <a:r>
              <a:rPr lang="fr-FR" baseline="0" dirty="0"/>
              <a:t> all i </a:t>
            </a:r>
            <a:r>
              <a:rPr lang="fr-FR" baseline="0" dirty="0" err="1"/>
              <a:t>would</a:t>
            </a:r>
            <a:r>
              <a:rPr lang="fr-FR" baseline="0" dirty="0"/>
              <a:t> to </a:t>
            </a:r>
            <a:r>
              <a:rPr lang="fr-FR" baseline="0" dirty="0" err="1"/>
              <a:t>thank</a:t>
            </a:r>
            <a:r>
              <a:rPr lang="fr-FR" baseline="0" dirty="0"/>
              <a:t> </a:t>
            </a:r>
            <a:r>
              <a:rPr lang="fr-FR" baseline="0" dirty="0" err="1"/>
              <a:t>my</a:t>
            </a:r>
            <a:r>
              <a:rPr lang="fr-FR" baseline="0" dirty="0"/>
              <a:t> </a:t>
            </a:r>
            <a:r>
              <a:rPr lang="fr-FR" baseline="0" dirty="0" err="1"/>
              <a:t>friend</a:t>
            </a:r>
            <a:r>
              <a:rPr lang="fr-FR" baseline="0" dirty="0"/>
              <a:t> and </a:t>
            </a:r>
            <a:r>
              <a:rPr lang="fr-FR" baseline="0" dirty="0" err="1"/>
              <a:t>colleague</a:t>
            </a:r>
            <a:r>
              <a:rPr lang="fr-FR" baseline="0" dirty="0"/>
              <a:t> </a:t>
            </a:r>
            <a:r>
              <a:rPr lang="fr-FR" baseline="0" dirty="0" err="1"/>
              <a:t>antoine</a:t>
            </a:r>
            <a:r>
              <a:rPr lang="fr-FR" baseline="0" dirty="0"/>
              <a:t> for </a:t>
            </a:r>
            <a:r>
              <a:rPr lang="fr-FR" baseline="0" dirty="0" err="1"/>
              <a:t>his</a:t>
            </a:r>
            <a:r>
              <a:rPr lang="fr-FR" baseline="0" dirty="0"/>
              <a:t> </a:t>
            </a:r>
            <a:r>
              <a:rPr lang="fr-FR" baseline="0" dirty="0" err="1"/>
              <a:t>kindly</a:t>
            </a:r>
            <a:r>
              <a:rPr lang="fr-FR" baseline="0" dirty="0"/>
              <a:t> invitation to </a:t>
            </a:r>
            <a:r>
              <a:rPr lang="fr-FR" baseline="0" dirty="0" err="1"/>
              <a:t>speak</a:t>
            </a:r>
            <a:r>
              <a:rPr lang="fr-FR" baseline="0" dirty="0"/>
              <a:t> about the place of </a:t>
            </a:r>
            <a:r>
              <a:rPr lang="fr-FR" baseline="0" dirty="0" err="1"/>
              <a:t>he</a:t>
            </a:r>
            <a:r>
              <a:rPr lang="fr-FR" baseline="0" dirty="0"/>
              <a:t> </a:t>
            </a:r>
            <a:r>
              <a:rPr lang="fr-FR" baseline="0" dirty="0" err="1"/>
              <a:t>moxifloxacine</a:t>
            </a:r>
            <a:r>
              <a:rPr lang="fr-FR" baseline="0" dirty="0"/>
              <a:t> in the </a:t>
            </a:r>
            <a:r>
              <a:rPr lang="fr-FR" baseline="0" dirty="0" err="1"/>
              <a:t>treatment</a:t>
            </a:r>
            <a:r>
              <a:rPr lang="fr-FR" baseline="0" dirty="0"/>
              <a:t> of TB</a:t>
            </a:r>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a:t>
            </a:fld>
            <a:endParaRPr lang="fr-FR"/>
          </a:p>
        </p:txBody>
      </p:sp>
    </p:spTree>
    <p:extLst>
      <p:ext uri="{BB962C8B-B14F-4D97-AF65-F5344CB8AC3E}">
        <p14:creationId xmlns:p14="http://schemas.microsoft.com/office/powerpoint/2010/main" val="1577986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 practice</a:t>
            </a:r>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14</a:t>
            </a:fld>
            <a:endParaRPr lang="fr-FR"/>
          </a:p>
        </p:txBody>
      </p:sp>
    </p:spTree>
    <p:extLst>
      <p:ext uri="{BB962C8B-B14F-4D97-AF65-F5344CB8AC3E}">
        <p14:creationId xmlns:p14="http://schemas.microsoft.com/office/powerpoint/2010/main" val="345762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 </a:t>
            </a:r>
            <a:r>
              <a:rPr lang="fr-FR" dirty="0" err="1"/>
              <a:t>fact</a:t>
            </a:r>
            <a:r>
              <a:rPr lang="fr-FR" dirty="0"/>
              <a:t> </a:t>
            </a:r>
            <a:r>
              <a:rPr lang="fr-FR" dirty="0" err="1"/>
              <a:t>very</a:t>
            </a:r>
            <a:r>
              <a:rPr lang="fr-FR" dirty="0"/>
              <a:t> few </a:t>
            </a:r>
            <a:r>
              <a:rPr lang="fr-FR" dirty="0" err="1"/>
              <a:t>side</a:t>
            </a:r>
            <a:r>
              <a:rPr lang="fr-FR" dirty="0"/>
              <a:t> </a:t>
            </a:r>
            <a:r>
              <a:rPr lang="fr-FR" dirty="0" err="1"/>
              <a:t>effects</a:t>
            </a:r>
            <a:r>
              <a:rPr lang="fr-FR" baseline="0" dirty="0"/>
              <a:t> </a:t>
            </a:r>
            <a:r>
              <a:rPr lang="fr-FR" baseline="0" dirty="0" err="1"/>
              <a:t>compared</a:t>
            </a:r>
            <a:r>
              <a:rPr lang="fr-FR" baseline="0" dirty="0"/>
              <a:t> to te </a:t>
            </a:r>
            <a:r>
              <a:rPr lang="fr-FR" baseline="0" dirty="0" err="1"/>
              <a:t>others</a:t>
            </a:r>
            <a:r>
              <a:rPr lang="fr-FR" baseline="0" dirty="0"/>
              <a:t> anti TB as </a:t>
            </a:r>
            <a:r>
              <a:rPr lang="fr-FR" baseline="0" dirty="0" err="1"/>
              <a:t>isoniazid</a:t>
            </a:r>
            <a:r>
              <a:rPr lang="fr-FR" baseline="0" dirty="0"/>
              <a:t> or </a:t>
            </a:r>
            <a:r>
              <a:rPr lang="fr-FR" baseline="0" dirty="0" err="1"/>
              <a:t>rifampicin</a:t>
            </a:r>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18</a:t>
            </a:fld>
            <a:endParaRPr lang="fr-FR"/>
          </a:p>
        </p:txBody>
      </p:sp>
    </p:spTree>
    <p:extLst>
      <p:ext uri="{BB962C8B-B14F-4D97-AF65-F5344CB8AC3E}">
        <p14:creationId xmlns:p14="http://schemas.microsoft.com/office/powerpoint/2010/main" val="140407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29</a:t>
            </a:fld>
            <a:endParaRPr lang="fr-FR"/>
          </a:p>
        </p:txBody>
      </p:sp>
    </p:spTree>
    <p:extLst>
      <p:ext uri="{BB962C8B-B14F-4D97-AF65-F5344CB8AC3E}">
        <p14:creationId xmlns:p14="http://schemas.microsoft.com/office/powerpoint/2010/main" val="5953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3200" b="1" kern="1200" dirty="0">
                <a:solidFill>
                  <a:schemeClr val="tx1"/>
                </a:solidFill>
                <a:effectLst/>
                <a:latin typeface="+mn-lt"/>
                <a:ea typeface="+mn-ea"/>
                <a:cs typeface="+mn-cs"/>
              </a:rPr>
              <a:t>This </a:t>
            </a:r>
            <a:r>
              <a:rPr lang="fr-FR" sz="3200" b="1" kern="1200" dirty="0" err="1">
                <a:solidFill>
                  <a:schemeClr val="tx1"/>
                </a:solidFill>
                <a:effectLst/>
                <a:latin typeface="+mn-lt"/>
                <a:ea typeface="+mn-ea"/>
                <a:cs typeface="+mn-cs"/>
              </a:rPr>
              <a:t>is</a:t>
            </a:r>
            <a:r>
              <a:rPr lang="fr-FR" sz="3200" b="1" kern="1200" dirty="0">
                <a:solidFill>
                  <a:schemeClr val="tx1"/>
                </a:solidFill>
                <a:effectLst/>
                <a:latin typeface="+mn-lt"/>
                <a:ea typeface="+mn-ea"/>
                <a:cs typeface="+mn-cs"/>
              </a:rPr>
              <a:t> the </a:t>
            </a:r>
            <a:r>
              <a:rPr lang="fr-FR" sz="3200" b="1" kern="1200" dirty="0" err="1">
                <a:solidFill>
                  <a:schemeClr val="tx1"/>
                </a:solidFill>
                <a:effectLst/>
                <a:latin typeface="+mn-lt"/>
                <a:ea typeface="+mn-ea"/>
                <a:cs typeface="+mn-cs"/>
              </a:rPr>
              <a:t>list</a:t>
            </a:r>
            <a:r>
              <a:rPr lang="fr-FR" sz="3200" b="1" kern="1200" dirty="0">
                <a:solidFill>
                  <a:schemeClr val="tx1"/>
                </a:solidFill>
                <a:effectLst/>
                <a:latin typeface="+mn-lt"/>
                <a:ea typeface="+mn-ea"/>
                <a:cs typeface="+mn-cs"/>
              </a:rPr>
              <a:t> of </a:t>
            </a:r>
            <a:r>
              <a:rPr lang="fr-FR" sz="3200" b="1" kern="1200" dirty="0" err="1">
                <a:solidFill>
                  <a:schemeClr val="tx1"/>
                </a:solidFill>
                <a:effectLst/>
                <a:latin typeface="+mn-lt"/>
                <a:ea typeface="+mn-ea"/>
                <a:cs typeface="+mn-cs"/>
              </a:rPr>
              <a:t>drugs</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recommended</a:t>
            </a:r>
            <a:r>
              <a:rPr lang="fr-FR" sz="3200" b="1" kern="1200" dirty="0">
                <a:solidFill>
                  <a:schemeClr val="tx1"/>
                </a:solidFill>
                <a:effectLst/>
                <a:latin typeface="+mn-lt"/>
                <a:ea typeface="+mn-ea"/>
                <a:cs typeface="+mn-cs"/>
              </a:rPr>
              <a:t> by WHO and </a:t>
            </a:r>
            <a:r>
              <a:rPr lang="fr-FR" sz="3200" b="1" kern="1200" dirty="0" err="1">
                <a:solidFill>
                  <a:schemeClr val="tx1"/>
                </a:solidFill>
                <a:effectLst/>
                <a:latin typeface="+mn-lt"/>
                <a:ea typeface="+mn-ea"/>
                <a:cs typeface="+mn-cs"/>
              </a:rPr>
              <a:t>fluoroqinolones</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especially</a:t>
            </a:r>
            <a:r>
              <a:rPr lang="fr-FR" sz="3200" b="1" kern="1200" dirty="0">
                <a:solidFill>
                  <a:schemeClr val="tx1"/>
                </a:solidFill>
                <a:effectLst/>
                <a:latin typeface="+mn-lt"/>
                <a:ea typeface="+mn-ea"/>
                <a:cs typeface="+mn-cs"/>
              </a:rPr>
              <a:t> are </a:t>
            </a:r>
            <a:r>
              <a:rPr lang="fr-FR" sz="3200" b="1" kern="1200" dirty="0" err="1">
                <a:solidFill>
                  <a:schemeClr val="tx1"/>
                </a:solidFill>
                <a:effectLst/>
                <a:latin typeface="+mn-lt"/>
                <a:ea typeface="+mn-ea"/>
                <a:cs typeface="+mn-cs"/>
              </a:rPr>
              <a:t>included</a:t>
            </a:r>
            <a:r>
              <a:rPr lang="fr-FR" sz="3200" b="1" kern="1200" dirty="0">
                <a:solidFill>
                  <a:schemeClr val="tx1"/>
                </a:solidFill>
                <a:effectLst/>
                <a:latin typeface="+mn-lt"/>
                <a:ea typeface="+mn-ea"/>
                <a:cs typeface="+mn-cs"/>
              </a:rPr>
              <a:t> in the 3rd group</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3200" b="1"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2</a:t>
            </a:fld>
            <a:endParaRPr lang="fr-FR"/>
          </a:p>
        </p:txBody>
      </p:sp>
    </p:spTree>
    <p:extLst>
      <p:ext uri="{BB962C8B-B14F-4D97-AF65-F5344CB8AC3E}">
        <p14:creationId xmlns:p14="http://schemas.microsoft.com/office/powerpoint/2010/main" val="71265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a:t>Because</a:t>
            </a:r>
            <a:r>
              <a:rPr lang="fr-FR" baseline="0" dirty="0"/>
              <a:t> </a:t>
            </a:r>
            <a:r>
              <a:rPr lang="fr-FR" baseline="0" dirty="0" err="1"/>
              <a:t>we</a:t>
            </a:r>
            <a:r>
              <a:rPr lang="fr-FR" baseline="0" dirty="0"/>
              <a:t> </a:t>
            </a:r>
            <a:r>
              <a:rPr lang="fr-FR" baseline="0" dirty="0" err="1"/>
              <a:t>need</a:t>
            </a:r>
            <a:r>
              <a:rPr lang="fr-FR" baseline="0" dirty="0"/>
              <a:t> to </a:t>
            </a:r>
            <a:r>
              <a:rPr lang="fr-FR" baseline="0" dirty="0" err="1"/>
              <a:t>decrease</a:t>
            </a:r>
            <a:r>
              <a:rPr lang="fr-FR" baseline="0" dirty="0"/>
              <a:t> the adverse </a:t>
            </a:r>
            <a:r>
              <a:rPr lang="fr-FR" baseline="0" dirty="0" err="1"/>
              <a:t>effects</a:t>
            </a:r>
            <a:r>
              <a:rPr lang="fr-FR" baseline="0" dirty="0"/>
              <a:t> </a:t>
            </a:r>
            <a:r>
              <a:rPr lang="fr-FR" baseline="0" dirty="0" err="1"/>
              <a:t>which</a:t>
            </a:r>
            <a:r>
              <a:rPr lang="fr-FR" baseline="0" dirty="0"/>
              <a:t> are importants</a:t>
            </a:r>
          </a:p>
          <a:p>
            <a:r>
              <a:rPr lang="fr-FR" baseline="0" dirty="0"/>
              <a:t>To </a:t>
            </a:r>
            <a:r>
              <a:rPr lang="fr-FR" baseline="0" dirty="0" err="1"/>
              <a:t>Shorten</a:t>
            </a:r>
            <a:r>
              <a:rPr lang="fr-FR" baseline="0" dirty="0"/>
              <a:t> the </a:t>
            </a:r>
            <a:r>
              <a:rPr lang="fr-FR" baseline="0" dirty="0" err="1"/>
              <a:t>therapy</a:t>
            </a:r>
            <a:endParaRPr lang="fr-FR" baseline="0" dirty="0"/>
          </a:p>
          <a:p>
            <a:r>
              <a:rPr lang="fr-FR" baseline="0" dirty="0"/>
              <a:t>And to </a:t>
            </a:r>
            <a:r>
              <a:rPr lang="fr-FR" baseline="0" dirty="0" err="1"/>
              <a:t>improve</a:t>
            </a:r>
            <a:r>
              <a:rPr lang="fr-FR" baseline="0" dirty="0"/>
              <a:t> the </a:t>
            </a:r>
            <a:r>
              <a:rPr lang="fr-FR" baseline="0" dirty="0" err="1"/>
              <a:t>efficacy</a:t>
            </a:r>
            <a:r>
              <a:rPr lang="fr-FR" baseline="0" dirty="0"/>
              <a:t> of the </a:t>
            </a:r>
            <a:r>
              <a:rPr lang="fr-FR" baseline="0" dirty="0" err="1"/>
              <a:t>treatment</a:t>
            </a:r>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4</a:t>
            </a:fld>
            <a:endParaRPr lang="fr-FR"/>
          </a:p>
        </p:txBody>
      </p:sp>
    </p:spTree>
    <p:extLst>
      <p:ext uri="{BB962C8B-B14F-4D97-AF65-F5344CB8AC3E}">
        <p14:creationId xmlns:p14="http://schemas.microsoft.com/office/powerpoint/2010/main" val="271419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a:t>Among</a:t>
            </a:r>
            <a:r>
              <a:rPr lang="fr-FR" dirty="0"/>
              <a:t> the TB </a:t>
            </a:r>
            <a:r>
              <a:rPr lang="fr-FR" dirty="0" err="1"/>
              <a:t>drugs</a:t>
            </a:r>
            <a:r>
              <a:rPr lang="fr-FR" dirty="0"/>
              <a:t> in </a:t>
            </a:r>
            <a:r>
              <a:rPr lang="fr-FR" dirty="0" err="1"/>
              <a:t>clinical</a:t>
            </a:r>
            <a:r>
              <a:rPr lang="fr-FR" dirty="0"/>
              <a:t> </a:t>
            </a:r>
            <a:r>
              <a:rPr lang="fr-FR" dirty="0" err="1"/>
              <a:t>development,there</a:t>
            </a:r>
            <a:r>
              <a:rPr lang="fr-FR" baseline="0" dirty="0"/>
              <a:t> </a:t>
            </a:r>
            <a:r>
              <a:rPr lang="fr-FR" baseline="0" dirty="0" err="1"/>
              <a:t>is</a:t>
            </a:r>
            <a:r>
              <a:rPr lang="fr-FR" baseline="0" dirty="0"/>
              <a:t> the </a:t>
            </a:r>
            <a:r>
              <a:rPr lang="fr-FR" baseline="0" dirty="0" err="1"/>
              <a:t>Mfx</a:t>
            </a:r>
            <a:endParaRPr lang="fr-FR" baseline="0" dirty="0"/>
          </a:p>
          <a:p>
            <a:r>
              <a:rPr lang="fr-FR" baseline="0" dirty="0"/>
              <a:t>The action </a:t>
            </a:r>
            <a:r>
              <a:rPr lang="fr-FR" baseline="0" dirty="0" err="1"/>
              <a:t>is</a:t>
            </a:r>
            <a:r>
              <a:rPr lang="fr-FR" baseline="0" dirty="0"/>
              <a:t> to </a:t>
            </a:r>
            <a:r>
              <a:rPr lang="fr-FR" baseline="0" dirty="0" err="1"/>
              <a:t>inhibit</a:t>
            </a:r>
            <a:r>
              <a:rPr lang="fr-FR" baseline="0" dirty="0"/>
              <a:t> the DNA </a:t>
            </a:r>
            <a:r>
              <a:rPr lang="fr-FR" baseline="0" dirty="0" err="1"/>
              <a:t>Gyrase</a:t>
            </a:r>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5</a:t>
            </a:fld>
            <a:endParaRPr lang="fr-FR"/>
          </a:p>
        </p:txBody>
      </p:sp>
    </p:spTree>
    <p:extLst>
      <p:ext uri="{BB962C8B-B14F-4D97-AF65-F5344CB8AC3E}">
        <p14:creationId xmlns:p14="http://schemas.microsoft.com/office/powerpoint/2010/main" val="3397401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3200" b="1" kern="1200" dirty="0">
                <a:solidFill>
                  <a:schemeClr val="tx1"/>
                </a:solidFill>
                <a:effectLst/>
                <a:latin typeface="+mn-lt"/>
                <a:ea typeface="+mn-ea"/>
                <a:cs typeface="+mn-cs"/>
              </a:rPr>
              <a:t>So </a:t>
            </a:r>
            <a:r>
              <a:rPr lang="fr-FR" sz="3200" b="1" kern="1200" dirty="0" err="1">
                <a:solidFill>
                  <a:schemeClr val="tx1"/>
                </a:solidFill>
                <a:effectLst/>
                <a:latin typeface="+mn-lt"/>
                <a:ea typeface="+mn-ea"/>
                <a:cs typeface="+mn-cs"/>
              </a:rPr>
              <a:t>Mfx</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is</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ranked</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among</a:t>
            </a:r>
            <a:r>
              <a:rPr lang="fr-FR" sz="3200" b="1" kern="1200" dirty="0">
                <a:solidFill>
                  <a:schemeClr val="tx1"/>
                </a:solidFill>
                <a:effectLst/>
                <a:latin typeface="+mn-lt"/>
                <a:ea typeface="+mn-ea"/>
                <a:cs typeface="+mn-cs"/>
              </a:rPr>
              <a:t> the </a:t>
            </a:r>
            <a:r>
              <a:rPr lang="fr-FR" sz="3200" b="1" kern="1200" dirty="0" err="1">
                <a:solidFill>
                  <a:schemeClr val="tx1"/>
                </a:solidFill>
                <a:effectLst/>
                <a:latin typeface="+mn-lt"/>
                <a:ea typeface="+mn-ea"/>
                <a:cs typeface="+mn-cs"/>
              </a:rPr>
              <a:t>innovative</a:t>
            </a:r>
            <a:r>
              <a:rPr lang="fr-FR" sz="3200" b="1" kern="1200" dirty="0">
                <a:solidFill>
                  <a:schemeClr val="tx1"/>
                </a:solidFill>
                <a:effectLst/>
                <a:latin typeface="+mn-lt"/>
                <a:ea typeface="+mn-ea"/>
                <a:cs typeface="+mn-cs"/>
              </a:rPr>
              <a:t> </a:t>
            </a:r>
            <a:r>
              <a:rPr lang="fr-FR" sz="3200" b="1" kern="1200" dirty="0" err="1">
                <a:solidFill>
                  <a:schemeClr val="tx1"/>
                </a:solidFill>
                <a:effectLst/>
                <a:latin typeface="+mn-lt"/>
                <a:ea typeface="+mn-ea"/>
                <a:cs typeface="+mn-cs"/>
              </a:rPr>
              <a:t>drug</a:t>
            </a:r>
            <a:r>
              <a:rPr lang="fr-FR" sz="3200" b="1" dirty="0">
                <a:effectLst/>
              </a:rPr>
              <a:t> </a:t>
            </a:r>
            <a:r>
              <a:rPr lang="fr-FR" sz="3200" b="1" dirty="0" err="1">
                <a:effectLst/>
              </a:rPr>
              <a:t>with</a:t>
            </a:r>
            <a:r>
              <a:rPr lang="fr-FR" sz="3200" b="1" dirty="0">
                <a:effectLst/>
              </a:rPr>
              <a:t> </a:t>
            </a:r>
            <a:r>
              <a:rPr lang="fr-FR" sz="3200" b="1" dirty="0" err="1">
                <a:effectLst/>
              </a:rPr>
              <a:t>galifloxacin</a:t>
            </a:r>
            <a:endParaRPr lang="fr-FR" sz="3200" b="1"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6</a:t>
            </a:fld>
            <a:endParaRPr lang="fr-FR"/>
          </a:p>
        </p:txBody>
      </p:sp>
    </p:spTree>
    <p:extLst>
      <p:ext uri="{BB962C8B-B14F-4D97-AF65-F5344CB8AC3E}">
        <p14:creationId xmlns:p14="http://schemas.microsoft.com/office/powerpoint/2010/main" val="1758679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There </a:t>
            </a:r>
            <a:r>
              <a:rPr lang="fr-FR" dirty="0" err="1"/>
              <a:t>is</a:t>
            </a:r>
            <a:r>
              <a:rPr lang="fr-FR" dirty="0"/>
              <a:t> </a:t>
            </a:r>
            <a:r>
              <a:rPr lang="fr-FR" dirty="0" err="1"/>
              <a:t>always</a:t>
            </a:r>
            <a:r>
              <a:rPr lang="fr-FR" dirty="0"/>
              <a:t> the fluorine</a:t>
            </a:r>
            <a:r>
              <a:rPr lang="fr-FR" baseline="0" dirty="0"/>
              <a:t> radical </a:t>
            </a:r>
            <a:r>
              <a:rPr lang="fr-FR" baseline="0" dirty="0" err="1"/>
              <a:t>with</a:t>
            </a:r>
            <a:r>
              <a:rPr lang="fr-FR" baseline="0" dirty="0"/>
              <a:t> </a:t>
            </a:r>
            <a:r>
              <a:rPr lang="fr-FR" baseline="0" dirty="0" err="1"/>
              <a:t>specific</a:t>
            </a:r>
            <a:r>
              <a:rPr lang="fr-FR" baseline="0" dirty="0"/>
              <a:t> modifications for </a:t>
            </a:r>
            <a:r>
              <a:rPr lang="fr-FR" baseline="0" dirty="0" err="1"/>
              <a:t>each</a:t>
            </a:r>
            <a:r>
              <a:rPr lang="fr-FR" baseline="0" dirty="0"/>
              <a:t> </a:t>
            </a:r>
            <a:r>
              <a:rPr lang="fr-FR" baseline="0" dirty="0" err="1"/>
              <a:t>drug</a:t>
            </a:r>
            <a:endParaRPr lang="fr-FR"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9</a:t>
            </a:fld>
            <a:endParaRPr lang="fr-FR"/>
          </a:p>
        </p:txBody>
      </p:sp>
    </p:spTree>
    <p:extLst>
      <p:ext uri="{BB962C8B-B14F-4D97-AF65-F5344CB8AC3E}">
        <p14:creationId xmlns:p14="http://schemas.microsoft.com/office/powerpoint/2010/main" val="90729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1" kern="1200" dirty="0" err="1">
                <a:solidFill>
                  <a:srgbClr val="000000"/>
                </a:solidFill>
                <a:effectLst/>
                <a:latin typeface="+mn-lt"/>
                <a:ea typeface="+mn-ea"/>
                <a:cs typeface="+mn-cs"/>
              </a:rPr>
              <a:t>Indeed</a:t>
            </a:r>
            <a:r>
              <a:rPr lang="fr-FR" sz="1400" b="1" kern="1200" dirty="0">
                <a:solidFill>
                  <a:srgbClr val="000000"/>
                </a:solidFill>
                <a:effectLst/>
                <a:latin typeface="+mn-lt"/>
                <a:ea typeface="+mn-ea"/>
                <a:cs typeface="+mn-cs"/>
              </a:rPr>
              <a:t> the </a:t>
            </a:r>
            <a:r>
              <a:rPr lang="fr-FR" sz="1400" b="1" kern="1200" dirty="0" err="1">
                <a:solidFill>
                  <a:srgbClr val="000000"/>
                </a:solidFill>
                <a:effectLst/>
                <a:latin typeface="+mn-lt"/>
                <a:ea typeface="+mn-ea"/>
                <a:cs typeface="+mn-cs"/>
              </a:rPr>
              <a:t>interest</a:t>
            </a:r>
            <a:r>
              <a:rPr lang="fr-FR" sz="1400" b="1" kern="1200" dirty="0">
                <a:solidFill>
                  <a:srgbClr val="000000"/>
                </a:solidFill>
                <a:effectLst/>
                <a:latin typeface="+mn-lt"/>
                <a:ea typeface="+mn-ea"/>
                <a:cs typeface="+mn-cs"/>
              </a:rPr>
              <a:t> </a:t>
            </a:r>
            <a:r>
              <a:rPr lang="fr-FR" sz="1400" b="1" kern="1200" dirty="0" err="1">
                <a:solidFill>
                  <a:srgbClr val="000000"/>
                </a:solidFill>
                <a:effectLst/>
                <a:latin typeface="+mn-lt"/>
                <a:ea typeface="+mn-ea"/>
                <a:cs typeface="+mn-cs"/>
              </a:rPr>
              <a:t>shown</a:t>
            </a:r>
            <a:r>
              <a:rPr lang="fr-FR" sz="1400" b="1" kern="1200" dirty="0">
                <a:solidFill>
                  <a:srgbClr val="000000"/>
                </a:solidFill>
                <a:effectLst/>
                <a:latin typeface="+mn-lt"/>
                <a:ea typeface="+mn-ea"/>
                <a:cs typeface="+mn-cs"/>
              </a:rPr>
              <a:t> in </a:t>
            </a:r>
            <a:r>
              <a:rPr lang="fr-FR" sz="1400" b="1" kern="1200" dirty="0" err="1">
                <a:solidFill>
                  <a:srgbClr val="000000"/>
                </a:solidFill>
                <a:effectLst/>
                <a:latin typeface="+mn-lt"/>
                <a:ea typeface="+mn-ea"/>
                <a:cs typeface="+mn-cs"/>
              </a:rPr>
              <a:t>this</a:t>
            </a:r>
            <a:r>
              <a:rPr lang="fr-FR" sz="1400" b="1" kern="1200" dirty="0">
                <a:solidFill>
                  <a:srgbClr val="000000"/>
                </a:solidFill>
                <a:effectLst/>
                <a:latin typeface="+mn-lt"/>
                <a:ea typeface="+mn-ea"/>
                <a:cs typeface="+mn-cs"/>
              </a:rPr>
              <a:t> </a:t>
            </a:r>
            <a:r>
              <a:rPr lang="fr-FR" sz="1400" b="1" kern="1200" dirty="0" err="1">
                <a:solidFill>
                  <a:srgbClr val="000000"/>
                </a:solidFill>
                <a:effectLst/>
                <a:latin typeface="+mn-lt"/>
                <a:ea typeface="+mn-ea"/>
                <a:cs typeface="+mn-cs"/>
              </a:rPr>
              <a:t>drug</a:t>
            </a:r>
            <a:r>
              <a:rPr lang="fr-FR" sz="1400" b="1" kern="1200" dirty="0">
                <a:solidFill>
                  <a:srgbClr val="000000"/>
                </a:solidFill>
                <a:effectLst/>
                <a:latin typeface="+mn-lt"/>
                <a:ea typeface="+mn-ea"/>
                <a:cs typeface="+mn-cs"/>
              </a:rPr>
              <a:t> </a:t>
            </a:r>
            <a:r>
              <a:rPr lang="fr-FR" sz="1400" b="1" kern="1200" dirty="0" err="1">
                <a:solidFill>
                  <a:srgbClr val="000000"/>
                </a:solidFill>
                <a:effectLst/>
                <a:latin typeface="+mn-lt"/>
                <a:ea typeface="+mn-ea"/>
                <a:cs typeface="+mn-cs"/>
              </a:rPr>
              <a:t>concerning</a:t>
            </a:r>
            <a:r>
              <a:rPr lang="fr-FR" sz="1400" b="1" kern="1200" dirty="0">
                <a:solidFill>
                  <a:srgbClr val="000000"/>
                </a:solidFill>
                <a:effectLst/>
                <a:latin typeface="+mn-lt"/>
                <a:ea typeface="+mn-ea"/>
                <a:cs typeface="+mn-cs"/>
              </a:rPr>
              <a:t> </a:t>
            </a:r>
            <a:r>
              <a:rPr lang="fr-FR" sz="1400" b="1" kern="1200" dirty="0" err="1">
                <a:solidFill>
                  <a:srgbClr val="000000"/>
                </a:solidFill>
                <a:effectLst/>
                <a:latin typeface="+mn-lt"/>
                <a:ea typeface="+mn-ea"/>
                <a:cs typeface="+mn-cs"/>
              </a:rPr>
              <a:t>its</a:t>
            </a:r>
            <a:r>
              <a:rPr lang="fr-FR" sz="1400" b="1" kern="1200" dirty="0">
                <a:solidFill>
                  <a:srgbClr val="000000"/>
                </a:solidFill>
                <a:effectLst/>
                <a:latin typeface="+mn-lt"/>
                <a:ea typeface="+mn-ea"/>
                <a:cs typeface="+mn-cs"/>
              </a:rPr>
              <a:t> action </a:t>
            </a:r>
            <a:r>
              <a:rPr lang="fr-FR" sz="1400" b="1" kern="1200" dirty="0" err="1">
                <a:solidFill>
                  <a:srgbClr val="000000"/>
                </a:solidFill>
                <a:effectLst/>
                <a:latin typeface="+mn-lt"/>
                <a:ea typeface="+mn-ea"/>
                <a:cs typeface="+mn-cs"/>
              </a:rPr>
              <a:t>against</a:t>
            </a:r>
            <a:r>
              <a:rPr lang="fr-FR" sz="1400" b="1" kern="1200" dirty="0">
                <a:solidFill>
                  <a:srgbClr val="000000"/>
                </a:solidFill>
                <a:effectLst/>
                <a:latin typeface="+mn-lt"/>
                <a:ea typeface="+mn-ea"/>
                <a:cs typeface="+mn-cs"/>
              </a:rPr>
              <a:t> TB</a:t>
            </a:r>
            <a:r>
              <a:rPr lang="fr-FR" sz="1400" b="1" dirty="0">
                <a:solidFill>
                  <a:srgbClr val="000000"/>
                </a:solidFill>
                <a:effectLst/>
              </a:rPr>
              <a:t> </a:t>
            </a:r>
            <a:r>
              <a:rPr lang="fr-FR" sz="1400" b="1" kern="1200" dirty="0">
                <a:solidFill>
                  <a:srgbClr val="000000"/>
                </a:solidFill>
                <a:effectLst/>
                <a:latin typeface="+mn-lt"/>
                <a:ea typeface="+mn-ea"/>
                <a:cs typeface="+mn-cs"/>
              </a:rPr>
              <a:t> </a:t>
            </a:r>
          </a:p>
          <a:p>
            <a:endParaRPr lang="fr-FR" sz="1400" b="1" dirty="0">
              <a:solidFill>
                <a:srgbClr val="000000"/>
              </a:solidFill>
            </a:endParaRPr>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10</a:t>
            </a:fld>
            <a:endParaRPr lang="fr-FR"/>
          </a:p>
        </p:txBody>
      </p:sp>
    </p:spTree>
    <p:extLst>
      <p:ext uri="{BB962C8B-B14F-4D97-AF65-F5344CB8AC3E}">
        <p14:creationId xmlns:p14="http://schemas.microsoft.com/office/powerpoint/2010/main" val="1098064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400" b="1" kern="1200" dirty="0" err="1">
                <a:solidFill>
                  <a:schemeClr val="tx1"/>
                </a:solidFill>
                <a:effectLst/>
                <a:latin typeface="+mn-lt"/>
                <a:ea typeface="+mn-ea"/>
                <a:cs typeface="+mn-cs"/>
              </a:rPr>
              <a:t>Compared</a:t>
            </a:r>
            <a:r>
              <a:rPr lang="fr-FR" sz="1400" b="1" kern="1200" dirty="0">
                <a:solidFill>
                  <a:schemeClr val="tx1"/>
                </a:solidFill>
                <a:effectLst/>
                <a:latin typeface="+mn-lt"/>
                <a:ea typeface="+mn-ea"/>
                <a:cs typeface="+mn-cs"/>
              </a:rPr>
              <a:t> to the </a:t>
            </a:r>
            <a:r>
              <a:rPr lang="fr-FR" sz="1400" b="1" kern="1200" dirty="0" err="1">
                <a:solidFill>
                  <a:schemeClr val="tx1"/>
                </a:solidFill>
                <a:effectLst/>
                <a:latin typeface="+mn-lt"/>
                <a:ea typeface="+mn-ea"/>
                <a:cs typeface="+mn-cs"/>
              </a:rPr>
              <a:t>others</a:t>
            </a:r>
            <a:r>
              <a:rPr lang="fr-FR" sz="1400" b="1" kern="1200" dirty="0">
                <a:solidFill>
                  <a:schemeClr val="tx1"/>
                </a:solidFill>
                <a:effectLst/>
                <a:latin typeface="+mn-lt"/>
                <a:ea typeface="+mn-ea"/>
                <a:cs typeface="+mn-cs"/>
              </a:rPr>
              <a:t> </a:t>
            </a:r>
            <a:r>
              <a:rPr lang="fr-FR" sz="1400" b="1" kern="1200" dirty="0" err="1">
                <a:solidFill>
                  <a:schemeClr val="tx1"/>
                </a:solidFill>
                <a:effectLst/>
                <a:latin typeface="+mn-lt"/>
                <a:ea typeface="+mn-ea"/>
                <a:cs typeface="+mn-cs"/>
              </a:rPr>
              <a:t>Fluoroquinolones</a:t>
            </a:r>
            <a:r>
              <a:rPr lang="fr-FR" sz="1400" b="1" kern="1200" baseline="0" dirty="0">
                <a:solidFill>
                  <a:schemeClr val="tx1"/>
                </a:solidFill>
                <a:effectLst/>
                <a:latin typeface="+mn-lt"/>
                <a:ea typeface="+mn-ea"/>
                <a:cs typeface="+mn-cs"/>
              </a:rPr>
              <a:t> </a:t>
            </a:r>
            <a:r>
              <a:rPr lang="fr-FR" sz="1400" b="1" kern="1200" dirty="0" err="1">
                <a:solidFill>
                  <a:schemeClr val="tx1"/>
                </a:solidFill>
                <a:effectLst/>
                <a:latin typeface="+mn-lt"/>
                <a:ea typeface="+mn-ea"/>
                <a:cs typeface="+mn-cs"/>
              </a:rPr>
              <a:t>its</a:t>
            </a:r>
            <a:r>
              <a:rPr lang="fr-FR" sz="1400" b="1" kern="1200" dirty="0">
                <a:solidFill>
                  <a:schemeClr val="tx1"/>
                </a:solidFill>
                <a:effectLst/>
                <a:latin typeface="+mn-lt"/>
                <a:ea typeface="+mn-ea"/>
                <a:cs typeface="+mn-cs"/>
              </a:rPr>
              <a:t> </a:t>
            </a:r>
            <a:r>
              <a:rPr lang="fr-FR" sz="1400" b="1" kern="1200" dirty="0" err="1">
                <a:solidFill>
                  <a:schemeClr val="tx1"/>
                </a:solidFill>
                <a:effectLst/>
                <a:latin typeface="+mn-lt"/>
                <a:ea typeface="+mn-ea"/>
                <a:cs typeface="+mn-cs"/>
              </a:rPr>
              <a:t>bioavailability</a:t>
            </a:r>
            <a:r>
              <a:rPr lang="fr-FR" sz="1400" b="1" kern="1200" dirty="0">
                <a:solidFill>
                  <a:schemeClr val="tx1"/>
                </a:solidFill>
                <a:effectLst/>
                <a:latin typeface="+mn-lt"/>
                <a:ea typeface="+mn-ea"/>
                <a:cs typeface="+mn-cs"/>
              </a:rPr>
              <a:t> </a:t>
            </a:r>
            <a:r>
              <a:rPr lang="fr-FR" sz="1400" b="1" kern="1200" dirty="0" err="1">
                <a:solidFill>
                  <a:schemeClr val="tx1"/>
                </a:solidFill>
                <a:effectLst/>
                <a:latin typeface="+mn-lt"/>
                <a:ea typeface="+mn-ea"/>
                <a:cs typeface="+mn-cs"/>
              </a:rPr>
              <a:t>is</a:t>
            </a:r>
            <a:r>
              <a:rPr lang="fr-FR" sz="1400" b="1" kern="1200" dirty="0">
                <a:solidFill>
                  <a:schemeClr val="tx1"/>
                </a:solidFill>
                <a:effectLst/>
                <a:latin typeface="+mn-lt"/>
                <a:ea typeface="+mn-ea"/>
                <a:cs typeface="+mn-cs"/>
              </a:rPr>
              <a:t> </a:t>
            </a:r>
            <a:r>
              <a:rPr lang="fr-FR" sz="1400" b="1" kern="1200" dirty="0" err="1">
                <a:solidFill>
                  <a:schemeClr val="tx1"/>
                </a:solidFill>
                <a:effectLst/>
                <a:latin typeface="+mn-lt"/>
                <a:ea typeface="+mn-ea"/>
                <a:cs typeface="+mn-cs"/>
              </a:rPr>
              <a:t>very</a:t>
            </a:r>
            <a:r>
              <a:rPr lang="fr-FR" sz="1400" b="1" kern="1200" dirty="0">
                <a:solidFill>
                  <a:schemeClr val="tx1"/>
                </a:solidFill>
                <a:effectLst/>
                <a:latin typeface="+mn-lt"/>
                <a:ea typeface="+mn-ea"/>
                <a:cs typeface="+mn-cs"/>
              </a:rPr>
              <a:t> good </a:t>
            </a:r>
            <a:r>
              <a:rPr lang="fr-FR" sz="1400" b="1" kern="1200" dirty="0" err="1">
                <a:solidFill>
                  <a:schemeClr val="tx1"/>
                </a:solidFill>
                <a:effectLst/>
                <a:latin typeface="+mn-lt"/>
                <a:ea typeface="+mn-ea"/>
                <a:cs typeface="+mn-cs"/>
              </a:rPr>
              <a:t>both</a:t>
            </a:r>
            <a:r>
              <a:rPr lang="fr-FR" sz="1400" b="1" kern="1200" dirty="0">
                <a:solidFill>
                  <a:schemeClr val="tx1"/>
                </a:solidFill>
                <a:effectLst/>
                <a:latin typeface="+mn-lt"/>
                <a:ea typeface="+mn-ea"/>
                <a:cs typeface="+mn-cs"/>
              </a:rPr>
              <a:t> oral and intra </a:t>
            </a:r>
            <a:r>
              <a:rPr lang="fr-FR" sz="1400" b="1" kern="1200" dirty="0" err="1">
                <a:solidFill>
                  <a:schemeClr val="tx1"/>
                </a:solidFill>
                <a:effectLst/>
                <a:latin typeface="+mn-lt"/>
                <a:ea typeface="+mn-ea"/>
                <a:cs typeface="+mn-cs"/>
              </a:rPr>
              <a:t>vieneuse</a:t>
            </a:r>
            <a:r>
              <a:rPr lang="fr-FR" sz="1400" b="1" dirty="0">
                <a:effectLst/>
              </a:rPr>
              <a:t> </a:t>
            </a:r>
            <a:r>
              <a:rPr lang="fr-FR" sz="1400" b="1" dirty="0" err="1">
                <a:effectLst/>
              </a:rPr>
              <a:t>way</a:t>
            </a:r>
            <a:endParaRPr lang="fr-FR" sz="1400" b="1"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11</a:t>
            </a:fld>
            <a:endParaRPr lang="fr-FR"/>
          </a:p>
        </p:txBody>
      </p:sp>
    </p:spTree>
    <p:extLst>
      <p:ext uri="{BB962C8B-B14F-4D97-AF65-F5344CB8AC3E}">
        <p14:creationId xmlns:p14="http://schemas.microsoft.com/office/powerpoint/2010/main" val="3418308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a:solidFill>
                  <a:schemeClr val="tx1"/>
                </a:solidFill>
                <a:effectLst/>
                <a:latin typeface="+mn-lt"/>
                <a:ea typeface="+mn-ea"/>
                <a:cs typeface="+mn-cs"/>
              </a:rPr>
              <a:t>the real </a:t>
            </a:r>
            <a:r>
              <a:rPr lang="fr-FR" sz="1200" b="1" kern="1200" dirty="0" err="1">
                <a:solidFill>
                  <a:schemeClr val="tx1"/>
                </a:solidFill>
                <a:effectLst/>
                <a:latin typeface="+mn-lt"/>
                <a:ea typeface="+mn-ea"/>
                <a:cs typeface="+mn-cs"/>
              </a:rPr>
              <a:t>problem</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is</a:t>
            </a:r>
            <a:r>
              <a:rPr lang="fr-FR" sz="1200" b="1" kern="1200" dirty="0">
                <a:solidFill>
                  <a:schemeClr val="tx1"/>
                </a:solidFill>
                <a:effectLst/>
                <a:latin typeface="+mn-lt"/>
                <a:ea typeface="+mn-ea"/>
                <a:cs typeface="+mn-cs"/>
              </a:rPr>
              <a:t> the </a:t>
            </a:r>
            <a:r>
              <a:rPr lang="fr-FR" sz="1200" b="1" kern="1200" dirty="0" err="1">
                <a:solidFill>
                  <a:schemeClr val="tx1"/>
                </a:solidFill>
                <a:effectLst/>
                <a:latin typeface="+mn-lt"/>
                <a:ea typeface="+mn-ea"/>
                <a:cs typeface="+mn-cs"/>
              </a:rPr>
              <a:t>emergence</a:t>
            </a:r>
            <a:r>
              <a:rPr lang="fr-FR" sz="1200" b="1" kern="1200" dirty="0">
                <a:solidFill>
                  <a:schemeClr val="tx1"/>
                </a:solidFill>
                <a:effectLst/>
                <a:latin typeface="+mn-lt"/>
                <a:ea typeface="+mn-ea"/>
                <a:cs typeface="+mn-cs"/>
              </a:rPr>
              <a:t> of </a:t>
            </a:r>
            <a:r>
              <a:rPr lang="fr-FR" sz="1200" b="1" kern="1200" dirty="0" err="1">
                <a:solidFill>
                  <a:schemeClr val="tx1"/>
                </a:solidFill>
                <a:effectLst/>
                <a:latin typeface="+mn-lt"/>
                <a:ea typeface="+mn-ea"/>
                <a:cs typeface="+mn-cs"/>
              </a:rPr>
              <a:t>resistances</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quite</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early</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that's</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why</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it</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is</a:t>
            </a:r>
            <a:r>
              <a:rPr lang="fr-FR" sz="1200" b="1" kern="1200" dirty="0">
                <a:solidFill>
                  <a:schemeClr val="tx1"/>
                </a:solidFill>
                <a:effectLst/>
                <a:latin typeface="+mn-lt"/>
                <a:ea typeface="+mn-ea"/>
                <a:cs typeface="+mn-cs"/>
              </a:rPr>
              <a:t> important to </a:t>
            </a:r>
            <a:r>
              <a:rPr lang="fr-FR" sz="1200" b="1" kern="1200" dirty="0" err="1">
                <a:solidFill>
                  <a:schemeClr val="tx1"/>
                </a:solidFill>
                <a:effectLst/>
                <a:latin typeface="+mn-lt"/>
                <a:ea typeface="+mn-ea"/>
                <a:cs typeface="+mn-cs"/>
              </a:rPr>
              <a:t>reserve</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almost</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exclusively</a:t>
            </a:r>
            <a:r>
              <a:rPr lang="fr-FR" sz="1200" b="1" kern="1200" dirty="0">
                <a:solidFill>
                  <a:schemeClr val="tx1"/>
                </a:solidFill>
                <a:effectLst/>
                <a:latin typeface="+mn-lt"/>
                <a:ea typeface="+mn-ea"/>
                <a:cs typeface="+mn-cs"/>
              </a:rPr>
              <a:t> for TB</a:t>
            </a:r>
            <a:r>
              <a:rPr lang="fr-FR" b="1" dirty="0">
                <a:effectLst/>
              </a:rPr>
              <a:t> </a:t>
            </a:r>
            <a:endParaRPr lang="fr-FR" b="1" dirty="0"/>
          </a:p>
        </p:txBody>
      </p:sp>
      <p:sp>
        <p:nvSpPr>
          <p:cNvPr id="4" name="Espace réservé du numéro de diapositive 3"/>
          <p:cNvSpPr>
            <a:spLocks noGrp="1"/>
          </p:cNvSpPr>
          <p:nvPr>
            <p:ph type="sldNum" sz="quarter" idx="10"/>
          </p:nvPr>
        </p:nvSpPr>
        <p:spPr/>
        <p:txBody>
          <a:bodyPr/>
          <a:lstStyle/>
          <a:p>
            <a:fld id="{327C45DE-8262-7F4C-8A7D-ED2ABBABB876}" type="slidenum">
              <a:rPr lang="fr-FR" smtClean="0"/>
              <a:pPr/>
              <a:t>12</a:t>
            </a:fld>
            <a:endParaRPr lang="fr-FR"/>
          </a:p>
        </p:txBody>
      </p:sp>
    </p:spTree>
    <p:extLst>
      <p:ext uri="{BB962C8B-B14F-4D97-AF65-F5344CB8AC3E}">
        <p14:creationId xmlns:p14="http://schemas.microsoft.com/office/powerpoint/2010/main" val="1095271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21368DB2-11D7-4D4E-83E9-735EF5AFBD24}" type="slidenum">
              <a:rPr lang="fr-FR" smtClean="0"/>
              <a:pPr/>
              <a:t>‹N°›</a:t>
            </a:fld>
            <a:endParaRPr lang="fr-FR"/>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r-FR"/>
              <a:t>Cliquez et modifiez le titre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4" name="Date Placeholder 3"/>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5" name="Footer Placeholder 4"/>
          <p:cNvSpPr>
            <a:spLocks noGrp="1"/>
          </p:cNvSpPr>
          <p:nvPr>
            <p:ph type="ftr" sz="quarter" idx="11"/>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fr-FR"/>
              <a:t>Cliquez et modifiez le titre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fr-FR"/>
              <a:t>Cliquez et modifiez le titre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886124" y="6288741"/>
            <a:ext cx="1887537" cy="365125"/>
          </a:xfrm>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a:xfrm>
            <a:off x="5867399" y="6288741"/>
            <a:ext cx="2675965" cy="365125"/>
          </a:xfrm>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fr-FR"/>
              <a:t>Cliquez et modifiez le titre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81000" y="6288741"/>
            <a:ext cx="1865125" cy="365125"/>
          </a:xfrm>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a:xfrm>
            <a:off x="3325813" y="6288741"/>
            <a:ext cx="5217551" cy="365125"/>
          </a:xfrm>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fr-FR"/>
              <a:t>Cliquez et modifiez le titre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81000" y="6288741"/>
            <a:ext cx="1865125" cy="365125"/>
          </a:xfrm>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a:xfrm>
            <a:off x="3325813" y="6288741"/>
            <a:ext cx="5217551" cy="365125"/>
          </a:xfrm>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fr-FR"/>
              <a:t>Cliquez et modifiez le titre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1/8/2019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extLst>
      <p:ext uri="{BB962C8B-B14F-4D97-AF65-F5344CB8AC3E}">
        <p14:creationId xmlns:p14="http://schemas.microsoft.com/office/powerpoint/2010/main" val="2673486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0"/>
            <a:ext cx="8001000" cy="1216025"/>
          </a:xfrm>
        </p:spPr>
        <p:txBody>
          <a:bodyPr/>
          <a:lstStyle/>
          <a:p>
            <a:r>
              <a:rPr lang="fr-FR"/>
              <a:t>Modifiez le style du titre</a:t>
            </a:r>
          </a:p>
        </p:txBody>
      </p:sp>
      <p:sp>
        <p:nvSpPr>
          <p:cNvPr id="3" name="Espace réservé du contenu 2"/>
          <p:cNvSpPr>
            <a:spLocks noGrp="1"/>
          </p:cNvSpPr>
          <p:nvPr>
            <p:ph sz="half" idx="1"/>
          </p:nvPr>
        </p:nvSpPr>
        <p:spPr>
          <a:xfrm>
            <a:off x="566738" y="1752600"/>
            <a:ext cx="3924300" cy="4267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3438" y="1752600"/>
            <a:ext cx="3924300" cy="20574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643438" y="3962400"/>
            <a:ext cx="3924300" cy="20574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6"/>
          <p:cNvSpPr>
            <a:spLocks noGrp="1" noChangeArrowheads="1"/>
          </p:cNvSpPr>
          <p:nvPr>
            <p:ph type="dt" sz="half" idx="10"/>
          </p:nvPr>
        </p:nvSpPr>
        <p:spPr>
          <a:ln/>
        </p:spPr>
        <p:txBody>
          <a:bodyPr/>
          <a:lstStyle>
            <a:lvl1pPr>
              <a:defRPr/>
            </a:lvl1pPr>
          </a:lstStyle>
          <a:p>
            <a:pPr>
              <a:defRPr/>
            </a:pPr>
            <a:endParaRPr lang="fr-FR"/>
          </a:p>
        </p:txBody>
      </p:sp>
      <p:sp>
        <p:nvSpPr>
          <p:cNvPr id="7" name="Rectangle 7"/>
          <p:cNvSpPr>
            <a:spLocks noGrp="1" noChangeArrowheads="1"/>
          </p:cNvSpPr>
          <p:nvPr>
            <p:ph type="ftr" sz="quarter" idx="11"/>
          </p:nvPr>
        </p:nvSpPr>
        <p:spPr>
          <a:ln/>
        </p:spPr>
        <p:txBody>
          <a:bodyPr/>
          <a:lstStyle>
            <a:lvl1pPr>
              <a:defRPr/>
            </a:lvl1pPr>
          </a:lstStyle>
          <a:p>
            <a:pPr>
              <a:defRPr/>
            </a:pPr>
            <a:endParaRPr lang="fr-FR"/>
          </a:p>
        </p:txBody>
      </p:sp>
      <p:sp>
        <p:nvSpPr>
          <p:cNvPr id="8" name="Rectangle 8"/>
          <p:cNvSpPr>
            <a:spLocks noGrp="1" noChangeArrowheads="1"/>
          </p:cNvSpPr>
          <p:nvPr>
            <p:ph type="sldNum" sz="quarter" idx="12"/>
          </p:nvPr>
        </p:nvSpPr>
        <p:spPr>
          <a:ln/>
        </p:spPr>
        <p:txBody>
          <a:bodyPr/>
          <a:lstStyle>
            <a:lvl1pPr>
              <a:defRPr/>
            </a:lvl1pPr>
          </a:lstStyle>
          <a:p>
            <a:pPr>
              <a:defRPr/>
            </a:pPr>
            <a:fld id="{28FCD923-23BE-344B-9686-6122034E4574}" type="slidenum">
              <a:rPr lang="fr-FR"/>
              <a:pPr>
                <a:defRPr/>
              </a:pPr>
              <a:t>‹N°›</a:t>
            </a:fld>
            <a:endParaRPr lang="fr-FR"/>
          </a:p>
        </p:txBody>
      </p:sp>
    </p:spTree>
    <p:extLst>
      <p:ext uri="{BB962C8B-B14F-4D97-AF65-F5344CB8AC3E}">
        <p14:creationId xmlns:p14="http://schemas.microsoft.com/office/powerpoint/2010/main" val="361628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fr-FR"/>
              <a:t>Cliquez et modifiez le titre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fr-FR"/>
              <a:t>Cliquez et modifiez le titre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7" name="Date Placeholder 6"/>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1368DB2-11D7-4D4E-83E9-735EF5AFBD24}" type="slidenum">
              <a:rPr lang="fr-FR" smtClean="0"/>
              <a:pPr/>
              <a:t>‹N°›</a:t>
            </a:fld>
            <a:endParaRPr lang="fr-FR"/>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5" name="Date Placeholder 4"/>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368DB2-11D7-4D4E-83E9-735EF5AFBD24}" type="slidenum">
              <a:rPr lang="fr-FR" smtClean="0"/>
              <a:pPr/>
              <a:t>‹N°›</a:t>
            </a:fld>
            <a:endParaRPr lang="fr-F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FR"/>
              <a:t>Cliquez et modifiez le titre</a:t>
            </a:r>
            <a:endParaRPr/>
          </a:p>
        </p:txBody>
      </p:sp>
      <p:sp>
        <p:nvSpPr>
          <p:cNvPr id="3" name="Date Placeholder 2"/>
          <p:cNvSpPr>
            <a:spLocks noGrp="1"/>
          </p:cNvSpPr>
          <p:nvPr>
            <p:ph type="dt" sz="half" idx="10"/>
          </p:nvPr>
        </p:nvSpPr>
        <p:spPr/>
        <p:txBody>
          <a:bodyPr/>
          <a:lstStyle/>
          <a:p>
            <a:fld id="{2D1C01C3-FC20-404E-BA00-8D9294C311C2}" type="datetimeFigureOut">
              <a:rPr lang="fr-FR" smtClean="0"/>
              <a:pPr/>
              <a:t>08/01/2019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1368DB2-11D7-4D4E-83E9-735EF5AFBD2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fr-FR"/>
              <a:t>Cliquez et modifiez le titre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2D1C01C3-FC20-404E-BA00-8D9294C311C2}" type="datetimeFigureOut">
              <a:rPr lang="fr-FR" smtClean="0"/>
              <a:pPr/>
              <a:t>08/01/2019</a:t>
            </a:fld>
            <a:endParaRPr lang="fr-FR"/>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21368DB2-11D7-4D4E-83E9-735EF5AFBD2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researchgate.net/journal/0992-5945_Option_Bi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gentaconnect.com/content/iuatld/ijtld;jsessionid=87jbkg7sdacpr.alexandra" TargetMode="External"/><Relationship Id="rId2" Type="http://schemas.openxmlformats.org/officeDocument/2006/relationships/hyperlink" Target="http://www.ingentaconnect.com/content/iuatld/ijtld/2015/00000019/00000011/art00018"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newtbdrugs.org/blog/wp-content/uploads/2014/09/Moxifloxacin1.pn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hyperlink" Target="http://www.pharmaceutical-journal.com/PJ,-April-2009/299.issue"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ejm.org/toc/nejm/371/17/" TargetMode="External"/><Relationship Id="rId2" Type="http://schemas.openxmlformats.org/officeDocument/2006/relationships/hyperlink" Target="http://www.nejm.org/doi/full/10.1056/NEJMoa1407426"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newtbdrugs.org/blog/wp-content/uploads/2014/09/Moxifloxacin1.png"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ewtbdrugs.org/blog/wp-content/uploads/2014/09/Moxifloxacin1.png" TargetMode="External"/><Relationship Id="rId2" Type="http://schemas.openxmlformats.org/officeDocument/2006/relationships/hyperlink" Target="http://clinicaltrials.gov/show/NCT00864383"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newtbdrugs.org/blog/jid-journal-supplement-tuberculosis-drug-developmen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ewtbdrugs.org/blog/wp-content/uploads/2014/09/Moxifloxacin1.png"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495788" y="5408226"/>
            <a:ext cx="3312507" cy="566241"/>
          </a:xfrm>
        </p:spPr>
        <p:txBody>
          <a:bodyPr>
            <a:noAutofit/>
          </a:bodyPr>
          <a:lstStyle/>
          <a:p>
            <a:pPr marL="0" indent="0">
              <a:buNone/>
            </a:pPr>
            <a:r>
              <a:rPr lang="fr-FR" sz="2800" b="1" dirty="0"/>
              <a:t>Pr Ali Ben KHEDER</a:t>
            </a:r>
          </a:p>
        </p:txBody>
      </p:sp>
      <p:pic>
        <p:nvPicPr>
          <p:cNvPr id="4" name="Image 3"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085236" y="2870293"/>
            <a:ext cx="3706147" cy="2334445"/>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7238" y="1064229"/>
            <a:ext cx="9029523" cy="1323439"/>
          </a:xfrm>
          <a:prstGeom prst="rect">
            <a:avLst/>
          </a:prstGeom>
          <a:noFill/>
        </p:spPr>
        <p:txBody>
          <a:bodyPr wrap="none" lIns="91440" tIns="45720" rIns="91440" bIns="45720">
            <a:spAutoFit/>
          </a:bodyPr>
          <a:lstStyle/>
          <a:p>
            <a:pPr algn="ctr"/>
            <a:r>
              <a:rPr lang="fr-FR" sz="4000" b="1" dirty="0">
                <a:ln w="13462">
                  <a:solidFill>
                    <a:schemeClr val="bg1"/>
                  </a:solidFill>
                  <a:prstDash val="solid"/>
                </a:ln>
                <a:solidFill>
                  <a:srgbClr val="FFFF00"/>
                </a:solidFill>
                <a:effectLst>
                  <a:outerShdw dist="38100" dir="2700000" algn="bl" rotWithShape="0">
                    <a:schemeClr val="accent5"/>
                  </a:outerShdw>
                </a:effectLst>
              </a:rPr>
              <a:t>Place</a:t>
            </a:r>
            <a:r>
              <a:rPr lang="fr-FR" sz="4000" b="1" cap="none" spc="0" dirty="0">
                <a:ln w="13462">
                  <a:solidFill>
                    <a:schemeClr val="bg1"/>
                  </a:solidFill>
                  <a:prstDash val="solid"/>
                </a:ln>
                <a:solidFill>
                  <a:srgbClr val="FFFF00"/>
                </a:solidFill>
                <a:effectLst>
                  <a:outerShdw dist="38100" dir="2700000" algn="bl" rotWithShape="0">
                    <a:schemeClr val="accent5"/>
                  </a:outerShdw>
                </a:effectLst>
              </a:rPr>
              <a:t>  de la MOXIFLOXACINE </a:t>
            </a:r>
            <a:br>
              <a:rPr lang="fr-FR" sz="4000" b="1" cap="none" spc="0" dirty="0">
                <a:ln w="13462">
                  <a:solidFill>
                    <a:schemeClr val="bg1"/>
                  </a:solidFill>
                  <a:prstDash val="solid"/>
                </a:ln>
                <a:solidFill>
                  <a:srgbClr val="FFFF00"/>
                </a:solidFill>
                <a:effectLst>
                  <a:outerShdw dist="38100" dir="2700000" algn="bl" rotWithShape="0">
                    <a:schemeClr val="accent5"/>
                  </a:outerShdw>
                </a:effectLst>
              </a:rPr>
            </a:br>
            <a:r>
              <a:rPr lang="fr-FR" sz="4000" b="1" dirty="0">
                <a:ln w="13462">
                  <a:solidFill>
                    <a:schemeClr val="bg1"/>
                  </a:solidFill>
                  <a:prstDash val="solid"/>
                </a:ln>
                <a:solidFill>
                  <a:srgbClr val="FFFF00"/>
                </a:solidFill>
                <a:effectLst>
                  <a:outerShdw dist="38100" dir="2700000" algn="bl" rotWithShape="0">
                    <a:schemeClr val="accent5"/>
                  </a:outerShdw>
                </a:effectLst>
              </a:rPr>
              <a:t>dans le T</a:t>
            </a:r>
            <a:r>
              <a:rPr lang="fr-FR" sz="4000" b="1" cap="none" spc="0" dirty="0">
                <a:ln w="13462">
                  <a:solidFill>
                    <a:schemeClr val="bg1"/>
                  </a:solidFill>
                  <a:prstDash val="solid"/>
                </a:ln>
                <a:solidFill>
                  <a:srgbClr val="FFFF00"/>
                </a:solidFill>
                <a:effectLst>
                  <a:outerShdw dist="38100" dir="2700000" algn="bl" rotWithShape="0">
                    <a:schemeClr val="accent5"/>
                  </a:outerShdw>
                </a:effectLst>
              </a:rPr>
              <a:t>raitement de la Tuberculose</a:t>
            </a:r>
          </a:p>
        </p:txBody>
      </p:sp>
      <p:sp>
        <p:nvSpPr>
          <p:cNvPr id="7" name="Rectangle 3"/>
          <p:cNvSpPr>
            <a:spLocks noChangeArrowheads="1"/>
          </p:cNvSpPr>
          <p:nvPr/>
        </p:nvSpPr>
        <p:spPr bwMode="auto">
          <a:xfrm>
            <a:off x="5593279" y="6211669"/>
            <a:ext cx="308094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fr-FR" altLang="fr-FR" dirty="0">
                <a:solidFill>
                  <a:schemeClr val="bg1"/>
                </a:solidFill>
              </a:rPr>
              <a:t>AFAP- 2016- Constantine</a:t>
            </a:r>
          </a:p>
        </p:txBody>
      </p:sp>
    </p:spTree>
    <p:extLst>
      <p:ext uri="{BB962C8B-B14F-4D97-AF65-F5344CB8AC3E}">
        <p14:creationId xmlns:p14="http://schemas.microsoft.com/office/powerpoint/2010/main" val="310167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80668" y="1610233"/>
            <a:ext cx="5833745" cy="4554580"/>
          </a:xfrm>
          <a:prstGeom prst="rect">
            <a:avLst/>
          </a:prstGeom>
        </p:spPr>
        <p:txBody>
          <a:bodyPr vert="horz" wrap="square" lIns="0" tIns="0" rIns="0" bIns="0" rtlCol="0">
            <a:spAutoFit/>
          </a:bodyPr>
          <a:lstStyle/>
          <a:p>
            <a:pPr marL="360045" indent="-347345">
              <a:lnSpc>
                <a:spcPct val="100000"/>
              </a:lnSpc>
              <a:buClr>
                <a:srgbClr val="669999"/>
              </a:buClr>
              <a:buSzPct val="68750"/>
              <a:buFont typeface="Wingdings"/>
              <a:buChar char=""/>
              <a:tabLst>
                <a:tab pos="360680" algn="l"/>
              </a:tabLst>
            </a:pPr>
            <a:r>
              <a:rPr lang="fr-FR" sz="2400" spc="-5" dirty="0">
                <a:solidFill>
                  <a:srgbClr val="FFFFFF"/>
                </a:solidFill>
                <a:latin typeface="Arial"/>
                <a:cs typeface="Arial"/>
              </a:rPr>
              <a:t>Bactéries Intracellulaires</a:t>
            </a:r>
            <a:r>
              <a:rPr sz="2400" spc="-10" dirty="0">
                <a:solidFill>
                  <a:srgbClr val="FFFFFF"/>
                </a:solidFill>
                <a:latin typeface="Arial"/>
                <a:cs typeface="Arial"/>
              </a:rPr>
              <a:t> </a:t>
            </a:r>
            <a:r>
              <a:rPr sz="2400" dirty="0">
                <a:solidFill>
                  <a:srgbClr val="FFFFFF"/>
                </a:solidFill>
                <a:latin typeface="Arial"/>
                <a:cs typeface="Arial"/>
              </a:rPr>
              <a:t>++</a:t>
            </a:r>
          </a:p>
          <a:p>
            <a:pPr marL="655320" lvl="1" indent="-294005">
              <a:lnSpc>
                <a:spcPct val="100000"/>
              </a:lnSpc>
              <a:spcBef>
                <a:spcPts val="240"/>
              </a:spcBef>
              <a:buClr>
                <a:srgbClr val="CCCC00"/>
              </a:buClr>
              <a:buSzPct val="70000"/>
              <a:buFont typeface="Wingdings"/>
              <a:buChar char=""/>
              <a:tabLst>
                <a:tab pos="655955" algn="l"/>
              </a:tabLst>
            </a:pPr>
            <a:r>
              <a:rPr sz="2000" i="1" dirty="0">
                <a:solidFill>
                  <a:srgbClr val="FFFFFF"/>
                </a:solidFill>
                <a:latin typeface="Arial"/>
                <a:cs typeface="Arial"/>
              </a:rPr>
              <a:t>L.</a:t>
            </a:r>
            <a:r>
              <a:rPr sz="2000" i="1" spc="-110" dirty="0">
                <a:solidFill>
                  <a:srgbClr val="FFFFFF"/>
                </a:solidFill>
                <a:latin typeface="Arial"/>
                <a:cs typeface="Arial"/>
              </a:rPr>
              <a:t> </a:t>
            </a:r>
            <a:r>
              <a:rPr sz="2000" i="1" dirty="0">
                <a:solidFill>
                  <a:srgbClr val="FFFFFF"/>
                </a:solidFill>
                <a:latin typeface="Arial"/>
                <a:cs typeface="Arial"/>
              </a:rPr>
              <a:t>pneumophila,</a:t>
            </a:r>
            <a:endParaRPr sz="2000" dirty="0">
              <a:solidFill>
                <a:srgbClr val="FFFFFF"/>
              </a:solidFill>
              <a:latin typeface="Arial"/>
              <a:cs typeface="Arial"/>
            </a:endParaRPr>
          </a:p>
          <a:p>
            <a:pPr marL="655320" lvl="1" indent="-294005">
              <a:lnSpc>
                <a:spcPct val="100000"/>
              </a:lnSpc>
              <a:spcBef>
                <a:spcPts val="240"/>
              </a:spcBef>
              <a:buClr>
                <a:srgbClr val="CCCC00"/>
              </a:buClr>
              <a:buSzPct val="70000"/>
              <a:buFont typeface="Wingdings"/>
              <a:buChar char=""/>
              <a:tabLst>
                <a:tab pos="655955" algn="l"/>
              </a:tabLst>
            </a:pPr>
            <a:r>
              <a:rPr sz="2000" dirty="0">
                <a:solidFill>
                  <a:srgbClr val="FFFFFF"/>
                </a:solidFill>
                <a:latin typeface="Arial"/>
                <a:cs typeface="Arial"/>
              </a:rPr>
              <a:t>Mycoplasmes,</a:t>
            </a:r>
          </a:p>
          <a:p>
            <a:pPr marL="655320" lvl="1" indent="-294005">
              <a:lnSpc>
                <a:spcPct val="100000"/>
              </a:lnSpc>
              <a:spcBef>
                <a:spcPts val="240"/>
              </a:spcBef>
              <a:buClr>
                <a:srgbClr val="CCCC00"/>
              </a:buClr>
              <a:buSzPct val="70000"/>
              <a:buFont typeface="Wingdings"/>
              <a:buChar char=""/>
              <a:tabLst>
                <a:tab pos="655955" algn="l"/>
              </a:tabLst>
            </a:pPr>
            <a:r>
              <a:rPr sz="2000" i="1" dirty="0">
                <a:solidFill>
                  <a:srgbClr val="FFFFFF"/>
                </a:solidFill>
                <a:latin typeface="Arial"/>
                <a:cs typeface="Arial"/>
              </a:rPr>
              <a:t>Chlamydia</a:t>
            </a:r>
            <a:r>
              <a:rPr sz="2000" i="1" spc="-90" dirty="0">
                <a:solidFill>
                  <a:srgbClr val="FFFFFF"/>
                </a:solidFill>
                <a:latin typeface="Arial"/>
                <a:cs typeface="Arial"/>
              </a:rPr>
              <a:t> </a:t>
            </a:r>
            <a:r>
              <a:rPr sz="2000" i="1" dirty="0">
                <a:solidFill>
                  <a:srgbClr val="FFFFFF"/>
                </a:solidFill>
                <a:latin typeface="Arial"/>
                <a:cs typeface="Arial"/>
              </a:rPr>
              <a:t>spp.,</a:t>
            </a:r>
            <a:endParaRPr sz="2000" dirty="0">
              <a:solidFill>
                <a:srgbClr val="FFFFFF"/>
              </a:solidFill>
              <a:latin typeface="Arial"/>
              <a:cs typeface="Arial"/>
            </a:endParaRPr>
          </a:p>
          <a:p>
            <a:pPr marL="655320" lvl="1" indent="-294005">
              <a:lnSpc>
                <a:spcPct val="100000"/>
              </a:lnSpc>
              <a:spcBef>
                <a:spcPts val="240"/>
              </a:spcBef>
              <a:buClr>
                <a:srgbClr val="CCCC00"/>
              </a:buClr>
              <a:buSzPct val="70000"/>
              <a:buFont typeface="Wingdings"/>
              <a:buChar char=""/>
              <a:tabLst>
                <a:tab pos="655955" algn="l"/>
              </a:tabLst>
            </a:pPr>
            <a:r>
              <a:rPr sz="2000" i="1" dirty="0">
                <a:solidFill>
                  <a:srgbClr val="FFFFFF"/>
                </a:solidFill>
                <a:latin typeface="Arial"/>
                <a:cs typeface="Arial"/>
              </a:rPr>
              <a:t>Coxiella</a:t>
            </a:r>
            <a:r>
              <a:rPr sz="2000" i="1" spc="-80" dirty="0">
                <a:solidFill>
                  <a:srgbClr val="FFFFFF"/>
                </a:solidFill>
                <a:latin typeface="Arial"/>
                <a:cs typeface="Arial"/>
              </a:rPr>
              <a:t> </a:t>
            </a:r>
            <a:r>
              <a:rPr sz="2000" i="1" dirty="0">
                <a:solidFill>
                  <a:srgbClr val="FFFFFF"/>
                </a:solidFill>
                <a:latin typeface="Arial"/>
                <a:cs typeface="Arial"/>
              </a:rPr>
              <a:t>burnetii</a:t>
            </a:r>
            <a:endParaRPr sz="2000" dirty="0">
              <a:solidFill>
                <a:srgbClr val="FFFFFF"/>
              </a:solidFill>
              <a:latin typeface="Arial"/>
              <a:cs typeface="Arial"/>
            </a:endParaRPr>
          </a:p>
          <a:p>
            <a:pPr lvl="1">
              <a:lnSpc>
                <a:spcPct val="100000"/>
              </a:lnSpc>
              <a:buClr>
                <a:srgbClr val="CCCC00"/>
              </a:buClr>
              <a:buFont typeface="Wingdings"/>
              <a:buChar char=""/>
            </a:pPr>
            <a:endParaRPr sz="2000" dirty="0">
              <a:latin typeface="Times New Roman"/>
              <a:cs typeface="Times New Roman"/>
            </a:endParaRPr>
          </a:p>
          <a:p>
            <a:pPr marL="360045" indent="-347345">
              <a:lnSpc>
                <a:spcPct val="100000"/>
              </a:lnSpc>
              <a:spcBef>
                <a:spcPts val="1730"/>
              </a:spcBef>
              <a:buClr>
                <a:srgbClr val="669999"/>
              </a:buClr>
              <a:buSzPct val="68750"/>
              <a:buFont typeface="Wingdings"/>
              <a:buChar char=""/>
              <a:tabLst>
                <a:tab pos="360680" algn="l"/>
              </a:tabLst>
            </a:pPr>
            <a:r>
              <a:rPr sz="3200" spc="-5" dirty="0" err="1">
                <a:solidFill>
                  <a:srgbClr val="FFFF00"/>
                </a:solidFill>
                <a:latin typeface="Arial"/>
                <a:cs typeface="Arial"/>
              </a:rPr>
              <a:t>Mycobact</a:t>
            </a:r>
            <a:r>
              <a:rPr lang="fr-FR" sz="3200" spc="-5" dirty="0" err="1">
                <a:solidFill>
                  <a:srgbClr val="FFFF00"/>
                </a:solidFill>
                <a:latin typeface="Arial"/>
                <a:cs typeface="Arial"/>
              </a:rPr>
              <a:t>erium</a:t>
            </a:r>
            <a:endParaRPr sz="3200" dirty="0">
              <a:solidFill>
                <a:srgbClr val="FFFF00"/>
              </a:solidFill>
              <a:latin typeface="Arial"/>
              <a:cs typeface="Arial"/>
            </a:endParaRPr>
          </a:p>
          <a:p>
            <a:pPr marL="655320" lvl="1" indent="-294005">
              <a:lnSpc>
                <a:spcPct val="100000"/>
              </a:lnSpc>
              <a:spcBef>
                <a:spcPts val="480"/>
              </a:spcBef>
              <a:buClr>
                <a:srgbClr val="CCCC00"/>
              </a:buClr>
              <a:buSzPct val="70000"/>
              <a:buFont typeface="Wingdings"/>
              <a:buChar char=""/>
              <a:tabLst>
                <a:tab pos="655955" algn="l"/>
              </a:tabLst>
            </a:pPr>
            <a:r>
              <a:rPr sz="2800" i="1" dirty="0">
                <a:solidFill>
                  <a:srgbClr val="FFFF00"/>
                </a:solidFill>
                <a:latin typeface="Arial"/>
                <a:cs typeface="Arial"/>
              </a:rPr>
              <a:t>M. tuberculosis </a:t>
            </a:r>
            <a:r>
              <a:rPr sz="2800" dirty="0">
                <a:solidFill>
                  <a:srgbClr val="FFFF00"/>
                </a:solidFill>
                <a:latin typeface="Arial"/>
                <a:cs typeface="Arial"/>
              </a:rPr>
              <a:t>(Moxiflo</a:t>
            </a:r>
            <a:r>
              <a:rPr sz="2800" spc="-135" dirty="0">
                <a:solidFill>
                  <a:srgbClr val="FFFF00"/>
                </a:solidFill>
                <a:latin typeface="Arial"/>
                <a:cs typeface="Arial"/>
              </a:rPr>
              <a:t> </a:t>
            </a:r>
            <a:r>
              <a:rPr sz="2800" spc="5" dirty="0">
                <a:solidFill>
                  <a:srgbClr val="FFFF00"/>
                </a:solidFill>
                <a:latin typeface="Arial"/>
                <a:cs typeface="Arial"/>
              </a:rPr>
              <a:t>++)</a:t>
            </a:r>
            <a:endParaRPr sz="2800" dirty="0">
              <a:solidFill>
                <a:srgbClr val="FFFF00"/>
              </a:solidFill>
              <a:latin typeface="Arial"/>
              <a:cs typeface="Arial"/>
            </a:endParaRPr>
          </a:p>
          <a:p>
            <a:pPr marL="655320" lvl="1" indent="-294005">
              <a:lnSpc>
                <a:spcPct val="100000"/>
              </a:lnSpc>
              <a:spcBef>
                <a:spcPts val="480"/>
              </a:spcBef>
              <a:buClr>
                <a:srgbClr val="CCCC00"/>
              </a:buClr>
              <a:buSzPct val="70000"/>
              <a:buFont typeface="Wingdings"/>
              <a:buChar char=""/>
              <a:tabLst>
                <a:tab pos="655955" algn="l"/>
              </a:tabLst>
            </a:pPr>
            <a:r>
              <a:rPr lang="fr-FR" sz="2000" dirty="0">
                <a:solidFill>
                  <a:srgbClr val="FFFFFF"/>
                </a:solidFill>
                <a:latin typeface="Arial"/>
                <a:cs typeface="Arial"/>
              </a:rPr>
              <a:t>Quelques </a:t>
            </a:r>
            <a:r>
              <a:rPr lang="fr-FR" sz="2000" dirty="0" err="1">
                <a:solidFill>
                  <a:srgbClr val="FFFFFF"/>
                </a:solidFill>
                <a:latin typeface="Arial"/>
                <a:cs typeface="Arial"/>
              </a:rPr>
              <a:t>mycobacteries</a:t>
            </a:r>
            <a:r>
              <a:rPr lang="fr-FR" sz="2000" dirty="0">
                <a:solidFill>
                  <a:srgbClr val="FFFFFF"/>
                </a:solidFill>
                <a:latin typeface="Arial"/>
                <a:cs typeface="Arial"/>
              </a:rPr>
              <a:t> atypiques </a:t>
            </a:r>
            <a:r>
              <a:rPr sz="2000" dirty="0">
                <a:solidFill>
                  <a:srgbClr val="FFFFFF"/>
                </a:solidFill>
                <a:latin typeface="Arial"/>
                <a:cs typeface="Arial"/>
              </a:rPr>
              <a:t>(Cipro</a:t>
            </a:r>
            <a:r>
              <a:rPr sz="2000" spc="-160" dirty="0">
                <a:solidFill>
                  <a:srgbClr val="FFFFFF"/>
                </a:solidFill>
                <a:latin typeface="Arial"/>
                <a:cs typeface="Arial"/>
              </a:rPr>
              <a:t> </a:t>
            </a:r>
            <a:r>
              <a:rPr sz="2000" spc="5" dirty="0">
                <a:solidFill>
                  <a:srgbClr val="FFFFFF"/>
                </a:solidFill>
                <a:latin typeface="Arial"/>
                <a:cs typeface="Arial"/>
              </a:rPr>
              <a:t>++)</a:t>
            </a:r>
            <a:endParaRPr sz="2000" dirty="0">
              <a:solidFill>
                <a:srgbClr val="FFFFFF"/>
              </a:solidFill>
              <a:latin typeface="Arial"/>
              <a:cs typeface="Arial"/>
            </a:endParaRPr>
          </a:p>
          <a:p>
            <a:pPr lvl="1">
              <a:lnSpc>
                <a:spcPct val="100000"/>
              </a:lnSpc>
              <a:buClr>
                <a:srgbClr val="CCCC00"/>
              </a:buClr>
              <a:buFont typeface="Wingdings"/>
              <a:buChar char=""/>
            </a:pPr>
            <a:endParaRPr sz="2000" dirty="0">
              <a:latin typeface="Times New Roman"/>
              <a:cs typeface="Times New Roman"/>
            </a:endParaRPr>
          </a:p>
          <a:p>
            <a:pPr lvl="1">
              <a:lnSpc>
                <a:spcPct val="100000"/>
              </a:lnSpc>
              <a:spcBef>
                <a:spcPts val="6"/>
              </a:spcBef>
              <a:buClr>
                <a:srgbClr val="CCCC00"/>
              </a:buClr>
              <a:buFont typeface="Wingdings"/>
              <a:buChar char=""/>
            </a:pPr>
            <a:endParaRPr sz="1750" dirty="0">
              <a:latin typeface="Times New Roman"/>
              <a:cs typeface="Times New Roman"/>
            </a:endParaRPr>
          </a:p>
          <a:p>
            <a:pPr marL="360045" indent="-347345">
              <a:lnSpc>
                <a:spcPct val="100000"/>
              </a:lnSpc>
              <a:buClr>
                <a:srgbClr val="669999"/>
              </a:buClr>
              <a:buSzPct val="68750"/>
              <a:buFont typeface="Wingdings"/>
              <a:buChar char=""/>
              <a:tabLst>
                <a:tab pos="360680" algn="l"/>
              </a:tabLst>
            </a:pPr>
            <a:r>
              <a:rPr sz="2400" i="1" spc="-5" dirty="0">
                <a:solidFill>
                  <a:schemeClr val="bg1"/>
                </a:solidFill>
                <a:latin typeface="Arial"/>
                <a:cs typeface="Arial"/>
              </a:rPr>
              <a:t>Francisella tularensis</a:t>
            </a:r>
            <a:endParaRPr sz="2400" dirty="0">
              <a:solidFill>
                <a:schemeClr val="bg1"/>
              </a:solidFill>
              <a:latin typeface="Arial"/>
              <a:cs typeface="Arial"/>
            </a:endParaRPr>
          </a:p>
        </p:txBody>
      </p:sp>
      <p:sp>
        <p:nvSpPr>
          <p:cNvPr id="4" name="Ellipse 3"/>
          <p:cNvSpPr/>
          <p:nvPr/>
        </p:nvSpPr>
        <p:spPr>
          <a:xfrm>
            <a:off x="306565" y="3518419"/>
            <a:ext cx="7167756" cy="2131491"/>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1"/>
          <p:cNvSpPr>
            <a:spLocks noGrp="1" noChangeArrowheads="1"/>
          </p:cNvSpPr>
          <p:nvPr>
            <p:ph type="title"/>
          </p:nvPr>
        </p:nvSpPr>
        <p:spPr bwMode="auto">
          <a:xfrm>
            <a:off x="779463" y="714396"/>
            <a:ext cx="7224735" cy="553998"/>
          </a:xfrm>
          <a:prstGeom prst="rect">
            <a:avLst/>
          </a:prstGeom>
          <a:solidFill>
            <a:schemeClr val="bg2">
              <a:lumMod val="60000"/>
              <a:lumOff val="4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3600" b="1" i="0" u="none" strike="noStrike" cap="none" normalizeH="0" baseline="0" dirty="0" err="1">
                <a:ln>
                  <a:noFill/>
                </a:ln>
                <a:solidFill>
                  <a:srgbClr val="FFFF00"/>
                </a:solidFill>
                <a:effectLst/>
                <a:latin typeface="inherit"/>
              </a:rPr>
              <a:t>Fluoroquinolones</a:t>
            </a:r>
            <a:r>
              <a:rPr kumimoji="0" lang="fr-FR" altLang="fr-FR" sz="3600" b="1" i="0" u="none" strike="noStrike" cap="none" normalizeH="0" baseline="0" dirty="0">
                <a:ln>
                  <a:noFill/>
                </a:ln>
                <a:solidFill>
                  <a:srgbClr val="FFFF00"/>
                </a:solidFill>
                <a:effectLst/>
                <a:latin typeface="inherit"/>
              </a:rPr>
              <a:t> : </a:t>
            </a:r>
            <a:r>
              <a:rPr lang="fr-FR" altLang="fr-FR" sz="3600" b="1" dirty="0">
                <a:solidFill>
                  <a:srgbClr val="FFFF00"/>
                </a:solidFill>
                <a:latin typeface="inherit"/>
              </a:rPr>
              <a:t>large</a:t>
            </a:r>
            <a:r>
              <a:rPr kumimoji="0" lang="fr-FR" altLang="fr-FR" sz="3600" b="1" i="0" u="none" strike="noStrike" cap="none" normalizeH="0" baseline="0" dirty="0">
                <a:ln>
                  <a:noFill/>
                </a:ln>
                <a:solidFill>
                  <a:srgbClr val="FFFF00"/>
                </a:solidFill>
                <a:effectLst/>
                <a:latin typeface="inherit"/>
              </a:rPr>
              <a:t> spectre</a:t>
            </a:r>
            <a:r>
              <a:rPr kumimoji="0" lang="fr-FR" altLang="fr-FR" sz="1100" b="1" i="0" u="none" strike="noStrike" cap="none" normalizeH="0" baseline="0" dirty="0">
                <a:ln>
                  <a:noFill/>
                </a:ln>
                <a:solidFill>
                  <a:srgbClr val="FFFF00"/>
                </a:solidFill>
                <a:effectLst/>
              </a:rPr>
              <a:t> </a:t>
            </a:r>
            <a:endParaRPr kumimoji="0" lang="fr-FR" altLang="fr-FR" sz="3200" b="1" i="0" u="none" strike="noStrike" cap="none" normalizeH="0" baseline="0" dirty="0">
              <a:ln>
                <a:noFill/>
              </a:ln>
              <a:solidFill>
                <a:srgbClr val="FFFF00"/>
              </a:solidFill>
              <a:effectLst/>
              <a:latin typeface="Arial" panose="020B0604020202020204" pitchFamily="34" charset="0"/>
            </a:endParaRPr>
          </a:p>
        </p:txBody>
      </p:sp>
      <p:pic>
        <p:nvPicPr>
          <p:cNvPr id="7" name="Image 6"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595582" y="1813036"/>
            <a:ext cx="2415655" cy="1517018"/>
          </a:xfrm>
          <a:prstGeom prst="rect">
            <a:avLst/>
          </a:prstGeom>
          <a:noFill/>
          <a:ln>
            <a:noFill/>
          </a:ln>
        </p:spPr>
      </p:pic>
    </p:spTree>
    <p:extLst>
      <p:ext uri="{BB962C8B-B14F-4D97-AF65-F5344CB8AC3E}">
        <p14:creationId xmlns:p14="http://schemas.microsoft.com/office/powerpoint/2010/main" val="109342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50315" y="-100858"/>
            <a:ext cx="5284525" cy="1292662"/>
          </a:xfrm>
          <a:prstGeom prst="rect">
            <a:avLst/>
          </a:prstGeom>
        </p:spPr>
        <p:txBody>
          <a:bodyPr vert="horz" wrap="square" lIns="0" tIns="609600" rIns="0" bIns="0" rtlCol="0">
            <a:spAutoFit/>
          </a:bodyPr>
          <a:lstStyle/>
          <a:p>
            <a:pPr marL="12700">
              <a:lnSpc>
                <a:spcPct val="100000"/>
              </a:lnSpc>
            </a:pPr>
            <a:r>
              <a:rPr sz="4400" b="1" dirty="0">
                <a:solidFill>
                  <a:srgbClr val="FFFF00"/>
                </a:solidFill>
                <a:latin typeface="Arial"/>
                <a:cs typeface="Arial"/>
              </a:rPr>
              <a:t>Bio</a:t>
            </a:r>
            <a:r>
              <a:rPr lang="fr-FR" sz="4400" b="1" dirty="0">
                <a:solidFill>
                  <a:srgbClr val="FFFF00"/>
                </a:solidFill>
                <a:latin typeface="Arial"/>
                <a:cs typeface="Arial"/>
              </a:rPr>
              <a:t>disponibilité</a:t>
            </a:r>
            <a:endParaRPr sz="4400" b="1" spc="-5" dirty="0">
              <a:solidFill>
                <a:srgbClr val="FFFF00"/>
              </a:solidFill>
              <a:latin typeface="Arial"/>
              <a:cs typeface="Arial"/>
            </a:endParaRPr>
          </a:p>
        </p:txBody>
      </p:sp>
      <p:sp>
        <p:nvSpPr>
          <p:cNvPr id="3" name="object 3"/>
          <p:cNvSpPr txBox="1"/>
          <p:nvPr/>
        </p:nvSpPr>
        <p:spPr>
          <a:xfrm>
            <a:off x="179387" y="3860800"/>
            <a:ext cx="8569325" cy="647700"/>
          </a:xfrm>
          <a:prstGeom prst="rect">
            <a:avLst/>
          </a:prstGeom>
        </p:spPr>
        <p:txBody>
          <a:bodyPr vert="horz" wrap="square" lIns="0" tIns="190500" rIns="0" bIns="0" rtlCol="0">
            <a:spAutoFit/>
          </a:bodyPr>
          <a:lstStyle/>
          <a:p>
            <a:pPr marL="105410">
              <a:lnSpc>
                <a:spcPts val="1620"/>
              </a:lnSpc>
              <a:spcBef>
                <a:spcPts val="1500"/>
              </a:spcBef>
              <a:tabLst>
                <a:tab pos="2166620" algn="l"/>
                <a:tab pos="4045585" algn="l"/>
                <a:tab pos="5194935" algn="l"/>
                <a:tab pos="6960870" algn="l"/>
              </a:tabLst>
            </a:pPr>
            <a:r>
              <a:rPr sz="1800" b="1" spc="-5" dirty="0">
                <a:solidFill>
                  <a:srgbClr val="009999"/>
                </a:solidFill>
                <a:latin typeface="Arial"/>
                <a:cs typeface="Arial"/>
              </a:rPr>
              <a:t>Ciprofloxacine	</a:t>
            </a:r>
            <a:r>
              <a:rPr sz="1800" spc="-5" dirty="0">
                <a:latin typeface="Arial"/>
                <a:cs typeface="Arial"/>
              </a:rPr>
              <a:t>60-80   </a:t>
            </a:r>
            <a:r>
              <a:rPr sz="1800" spc="145" dirty="0">
                <a:latin typeface="Arial"/>
                <a:cs typeface="Arial"/>
              </a:rPr>
              <a:t> </a:t>
            </a:r>
            <a:r>
              <a:rPr sz="1800" spc="-5" dirty="0">
                <a:latin typeface="Arial"/>
                <a:cs typeface="Arial"/>
              </a:rPr>
              <a:t>%	3-5	</a:t>
            </a:r>
            <a:r>
              <a:rPr sz="2700" spc="-7" baseline="33950" dirty="0">
                <a:latin typeface="Arial"/>
                <a:cs typeface="Arial"/>
              </a:rPr>
              <a:t>2  </a:t>
            </a:r>
            <a:r>
              <a:rPr sz="2700" baseline="33950" dirty="0">
                <a:latin typeface="Arial"/>
                <a:cs typeface="Arial"/>
              </a:rPr>
              <a:t>x  </a:t>
            </a:r>
            <a:r>
              <a:rPr sz="2700" spc="-7" baseline="33950" dirty="0">
                <a:latin typeface="Arial"/>
                <a:cs typeface="Arial"/>
              </a:rPr>
              <a:t>200</a:t>
            </a:r>
            <a:r>
              <a:rPr sz="2700" spc="359" baseline="33950" dirty="0">
                <a:latin typeface="Arial"/>
                <a:cs typeface="Arial"/>
              </a:rPr>
              <a:t> </a:t>
            </a:r>
            <a:r>
              <a:rPr sz="2700" spc="-7" baseline="33950" dirty="0">
                <a:latin typeface="Arial"/>
                <a:cs typeface="Arial"/>
              </a:rPr>
              <a:t>mg</a:t>
            </a:r>
            <a:r>
              <a:rPr sz="2700" spc="600" baseline="33950" dirty="0">
                <a:latin typeface="Arial"/>
                <a:cs typeface="Arial"/>
              </a:rPr>
              <a:t> </a:t>
            </a:r>
            <a:r>
              <a:rPr sz="2700" spc="-7" baseline="33950" dirty="0">
                <a:latin typeface="Arial"/>
                <a:cs typeface="Arial"/>
              </a:rPr>
              <a:t>ou	2 </a:t>
            </a:r>
            <a:r>
              <a:rPr sz="2700" baseline="33950" dirty="0">
                <a:latin typeface="Arial"/>
                <a:cs typeface="Arial"/>
              </a:rPr>
              <a:t>x </a:t>
            </a:r>
            <a:r>
              <a:rPr sz="2700" spc="-7" baseline="33950" dirty="0">
                <a:latin typeface="Arial"/>
                <a:cs typeface="Arial"/>
              </a:rPr>
              <a:t>500 mg</a:t>
            </a:r>
            <a:r>
              <a:rPr sz="2700" spc="-104" baseline="33950" dirty="0">
                <a:latin typeface="Arial"/>
                <a:cs typeface="Arial"/>
              </a:rPr>
              <a:t> </a:t>
            </a:r>
            <a:r>
              <a:rPr sz="2700" spc="-7" baseline="33950" dirty="0">
                <a:latin typeface="Arial"/>
                <a:cs typeface="Arial"/>
              </a:rPr>
              <a:t>ou</a:t>
            </a:r>
            <a:endParaRPr sz="2700" baseline="33950">
              <a:latin typeface="Arial"/>
              <a:cs typeface="Arial"/>
            </a:endParaRPr>
          </a:p>
          <a:p>
            <a:pPr marL="5353685">
              <a:lnSpc>
                <a:spcPts val="1620"/>
              </a:lnSpc>
              <a:tabLst>
                <a:tab pos="7119620" algn="l"/>
              </a:tabLst>
            </a:pPr>
            <a:r>
              <a:rPr sz="1800" spc="-5" dirty="0">
                <a:latin typeface="Arial"/>
                <a:cs typeface="Arial"/>
              </a:rPr>
              <a:t>2  </a:t>
            </a:r>
            <a:r>
              <a:rPr sz="1800" dirty="0">
                <a:latin typeface="Arial"/>
                <a:cs typeface="Arial"/>
              </a:rPr>
              <a:t>x</a:t>
            </a:r>
            <a:r>
              <a:rPr sz="1800" spc="210" dirty="0">
                <a:latin typeface="Arial"/>
                <a:cs typeface="Arial"/>
              </a:rPr>
              <a:t> </a:t>
            </a:r>
            <a:r>
              <a:rPr sz="1800" spc="-5" dirty="0">
                <a:latin typeface="Arial"/>
                <a:cs typeface="Arial"/>
              </a:rPr>
              <a:t>400</a:t>
            </a:r>
            <a:r>
              <a:rPr sz="1800" spc="350" dirty="0">
                <a:latin typeface="Arial"/>
                <a:cs typeface="Arial"/>
              </a:rPr>
              <a:t> </a:t>
            </a:r>
            <a:r>
              <a:rPr sz="1800" spc="-5" dirty="0">
                <a:latin typeface="Arial"/>
                <a:cs typeface="Arial"/>
              </a:rPr>
              <a:t>mg	2 </a:t>
            </a:r>
            <a:r>
              <a:rPr sz="1800" dirty="0">
                <a:latin typeface="Arial"/>
                <a:cs typeface="Arial"/>
              </a:rPr>
              <a:t>x </a:t>
            </a:r>
            <a:r>
              <a:rPr sz="1800" spc="-5" dirty="0">
                <a:latin typeface="Arial"/>
                <a:cs typeface="Arial"/>
              </a:rPr>
              <a:t>750</a:t>
            </a:r>
            <a:r>
              <a:rPr sz="1800" spc="-80" dirty="0">
                <a:latin typeface="Arial"/>
                <a:cs typeface="Arial"/>
              </a:rPr>
              <a:t> </a:t>
            </a:r>
            <a:r>
              <a:rPr sz="1800" spc="-5" dirty="0">
                <a:latin typeface="Arial"/>
                <a:cs typeface="Arial"/>
              </a:rPr>
              <a:t>mg</a:t>
            </a:r>
            <a:endParaRPr sz="180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564334291"/>
              </p:ext>
            </p:extLst>
          </p:nvPr>
        </p:nvGraphicFramePr>
        <p:xfrm>
          <a:off x="165100" y="1759013"/>
          <a:ext cx="8569388" cy="4792595"/>
        </p:xfrm>
        <a:graphic>
          <a:graphicData uri="http://schemas.openxmlformats.org/drawingml/2006/table">
            <a:tbl>
              <a:tblPr firstRow="1" bandRow="1">
                <a:tableStyleId>{2D5ABB26-0587-4C30-8999-92F81FD0307C}</a:tableStyleId>
              </a:tblPr>
              <a:tblGrid>
                <a:gridCol w="1800288">
                  <a:extLst>
                    <a:ext uri="{9D8B030D-6E8A-4147-A177-3AD203B41FA5}">
                      <a16:colId xmlns:a16="http://schemas.microsoft.com/office/drawing/2014/main" val="20000"/>
                    </a:ext>
                  </a:extLst>
                </a:gridCol>
                <a:gridCol w="1582674">
                  <a:extLst>
                    <a:ext uri="{9D8B030D-6E8A-4147-A177-3AD203B41FA5}">
                      <a16:colId xmlns:a16="http://schemas.microsoft.com/office/drawing/2014/main" val="20001"/>
                    </a:ext>
                  </a:extLst>
                </a:gridCol>
                <a:gridCol w="1654175">
                  <a:extLst>
                    <a:ext uri="{9D8B030D-6E8A-4147-A177-3AD203B41FA5}">
                      <a16:colId xmlns:a16="http://schemas.microsoft.com/office/drawing/2014/main" val="20002"/>
                    </a:ext>
                  </a:extLst>
                </a:gridCol>
                <a:gridCol w="1760601">
                  <a:extLst>
                    <a:ext uri="{9D8B030D-6E8A-4147-A177-3AD203B41FA5}">
                      <a16:colId xmlns:a16="http://schemas.microsoft.com/office/drawing/2014/main" val="20003"/>
                    </a:ext>
                  </a:extLst>
                </a:gridCol>
                <a:gridCol w="1771650">
                  <a:extLst>
                    <a:ext uri="{9D8B030D-6E8A-4147-A177-3AD203B41FA5}">
                      <a16:colId xmlns:a16="http://schemas.microsoft.com/office/drawing/2014/main" val="20004"/>
                    </a:ext>
                  </a:extLst>
                </a:gridCol>
              </a:tblGrid>
              <a:tr h="701039">
                <a:tc>
                  <a:txBody>
                    <a:bodyPr/>
                    <a:lstStyle/>
                    <a:p>
                      <a:pPr algn="ctr">
                        <a:lnSpc>
                          <a:spcPct val="100000"/>
                        </a:lnSpc>
                        <a:spcBef>
                          <a:spcPts val="1395"/>
                        </a:spcBef>
                      </a:pPr>
                      <a:r>
                        <a:rPr sz="2000" b="1" dirty="0">
                          <a:solidFill>
                            <a:srgbClr val="FFFF00"/>
                          </a:solidFill>
                          <a:latin typeface="Arial"/>
                          <a:cs typeface="Arial"/>
                        </a:rPr>
                        <a:t>Molécule</a:t>
                      </a:r>
                      <a:endParaRPr sz="2000" dirty="0">
                        <a:solidFill>
                          <a:srgbClr val="FFFF00"/>
                        </a:solidFill>
                        <a:latin typeface="Arial"/>
                        <a:cs typeface="Arial"/>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635" algn="ctr">
                        <a:lnSpc>
                          <a:spcPct val="100000"/>
                        </a:lnSpc>
                        <a:spcBef>
                          <a:spcPts val="1395"/>
                        </a:spcBef>
                      </a:pPr>
                      <a:r>
                        <a:rPr sz="2000" b="1" dirty="0">
                          <a:solidFill>
                            <a:srgbClr val="FFFF00"/>
                          </a:solidFill>
                          <a:latin typeface="Arial"/>
                          <a:cs typeface="Arial"/>
                        </a:rPr>
                        <a:t>Bio</a:t>
                      </a:r>
                      <a:r>
                        <a:rPr lang="fr-FR" sz="2000" b="1" dirty="0">
                          <a:solidFill>
                            <a:srgbClr val="FFFF00"/>
                          </a:solidFill>
                          <a:latin typeface="Arial"/>
                          <a:cs typeface="Arial"/>
                        </a:rPr>
                        <a:t>dispo</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algn="ctr">
                        <a:lnSpc>
                          <a:spcPct val="100000"/>
                        </a:lnSpc>
                        <a:spcBef>
                          <a:spcPts val="1395"/>
                        </a:spcBef>
                      </a:pPr>
                      <a:r>
                        <a:rPr sz="2000" b="1" dirty="0">
                          <a:solidFill>
                            <a:srgbClr val="FFFF00"/>
                          </a:solidFill>
                          <a:latin typeface="Arial"/>
                          <a:cs typeface="Arial"/>
                        </a:rPr>
                        <a:t>t1/2</a:t>
                      </a:r>
                      <a:r>
                        <a:rPr sz="2000" b="1" spc="-114" dirty="0">
                          <a:solidFill>
                            <a:srgbClr val="FFFF00"/>
                          </a:solidFill>
                          <a:latin typeface="Arial"/>
                          <a:cs typeface="Arial"/>
                        </a:rPr>
                        <a:t> </a:t>
                      </a:r>
                      <a:r>
                        <a:rPr sz="2000" b="1" dirty="0">
                          <a:solidFill>
                            <a:srgbClr val="FFFF00"/>
                          </a:solidFill>
                          <a:latin typeface="Arial"/>
                          <a:cs typeface="Arial"/>
                        </a:rPr>
                        <a:t>(h)</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1270" algn="ctr">
                        <a:lnSpc>
                          <a:spcPct val="100000"/>
                        </a:lnSpc>
                        <a:spcBef>
                          <a:spcPts val="1395"/>
                        </a:spcBef>
                      </a:pPr>
                      <a:r>
                        <a:rPr sz="2000" b="1" spc="-100" dirty="0">
                          <a:solidFill>
                            <a:srgbClr val="FFFF00"/>
                          </a:solidFill>
                          <a:latin typeface="Arial"/>
                          <a:cs typeface="Arial"/>
                        </a:rPr>
                        <a:t> </a:t>
                      </a:r>
                      <a:r>
                        <a:rPr sz="2000" b="1" spc="-5" dirty="0">
                          <a:solidFill>
                            <a:srgbClr val="FFFF00"/>
                          </a:solidFill>
                          <a:latin typeface="Arial"/>
                          <a:cs typeface="Arial"/>
                        </a:rPr>
                        <a:t>IV</a:t>
                      </a:r>
                      <a:r>
                        <a:rPr lang="fr-FR" sz="2000" b="1" spc="-5" dirty="0">
                          <a:solidFill>
                            <a:srgbClr val="FFFF00"/>
                          </a:solidFill>
                          <a:latin typeface="Arial"/>
                          <a:cs typeface="Arial"/>
                        </a:rPr>
                        <a:t> dose</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9525" algn="ctr">
                        <a:lnSpc>
                          <a:spcPct val="100000"/>
                        </a:lnSpc>
                      </a:pPr>
                      <a:r>
                        <a:rPr lang="fr-FR" sz="2000" b="1" dirty="0">
                          <a:solidFill>
                            <a:srgbClr val="FFFF00"/>
                          </a:solidFill>
                          <a:latin typeface="Arial"/>
                          <a:cs typeface="Arial"/>
                        </a:rPr>
                        <a:t>O</a:t>
                      </a:r>
                      <a:r>
                        <a:rPr sz="2000" b="1" dirty="0">
                          <a:solidFill>
                            <a:srgbClr val="FFFF00"/>
                          </a:solidFill>
                          <a:latin typeface="Arial"/>
                          <a:cs typeface="Arial"/>
                        </a:rPr>
                        <a:t>ral</a:t>
                      </a:r>
                      <a:r>
                        <a:rPr lang="fr-FR" sz="2000" b="1" dirty="0">
                          <a:solidFill>
                            <a:srgbClr val="FFFF00"/>
                          </a:solidFill>
                          <a:latin typeface="Arial"/>
                          <a:cs typeface="Arial"/>
                        </a:rPr>
                        <a:t> dose</a:t>
                      </a:r>
                      <a:endParaRPr sz="2000" dirty="0">
                        <a:solidFill>
                          <a:srgbClr val="FFFF00"/>
                        </a:solidFill>
                        <a:latin typeface="Arial"/>
                        <a:cs typeface="Arial"/>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651001">
                <a:tc>
                  <a:txBody>
                    <a:bodyPr/>
                    <a:lstStyle/>
                    <a:p>
                      <a:pPr algn="ctr">
                        <a:lnSpc>
                          <a:spcPct val="100000"/>
                        </a:lnSpc>
                        <a:spcBef>
                          <a:spcPts val="1390"/>
                        </a:spcBef>
                      </a:pPr>
                      <a:r>
                        <a:rPr sz="1800" b="1" spc="-5" dirty="0">
                          <a:solidFill>
                            <a:schemeClr val="bg1"/>
                          </a:solidFill>
                          <a:latin typeface="Arial"/>
                          <a:cs typeface="Arial"/>
                        </a:rPr>
                        <a:t>Norfloxacine</a:t>
                      </a:r>
                      <a:endParaRPr sz="1800" dirty="0">
                        <a:solidFill>
                          <a:schemeClr val="bg1"/>
                        </a:solidFill>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390"/>
                        </a:spcBef>
                      </a:pPr>
                      <a:r>
                        <a:rPr sz="1800" spc="-10" dirty="0">
                          <a:solidFill>
                            <a:schemeClr val="bg1"/>
                          </a:solidFill>
                          <a:latin typeface="Arial"/>
                          <a:cs typeface="Arial"/>
                        </a:rPr>
                        <a:t>50%</a:t>
                      </a:r>
                      <a:endParaRPr sz="1800" dirty="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390"/>
                        </a:spcBef>
                      </a:pPr>
                      <a:r>
                        <a:rPr sz="1800" spc="-5" dirty="0">
                          <a:solidFill>
                            <a:schemeClr val="bg1"/>
                          </a:solidFill>
                          <a:latin typeface="Arial"/>
                          <a:cs typeface="Arial"/>
                        </a:rPr>
                        <a:t>4-5</a:t>
                      </a:r>
                      <a:endParaRPr sz="180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spcBef>
                          <a:spcPts val="1390"/>
                        </a:spcBef>
                      </a:pPr>
                      <a:r>
                        <a:rPr sz="1800" dirty="0">
                          <a:solidFill>
                            <a:schemeClr val="bg1"/>
                          </a:solidFill>
                          <a:latin typeface="Arial"/>
                          <a:cs typeface="Arial"/>
                        </a:rPr>
                        <a:t>-</a:t>
                      </a:r>
                      <a:endParaRPr sz="180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7815" algn="r">
                        <a:lnSpc>
                          <a:spcPct val="100000"/>
                        </a:lnSpc>
                        <a:spcBef>
                          <a:spcPts val="1390"/>
                        </a:spcBef>
                      </a:pPr>
                      <a:r>
                        <a:rPr sz="1800" spc="-5" dirty="0">
                          <a:solidFill>
                            <a:schemeClr val="bg1"/>
                          </a:solidFill>
                          <a:latin typeface="Arial"/>
                          <a:cs typeface="Arial"/>
                        </a:rPr>
                        <a:t>2 </a:t>
                      </a:r>
                      <a:r>
                        <a:rPr sz="1800" dirty="0">
                          <a:solidFill>
                            <a:schemeClr val="bg1"/>
                          </a:solidFill>
                          <a:latin typeface="Arial"/>
                          <a:cs typeface="Arial"/>
                        </a:rPr>
                        <a:t>x </a:t>
                      </a:r>
                      <a:r>
                        <a:rPr sz="1800" spc="-5" dirty="0">
                          <a:solidFill>
                            <a:schemeClr val="bg1"/>
                          </a:solidFill>
                          <a:latin typeface="Arial"/>
                          <a:cs typeface="Arial"/>
                        </a:rPr>
                        <a:t>400</a:t>
                      </a:r>
                      <a:r>
                        <a:rPr sz="1800" spc="-80" dirty="0">
                          <a:solidFill>
                            <a:schemeClr val="bg1"/>
                          </a:solidFill>
                          <a:latin typeface="Arial"/>
                          <a:cs typeface="Arial"/>
                        </a:rPr>
                        <a:t> </a:t>
                      </a:r>
                      <a:r>
                        <a:rPr sz="1800" spc="-5" dirty="0">
                          <a:solidFill>
                            <a:schemeClr val="bg1"/>
                          </a:solidFill>
                          <a:latin typeface="Arial"/>
                          <a:cs typeface="Arial"/>
                        </a:rPr>
                        <a:t>mg</a:t>
                      </a:r>
                      <a:endParaRPr sz="1800">
                        <a:solidFill>
                          <a:schemeClr val="bg1"/>
                        </a:solidFill>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731901">
                <a:tc>
                  <a:txBody>
                    <a:bodyPr/>
                    <a:lstStyle/>
                    <a:p>
                      <a:pPr>
                        <a:lnSpc>
                          <a:spcPct val="100000"/>
                        </a:lnSpc>
                        <a:spcBef>
                          <a:spcPts val="42"/>
                        </a:spcBef>
                      </a:pPr>
                      <a:endParaRPr sz="1450" dirty="0">
                        <a:latin typeface="Times New Roman"/>
                        <a:cs typeface="Times New Roman"/>
                      </a:endParaRPr>
                    </a:p>
                    <a:p>
                      <a:pPr marR="1905" algn="ctr">
                        <a:lnSpc>
                          <a:spcPct val="100000"/>
                        </a:lnSpc>
                      </a:pPr>
                      <a:r>
                        <a:rPr sz="1800" b="1" spc="-5" dirty="0">
                          <a:solidFill>
                            <a:srgbClr val="FFFFFF"/>
                          </a:solidFill>
                          <a:latin typeface="Arial"/>
                          <a:cs typeface="Arial"/>
                        </a:rPr>
                        <a:t>Pefloxacine</a:t>
                      </a:r>
                      <a:endParaRPr sz="1800" dirty="0">
                        <a:solidFill>
                          <a:srgbClr val="FFFFFF"/>
                        </a:solidFill>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2"/>
                        </a:spcBef>
                      </a:pPr>
                      <a:endParaRPr sz="1450" dirty="0">
                        <a:solidFill>
                          <a:schemeClr val="bg1"/>
                        </a:solidFill>
                        <a:latin typeface="Times New Roman"/>
                        <a:cs typeface="Times New Roman"/>
                      </a:endParaRPr>
                    </a:p>
                    <a:p>
                      <a:pPr marL="635" algn="ctr">
                        <a:lnSpc>
                          <a:spcPct val="100000"/>
                        </a:lnSpc>
                      </a:pPr>
                      <a:r>
                        <a:rPr sz="1800" spc="-5" dirty="0">
                          <a:solidFill>
                            <a:schemeClr val="bg1"/>
                          </a:solidFill>
                          <a:latin typeface="Arial"/>
                          <a:cs typeface="Arial"/>
                        </a:rPr>
                        <a:t>&gt;90%</a:t>
                      </a:r>
                      <a:endParaRPr sz="1800" dirty="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2"/>
                        </a:spcBef>
                      </a:pPr>
                      <a:endParaRPr sz="1450" dirty="0">
                        <a:solidFill>
                          <a:schemeClr val="bg1"/>
                        </a:solidFill>
                        <a:latin typeface="Times New Roman"/>
                        <a:cs typeface="Times New Roman"/>
                      </a:endParaRPr>
                    </a:p>
                    <a:p>
                      <a:pPr algn="ctr">
                        <a:lnSpc>
                          <a:spcPct val="100000"/>
                        </a:lnSpc>
                      </a:pPr>
                      <a:r>
                        <a:rPr sz="1800" spc="-10" dirty="0">
                          <a:solidFill>
                            <a:schemeClr val="bg1"/>
                          </a:solidFill>
                          <a:latin typeface="Arial"/>
                          <a:cs typeface="Arial"/>
                        </a:rPr>
                        <a:t>10</a:t>
                      </a:r>
                      <a:endParaRPr sz="1800" dirty="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414"/>
                        </a:spcBef>
                      </a:pPr>
                      <a:r>
                        <a:rPr sz="1800" spc="-5" dirty="0">
                          <a:solidFill>
                            <a:schemeClr val="bg1"/>
                          </a:solidFill>
                          <a:latin typeface="Arial"/>
                          <a:cs typeface="Arial"/>
                        </a:rPr>
                        <a:t>2 </a:t>
                      </a:r>
                      <a:r>
                        <a:rPr sz="1800" dirty="0">
                          <a:solidFill>
                            <a:schemeClr val="bg1"/>
                          </a:solidFill>
                          <a:latin typeface="Arial"/>
                          <a:cs typeface="Arial"/>
                        </a:rPr>
                        <a:t>x </a:t>
                      </a:r>
                      <a:r>
                        <a:rPr sz="1800" spc="-5" dirty="0">
                          <a:solidFill>
                            <a:schemeClr val="bg1"/>
                          </a:solidFill>
                          <a:latin typeface="Arial"/>
                          <a:cs typeface="Arial"/>
                        </a:rPr>
                        <a:t>400</a:t>
                      </a:r>
                      <a:r>
                        <a:rPr sz="1800" spc="-80" dirty="0">
                          <a:solidFill>
                            <a:schemeClr val="bg1"/>
                          </a:solidFill>
                          <a:latin typeface="Arial"/>
                          <a:cs typeface="Arial"/>
                        </a:rPr>
                        <a:t> </a:t>
                      </a:r>
                      <a:r>
                        <a:rPr sz="1800" spc="-5" dirty="0">
                          <a:solidFill>
                            <a:schemeClr val="bg1"/>
                          </a:solidFill>
                          <a:latin typeface="Arial"/>
                          <a:cs typeface="Arial"/>
                        </a:rPr>
                        <a:t>mg</a:t>
                      </a:r>
                      <a:endParaRPr sz="1800" dirty="0">
                        <a:solidFill>
                          <a:schemeClr val="bg1"/>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7815" algn="r">
                        <a:lnSpc>
                          <a:spcPct val="100000"/>
                        </a:lnSpc>
                        <a:spcBef>
                          <a:spcPts val="414"/>
                        </a:spcBef>
                      </a:pPr>
                      <a:r>
                        <a:rPr sz="1800" spc="-5" dirty="0">
                          <a:solidFill>
                            <a:schemeClr val="bg1"/>
                          </a:solidFill>
                          <a:latin typeface="Arial"/>
                          <a:cs typeface="Arial"/>
                        </a:rPr>
                        <a:t>2 </a:t>
                      </a:r>
                      <a:r>
                        <a:rPr sz="1800" dirty="0">
                          <a:solidFill>
                            <a:schemeClr val="bg1"/>
                          </a:solidFill>
                          <a:latin typeface="Arial"/>
                          <a:cs typeface="Arial"/>
                        </a:rPr>
                        <a:t>x </a:t>
                      </a:r>
                      <a:r>
                        <a:rPr sz="1800" spc="-5" dirty="0">
                          <a:solidFill>
                            <a:schemeClr val="bg1"/>
                          </a:solidFill>
                          <a:latin typeface="Arial"/>
                          <a:cs typeface="Arial"/>
                        </a:rPr>
                        <a:t>400</a:t>
                      </a:r>
                      <a:r>
                        <a:rPr sz="1800" spc="-80" dirty="0">
                          <a:solidFill>
                            <a:schemeClr val="bg1"/>
                          </a:solidFill>
                          <a:latin typeface="Arial"/>
                          <a:cs typeface="Arial"/>
                        </a:rPr>
                        <a:t> </a:t>
                      </a:r>
                      <a:r>
                        <a:rPr sz="1800" spc="-5" dirty="0">
                          <a:solidFill>
                            <a:schemeClr val="bg1"/>
                          </a:solidFill>
                          <a:latin typeface="Arial"/>
                          <a:cs typeface="Arial"/>
                        </a:rPr>
                        <a:t>mg</a:t>
                      </a:r>
                      <a:endParaRPr sz="1800" dirty="0">
                        <a:solidFill>
                          <a:schemeClr val="bg1"/>
                        </a:solidFill>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665416">
                <a:tc>
                  <a:txBody>
                    <a:bodyPr/>
                    <a:lstStyle/>
                    <a:p>
                      <a:endParaRPr sz="1800">
                        <a:latin typeface="Arial"/>
                        <a:cs typeface="Arial"/>
                      </a:endParaRPr>
                    </a:p>
                  </a:txBody>
                  <a:tcPr marL="0" marR="0" marT="0" marB="0">
                    <a:lnL w="28575">
                      <a:solidFill>
                        <a:srgbClr val="000000"/>
                      </a:solidFill>
                      <a:prstDash val="solid"/>
                    </a:lnL>
                    <a:lnT w="12700">
                      <a:solidFill>
                        <a:srgbClr val="000000"/>
                      </a:solidFill>
                      <a:prstDash val="solid"/>
                    </a:lnT>
                    <a:lnB w="12700">
                      <a:solidFill>
                        <a:srgbClr val="000000"/>
                      </a:solidFill>
                      <a:prstDash val="solid"/>
                    </a:lnB>
                    <a:solidFill>
                      <a:srgbClr val="FFFF66"/>
                    </a:solidFill>
                  </a:tcPr>
                </a:tc>
                <a:tc>
                  <a:txBody>
                    <a:bodyPr/>
                    <a:lstStyle/>
                    <a:p>
                      <a:endParaRPr sz="1800">
                        <a:latin typeface="Arial"/>
                        <a:cs typeface="Arial"/>
                      </a:endParaRPr>
                    </a:p>
                  </a:txBody>
                  <a:tcPr marL="0" marR="0" marT="0" marB="0">
                    <a:lnT w="12700">
                      <a:solidFill>
                        <a:srgbClr val="000000"/>
                      </a:solidFill>
                      <a:prstDash val="solid"/>
                    </a:lnT>
                    <a:lnB w="12700">
                      <a:solidFill>
                        <a:srgbClr val="000000"/>
                      </a:solidFill>
                      <a:prstDash val="solid"/>
                    </a:lnB>
                    <a:solidFill>
                      <a:srgbClr val="FFFF66"/>
                    </a:solidFill>
                  </a:tcPr>
                </a:tc>
                <a:tc>
                  <a:txBody>
                    <a:bodyPr/>
                    <a:lstStyle/>
                    <a:p>
                      <a:endParaRPr sz="1800">
                        <a:latin typeface="Arial"/>
                        <a:cs typeface="Arial"/>
                      </a:endParaRPr>
                    </a:p>
                  </a:txBody>
                  <a:tcPr marL="0" marR="0" marT="0" marB="0">
                    <a:lnT w="12700">
                      <a:solidFill>
                        <a:srgbClr val="000000"/>
                      </a:solidFill>
                      <a:prstDash val="solid"/>
                    </a:lnT>
                    <a:lnB w="12700">
                      <a:solidFill>
                        <a:srgbClr val="000000"/>
                      </a:solidFill>
                      <a:prstDash val="solid"/>
                    </a:lnB>
                    <a:solidFill>
                      <a:srgbClr val="FFFF66"/>
                    </a:solidFill>
                  </a:tcPr>
                </a:tc>
                <a:tc>
                  <a:txBody>
                    <a:bodyPr/>
                    <a:lstStyle/>
                    <a:p>
                      <a:endParaRPr sz="1800">
                        <a:latin typeface="Arial"/>
                        <a:cs typeface="Arial"/>
                      </a:endParaRPr>
                    </a:p>
                  </a:txBody>
                  <a:tcPr marL="0" marR="0" marT="0" marB="0">
                    <a:lnT w="12700">
                      <a:solidFill>
                        <a:srgbClr val="000000"/>
                      </a:solidFill>
                      <a:prstDash val="solid"/>
                    </a:lnT>
                    <a:lnB w="12700">
                      <a:solidFill>
                        <a:srgbClr val="000000"/>
                      </a:solidFill>
                      <a:prstDash val="solid"/>
                    </a:lnB>
                    <a:solidFill>
                      <a:srgbClr val="FFFF66"/>
                    </a:solidFill>
                  </a:tcPr>
                </a:tc>
                <a:tc>
                  <a:txBody>
                    <a:bodyPr/>
                    <a:lstStyle/>
                    <a:p>
                      <a:endParaRPr sz="1800">
                        <a:latin typeface="Arial"/>
                        <a:cs typeface="Arial"/>
                      </a:endParaRPr>
                    </a:p>
                  </a:txBody>
                  <a:tcPr marL="0" marR="0" marT="0" marB="0">
                    <a:lnR w="28575">
                      <a:solidFill>
                        <a:srgbClr val="000000"/>
                      </a:solidFill>
                      <a:prstDash val="solid"/>
                    </a:lnR>
                    <a:lnT w="12700">
                      <a:solidFill>
                        <a:srgbClr val="000000"/>
                      </a:solidFill>
                      <a:prstDash val="solid"/>
                    </a:lnT>
                    <a:lnB w="12700">
                      <a:solidFill>
                        <a:srgbClr val="000000"/>
                      </a:solidFill>
                      <a:prstDash val="solid"/>
                    </a:lnB>
                    <a:solidFill>
                      <a:srgbClr val="FFFF66"/>
                    </a:solidFill>
                  </a:tcPr>
                </a:tc>
                <a:extLst>
                  <a:ext uri="{0D108BD9-81ED-4DB2-BD59-A6C34878D82A}">
                    <a16:rowId xmlns:a16="http://schemas.microsoft.com/office/drawing/2014/main" val="10003"/>
                  </a:ext>
                </a:extLst>
              </a:tr>
              <a:tr h="738187">
                <a:tc>
                  <a:txBody>
                    <a:bodyPr/>
                    <a:lstStyle/>
                    <a:p>
                      <a:pPr>
                        <a:lnSpc>
                          <a:spcPct val="100000"/>
                        </a:lnSpc>
                        <a:spcBef>
                          <a:spcPts val="43"/>
                        </a:spcBef>
                      </a:pPr>
                      <a:endParaRPr sz="1500" dirty="0">
                        <a:latin typeface="Times New Roman"/>
                        <a:cs typeface="Times New Roman"/>
                      </a:endParaRPr>
                    </a:p>
                    <a:p>
                      <a:pPr marR="1905" algn="ctr">
                        <a:lnSpc>
                          <a:spcPct val="100000"/>
                        </a:lnSpc>
                      </a:pPr>
                      <a:r>
                        <a:rPr sz="1800" b="1" spc="-5" dirty="0">
                          <a:solidFill>
                            <a:srgbClr val="FFFFFF"/>
                          </a:solidFill>
                          <a:latin typeface="Arial"/>
                          <a:cs typeface="Arial"/>
                        </a:rPr>
                        <a:t>Ofloxacine</a:t>
                      </a:r>
                      <a:endParaRPr sz="1800" dirty="0">
                        <a:solidFill>
                          <a:srgbClr val="FFFFFF"/>
                        </a:solidFill>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3"/>
                        </a:spcBef>
                      </a:pPr>
                      <a:endParaRPr sz="1500" dirty="0">
                        <a:solidFill>
                          <a:srgbClr val="FFFFFF"/>
                        </a:solidFill>
                        <a:latin typeface="Times New Roman"/>
                        <a:cs typeface="Times New Roman"/>
                      </a:endParaRPr>
                    </a:p>
                    <a:p>
                      <a:pPr algn="ctr">
                        <a:lnSpc>
                          <a:spcPct val="100000"/>
                        </a:lnSpc>
                      </a:pPr>
                      <a:r>
                        <a:rPr sz="1800" spc="-5" dirty="0">
                          <a:solidFill>
                            <a:srgbClr val="FFFFFF"/>
                          </a:solidFill>
                          <a:latin typeface="Arial"/>
                          <a:cs typeface="Arial"/>
                        </a:rPr>
                        <a:t>85-95%</a:t>
                      </a:r>
                      <a:endParaRPr sz="1800" dirty="0">
                        <a:solidFill>
                          <a:srgbClr val="FFFFFF"/>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3"/>
                        </a:spcBef>
                      </a:pPr>
                      <a:endParaRPr sz="1500" dirty="0">
                        <a:solidFill>
                          <a:srgbClr val="FFFFFF"/>
                        </a:solidFill>
                        <a:latin typeface="Times New Roman"/>
                        <a:cs typeface="Times New Roman"/>
                      </a:endParaRPr>
                    </a:p>
                    <a:p>
                      <a:pPr marL="635" algn="ctr">
                        <a:lnSpc>
                          <a:spcPct val="100000"/>
                        </a:lnSpc>
                      </a:pPr>
                      <a:r>
                        <a:rPr sz="1800" spc="-5" dirty="0">
                          <a:solidFill>
                            <a:srgbClr val="FFFFFF"/>
                          </a:solidFill>
                          <a:latin typeface="Arial"/>
                          <a:cs typeface="Arial"/>
                        </a:rPr>
                        <a:t>5-7</a:t>
                      </a:r>
                      <a:endParaRPr sz="1800" dirty="0">
                        <a:solidFill>
                          <a:srgbClr val="FFFFFF"/>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470"/>
                        </a:spcBef>
                      </a:pPr>
                      <a:r>
                        <a:rPr sz="1800" dirty="0">
                          <a:solidFill>
                            <a:srgbClr val="FFFFFF"/>
                          </a:solidFill>
                          <a:latin typeface="Arial"/>
                          <a:cs typeface="Arial"/>
                        </a:rPr>
                        <a:t>2 x </a:t>
                      </a:r>
                      <a:r>
                        <a:rPr sz="1800" spc="-10" dirty="0">
                          <a:solidFill>
                            <a:srgbClr val="FFFFFF"/>
                          </a:solidFill>
                          <a:latin typeface="Arial"/>
                          <a:cs typeface="Arial"/>
                        </a:rPr>
                        <a:t>200</a:t>
                      </a:r>
                      <a:r>
                        <a:rPr sz="1800" spc="-95" dirty="0">
                          <a:solidFill>
                            <a:srgbClr val="FFFFFF"/>
                          </a:solidFill>
                          <a:latin typeface="Arial"/>
                          <a:cs typeface="Arial"/>
                        </a:rPr>
                        <a:t> </a:t>
                      </a:r>
                      <a:r>
                        <a:rPr sz="1800" dirty="0">
                          <a:solidFill>
                            <a:srgbClr val="FFFFFF"/>
                          </a:solidFill>
                          <a:latin typeface="Arial"/>
                          <a:cs typeface="Arial"/>
                        </a:rPr>
                        <a:t>mg</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7815" algn="r">
                        <a:lnSpc>
                          <a:spcPct val="100000"/>
                        </a:lnSpc>
                        <a:spcBef>
                          <a:spcPts val="470"/>
                        </a:spcBef>
                      </a:pPr>
                      <a:r>
                        <a:rPr sz="1800" dirty="0">
                          <a:solidFill>
                            <a:srgbClr val="FFFFFF"/>
                          </a:solidFill>
                          <a:latin typeface="Arial"/>
                          <a:cs typeface="Arial"/>
                        </a:rPr>
                        <a:t>2 x </a:t>
                      </a:r>
                      <a:r>
                        <a:rPr sz="1800" spc="-10" dirty="0">
                          <a:solidFill>
                            <a:srgbClr val="FFFFFF"/>
                          </a:solidFill>
                          <a:latin typeface="Arial"/>
                          <a:cs typeface="Arial"/>
                        </a:rPr>
                        <a:t>200</a:t>
                      </a:r>
                      <a:r>
                        <a:rPr sz="1800" spc="-95" dirty="0">
                          <a:solidFill>
                            <a:srgbClr val="FFFFFF"/>
                          </a:solidFill>
                          <a:latin typeface="Arial"/>
                          <a:cs typeface="Arial"/>
                        </a:rPr>
                        <a:t> </a:t>
                      </a:r>
                      <a:r>
                        <a:rPr sz="1800" dirty="0">
                          <a:solidFill>
                            <a:srgbClr val="FFFFFF"/>
                          </a:solidFill>
                          <a:latin typeface="Arial"/>
                          <a:cs typeface="Arial"/>
                        </a:rPr>
                        <a:t>mg</a:t>
                      </a: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652500">
                <a:tc>
                  <a:txBody>
                    <a:bodyPr/>
                    <a:lstStyle/>
                    <a:p>
                      <a:pPr marR="1905" algn="ctr">
                        <a:lnSpc>
                          <a:spcPct val="100000"/>
                        </a:lnSpc>
                        <a:spcBef>
                          <a:spcPts val="1400"/>
                        </a:spcBef>
                      </a:pPr>
                      <a:r>
                        <a:rPr sz="2000" b="1" spc="-5" dirty="0">
                          <a:solidFill>
                            <a:srgbClr val="FFFFFF"/>
                          </a:solidFill>
                          <a:latin typeface="Arial"/>
                          <a:cs typeface="Arial"/>
                        </a:rPr>
                        <a:t>Levofloxacine</a:t>
                      </a:r>
                      <a:endParaRPr sz="2000" dirty="0">
                        <a:solidFill>
                          <a:srgbClr val="FFFFFF"/>
                        </a:solidFill>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400"/>
                        </a:spcBef>
                      </a:pPr>
                      <a:r>
                        <a:rPr sz="2000" spc="-5" dirty="0">
                          <a:solidFill>
                            <a:srgbClr val="FFFFFF"/>
                          </a:solidFill>
                          <a:latin typeface="Arial"/>
                          <a:cs typeface="Arial"/>
                        </a:rPr>
                        <a:t>&gt;90%</a:t>
                      </a:r>
                      <a:endParaRPr sz="2000" dirty="0">
                        <a:solidFill>
                          <a:srgbClr val="FFFFFF"/>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400"/>
                        </a:spcBef>
                      </a:pPr>
                      <a:r>
                        <a:rPr sz="2000" spc="-5" dirty="0">
                          <a:solidFill>
                            <a:srgbClr val="FFFFFF"/>
                          </a:solidFill>
                          <a:latin typeface="Arial"/>
                          <a:cs typeface="Arial"/>
                        </a:rPr>
                        <a:t>6-8</a:t>
                      </a:r>
                      <a:endParaRPr sz="2000" dirty="0">
                        <a:solidFill>
                          <a:srgbClr val="FFFFFF"/>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400"/>
                        </a:spcBef>
                      </a:pPr>
                      <a:r>
                        <a:rPr sz="2000" spc="-5" dirty="0">
                          <a:solidFill>
                            <a:srgbClr val="FFFFFF"/>
                          </a:solidFill>
                          <a:latin typeface="Arial"/>
                          <a:cs typeface="Arial"/>
                        </a:rPr>
                        <a:t>1 </a:t>
                      </a:r>
                      <a:r>
                        <a:rPr sz="2000" dirty="0">
                          <a:solidFill>
                            <a:srgbClr val="FFFFFF"/>
                          </a:solidFill>
                          <a:latin typeface="Arial"/>
                          <a:cs typeface="Arial"/>
                        </a:rPr>
                        <a:t>x </a:t>
                      </a:r>
                      <a:r>
                        <a:rPr sz="2000" spc="-5" dirty="0">
                          <a:solidFill>
                            <a:srgbClr val="FFFFFF"/>
                          </a:solidFill>
                          <a:latin typeface="Arial"/>
                          <a:cs typeface="Arial"/>
                        </a:rPr>
                        <a:t>500</a:t>
                      </a:r>
                      <a:r>
                        <a:rPr sz="2000" spc="-80" dirty="0">
                          <a:solidFill>
                            <a:srgbClr val="FFFFFF"/>
                          </a:solidFill>
                          <a:latin typeface="Arial"/>
                          <a:cs typeface="Arial"/>
                        </a:rPr>
                        <a:t> </a:t>
                      </a:r>
                      <a:r>
                        <a:rPr sz="2000" spc="-5" dirty="0">
                          <a:solidFill>
                            <a:srgbClr val="FFFFFF"/>
                          </a:solidFill>
                          <a:latin typeface="Arial"/>
                          <a:cs typeface="Arial"/>
                        </a:rPr>
                        <a:t>mg</a:t>
                      </a:r>
                      <a:endParaRPr sz="2000" dirty="0">
                        <a:solidFill>
                          <a:srgbClr val="FFFFFF"/>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7815" algn="r">
                        <a:lnSpc>
                          <a:spcPct val="100000"/>
                        </a:lnSpc>
                        <a:spcBef>
                          <a:spcPts val="1400"/>
                        </a:spcBef>
                      </a:pPr>
                      <a:r>
                        <a:rPr sz="2000" spc="-5" dirty="0">
                          <a:solidFill>
                            <a:srgbClr val="FFFFFF"/>
                          </a:solidFill>
                          <a:latin typeface="Arial"/>
                          <a:cs typeface="Arial"/>
                        </a:rPr>
                        <a:t>1 </a:t>
                      </a:r>
                      <a:r>
                        <a:rPr sz="2000" dirty="0">
                          <a:solidFill>
                            <a:srgbClr val="FFFFFF"/>
                          </a:solidFill>
                          <a:latin typeface="Arial"/>
                          <a:cs typeface="Arial"/>
                        </a:rPr>
                        <a:t>x </a:t>
                      </a:r>
                      <a:r>
                        <a:rPr sz="2000" spc="-5" dirty="0">
                          <a:solidFill>
                            <a:srgbClr val="FFFFFF"/>
                          </a:solidFill>
                          <a:latin typeface="Arial"/>
                          <a:cs typeface="Arial"/>
                        </a:rPr>
                        <a:t>500</a:t>
                      </a:r>
                      <a:r>
                        <a:rPr sz="2000" spc="-80" dirty="0">
                          <a:solidFill>
                            <a:srgbClr val="FFFFFF"/>
                          </a:solidFill>
                          <a:latin typeface="Arial"/>
                          <a:cs typeface="Arial"/>
                        </a:rPr>
                        <a:t> </a:t>
                      </a:r>
                      <a:r>
                        <a:rPr sz="2000" spc="-5" dirty="0">
                          <a:solidFill>
                            <a:srgbClr val="FFFFFF"/>
                          </a:solidFill>
                          <a:latin typeface="Arial"/>
                          <a:cs typeface="Arial"/>
                        </a:rPr>
                        <a:t>mg</a:t>
                      </a:r>
                      <a:endParaRPr sz="2000" dirty="0">
                        <a:solidFill>
                          <a:srgbClr val="FFFFFF"/>
                        </a:solidFill>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652551">
                <a:tc>
                  <a:txBody>
                    <a:bodyPr/>
                    <a:lstStyle/>
                    <a:p>
                      <a:pPr marR="635" algn="ctr">
                        <a:lnSpc>
                          <a:spcPct val="100000"/>
                        </a:lnSpc>
                        <a:spcBef>
                          <a:spcPts val="1400"/>
                        </a:spcBef>
                      </a:pPr>
                      <a:r>
                        <a:rPr sz="2000" b="1" spc="-5" dirty="0">
                          <a:solidFill>
                            <a:srgbClr val="FFFF00"/>
                          </a:solidFill>
                          <a:latin typeface="Arial"/>
                          <a:cs typeface="Arial"/>
                        </a:rPr>
                        <a:t>Moxifloxacine</a:t>
                      </a:r>
                      <a:endParaRPr sz="2000" dirty="0">
                        <a:solidFill>
                          <a:srgbClr val="FFFF00"/>
                        </a:solidFill>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spcBef>
                          <a:spcPts val="1400"/>
                        </a:spcBef>
                      </a:pPr>
                      <a:r>
                        <a:rPr sz="2000" spc="-10" dirty="0">
                          <a:solidFill>
                            <a:srgbClr val="FFFF00"/>
                          </a:solidFill>
                          <a:latin typeface="Arial"/>
                          <a:cs typeface="Arial"/>
                        </a:rPr>
                        <a:t>90%</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algn="ctr">
                        <a:lnSpc>
                          <a:spcPct val="100000"/>
                        </a:lnSpc>
                        <a:spcBef>
                          <a:spcPts val="1400"/>
                        </a:spcBef>
                      </a:pPr>
                      <a:r>
                        <a:rPr sz="2000" spc="-10" dirty="0">
                          <a:solidFill>
                            <a:srgbClr val="FFFF00"/>
                          </a:solidFill>
                          <a:latin typeface="Arial"/>
                          <a:cs typeface="Arial"/>
                        </a:rPr>
                        <a:t>10</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2540" algn="ctr">
                        <a:lnSpc>
                          <a:spcPct val="100000"/>
                        </a:lnSpc>
                        <a:spcBef>
                          <a:spcPts val="1400"/>
                        </a:spcBef>
                      </a:pPr>
                      <a:r>
                        <a:rPr sz="2000" spc="-5" dirty="0">
                          <a:solidFill>
                            <a:srgbClr val="FFFF00"/>
                          </a:solidFill>
                          <a:latin typeface="Arial"/>
                          <a:cs typeface="Arial"/>
                        </a:rPr>
                        <a:t>1 </a:t>
                      </a:r>
                      <a:r>
                        <a:rPr sz="2000" dirty="0">
                          <a:solidFill>
                            <a:srgbClr val="FFFF00"/>
                          </a:solidFill>
                          <a:latin typeface="Arial"/>
                          <a:cs typeface="Arial"/>
                        </a:rPr>
                        <a:t>x </a:t>
                      </a:r>
                      <a:r>
                        <a:rPr sz="2000" spc="-5" dirty="0">
                          <a:solidFill>
                            <a:srgbClr val="FFFF00"/>
                          </a:solidFill>
                          <a:latin typeface="Arial"/>
                          <a:cs typeface="Arial"/>
                        </a:rPr>
                        <a:t>400</a:t>
                      </a:r>
                      <a:r>
                        <a:rPr sz="2000" spc="-80" dirty="0">
                          <a:solidFill>
                            <a:srgbClr val="FFFF00"/>
                          </a:solidFill>
                          <a:latin typeface="Arial"/>
                          <a:cs typeface="Arial"/>
                        </a:rPr>
                        <a:t> </a:t>
                      </a:r>
                      <a:r>
                        <a:rPr sz="2000" spc="-5" dirty="0">
                          <a:solidFill>
                            <a:srgbClr val="FFFF00"/>
                          </a:solidFill>
                          <a:latin typeface="Arial"/>
                          <a:cs typeface="Arial"/>
                        </a:rPr>
                        <a:t>mg</a:t>
                      </a:r>
                      <a:endParaRPr sz="2000" dirty="0">
                        <a:solidFill>
                          <a:srgbClr val="FFFF00"/>
                        </a:solidFill>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R="297815" algn="r">
                        <a:lnSpc>
                          <a:spcPct val="100000"/>
                        </a:lnSpc>
                        <a:spcBef>
                          <a:spcPts val="1400"/>
                        </a:spcBef>
                      </a:pPr>
                      <a:r>
                        <a:rPr sz="2000" spc="-5" dirty="0">
                          <a:solidFill>
                            <a:srgbClr val="FFFF00"/>
                          </a:solidFill>
                          <a:latin typeface="Arial"/>
                          <a:cs typeface="Arial"/>
                        </a:rPr>
                        <a:t>1 </a:t>
                      </a:r>
                      <a:r>
                        <a:rPr sz="2000" dirty="0">
                          <a:solidFill>
                            <a:srgbClr val="FFFF00"/>
                          </a:solidFill>
                          <a:latin typeface="Arial"/>
                          <a:cs typeface="Arial"/>
                        </a:rPr>
                        <a:t>x </a:t>
                      </a:r>
                      <a:r>
                        <a:rPr sz="2000" spc="-5" dirty="0">
                          <a:solidFill>
                            <a:srgbClr val="FFFF00"/>
                          </a:solidFill>
                          <a:latin typeface="Arial"/>
                          <a:cs typeface="Arial"/>
                        </a:rPr>
                        <a:t>400</a:t>
                      </a:r>
                      <a:r>
                        <a:rPr sz="2000" spc="-80" dirty="0">
                          <a:solidFill>
                            <a:srgbClr val="FFFF00"/>
                          </a:solidFill>
                          <a:latin typeface="Arial"/>
                          <a:cs typeface="Arial"/>
                        </a:rPr>
                        <a:t> </a:t>
                      </a:r>
                      <a:r>
                        <a:rPr sz="2000" spc="-5" dirty="0">
                          <a:solidFill>
                            <a:srgbClr val="FFFF00"/>
                          </a:solidFill>
                          <a:latin typeface="Arial"/>
                          <a:cs typeface="Arial"/>
                        </a:rPr>
                        <a:t>mg</a:t>
                      </a:r>
                      <a:endParaRPr sz="2000" dirty="0">
                        <a:solidFill>
                          <a:srgbClr val="FFFF00"/>
                        </a:solidFill>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extLst>
                  <a:ext uri="{0D108BD9-81ED-4DB2-BD59-A6C34878D82A}">
                    <a16:rowId xmlns:a16="http://schemas.microsoft.com/office/drawing/2014/main" val="10006"/>
                  </a:ext>
                </a:extLst>
              </a:tr>
            </a:tbl>
          </a:graphicData>
        </a:graphic>
      </p:graphicFrame>
      <p:sp>
        <p:nvSpPr>
          <p:cNvPr id="5" name="Rectangle 4"/>
          <p:cNvSpPr/>
          <p:nvPr/>
        </p:nvSpPr>
        <p:spPr>
          <a:xfrm>
            <a:off x="179386" y="5786652"/>
            <a:ext cx="8569325" cy="859808"/>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 name="Image 5"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810151" y="298577"/>
            <a:ext cx="1924337" cy="1190479"/>
          </a:xfrm>
          <a:prstGeom prst="rect">
            <a:avLst/>
          </a:prstGeom>
          <a:noFill/>
          <a:ln>
            <a:noFill/>
          </a:ln>
        </p:spPr>
      </p:pic>
    </p:spTree>
    <p:extLst>
      <p:ext uri="{BB962C8B-B14F-4D97-AF65-F5344CB8AC3E}">
        <p14:creationId xmlns:p14="http://schemas.microsoft.com/office/powerpoint/2010/main" val="64635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491" y="310310"/>
            <a:ext cx="8758969" cy="677108"/>
          </a:xfrm>
          <a:prstGeom prst="rect">
            <a:avLst/>
          </a:prstGeom>
        </p:spPr>
        <p:txBody>
          <a:bodyPr vert="horz" wrap="square" lIns="0" tIns="0" rIns="0" bIns="0" rtlCol="0">
            <a:spAutoFit/>
          </a:bodyPr>
          <a:lstStyle/>
          <a:p>
            <a:pPr marL="12700">
              <a:lnSpc>
                <a:spcPct val="100000"/>
              </a:lnSpc>
            </a:pPr>
            <a:r>
              <a:rPr lang="fr-FR" sz="4400" b="1" dirty="0">
                <a:solidFill>
                  <a:srgbClr val="FFFF00"/>
                </a:solidFill>
                <a:latin typeface="Arial"/>
                <a:cs typeface="Arial"/>
              </a:rPr>
              <a:t> </a:t>
            </a:r>
            <a:r>
              <a:rPr lang="fr-FR" sz="4400" b="1" dirty="0" err="1">
                <a:solidFill>
                  <a:srgbClr val="FFFF00"/>
                </a:solidFill>
                <a:latin typeface="Arial"/>
                <a:cs typeface="Arial"/>
              </a:rPr>
              <a:t>Re</a:t>
            </a:r>
            <a:r>
              <a:rPr sz="4400" b="1" dirty="0">
                <a:solidFill>
                  <a:srgbClr val="FFFF00"/>
                </a:solidFill>
                <a:latin typeface="Arial"/>
                <a:cs typeface="Arial"/>
              </a:rPr>
              <a:t>sistance</a:t>
            </a:r>
            <a:r>
              <a:rPr lang="fr-FR" sz="4400" b="1" spc="-55" dirty="0">
                <a:solidFill>
                  <a:srgbClr val="FFFF00"/>
                </a:solidFill>
                <a:latin typeface="Arial"/>
                <a:cs typeface="Arial"/>
              </a:rPr>
              <a:t> :  problème majeur</a:t>
            </a:r>
            <a:endParaRPr sz="4400" b="1" dirty="0">
              <a:solidFill>
                <a:srgbClr val="FFFF00"/>
              </a:solidFill>
              <a:latin typeface="Arial"/>
              <a:cs typeface="Arial"/>
            </a:endParaRPr>
          </a:p>
        </p:txBody>
      </p:sp>
      <p:sp>
        <p:nvSpPr>
          <p:cNvPr id="3" name="object 3"/>
          <p:cNvSpPr/>
          <p:nvPr/>
        </p:nvSpPr>
        <p:spPr>
          <a:xfrm>
            <a:off x="204376" y="1270135"/>
            <a:ext cx="8758969" cy="512964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5223128" y="6399784"/>
            <a:ext cx="3537585" cy="215444"/>
          </a:xfrm>
          <a:prstGeom prst="rect">
            <a:avLst/>
          </a:prstGeom>
        </p:spPr>
        <p:txBody>
          <a:bodyPr vert="horz" wrap="square" lIns="0" tIns="0" rIns="0" bIns="0" rtlCol="0">
            <a:spAutoFit/>
          </a:bodyPr>
          <a:lstStyle/>
          <a:p>
            <a:pPr marL="12700">
              <a:lnSpc>
                <a:spcPct val="100000"/>
              </a:lnSpc>
            </a:pPr>
            <a:r>
              <a:rPr sz="1400" dirty="0">
                <a:solidFill>
                  <a:srgbClr val="FFFFFF"/>
                </a:solidFill>
                <a:latin typeface="Arial"/>
                <a:cs typeface="Arial"/>
              </a:rPr>
              <a:t>Labreche </a:t>
            </a:r>
            <a:r>
              <a:rPr sz="1400" spc="-5" dirty="0">
                <a:solidFill>
                  <a:srgbClr val="FFFFFF"/>
                </a:solidFill>
                <a:latin typeface="Arial"/>
                <a:cs typeface="Arial"/>
              </a:rPr>
              <a:t>MJ, </a:t>
            </a:r>
            <a:r>
              <a:rPr sz="1400" i="1" dirty="0">
                <a:solidFill>
                  <a:srgbClr val="FFFFFF"/>
                </a:solidFill>
                <a:latin typeface="Arial"/>
                <a:cs typeface="Arial"/>
              </a:rPr>
              <a:t>Am J Health-Syst Pharm</a:t>
            </a:r>
            <a:r>
              <a:rPr sz="1400" i="1" spc="-165" dirty="0">
                <a:solidFill>
                  <a:srgbClr val="FFFFFF"/>
                </a:solidFill>
                <a:latin typeface="Arial"/>
                <a:cs typeface="Arial"/>
              </a:rPr>
              <a:t> </a:t>
            </a:r>
            <a:r>
              <a:rPr sz="1400" spc="-5" dirty="0">
                <a:solidFill>
                  <a:srgbClr val="FFFFFF"/>
                </a:solidFill>
                <a:latin typeface="Arial"/>
                <a:cs typeface="Arial"/>
              </a:rPr>
              <a:t>2012</a:t>
            </a:r>
            <a:endParaRPr sz="1400" dirty="0">
              <a:solidFill>
                <a:srgbClr val="FFFFFF"/>
              </a:solidFill>
              <a:latin typeface="Arial"/>
              <a:cs typeface="Arial"/>
            </a:endParaRPr>
          </a:p>
        </p:txBody>
      </p:sp>
    </p:spTree>
    <p:extLst>
      <p:ext uri="{BB962C8B-B14F-4D97-AF65-F5344CB8AC3E}">
        <p14:creationId xmlns:p14="http://schemas.microsoft.com/office/powerpoint/2010/main" val="313860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48310" y="2917393"/>
            <a:ext cx="8741953" cy="1044388"/>
          </a:xfrm>
        </p:spPr>
        <p:txBody>
          <a:bodyPr/>
          <a:lstStyle/>
          <a:p>
            <a:r>
              <a:rPr lang="fr-FR" sz="3200" b="1" dirty="0">
                <a:solidFill>
                  <a:srgbClr val="FFFF00"/>
                </a:solidFill>
              </a:rPr>
              <a:t>Qu’est ce qui justifie la place  de la </a:t>
            </a:r>
            <a:r>
              <a:rPr lang="fr-FR" sz="3200" b="1" dirty="0" err="1">
                <a:solidFill>
                  <a:srgbClr val="FFFF00"/>
                </a:solidFill>
              </a:rPr>
              <a:t>moxifloxacine</a:t>
            </a:r>
            <a:r>
              <a:rPr lang="fr-FR" sz="3200" b="1" dirty="0">
                <a:solidFill>
                  <a:srgbClr val="FFFF00"/>
                </a:solidFill>
              </a:rPr>
              <a:t> dans le traitement de la tuberculose ?</a:t>
            </a:r>
            <a:br>
              <a:rPr lang="fr-FR" sz="3200" dirty="0">
                <a:solidFill>
                  <a:srgbClr val="FFFF00"/>
                </a:solidFill>
              </a:rPr>
            </a:br>
            <a:endParaRPr lang="fr-FR" sz="3200" dirty="0">
              <a:solidFill>
                <a:srgbClr val="FFFF00"/>
              </a:solidFill>
            </a:endParaRPr>
          </a:p>
        </p:txBody>
      </p:sp>
      <p:pic>
        <p:nvPicPr>
          <p:cNvPr id="6" name="Image 5"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913793" y="3996221"/>
            <a:ext cx="3325507" cy="2391182"/>
          </a:xfrm>
          <a:prstGeom prst="rect">
            <a:avLst/>
          </a:prstGeom>
          <a:noFill/>
          <a:ln>
            <a:noFill/>
          </a:ln>
        </p:spPr>
      </p:pic>
    </p:spTree>
    <p:extLst>
      <p:ext uri="{BB962C8B-B14F-4D97-AF65-F5344CB8AC3E}">
        <p14:creationId xmlns:p14="http://schemas.microsoft.com/office/powerpoint/2010/main" val="170811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620713"/>
            <a:ext cx="8229600" cy="1143000"/>
          </a:xfrm>
        </p:spPr>
        <p:txBody>
          <a:bodyPr/>
          <a:lstStyle/>
          <a:p>
            <a:pPr algn="ctr" eaLnBrk="1" fontAlgn="auto" hangingPunct="1">
              <a:spcAft>
                <a:spcPts val="0"/>
              </a:spcAft>
              <a:defRPr/>
            </a:pPr>
            <a:r>
              <a:rPr lang="fr-FR" sz="4800" b="1" dirty="0">
                <a:solidFill>
                  <a:srgbClr val="FFFF00"/>
                </a:solidFill>
              </a:rPr>
              <a:t>MOXIFLOXACINE</a:t>
            </a:r>
            <a:r>
              <a:rPr lang="fr-FR" sz="4000" b="1" dirty="0">
                <a:solidFill>
                  <a:srgbClr val="FFFF00"/>
                </a:solidFill>
              </a:rPr>
              <a:t> </a:t>
            </a:r>
            <a:br>
              <a:rPr lang="fr-FR" sz="3200" b="1" dirty="0">
                <a:solidFill>
                  <a:srgbClr val="FFFF00"/>
                </a:solidFill>
              </a:rPr>
            </a:br>
            <a:endParaRPr lang="fr-FR" sz="3200" b="1" dirty="0">
              <a:solidFill>
                <a:srgbClr val="FFFF00"/>
              </a:solidFill>
            </a:endParaRPr>
          </a:p>
        </p:txBody>
      </p:sp>
      <p:sp>
        <p:nvSpPr>
          <p:cNvPr id="24579" name="Rectangle 3"/>
          <p:cNvSpPr>
            <a:spLocks noGrp="1" noChangeArrowheads="1"/>
          </p:cNvSpPr>
          <p:nvPr>
            <p:ph idx="1"/>
          </p:nvPr>
        </p:nvSpPr>
        <p:spPr>
          <a:xfrm>
            <a:off x="455823" y="1477793"/>
            <a:ext cx="7858125" cy="4525962"/>
          </a:xfrm>
        </p:spPr>
        <p:txBody>
          <a:bodyPr>
            <a:normAutofit lnSpcReduction="10000"/>
          </a:bodyPr>
          <a:lstStyle/>
          <a:p>
            <a:pPr marL="0" indent="0">
              <a:buNone/>
            </a:pPr>
            <a:r>
              <a:rPr lang="fr-FR" sz="4000" b="1" dirty="0"/>
              <a:t>Testée dans :</a:t>
            </a:r>
          </a:p>
          <a:p>
            <a:pPr eaLnBrk="1" hangingPunct="1">
              <a:buFontTx/>
              <a:buNone/>
            </a:pPr>
            <a:endParaRPr lang="fr-FR" dirty="0"/>
          </a:p>
          <a:p>
            <a:pPr eaLnBrk="1" hangingPunct="1"/>
            <a:r>
              <a:rPr lang="fr-FR" sz="2800" b="1" dirty="0">
                <a:solidFill>
                  <a:srgbClr val="FFFF00"/>
                </a:solidFill>
              </a:rPr>
              <a:t>Essais cliniques Phase II </a:t>
            </a:r>
            <a:r>
              <a:rPr lang="fr-FR" sz="2400" dirty="0"/>
              <a:t>par the CDC TB trials Consortium</a:t>
            </a:r>
          </a:p>
          <a:p>
            <a:pPr marL="0" indent="0" eaLnBrk="1" hangingPunct="1">
              <a:buNone/>
            </a:pPr>
            <a:r>
              <a:rPr lang="fr-FR" sz="2400" dirty="0"/>
              <a:t>	(center of </a:t>
            </a:r>
            <a:r>
              <a:rPr lang="fr-FR" sz="2400" dirty="0" err="1"/>
              <a:t>diseases</a:t>
            </a:r>
            <a:r>
              <a:rPr lang="fr-FR" sz="2400" dirty="0"/>
              <a:t> control and </a:t>
            </a:r>
            <a:r>
              <a:rPr lang="fr-FR" sz="2400" dirty="0" err="1"/>
              <a:t>prevention</a:t>
            </a:r>
            <a:r>
              <a:rPr lang="fr-FR" sz="2400" dirty="0"/>
              <a:t>)</a:t>
            </a:r>
          </a:p>
          <a:p>
            <a:pPr eaLnBrk="1" hangingPunct="1"/>
            <a:endParaRPr lang="fr-FR" sz="2400" dirty="0"/>
          </a:p>
          <a:p>
            <a:r>
              <a:rPr lang="fr-FR" sz="2800" b="1" dirty="0">
                <a:solidFill>
                  <a:srgbClr val="FFFF00"/>
                </a:solidFill>
              </a:rPr>
              <a:t>Essais cliniques multicentrique  Phase II</a:t>
            </a:r>
            <a:r>
              <a:rPr lang="fr-FR" sz="2400" b="1" dirty="0">
                <a:solidFill>
                  <a:srgbClr val="FFFF00"/>
                </a:solidFill>
              </a:rPr>
              <a:t>I</a:t>
            </a:r>
            <a:r>
              <a:rPr lang="fr-FR" sz="2400" dirty="0">
                <a:solidFill>
                  <a:srgbClr val="FFFF00"/>
                </a:solidFill>
              </a:rPr>
              <a:t> </a:t>
            </a:r>
            <a:r>
              <a:rPr lang="fr-FR" sz="2400" dirty="0"/>
              <a:t>(OMS and </a:t>
            </a:r>
            <a:r>
              <a:rPr lang="fr-FR" sz="2400" dirty="0" err="1"/>
              <a:t>European</a:t>
            </a:r>
            <a:r>
              <a:rPr lang="fr-FR" sz="2400" dirty="0"/>
              <a:t> </a:t>
            </a:r>
            <a:r>
              <a:rPr lang="fr-FR" sz="2400" dirty="0" err="1"/>
              <a:t>community</a:t>
            </a:r>
            <a:r>
              <a:rPr lang="fr-FR" sz="2400" dirty="0"/>
              <a:t>)</a:t>
            </a:r>
          </a:p>
        </p:txBody>
      </p:sp>
      <p:pic>
        <p:nvPicPr>
          <p:cNvPr id="4" name="Image 3"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786066" y="454014"/>
            <a:ext cx="1924337" cy="1190479"/>
          </a:xfrm>
          <a:prstGeom prst="rect">
            <a:avLst/>
          </a:prstGeom>
          <a:noFill/>
          <a:ln>
            <a:noFill/>
          </a:ln>
        </p:spPr>
      </p:pic>
    </p:spTree>
    <p:extLst>
      <p:ext uri="{BB962C8B-B14F-4D97-AF65-F5344CB8AC3E}">
        <p14:creationId xmlns:p14="http://schemas.microsoft.com/office/powerpoint/2010/main" val="32126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 calcmode="lin" valueType="num">
                                      <p:cBhvr additive="base">
                                        <p:cTn id="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anim calcmode="lin" valueType="num">
                                      <p:cBhvr additive="base">
                                        <p:cTn id="11"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 calcmode="lin" valueType="num">
                                      <p:cBhvr additive="base">
                                        <p:cTn id="1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61763" y="272952"/>
            <a:ext cx="7499350" cy="638033"/>
          </a:xfrm>
        </p:spPr>
        <p:txBody>
          <a:bodyPr/>
          <a:lstStyle/>
          <a:p>
            <a:pPr algn="ctr" eaLnBrk="1" fontAlgn="auto" hangingPunct="1">
              <a:spcAft>
                <a:spcPts val="0"/>
              </a:spcAft>
              <a:defRPr/>
            </a:pPr>
            <a:r>
              <a:rPr lang="fr-FR" sz="3600" b="1" dirty="0">
                <a:solidFill>
                  <a:srgbClr val="FFFF00"/>
                </a:solidFill>
              </a:rPr>
              <a:t>MOXIFLOXACINE</a:t>
            </a:r>
            <a:endParaRPr lang="fr-FR" sz="3200" b="1" dirty="0">
              <a:solidFill>
                <a:srgbClr val="FFFF00"/>
              </a:solidFill>
            </a:endParaRPr>
          </a:p>
        </p:txBody>
      </p:sp>
      <p:sp>
        <p:nvSpPr>
          <p:cNvPr id="18435" name="Rectangle 3"/>
          <p:cNvSpPr>
            <a:spLocks noGrp="1" noChangeArrowheads="1"/>
          </p:cNvSpPr>
          <p:nvPr>
            <p:ph idx="1"/>
          </p:nvPr>
        </p:nvSpPr>
        <p:spPr>
          <a:xfrm>
            <a:off x="164412" y="875319"/>
            <a:ext cx="8215312" cy="5786437"/>
          </a:xfrm>
        </p:spPr>
        <p:txBody>
          <a:bodyPr>
            <a:noAutofit/>
          </a:bodyPr>
          <a:lstStyle/>
          <a:p>
            <a:pPr marL="365760" indent="-283464" eaLnBrk="1" fontAlgn="auto" hangingPunct="1">
              <a:lnSpc>
                <a:spcPct val="80000"/>
              </a:lnSpc>
              <a:spcAft>
                <a:spcPts val="0"/>
              </a:spcAft>
              <a:buFontTx/>
              <a:buNone/>
              <a:defRPr/>
            </a:pPr>
            <a:r>
              <a:rPr lang="fr-FR" sz="1050" dirty="0">
                <a:solidFill>
                  <a:schemeClr val="accent3">
                    <a:lumMod val="75000"/>
                  </a:schemeClr>
                </a:solidFill>
                <a:latin typeface="Arial Narrow" pitchFamily="34" charset="0"/>
              </a:rPr>
              <a:t>   			</a:t>
            </a:r>
            <a:r>
              <a:rPr lang="fr-FR" sz="3200" b="1" dirty="0">
                <a:solidFill>
                  <a:srgbClr val="FFFF00"/>
                </a:solidFill>
                <a:latin typeface="Arial Narrow" pitchFamily="34" charset="0"/>
              </a:rPr>
              <a:t>Essai Clinique phase II</a:t>
            </a:r>
            <a:endParaRPr lang="fr-FR" sz="2000" b="1" dirty="0">
              <a:solidFill>
                <a:srgbClr val="FFFF00"/>
              </a:solidFill>
              <a:latin typeface="Arial Narrow" pitchFamily="34" charset="0"/>
            </a:endParaRPr>
          </a:p>
          <a:p>
            <a:pPr marL="425196" indent="-342900" eaLnBrk="1" fontAlgn="auto" hangingPunct="1">
              <a:lnSpc>
                <a:spcPct val="80000"/>
              </a:lnSpc>
              <a:spcAft>
                <a:spcPts val="0"/>
              </a:spcAft>
              <a:buFont typeface="Wingdings" panose="05000000000000000000" pitchFamily="2" charset="2"/>
              <a:buChar char="q"/>
              <a:defRPr/>
            </a:pPr>
            <a:r>
              <a:rPr lang="fr-FR" sz="2400" b="1" dirty="0">
                <a:solidFill>
                  <a:srgbClr val="FFFF00"/>
                </a:solidFill>
                <a:latin typeface="Arial Narrow" pitchFamily="34" charset="0"/>
              </a:rPr>
              <a:t>Objectif</a:t>
            </a:r>
            <a:r>
              <a:rPr lang="fr-FR" sz="2400" b="1" dirty="0">
                <a:latin typeface="Arial Narrow" pitchFamily="34" charset="0"/>
              </a:rPr>
              <a:t> </a:t>
            </a:r>
            <a:r>
              <a:rPr lang="fr-FR" sz="2400" dirty="0">
                <a:latin typeface="Arial Narrow" pitchFamily="34" charset="0"/>
              </a:rPr>
              <a:t>:  comparer l’activité </a:t>
            </a:r>
            <a:r>
              <a:rPr lang="fr-FR" sz="2400" dirty="0" err="1">
                <a:latin typeface="Arial Narrow" pitchFamily="34" charset="0"/>
              </a:rPr>
              <a:t>bactericide</a:t>
            </a:r>
            <a:r>
              <a:rPr lang="fr-FR" altLang="ja-JP" sz="2400" dirty="0">
                <a:latin typeface="Arial Narrow" pitchFamily="34" charset="0"/>
              </a:rPr>
              <a:t> de la </a:t>
            </a:r>
            <a:r>
              <a:rPr lang="fr-FR" altLang="ja-JP" sz="2400" dirty="0" err="1">
                <a:latin typeface="Arial Narrow" pitchFamily="34" charset="0"/>
              </a:rPr>
              <a:t>Moxifloxacine</a:t>
            </a:r>
            <a:r>
              <a:rPr lang="fr-FR" altLang="ja-JP" sz="2400" dirty="0">
                <a:latin typeface="Arial Narrow" pitchFamily="34" charset="0"/>
              </a:rPr>
              <a:t>, Isoniazide </a:t>
            </a:r>
            <a:r>
              <a:rPr lang="fr-FR" sz="2400" dirty="0">
                <a:latin typeface="Arial Narrow" pitchFamily="34" charset="0"/>
              </a:rPr>
              <a:t>et Rifampicine</a:t>
            </a:r>
          </a:p>
          <a:p>
            <a:pPr marL="365760" indent="-283464" eaLnBrk="1" fontAlgn="auto" hangingPunct="1">
              <a:lnSpc>
                <a:spcPct val="80000"/>
              </a:lnSpc>
              <a:spcAft>
                <a:spcPts val="0"/>
              </a:spcAft>
              <a:buFontTx/>
              <a:buNone/>
              <a:defRPr/>
            </a:pPr>
            <a:endParaRPr lang="fr-FR" sz="2000" dirty="0">
              <a:latin typeface="Arial Narrow" pitchFamily="34" charset="0"/>
            </a:endParaRPr>
          </a:p>
          <a:p>
            <a:pPr marL="425196" indent="-342900" eaLnBrk="1" fontAlgn="auto" hangingPunct="1">
              <a:lnSpc>
                <a:spcPct val="80000"/>
              </a:lnSpc>
              <a:spcAft>
                <a:spcPts val="0"/>
              </a:spcAft>
              <a:buFont typeface="Wingdings" panose="05000000000000000000" pitchFamily="2" charset="2"/>
              <a:buChar char="q"/>
              <a:defRPr/>
            </a:pPr>
            <a:r>
              <a:rPr lang="fr-FR" sz="2400" b="1" dirty="0">
                <a:solidFill>
                  <a:srgbClr val="FFFF00"/>
                </a:solidFill>
                <a:latin typeface="Arial Narrow" pitchFamily="34" charset="0"/>
              </a:rPr>
              <a:t>Protocole</a:t>
            </a:r>
            <a:r>
              <a:rPr lang="fr-FR" sz="2400" b="1" dirty="0">
                <a:solidFill>
                  <a:schemeClr val="accent3">
                    <a:lumMod val="50000"/>
                  </a:schemeClr>
                </a:solidFill>
                <a:latin typeface="Arial Narrow" pitchFamily="34" charset="0"/>
              </a:rPr>
              <a:t> </a:t>
            </a:r>
            <a:r>
              <a:rPr lang="fr-FR" sz="2400" b="1" dirty="0">
                <a:latin typeface="Arial Narrow" pitchFamily="34" charset="0"/>
              </a:rPr>
              <a:t>:</a:t>
            </a:r>
            <a:r>
              <a:rPr lang="fr-FR" sz="2400" dirty="0">
                <a:latin typeface="Arial Narrow" pitchFamily="34" charset="0"/>
              </a:rPr>
              <a:t> </a:t>
            </a:r>
            <a:r>
              <a:rPr lang="fr-FR" sz="2400" dirty="0" err="1">
                <a:latin typeface="Arial Narrow" pitchFamily="34" charset="0"/>
              </a:rPr>
              <a:t>Monotherapie</a:t>
            </a:r>
            <a:r>
              <a:rPr lang="fr-FR" sz="2400" dirty="0">
                <a:latin typeface="Arial Narrow" pitchFamily="34" charset="0"/>
              </a:rPr>
              <a:t>  of </a:t>
            </a:r>
            <a:r>
              <a:rPr lang="fr-FR" sz="2400" dirty="0" err="1">
                <a:latin typeface="Arial Narrow" pitchFamily="34" charset="0"/>
              </a:rPr>
              <a:t>Moxifl</a:t>
            </a:r>
            <a:r>
              <a:rPr lang="fr-FR" sz="2400" dirty="0">
                <a:latin typeface="Arial Narrow" pitchFamily="34" charset="0"/>
              </a:rPr>
              <a:t> (400mg/j), INH (300mg/j) or RMP (600mg/j) durant 5 jours</a:t>
            </a:r>
          </a:p>
          <a:p>
            <a:pPr marL="365760" indent="-283464" eaLnBrk="1" fontAlgn="auto" hangingPunct="1">
              <a:lnSpc>
                <a:spcPct val="80000"/>
              </a:lnSpc>
              <a:spcAft>
                <a:spcPts val="0"/>
              </a:spcAft>
              <a:buFontTx/>
              <a:buNone/>
              <a:defRPr/>
            </a:pPr>
            <a:r>
              <a:rPr lang="fr-FR" sz="2400" dirty="0">
                <a:latin typeface="Arial Narrow" pitchFamily="34" charset="0"/>
              </a:rPr>
              <a:t>	Collection des crachats</a:t>
            </a:r>
            <a:r>
              <a:rPr lang="fr-FR" altLang="ja-JP" sz="2400" dirty="0">
                <a:latin typeface="Arial Narrow" pitchFamily="34" charset="0"/>
              </a:rPr>
              <a:t>  D0 , D2 and D5</a:t>
            </a:r>
            <a:endParaRPr lang="fr-FR" altLang="ja-JP" sz="2000" dirty="0">
              <a:latin typeface="Arial Narrow" pitchFamily="34" charset="0"/>
            </a:endParaRPr>
          </a:p>
          <a:p>
            <a:pPr marL="425196" indent="-342900" eaLnBrk="1" fontAlgn="auto" hangingPunct="1">
              <a:lnSpc>
                <a:spcPct val="80000"/>
              </a:lnSpc>
              <a:spcAft>
                <a:spcPts val="0"/>
              </a:spcAft>
              <a:buFont typeface="Wingdings" panose="05000000000000000000" pitchFamily="2" charset="2"/>
              <a:buChar char="q"/>
              <a:defRPr/>
            </a:pPr>
            <a:r>
              <a:rPr lang="fr-FR" sz="2400" b="1" dirty="0">
                <a:solidFill>
                  <a:srgbClr val="FFFF00"/>
                </a:solidFill>
                <a:latin typeface="Arial Narrow" pitchFamily="34" charset="0"/>
              </a:rPr>
              <a:t>Evaluation</a:t>
            </a:r>
            <a:r>
              <a:rPr lang="fr-FR" sz="2400" dirty="0">
                <a:latin typeface="Arial Narrow" pitchFamily="34" charset="0"/>
              </a:rPr>
              <a:t> </a:t>
            </a:r>
            <a:r>
              <a:rPr lang="fr-FR" sz="2000" dirty="0">
                <a:latin typeface="Arial Narrow" pitchFamily="34" charset="0"/>
              </a:rPr>
              <a:t>:</a:t>
            </a:r>
          </a:p>
          <a:p>
            <a:pPr marL="640080" lvl="1" indent="-237744" eaLnBrk="1" fontAlgn="auto" hangingPunct="1">
              <a:lnSpc>
                <a:spcPct val="80000"/>
              </a:lnSpc>
              <a:spcAft>
                <a:spcPts val="0"/>
              </a:spcAft>
              <a:buFont typeface="Verdana"/>
              <a:buChar char="◦"/>
              <a:defRPr/>
            </a:pPr>
            <a:r>
              <a:rPr lang="fr-FR" altLang="ja-JP" sz="2400" dirty="0">
                <a:latin typeface="Arial Narrow" pitchFamily="34" charset="0"/>
              </a:rPr>
              <a:t>Activité bactéricide précoce (D2)</a:t>
            </a:r>
          </a:p>
          <a:p>
            <a:pPr marL="640080" lvl="1" indent="-237744" eaLnBrk="1" fontAlgn="auto" hangingPunct="1">
              <a:lnSpc>
                <a:spcPct val="80000"/>
              </a:lnSpc>
              <a:spcAft>
                <a:spcPts val="0"/>
              </a:spcAft>
              <a:buFont typeface="Verdana"/>
              <a:buChar char="◦"/>
              <a:defRPr/>
            </a:pPr>
            <a:r>
              <a:rPr lang="fr-FR" altLang="ja-JP" sz="2400" dirty="0">
                <a:latin typeface="Arial Narrow" pitchFamily="34" charset="0"/>
              </a:rPr>
              <a:t>Temps nécessaire pour tuer 50% des </a:t>
            </a:r>
            <a:r>
              <a:rPr lang="fr-FR" altLang="ja-JP" sz="2400" dirty="0" err="1">
                <a:latin typeface="Arial Narrow" pitchFamily="34" charset="0"/>
              </a:rPr>
              <a:t>bacteries</a:t>
            </a:r>
            <a:endParaRPr lang="fr-FR" altLang="ja-JP" sz="2400" dirty="0">
              <a:latin typeface="Arial Narrow" pitchFamily="34" charset="0"/>
            </a:endParaRPr>
          </a:p>
          <a:p>
            <a:pPr marL="640080" lvl="1" indent="-237744" eaLnBrk="1" fontAlgn="auto" hangingPunct="1">
              <a:lnSpc>
                <a:spcPct val="80000"/>
              </a:lnSpc>
              <a:spcAft>
                <a:spcPts val="0"/>
              </a:spcAft>
              <a:buFontTx/>
              <a:buNone/>
              <a:defRPr/>
            </a:pPr>
            <a:endParaRPr lang="fr-FR" sz="1800" dirty="0">
              <a:latin typeface="Arial Narrow" pitchFamily="34" charset="0"/>
            </a:endParaRPr>
          </a:p>
          <a:p>
            <a:pPr marL="640080" lvl="1" indent="-237744" eaLnBrk="1" fontAlgn="auto" hangingPunct="1">
              <a:lnSpc>
                <a:spcPct val="80000"/>
              </a:lnSpc>
              <a:spcAft>
                <a:spcPts val="0"/>
              </a:spcAft>
              <a:buFontTx/>
              <a:buNone/>
              <a:defRPr/>
            </a:pPr>
            <a:endParaRPr lang="fr-FR" sz="1800" b="1" dirty="0">
              <a:latin typeface="Arial Narrow" pitchFamily="34" charset="0"/>
            </a:endParaRPr>
          </a:p>
          <a:p>
            <a:pPr marL="640080" lvl="1" indent="-237744" algn="ctr" eaLnBrk="1" fontAlgn="auto" hangingPunct="1">
              <a:lnSpc>
                <a:spcPct val="80000"/>
              </a:lnSpc>
              <a:spcAft>
                <a:spcPts val="0"/>
              </a:spcAft>
              <a:buFontTx/>
              <a:buNone/>
              <a:defRPr/>
            </a:pPr>
            <a:r>
              <a:rPr lang="fr-FR" sz="1050" b="1" i="1" dirty="0">
                <a:latin typeface="Arial Narrow" pitchFamily="34" charset="0"/>
              </a:rPr>
              <a:t>    </a:t>
            </a:r>
            <a:r>
              <a:rPr lang="fr-FR" sz="1400" i="1" dirty="0" err="1">
                <a:latin typeface="Arial Narrow" pitchFamily="34" charset="0"/>
              </a:rPr>
              <a:t>Gosting</a:t>
            </a:r>
            <a:r>
              <a:rPr lang="fr-FR" sz="1400" i="1" dirty="0">
                <a:latin typeface="Arial Narrow" pitchFamily="34" charset="0"/>
              </a:rPr>
              <a:t> RD. Am. J. </a:t>
            </a:r>
            <a:r>
              <a:rPr lang="fr-FR" sz="1400" i="1" dirty="0" err="1">
                <a:latin typeface="Arial Narrow" pitchFamily="34" charset="0"/>
              </a:rPr>
              <a:t>Respir</a:t>
            </a:r>
            <a:r>
              <a:rPr lang="fr-FR" sz="1400" i="1" dirty="0">
                <a:latin typeface="Arial Narrow" pitchFamily="34" charset="0"/>
              </a:rPr>
              <a:t>. </a:t>
            </a:r>
            <a:r>
              <a:rPr lang="fr-FR" sz="1400" i="1" dirty="0" err="1">
                <a:latin typeface="Arial Narrow" pitchFamily="34" charset="0"/>
              </a:rPr>
              <a:t>Crit</a:t>
            </a:r>
            <a:r>
              <a:rPr lang="fr-FR" sz="1400" i="1" dirty="0">
                <a:latin typeface="Arial Narrow" pitchFamily="34" charset="0"/>
              </a:rPr>
              <a:t>. Care Med 2003, 1; 168  (11) 1342-5</a:t>
            </a:r>
          </a:p>
          <a:p>
            <a:pPr marL="640080" lvl="1" indent="-237744" eaLnBrk="1" fontAlgn="auto" hangingPunct="1">
              <a:lnSpc>
                <a:spcPct val="80000"/>
              </a:lnSpc>
              <a:spcAft>
                <a:spcPts val="0"/>
              </a:spcAft>
              <a:buFont typeface="Verdana"/>
              <a:buChar char="◦"/>
              <a:defRPr/>
            </a:pPr>
            <a:endParaRPr lang="fr-FR" sz="1400" dirty="0">
              <a:latin typeface="Arial Narrow" pitchFamily="34" charset="0"/>
            </a:endParaRPr>
          </a:p>
        </p:txBody>
      </p:sp>
      <p:sp>
        <p:nvSpPr>
          <p:cNvPr id="4" name="Rectangle 3"/>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304800" y="394900"/>
            <a:ext cx="65" cy="276999"/>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7" name="Image 6"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509986" y="257190"/>
            <a:ext cx="1924337" cy="1190479"/>
          </a:xfrm>
          <a:prstGeom prst="rect">
            <a:avLst/>
          </a:prstGeom>
          <a:noFill/>
          <a:ln>
            <a:noFill/>
          </a:ln>
        </p:spPr>
      </p:pic>
    </p:spTree>
    <p:extLst>
      <p:ext uri="{BB962C8B-B14F-4D97-AF65-F5344CB8AC3E}">
        <p14:creationId xmlns:p14="http://schemas.microsoft.com/office/powerpoint/2010/main" val="812081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8191" y="1359464"/>
            <a:ext cx="3702916" cy="723153"/>
          </a:xfrm>
        </p:spPr>
        <p:txBody>
          <a:bodyPr/>
          <a:lstStyle/>
          <a:p>
            <a:pPr lvl="1" algn="l" rtl="0">
              <a:spcBef>
                <a:spcPct val="0"/>
              </a:spcBef>
            </a:pPr>
            <a:r>
              <a:rPr lang="fr-FR" sz="5400" b="1" dirty="0">
                <a:solidFill>
                  <a:srgbClr val="FFFF00"/>
                </a:solidFill>
                <a:latin typeface="Arial Narrow" pitchFamily="34" charset="0"/>
              </a:rPr>
              <a:t>Conclusion</a:t>
            </a:r>
            <a:endParaRPr lang="fr-FR" sz="4000" dirty="0">
              <a:solidFill>
                <a:srgbClr val="FFFF00"/>
              </a:solidFill>
            </a:endParaRPr>
          </a:p>
        </p:txBody>
      </p:sp>
      <p:sp>
        <p:nvSpPr>
          <p:cNvPr id="3" name="Espace réservé du contenu 2"/>
          <p:cNvSpPr>
            <a:spLocks noGrp="1"/>
          </p:cNvSpPr>
          <p:nvPr>
            <p:ph idx="1"/>
          </p:nvPr>
        </p:nvSpPr>
        <p:spPr>
          <a:xfrm>
            <a:off x="328707" y="1828800"/>
            <a:ext cx="8621058" cy="4208930"/>
          </a:xfrm>
        </p:spPr>
        <p:txBody>
          <a:bodyPr/>
          <a:lstStyle/>
          <a:p>
            <a:pPr marL="0" lvl="1" indent="0">
              <a:spcBef>
                <a:spcPts val="2000"/>
              </a:spcBef>
              <a:buNone/>
            </a:pPr>
            <a:endParaRPr lang="fr-FR" sz="1800" b="1" dirty="0">
              <a:solidFill>
                <a:schemeClr val="accent3">
                  <a:lumMod val="50000"/>
                </a:schemeClr>
              </a:solidFill>
              <a:latin typeface="Arial Narrow" pitchFamily="34" charset="0"/>
            </a:endParaRPr>
          </a:p>
          <a:p>
            <a:pPr marL="282575" lvl="1" indent="-282575">
              <a:spcBef>
                <a:spcPts val="2000"/>
              </a:spcBef>
            </a:pPr>
            <a:endParaRPr lang="fr-FR" sz="1800" b="1" dirty="0">
              <a:solidFill>
                <a:schemeClr val="accent3">
                  <a:lumMod val="50000"/>
                </a:schemeClr>
              </a:solidFill>
              <a:latin typeface="Arial Narrow" pitchFamily="34" charset="0"/>
            </a:endParaRPr>
          </a:p>
          <a:p>
            <a:pPr marL="0" lvl="1" indent="0">
              <a:spcBef>
                <a:spcPts val="2000"/>
              </a:spcBef>
              <a:buNone/>
            </a:pPr>
            <a:r>
              <a:rPr lang="fr-FR" sz="4000" b="1" dirty="0">
                <a:latin typeface="Arial Narrow" pitchFamily="34" charset="0"/>
              </a:rPr>
              <a:t> </a:t>
            </a:r>
            <a:r>
              <a:rPr lang="fr-FR" sz="4000" b="1" dirty="0" err="1">
                <a:latin typeface="Arial Narrow" pitchFamily="34" charset="0"/>
              </a:rPr>
              <a:t>Moxifloxacine</a:t>
            </a:r>
            <a:r>
              <a:rPr lang="fr-FR" sz="4000" b="1" dirty="0">
                <a:latin typeface="Arial Narrow" pitchFamily="34" charset="0"/>
              </a:rPr>
              <a:t>  a une activité  bactéricide  similaire à la Rifampicine</a:t>
            </a:r>
          </a:p>
          <a:p>
            <a:endParaRPr lang="fr-FR" dirty="0"/>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291617" y="477158"/>
            <a:ext cx="2224587" cy="1857109"/>
          </a:xfrm>
          <a:prstGeom prst="rect">
            <a:avLst/>
          </a:prstGeom>
          <a:noFill/>
          <a:ln>
            <a:noFill/>
          </a:ln>
        </p:spPr>
      </p:pic>
    </p:spTree>
    <p:extLst>
      <p:ext uri="{BB962C8B-B14F-4D97-AF65-F5344CB8AC3E}">
        <p14:creationId xmlns:p14="http://schemas.microsoft.com/office/powerpoint/2010/main" val="408985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547" y="-341195"/>
            <a:ext cx="8816454" cy="1143000"/>
          </a:xfrm>
        </p:spPr>
        <p:txBody>
          <a:bodyPr/>
          <a:lstStyle/>
          <a:p>
            <a:pPr algn="ctr" eaLnBrk="1" fontAlgn="auto" hangingPunct="1">
              <a:spcAft>
                <a:spcPts val="0"/>
              </a:spcAft>
              <a:defRPr/>
            </a:pPr>
            <a:r>
              <a:rPr lang="fr-FR" sz="3600" b="1" dirty="0">
                <a:solidFill>
                  <a:srgbClr val="FFFF00"/>
                </a:solidFill>
              </a:rPr>
              <a:t>MOXIFLOXACINE </a:t>
            </a:r>
            <a:r>
              <a:rPr lang="fr-FR" sz="2800" b="1" dirty="0">
                <a:solidFill>
                  <a:srgbClr val="FFFF00"/>
                </a:solidFill>
              </a:rPr>
              <a:t>:</a:t>
            </a:r>
            <a:r>
              <a:rPr lang="fr-FR" sz="3600" b="1" dirty="0">
                <a:solidFill>
                  <a:srgbClr val="FFFF00"/>
                </a:solidFill>
              </a:rPr>
              <a:t>Tolérance</a:t>
            </a:r>
          </a:p>
        </p:txBody>
      </p:sp>
      <p:sp>
        <p:nvSpPr>
          <p:cNvPr id="19459" name="Rectangle 3"/>
          <p:cNvSpPr>
            <a:spLocks noGrp="1" noChangeArrowheads="1"/>
          </p:cNvSpPr>
          <p:nvPr>
            <p:ph idx="1"/>
          </p:nvPr>
        </p:nvSpPr>
        <p:spPr>
          <a:xfrm>
            <a:off x="54592" y="943458"/>
            <a:ext cx="8956377" cy="5715000"/>
          </a:xfrm>
        </p:spPr>
        <p:txBody>
          <a:bodyPr>
            <a:noAutofit/>
          </a:bodyPr>
          <a:lstStyle/>
          <a:p>
            <a:pPr marL="92075" indent="-92075" eaLnBrk="1" fontAlgn="auto" hangingPunct="1">
              <a:lnSpc>
                <a:spcPct val="90000"/>
              </a:lnSpc>
              <a:spcAft>
                <a:spcPts val="0"/>
              </a:spcAft>
              <a:buFontTx/>
              <a:buNone/>
              <a:defRPr/>
            </a:pPr>
            <a:r>
              <a:rPr lang="fr-FR" sz="2400" dirty="0"/>
              <a:t> 38 patients (14 MDR) traités par </a:t>
            </a:r>
            <a:r>
              <a:rPr lang="fr-FR" sz="2400" dirty="0" err="1"/>
              <a:t>Moxifloxacine</a:t>
            </a:r>
            <a:r>
              <a:rPr lang="fr-FR" sz="2400" dirty="0"/>
              <a:t>  +3 principales TB drogues </a:t>
            </a:r>
          </a:p>
          <a:p>
            <a:pPr marL="365760" indent="-283464" eaLnBrk="1" fontAlgn="auto" hangingPunct="1">
              <a:lnSpc>
                <a:spcPct val="90000"/>
              </a:lnSpc>
              <a:spcAft>
                <a:spcPts val="0"/>
              </a:spcAft>
              <a:buFontTx/>
              <a:buNone/>
              <a:defRPr/>
            </a:pPr>
            <a:r>
              <a:rPr lang="fr-FR" sz="1800" dirty="0"/>
              <a:t>   durée du Traitement : 6 </a:t>
            </a:r>
            <a:r>
              <a:rPr lang="fr-FR" sz="1800" u="sng" dirty="0"/>
              <a:t>+</a:t>
            </a:r>
            <a:r>
              <a:rPr lang="fr-FR" sz="1800" dirty="0"/>
              <a:t> 5 mois</a:t>
            </a:r>
          </a:p>
          <a:p>
            <a:pPr marL="365760" indent="-283464" eaLnBrk="1" fontAlgn="auto" hangingPunct="1">
              <a:lnSpc>
                <a:spcPct val="90000"/>
              </a:lnSpc>
              <a:spcAft>
                <a:spcPts val="0"/>
              </a:spcAft>
              <a:buFontTx/>
              <a:buNone/>
              <a:defRPr/>
            </a:pPr>
            <a:r>
              <a:rPr lang="fr-FR" sz="3600" b="1" dirty="0" err="1">
                <a:solidFill>
                  <a:srgbClr val="FFFF00"/>
                </a:solidFill>
              </a:rPr>
              <a:t>Results</a:t>
            </a:r>
            <a:endParaRPr lang="fr-FR" sz="3200" b="1" dirty="0">
              <a:solidFill>
                <a:srgbClr val="FFFF00"/>
              </a:solidFill>
            </a:endParaRPr>
          </a:p>
          <a:p>
            <a:pPr marL="365760" indent="-283464" eaLnBrk="1" fontAlgn="auto" hangingPunct="1">
              <a:lnSpc>
                <a:spcPct val="90000"/>
              </a:lnSpc>
              <a:spcAft>
                <a:spcPts val="0"/>
              </a:spcAft>
              <a:buFont typeface="Wingdings 2"/>
              <a:buChar char=""/>
              <a:defRPr/>
            </a:pPr>
            <a:r>
              <a:rPr lang="fr-FR" sz="2400" dirty="0"/>
              <a:t>12 patients (31%) ont au moins un effet secondaire mineur</a:t>
            </a:r>
          </a:p>
          <a:p>
            <a:pPr marL="640080" lvl="1" indent="-237744" eaLnBrk="1" fontAlgn="auto" hangingPunct="1">
              <a:lnSpc>
                <a:spcPct val="90000"/>
              </a:lnSpc>
              <a:spcAft>
                <a:spcPts val="0"/>
              </a:spcAft>
              <a:buFont typeface="Verdana"/>
              <a:buChar char="◦"/>
              <a:defRPr/>
            </a:pPr>
            <a:r>
              <a:rPr lang="fr-FR" sz="2400" dirty="0"/>
              <a:t>8  digestif ES</a:t>
            </a:r>
          </a:p>
          <a:p>
            <a:pPr marL="640080" lvl="1" indent="-237744" eaLnBrk="1" fontAlgn="auto" hangingPunct="1">
              <a:lnSpc>
                <a:spcPct val="90000"/>
              </a:lnSpc>
              <a:spcAft>
                <a:spcPts val="0"/>
              </a:spcAft>
              <a:buFont typeface="Verdana"/>
              <a:buChar char="◦"/>
              <a:defRPr/>
            </a:pPr>
            <a:r>
              <a:rPr lang="fr-FR" sz="2400" dirty="0"/>
              <a:t>8 neurologique ES</a:t>
            </a:r>
          </a:p>
          <a:p>
            <a:pPr marL="365760" indent="-283464" eaLnBrk="1" fontAlgn="auto" hangingPunct="1">
              <a:lnSpc>
                <a:spcPct val="90000"/>
              </a:lnSpc>
              <a:spcAft>
                <a:spcPts val="0"/>
              </a:spcAft>
              <a:buFont typeface="Wingdings 2"/>
              <a:buChar char=""/>
              <a:defRPr/>
            </a:pPr>
            <a:r>
              <a:rPr lang="fr-FR" sz="2400" dirty="0"/>
              <a:t>4 patients (10.5%) ont un ES majeur </a:t>
            </a:r>
            <a:r>
              <a:rPr lang="fr-FR" sz="2400" dirty="0">
                <a:sym typeface="Wingdings" pitchFamily="2" charset="2"/>
              </a:rPr>
              <a:t> arrêt de la </a:t>
            </a:r>
            <a:r>
              <a:rPr lang="fr-FR" sz="2400" dirty="0" err="1">
                <a:sym typeface="Wingdings" pitchFamily="2" charset="2"/>
              </a:rPr>
              <a:t>Moxifloxacine</a:t>
            </a:r>
            <a:endParaRPr lang="fr-FR" sz="2400" dirty="0">
              <a:sym typeface="Wingdings" pitchFamily="2" charset="2"/>
            </a:endParaRPr>
          </a:p>
          <a:p>
            <a:pPr marL="365760" indent="-283464" eaLnBrk="1" fontAlgn="auto" hangingPunct="1">
              <a:lnSpc>
                <a:spcPct val="90000"/>
              </a:lnSpc>
              <a:spcAft>
                <a:spcPts val="0"/>
              </a:spcAft>
              <a:buFont typeface="Wingdings 2"/>
              <a:buChar char=""/>
              <a:defRPr/>
            </a:pPr>
            <a:r>
              <a:rPr lang="fr-FR" sz="2400" dirty="0">
                <a:sym typeface="Wingdings" pitchFamily="2" charset="2"/>
              </a:rPr>
              <a:t> </a:t>
            </a:r>
            <a:r>
              <a:rPr lang="fr-FR" sz="2400" dirty="0" err="1">
                <a:sym typeface="Wingdings" pitchFamily="2" charset="2"/>
              </a:rPr>
              <a:t>Succés</a:t>
            </a:r>
            <a:r>
              <a:rPr lang="fr-FR" sz="2400" dirty="0">
                <a:sym typeface="Wingdings" pitchFamily="2" charset="2"/>
              </a:rPr>
              <a:t> thérapeutique  : 81.6%	   51.7% dans  MDR-TB</a:t>
            </a:r>
          </a:p>
          <a:p>
            <a:pPr marL="365760" indent="-283464" eaLnBrk="1" fontAlgn="auto" hangingPunct="1">
              <a:lnSpc>
                <a:spcPct val="90000"/>
              </a:lnSpc>
              <a:spcAft>
                <a:spcPts val="0"/>
              </a:spcAft>
              <a:buFontTx/>
              <a:buNone/>
              <a:defRPr/>
            </a:pPr>
            <a:r>
              <a:rPr lang="fr-FR" sz="2400" dirty="0">
                <a:sym typeface="Wingdings" pitchFamily="2" charset="2"/>
              </a:rPr>
              <a:t>					</a:t>
            </a:r>
            <a:r>
              <a:rPr lang="fr-FR" sz="1800" i="1" dirty="0" err="1">
                <a:solidFill>
                  <a:srgbClr val="FFFF00"/>
                </a:solidFill>
                <a:sym typeface="Wingdings" pitchFamily="2" charset="2"/>
              </a:rPr>
              <a:t>Codecasa</a:t>
            </a:r>
            <a:r>
              <a:rPr lang="fr-FR" sz="1800" i="1" dirty="0">
                <a:solidFill>
                  <a:srgbClr val="FFFF00"/>
                </a:solidFill>
                <a:sym typeface="Wingdings" pitchFamily="2" charset="2"/>
              </a:rPr>
              <a:t> LR. </a:t>
            </a:r>
            <a:r>
              <a:rPr lang="fr-FR" sz="1800" i="1" dirty="0" err="1">
                <a:solidFill>
                  <a:srgbClr val="FFFF00"/>
                </a:solidFill>
                <a:sym typeface="Wingdings" pitchFamily="2" charset="2"/>
              </a:rPr>
              <a:t>Respir</a:t>
            </a:r>
            <a:r>
              <a:rPr lang="fr-FR" sz="1800" i="1" dirty="0">
                <a:solidFill>
                  <a:srgbClr val="FFFF00"/>
                </a:solidFill>
                <a:sym typeface="Wingdings" pitchFamily="2" charset="2"/>
              </a:rPr>
              <a:t>. Med 2006 . </a:t>
            </a:r>
            <a:r>
              <a:rPr lang="fr-FR" sz="1800" i="1" dirty="0" err="1">
                <a:solidFill>
                  <a:srgbClr val="FFFF00"/>
                </a:solidFill>
                <a:sym typeface="Wingdings" pitchFamily="2" charset="2"/>
              </a:rPr>
              <a:t>Feb</a:t>
            </a:r>
            <a:r>
              <a:rPr lang="fr-FR" sz="1800" i="1" dirty="0">
                <a:solidFill>
                  <a:srgbClr val="FFFF00"/>
                </a:solidFill>
                <a:sym typeface="Wingdings" pitchFamily="2" charset="2"/>
              </a:rPr>
              <a:t> 13</a:t>
            </a:r>
          </a:p>
          <a:p>
            <a:pPr marL="365760" indent="-283464" eaLnBrk="1" fontAlgn="auto" hangingPunct="1">
              <a:lnSpc>
                <a:spcPct val="90000"/>
              </a:lnSpc>
              <a:spcAft>
                <a:spcPts val="0"/>
              </a:spcAft>
              <a:buFontTx/>
              <a:buNone/>
              <a:defRPr/>
            </a:pPr>
            <a:endParaRPr lang="fr-FR" sz="1800" i="1" dirty="0"/>
          </a:p>
        </p:txBody>
      </p:sp>
    </p:spTree>
    <p:extLst>
      <p:ext uri="{BB962C8B-B14F-4D97-AF65-F5344CB8AC3E}">
        <p14:creationId xmlns:p14="http://schemas.microsoft.com/office/powerpoint/2010/main" val="46084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1558" y="642470"/>
            <a:ext cx="3150066" cy="782917"/>
          </a:xfrm>
        </p:spPr>
        <p:txBody>
          <a:bodyPr/>
          <a:lstStyle/>
          <a:p>
            <a:r>
              <a:rPr lang="fr-FR" sz="4400" b="1" dirty="0">
                <a:solidFill>
                  <a:srgbClr val="FFFF00"/>
                </a:solidFill>
                <a:sym typeface="Wingdings" pitchFamily="2" charset="2"/>
              </a:rPr>
              <a:t>Conclusion</a:t>
            </a:r>
            <a:endParaRPr lang="fr-FR" b="1" dirty="0"/>
          </a:p>
        </p:txBody>
      </p:sp>
      <p:sp>
        <p:nvSpPr>
          <p:cNvPr id="3" name="Espace réservé du contenu 2"/>
          <p:cNvSpPr>
            <a:spLocks noGrp="1"/>
          </p:cNvSpPr>
          <p:nvPr>
            <p:ph idx="1"/>
          </p:nvPr>
        </p:nvSpPr>
        <p:spPr>
          <a:xfrm>
            <a:off x="189644" y="2987735"/>
            <a:ext cx="8707271" cy="1234141"/>
          </a:xfrm>
        </p:spPr>
        <p:txBody>
          <a:bodyPr>
            <a:normAutofit/>
          </a:bodyPr>
          <a:lstStyle/>
          <a:p>
            <a:pPr marL="0" indent="0">
              <a:buNone/>
            </a:pPr>
            <a:r>
              <a:rPr lang="fr-FR" sz="2800" dirty="0">
                <a:sym typeface="Wingdings" pitchFamily="2" charset="2"/>
              </a:rPr>
              <a:t> </a:t>
            </a:r>
            <a:r>
              <a:rPr lang="fr-FR" sz="3600" b="1" dirty="0">
                <a:sym typeface="Wingdings" pitchFamily="2" charset="2"/>
              </a:rPr>
              <a:t>Tolérance à la </a:t>
            </a:r>
            <a:r>
              <a:rPr lang="fr-FR" sz="3600" b="1" dirty="0" err="1">
                <a:sym typeface="Wingdings" pitchFamily="2" charset="2"/>
              </a:rPr>
              <a:t>Moxifloxacine</a:t>
            </a:r>
            <a:r>
              <a:rPr lang="fr-FR" sz="3600" b="1" dirty="0">
                <a:sym typeface="Wingdings" pitchFamily="2" charset="2"/>
              </a:rPr>
              <a:t> est bonne</a:t>
            </a:r>
            <a:endParaRPr lang="fr-FR" sz="4400" b="1" dirty="0"/>
          </a:p>
        </p:txBody>
      </p:sp>
      <p:pic>
        <p:nvPicPr>
          <p:cNvPr id="4" name="Image 3"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100550" y="642470"/>
            <a:ext cx="2511187" cy="1841423"/>
          </a:xfrm>
          <a:prstGeom prst="rect">
            <a:avLst/>
          </a:prstGeom>
          <a:noFill/>
          <a:ln>
            <a:noFill/>
          </a:ln>
        </p:spPr>
      </p:pic>
    </p:spTree>
    <p:extLst>
      <p:ext uri="{BB962C8B-B14F-4D97-AF65-F5344CB8AC3E}">
        <p14:creationId xmlns:p14="http://schemas.microsoft.com/office/powerpoint/2010/main" val="969414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071749" y="6218030"/>
            <a:ext cx="6072378" cy="638318"/>
          </a:xfrm>
          <a:custGeom>
            <a:avLst/>
            <a:gdLst>
              <a:gd name="connsiteX0" fmla="*/ 6035801 w 6072378"/>
              <a:gd name="connsiteY0" fmla="*/ 638318 h 638318"/>
              <a:gd name="connsiteX1" fmla="*/ 0 w 6072378"/>
              <a:gd name="connsiteY1" fmla="*/ 638318 h 638318"/>
              <a:gd name="connsiteX2" fmla="*/ 831342 w 6072378"/>
              <a:gd name="connsiteY2" fmla="*/ 44720 h 638318"/>
              <a:gd name="connsiteX3" fmla="*/ 6072377 w 6072378"/>
              <a:gd name="connsiteY3" fmla="*/ 44720 h 638318"/>
              <a:gd name="connsiteX4" fmla="*/ 6035801 w 6072378"/>
              <a:gd name="connsiteY4" fmla="*/ 638318 h 63831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072378" h="638318">
                <a:moveTo>
                  <a:pt x="6035802" y="638318"/>
                </a:moveTo>
                <a:lnTo>
                  <a:pt x="0" y="638318"/>
                </a:lnTo>
                <a:cubicBezTo>
                  <a:pt x="30479" y="539258"/>
                  <a:pt x="157733" y="135397"/>
                  <a:pt x="831342" y="44720"/>
                </a:cubicBezTo>
                <a:cubicBezTo>
                  <a:pt x="1843277" y="-53578"/>
                  <a:pt x="5385816" y="40147"/>
                  <a:pt x="6072377" y="44720"/>
                </a:cubicBezTo>
                <a:lnTo>
                  <a:pt x="6035801" y="638318"/>
                </a:lnTo>
              </a:path>
            </a:pathLst>
          </a:custGeom>
          <a:solidFill>
            <a:srgbClr val="FFEC8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139" y="427355"/>
            <a:ext cx="9144000" cy="928116"/>
          </a:xfrm>
          <a:custGeom>
            <a:avLst/>
            <a:gdLst>
              <a:gd name="connsiteX0" fmla="*/ 0 w 9144000"/>
              <a:gd name="connsiteY0" fmla="*/ 0 h 928116"/>
              <a:gd name="connsiteX1" fmla="*/ 0 w 9144000"/>
              <a:gd name="connsiteY1" fmla="*/ 928116 h 928116"/>
              <a:gd name="connsiteX2" fmla="*/ 9143999 w 9144000"/>
              <a:gd name="connsiteY2" fmla="*/ 928116 h 928116"/>
              <a:gd name="connsiteX3" fmla="*/ 9143999 w 9144000"/>
              <a:gd name="connsiteY3" fmla="*/ 0 h 928116"/>
              <a:gd name="connsiteX4" fmla="*/ 0 w 9144000"/>
              <a:gd name="connsiteY4" fmla="*/ 0 h 92811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928116">
                <a:moveTo>
                  <a:pt x="0" y="0"/>
                </a:moveTo>
                <a:lnTo>
                  <a:pt x="0" y="928116"/>
                </a:lnTo>
                <a:lnTo>
                  <a:pt x="9143999" y="928116"/>
                </a:lnTo>
                <a:lnTo>
                  <a:pt x="9143999" y="0"/>
                </a:lnTo>
                <a:lnTo>
                  <a:pt x="0" y="0"/>
                </a:lnTo>
              </a:path>
            </a:pathLst>
          </a:custGeom>
          <a:solidFill>
            <a:srgbClr val="FEDBB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139" y="212470"/>
            <a:ext cx="9144000" cy="1500377"/>
          </a:xfrm>
          <a:custGeom>
            <a:avLst/>
            <a:gdLst>
              <a:gd name="connsiteX0" fmla="*/ 0 w 9144000"/>
              <a:gd name="connsiteY0" fmla="*/ 0 h 1500377"/>
              <a:gd name="connsiteX1" fmla="*/ 0 w 9144000"/>
              <a:gd name="connsiteY1" fmla="*/ 1500377 h 1500377"/>
              <a:gd name="connsiteX2" fmla="*/ 9143999 w 9144000"/>
              <a:gd name="connsiteY2" fmla="*/ 1500377 h 1500377"/>
              <a:gd name="connsiteX3" fmla="*/ 9143999 w 9144000"/>
              <a:gd name="connsiteY3" fmla="*/ 0 h 1500377"/>
              <a:gd name="connsiteX4" fmla="*/ 0 w 9144000"/>
              <a:gd name="connsiteY4" fmla="*/ 0 h 150037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1500377">
                <a:moveTo>
                  <a:pt x="0" y="0"/>
                </a:moveTo>
                <a:lnTo>
                  <a:pt x="0" y="1500377"/>
                </a:lnTo>
                <a:lnTo>
                  <a:pt x="9143999" y="1500377"/>
                </a:lnTo>
                <a:lnTo>
                  <a:pt x="9143999"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p:cNvSpPr/>
          <p:nvPr/>
        </p:nvSpPr>
        <p:spPr>
          <a:xfrm>
            <a:off x="688733" y="1759076"/>
            <a:ext cx="7337806" cy="101600"/>
          </a:xfrm>
          <a:custGeom>
            <a:avLst/>
            <a:gdLst>
              <a:gd name="connsiteX0" fmla="*/ 25400 w 7337806"/>
              <a:gd name="connsiteY0" fmla="*/ 25400 h 101600"/>
              <a:gd name="connsiteX1" fmla="*/ 7312405 w 7337806"/>
              <a:gd name="connsiteY1" fmla="*/ 26923 h 101600"/>
            </a:gdLst>
            <a:ahLst/>
            <a:cxnLst>
              <a:cxn ang="0">
                <a:pos x="connsiteX0" y="connsiteY0"/>
              </a:cxn>
              <a:cxn ang="1">
                <a:pos x="connsiteX1" y="connsiteY1"/>
              </a:cxn>
            </a:cxnLst>
            <a:rect l="l" t="t" r="r" b="b"/>
            <a:pathLst>
              <a:path w="7337806" h="101600">
                <a:moveTo>
                  <a:pt x="25400" y="25400"/>
                </a:moveTo>
                <a:lnTo>
                  <a:pt x="7312405" y="26923"/>
                </a:lnTo>
              </a:path>
            </a:pathLst>
          </a:custGeom>
          <a:ln w="50800">
            <a:solidFill>
              <a:srgbClr val="F2A10E">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774700" y="342900"/>
            <a:ext cx="7162800" cy="1346200"/>
          </a:xfrm>
          <a:prstGeom prst="rect">
            <a:avLst/>
          </a:prstGeom>
          <a:noFill/>
        </p:spPr>
      </p:pic>
      <p:sp>
        <p:nvSpPr>
          <p:cNvPr id="2" name="TextBox 1"/>
          <p:cNvSpPr txBox="1"/>
          <p:nvPr/>
        </p:nvSpPr>
        <p:spPr>
          <a:xfrm>
            <a:off x="546100" y="2197100"/>
            <a:ext cx="76200" cy="596900"/>
          </a:xfrm>
          <a:prstGeom prst="rect">
            <a:avLst/>
          </a:prstGeom>
          <a:noFill/>
        </p:spPr>
        <p:txBody>
          <a:bodyPr wrap="none" lIns="0" tIns="0" rIns="0" rtlCol="0">
            <a:spAutoFit/>
          </a:bodyPr>
          <a:lstStyle/>
          <a:p>
            <a:pPr>
              <a:lnSpc>
                <a:spcPts val="1800"/>
              </a:lnSpc>
              <a:tabLst/>
            </a:pPr>
            <a:r>
              <a:rPr lang="en-US" altLang="zh-CN" sz="1997" dirty="0">
                <a:solidFill>
                  <a:srgbClr val="010000"/>
                </a:solidFill>
                <a:latin typeface="Times New Roman" pitchFamily="18" charset="0"/>
                <a:cs typeface="Times New Roman" pitchFamily="18" charset="0"/>
              </a:rPr>
              <a:t>•</a:t>
            </a:r>
          </a:p>
          <a:p>
            <a:pPr>
              <a:lnSpc>
                <a:spcPts val="1000"/>
              </a:lnSpc>
            </a:pPr>
            <a:endParaRPr lang="en-US" altLang="zh-CN" dirty="0"/>
          </a:p>
          <a:p>
            <a:pPr>
              <a:lnSpc>
                <a:spcPts val="1800"/>
              </a:lnSpc>
              <a:tabLst/>
            </a:pPr>
            <a:r>
              <a:rPr lang="en-US" altLang="zh-CN" sz="1997" dirty="0">
                <a:solidFill>
                  <a:srgbClr val="010000"/>
                </a:solidFill>
                <a:latin typeface="Times New Roman" pitchFamily="18" charset="0"/>
                <a:cs typeface="Times New Roman" pitchFamily="18" charset="0"/>
              </a:rPr>
              <a:t>•</a:t>
            </a:r>
          </a:p>
        </p:txBody>
      </p:sp>
      <p:sp>
        <p:nvSpPr>
          <p:cNvPr id="7" name="TextBox 1"/>
          <p:cNvSpPr txBox="1"/>
          <p:nvPr/>
        </p:nvSpPr>
        <p:spPr>
          <a:xfrm>
            <a:off x="889000" y="2197100"/>
            <a:ext cx="5091137" cy="648819"/>
          </a:xfrm>
          <a:prstGeom prst="rect">
            <a:avLst/>
          </a:prstGeom>
          <a:noFill/>
        </p:spPr>
        <p:txBody>
          <a:bodyPr wrap="none" lIns="0" tIns="0" rIns="0" rtlCol="0">
            <a:spAutoFit/>
          </a:bodyPr>
          <a:lstStyle/>
          <a:p>
            <a:pPr>
              <a:lnSpc>
                <a:spcPts val="1800"/>
              </a:lnSpc>
              <a:tabLst/>
            </a:pPr>
            <a:r>
              <a:rPr lang="en-US" altLang="zh-CN" sz="1997" dirty="0">
                <a:solidFill>
                  <a:srgbClr val="FFFF00"/>
                </a:solidFill>
                <a:latin typeface="Times New Roman" pitchFamily="18" charset="0"/>
                <a:cs typeface="Times New Roman" pitchFamily="18" charset="0"/>
              </a:rPr>
              <a:t>26 centres essentiellement aux USA et en Afrique</a:t>
            </a:r>
          </a:p>
          <a:p>
            <a:pPr>
              <a:lnSpc>
                <a:spcPts val="1000"/>
              </a:lnSpc>
            </a:pPr>
            <a:endParaRPr lang="en-US" altLang="zh-CN" dirty="0">
              <a:solidFill>
                <a:srgbClr val="FFFF00"/>
              </a:solidFill>
            </a:endParaRPr>
          </a:p>
          <a:p>
            <a:pPr>
              <a:lnSpc>
                <a:spcPts val="1800"/>
              </a:lnSpc>
              <a:tabLst/>
            </a:pPr>
            <a:r>
              <a:rPr lang="en-US" altLang="zh-CN" sz="1997" dirty="0">
                <a:solidFill>
                  <a:srgbClr val="FFFF00"/>
                </a:solidFill>
                <a:latin typeface="Times New Roman" pitchFamily="18" charset="0"/>
                <a:cs typeface="Times New Roman" pitchFamily="18" charset="0"/>
              </a:rPr>
              <a:t>328 patients avec TB bacillaire :</a:t>
            </a:r>
          </a:p>
        </p:txBody>
      </p:sp>
      <p:sp>
        <p:nvSpPr>
          <p:cNvPr id="8" name="TextBox 1"/>
          <p:cNvSpPr txBox="1"/>
          <p:nvPr/>
        </p:nvSpPr>
        <p:spPr>
          <a:xfrm>
            <a:off x="1003300" y="2946400"/>
            <a:ext cx="127000" cy="1524000"/>
          </a:xfrm>
          <a:prstGeom prst="rect">
            <a:avLst/>
          </a:prstGeom>
          <a:noFill/>
        </p:spPr>
        <p:txBody>
          <a:bodyPr wrap="none" lIns="0" tIns="0" rIns="0" rtlCol="0">
            <a:spAutoFit/>
          </a:bodyPr>
          <a:lstStyle/>
          <a:p>
            <a:pPr>
              <a:lnSpc>
                <a:spcPts val="1600"/>
              </a:lnSpc>
              <a:tabLst/>
            </a:pPr>
            <a:r>
              <a:rPr lang="en-US" altLang="zh-CN" sz="1800" dirty="0">
                <a:solidFill>
                  <a:srgbClr val="010000"/>
                </a:solidFill>
                <a:latin typeface="Times New Roman" pitchFamily="18" charset="0"/>
                <a:cs typeface="Times New Roman" pitchFamily="18" charset="0"/>
              </a:rPr>
              <a:t>–</a:t>
            </a:r>
          </a:p>
          <a:p>
            <a:pPr>
              <a:lnSpc>
                <a:spcPts val="2500"/>
              </a:lnSpc>
              <a:tabLst/>
            </a:pPr>
            <a:r>
              <a:rPr lang="en-US" altLang="zh-CN" sz="1800" dirty="0">
                <a:solidFill>
                  <a:srgbClr val="010000"/>
                </a:solidFill>
                <a:latin typeface="Times New Roman" pitchFamily="18" charset="0"/>
                <a:cs typeface="Times New Roman" pitchFamily="18" charset="0"/>
              </a:rPr>
              <a:t>–</a:t>
            </a:r>
          </a:p>
          <a:p>
            <a:pPr>
              <a:lnSpc>
                <a:spcPts val="2500"/>
              </a:lnSpc>
              <a:tabLst/>
            </a:pPr>
            <a:r>
              <a:rPr lang="en-US" altLang="zh-CN" sz="1800" dirty="0">
                <a:solidFill>
                  <a:srgbClr val="010000"/>
                </a:solidFill>
                <a:latin typeface="Times New Roman" pitchFamily="18" charset="0"/>
                <a:cs typeface="Times New Roman" pitchFamily="18" charset="0"/>
              </a:rPr>
              <a:t>–</a:t>
            </a:r>
          </a:p>
          <a:p>
            <a:pPr>
              <a:lnSpc>
                <a:spcPts val="2600"/>
              </a:lnSpc>
              <a:tabLst/>
            </a:pPr>
            <a:r>
              <a:rPr lang="en-US" altLang="zh-CN" sz="1800" dirty="0">
                <a:solidFill>
                  <a:srgbClr val="010000"/>
                </a:solidFill>
                <a:latin typeface="Times New Roman" pitchFamily="18" charset="0"/>
                <a:cs typeface="Times New Roman" pitchFamily="18" charset="0"/>
              </a:rPr>
              <a:t>–</a:t>
            </a:r>
          </a:p>
          <a:p>
            <a:pPr>
              <a:lnSpc>
                <a:spcPts val="2500"/>
              </a:lnSpc>
              <a:tabLst/>
            </a:pPr>
            <a:r>
              <a:rPr lang="en-US" altLang="zh-CN" sz="1800" dirty="0">
                <a:solidFill>
                  <a:srgbClr val="010000"/>
                </a:solidFill>
                <a:latin typeface="Times New Roman" pitchFamily="18" charset="0"/>
                <a:cs typeface="Times New Roman" pitchFamily="18" charset="0"/>
              </a:rPr>
              <a:t>–</a:t>
            </a:r>
          </a:p>
        </p:txBody>
      </p:sp>
      <p:sp>
        <p:nvSpPr>
          <p:cNvPr id="9" name="TextBox 1"/>
          <p:cNvSpPr txBox="1"/>
          <p:nvPr/>
        </p:nvSpPr>
        <p:spPr>
          <a:xfrm>
            <a:off x="1300055" y="2900042"/>
            <a:ext cx="2814873" cy="1546577"/>
          </a:xfrm>
          <a:prstGeom prst="rect">
            <a:avLst/>
          </a:prstGeom>
          <a:noFill/>
        </p:spPr>
        <p:txBody>
          <a:bodyPr wrap="none" lIns="0" tIns="0" rIns="0" rtlCol="0">
            <a:spAutoFit/>
          </a:bodyPr>
          <a:lstStyle/>
          <a:p>
            <a:pPr>
              <a:lnSpc>
                <a:spcPts val="1600"/>
              </a:lnSpc>
              <a:tabLst/>
            </a:pPr>
            <a:r>
              <a:rPr lang="en-US" altLang="zh-CN" sz="1800" dirty="0">
                <a:solidFill>
                  <a:srgbClr val="FFFF00"/>
                </a:solidFill>
                <a:latin typeface="Times New Roman" pitchFamily="18" charset="0"/>
                <a:cs typeface="Times New Roman" pitchFamily="18" charset="0"/>
              </a:rPr>
              <a:t>pas d’antécédent de traitement</a:t>
            </a:r>
          </a:p>
          <a:p>
            <a:pPr>
              <a:lnSpc>
                <a:spcPts val="2500"/>
              </a:lnSpc>
              <a:tabLst/>
            </a:pPr>
            <a:r>
              <a:rPr lang="en-US" altLang="zh-CN" sz="1800" dirty="0">
                <a:solidFill>
                  <a:srgbClr val="FFFF00"/>
                </a:solidFill>
                <a:latin typeface="Times New Roman" pitchFamily="18" charset="0"/>
                <a:cs typeface="Times New Roman" pitchFamily="18" charset="0"/>
              </a:rPr>
              <a:t>Pas de résistances</a:t>
            </a:r>
          </a:p>
          <a:p>
            <a:pPr>
              <a:lnSpc>
                <a:spcPts val="2500"/>
              </a:lnSpc>
              <a:tabLst/>
            </a:pPr>
            <a:r>
              <a:rPr lang="en-US" altLang="zh-CN" sz="1800" dirty="0">
                <a:solidFill>
                  <a:srgbClr val="FFFF00"/>
                </a:solidFill>
                <a:latin typeface="Times New Roman" pitchFamily="18" charset="0"/>
                <a:cs typeface="Times New Roman" pitchFamily="18" charset="0"/>
              </a:rPr>
              <a:t>65% en Afrique</a:t>
            </a:r>
          </a:p>
          <a:p>
            <a:pPr>
              <a:lnSpc>
                <a:spcPts val="2600"/>
              </a:lnSpc>
              <a:tabLst/>
            </a:pPr>
            <a:r>
              <a:rPr lang="en-US" altLang="zh-CN" sz="1800" dirty="0">
                <a:solidFill>
                  <a:srgbClr val="FFFF00"/>
                </a:solidFill>
                <a:latin typeface="Times New Roman" pitchFamily="18" charset="0"/>
                <a:cs typeface="Times New Roman" pitchFamily="18" charset="0"/>
              </a:rPr>
              <a:t>11% HIV</a:t>
            </a:r>
          </a:p>
          <a:p>
            <a:pPr>
              <a:lnSpc>
                <a:spcPts val="2500"/>
              </a:lnSpc>
              <a:tabLst/>
            </a:pPr>
            <a:r>
              <a:rPr lang="en-US" altLang="zh-CN" sz="1800" dirty="0">
                <a:solidFill>
                  <a:srgbClr val="FFFF00"/>
                </a:solidFill>
                <a:latin typeface="Times New Roman" pitchFamily="18" charset="0"/>
                <a:cs typeface="Times New Roman" pitchFamily="18" charset="0"/>
              </a:rPr>
              <a:t>76% cavitaire</a:t>
            </a:r>
          </a:p>
        </p:txBody>
      </p:sp>
      <p:sp>
        <p:nvSpPr>
          <p:cNvPr id="10" name="TextBox 1"/>
          <p:cNvSpPr txBox="1"/>
          <p:nvPr/>
        </p:nvSpPr>
        <p:spPr>
          <a:xfrm>
            <a:off x="546100" y="4597400"/>
            <a:ext cx="76200" cy="1346200"/>
          </a:xfrm>
          <a:prstGeom prst="rect">
            <a:avLst/>
          </a:prstGeom>
          <a:noFill/>
        </p:spPr>
        <p:txBody>
          <a:bodyPr wrap="none" lIns="0" tIns="0" rIns="0" rtlCol="0">
            <a:spAutoFit/>
          </a:bodyPr>
          <a:lstStyle/>
          <a:p>
            <a:pPr>
              <a:lnSpc>
                <a:spcPts val="1800"/>
              </a:lnSpc>
              <a:tabLst/>
            </a:pPr>
            <a:r>
              <a:rPr lang="en-US" altLang="zh-CN" sz="1997" dirty="0">
                <a:solidFill>
                  <a:srgbClr val="010000"/>
                </a:solidFill>
                <a:latin typeface="Times New Roman" pitchFamily="18" charset="0"/>
                <a:cs typeface="Times New Roman" pitchFamily="18" charset="0"/>
              </a:rPr>
              <a:t>•</a:t>
            </a:r>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2800"/>
              </a:lnSpc>
              <a:tabLst/>
            </a:pPr>
            <a:r>
              <a:rPr lang="en-US" altLang="zh-CN" sz="1997" dirty="0">
                <a:solidFill>
                  <a:srgbClr val="010000"/>
                </a:solidFill>
                <a:latin typeface="Times New Roman" pitchFamily="18" charset="0"/>
                <a:cs typeface="Times New Roman" pitchFamily="18" charset="0"/>
              </a:rPr>
              <a:t>•</a:t>
            </a:r>
          </a:p>
        </p:txBody>
      </p:sp>
      <p:sp>
        <p:nvSpPr>
          <p:cNvPr id="11" name="TextBox 1"/>
          <p:cNvSpPr txBox="1"/>
          <p:nvPr/>
        </p:nvSpPr>
        <p:spPr>
          <a:xfrm>
            <a:off x="889000" y="4635500"/>
            <a:ext cx="7485382" cy="2149306"/>
          </a:xfrm>
          <a:prstGeom prst="rect">
            <a:avLst/>
          </a:prstGeom>
          <a:noFill/>
        </p:spPr>
        <p:txBody>
          <a:bodyPr wrap="none" lIns="0" tIns="0" rIns="0" rtlCol="0">
            <a:spAutoFit/>
          </a:bodyPr>
          <a:lstStyle/>
          <a:p>
            <a:pPr>
              <a:lnSpc>
                <a:spcPts val="1800"/>
              </a:lnSpc>
              <a:tabLst>
                <a:tab pos="114300" algn="l"/>
                <a:tab pos="393700" algn="l"/>
                <a:tab pos="3479800" algn="l"/>
              </a:tabLst>
            </a:pPr>
            <a:r>
              <a:rPr lang="en-US" altLang="zh-CN" sz="1997" dirty="0">
                <a:solidFill>
                  <a:srgbClr val="FFFF00"/>
                </a:solidFill>
                <a:latin typeface="Times New Roman" pitchFamily="18" charset="0"/>
                <a:cs typeface="Times New Roman" pitchFamily="18" charset="0"/>
              </a:rPr>
              <a:t>Randomisés en double aveugle :</a:t>
            </a:r>
          </a:p>
          <a:p>
            <a:pPr>
              <a:lnSpc>
                <a:spcPts val="2500"/>
              </a:lnSpc>
              <a:tabLst>
                <a:tab pos="114300" algn="l"/>
                <a:tab pos="393700" algn="l"/>
                <a:tab pos="3479800" algn="l"/>
              </a:tabLst>
            </a:pPr>
            <a:r>
              <a:rPr lang="en-US" altLang="zh-CN" dirty="0">
                <a:solidFill>
                  <a:srgbClr val="FFFF00"/>
                </a:solidFill>
              </a:rPr>
              <a:t>	</a:t>
            </a:r>
            <a:r>
              <a:rPr lang="en-US" altLang="zh-CN" sz="1800" dirty="0">
                <a:solidFill>
                  <a:srgbClr val="FFFF00"/>
                </a:solidFill>
                <a:latin typeface="Times New Roman" pitchFamily="18" charset="0"/>
                <a:cs typeface="Times New Roman" pitchFamily="18" charset="0"/>
              </a:rPr>
              <a:t>–   DOT </a:t>
            </a:r>
            <a:r>
              <a:rPr lang="en-US" altLang="zh-CN" sz="1800" b="1" dirty="0">
                <a:solidFill>
                  <a:srgbClr val="FFFF00"/>
                </a:solidFill>
                <a:latin typeface="Times New Roman" pitchFamily="18" charset="0"/>
                <a:cs typeface="Times New Roman" pitchFamily="18" charset="0"/>
              </a:rPr>
              <a:t>Moxifloxacine</a:t>
            </a:r>
            <a:r>
              <a:rPr lang="en-US" altLang="zh-CN" sz="1800" dirty="0">
                <a:solidFill>
                  <a:srgbClr val="FFFF00"/>
                </a:solidFill>
                <a:latin typeface="Times New Roman" pitchFamily="18" charset="0"/>
                <a:cs typeface="Times New Roman" pitchFamily="18" charset="0"/>
              </a:rPr>
              <a:t> 400mg versus </a:t>
            </a:r>
            <a:r>
              <a:rPr lang="en-US" altLang="zh-CN" sz="1800" b="1" dirty="0">
                <a:solidFill>
                  <a:srgbClr val="FFFF00"/>
                </a:solidFill>
                <a:latin typeface="Times New Roman" pitchFamily="18" charset="0"/>
                <a:cs typeface="Times New Roman" pitchFamily="18" charset="0"/>
              </a:rPr>
              <a:t>INH</a:t>
            </a:r>
            <a:r>
              <a:rPr lang="en-US" altLang="zh-CN" sz="1800" dirty="0">
                <a:solidFill>
                  <a:srgbClr val="FFFF00"/>
                </a:solidFill>
                <a:latin typeface="Times New Roman" pitchFamily="18" charset="0"/>
                <a:cs typeface="Times New Roman" pitchFamily="18" charset="0"/>
              </a:rPr>
              <a:t> 300mg  5j/7</a:t>
            </a:r>
          </a:p>
          <a:p>
            <a:pPr>
              <a:lnSpc>
                <a:spcPts val="2500"/>
              </a:lnSpc>
              <a:tabLst>
                <a:tab pos="114300" algn="l"/>
                <a:tab pos="393700" algn="l"/>
                <a:tab pos="3479800" algn="l"/>
              </a:tabLst>
            </a:pPr>
            <a:r>
              <a:rPr lang="en-US" altLang="zh-CN" dirty="0">
                <a:solidFill>
                  <a:srgbClr val="FFFF00"/>
                </a:solidFill>
              </a:rPr>
              <a:t>		</a:t>
            </a:r>
            <a:r>
              <a:rPr lang="en-US" altLang="zh-CN" sz="1800" dirty="0">
                <a:solidFill>
                  <a:srgbClr val="FFFF00"/>
                </a:solidFill>
                <a:latin typeface="Times New Roman" pitchFamily="18" charset="0"/>
                <a:cs typeface="Times New Roman" pitchFamily="18" charset="0"/>
              </a:rPr>
              <a:t>pendant 8 semaines  + RIF, PZA et EMB</a:t>
            </a:r>
          </a:p>
          <a:p>
            <a:pPr>
              <a:lnSpc>
                <a:spcPts val="1000"/>
              </a:lnSpc>
            </a:pPr>
            <a:endParaRPr lang="en-US" altLang="zh-CN" dirty="0">
              <a:solidFill>
                <a:srgbClr val="FFFF00"/>
              </a:solidFill>
            </a:endParaRPr>
          </a:p>
          <a:p>
            <a:pPr>
              <a:lnSpc>
                <a:spcPts val="2600"/>
              </a:lnSpc>
              <a:tabLst>
                <a:tab pos="114300" algn="l"/>
                <a:tab pos="393700" algn="l"/>
                <a:tab pos="3479800" algn="l"/>
              </a:tabLst>
            </a:pPr>
            <a:r>
              <a:rPr lang="en-US" altLang="zh-CN" sz="1997" b="1" dirty="0" err="1">
                <a:solidFill>
                  <a:srgbClr val="FFFF00"/>
                </a:solidFill>
                <a:latin typeface="Times New Roman" pitchFamily="18" charset="0"/>
                <a:cs typeface="Times New Roman" pitchFamily="18" charset="0"/>
              </a:rPr>
              <a:t>Objectif</a:t>
            </a:r>
            <a:r>
              <a:rPr lang="en-US" altLang="zh-CN" sz="1997" b="1" dirty="0">
                <a:solidFill>
                  <a:srgbClr val="FFFF00"/>
                </a:solidFill>
                <a:latin typeface="Times New Roman" pitchFamily="18" charset="0"/>
                <a:cs typeface="Times New Roman" pitchFamily="18" charset="0"/>
              </a:rPr>
              <a:t>  principal :  </a:t>
            </a:r>
            <a:r>
              <a:rPr lang="en-US" altLang="zh-CN" sz="1997" b="1" dirty="0" err="1">
                <a:solidFill>
                  <a:srgbClr val="FFFF00"/>
                </a:solidFill>
                <a:latin typeface="Times New Roman" pitchFamily="18" charset="0"/>
                <a:cs typeface="Times New Roman" pitchFamily="18" charset="0"/>
              </a:rPr>
              <a:t>négativité</a:t>
            </a:r>
            <a:r>
              <a:rPr lang="en-US" altLang="zh-CN" sz="1997" b="1" dirty="0">
                <a:solidFill>
                  <a:srgbClr val="FFFF00"/>
                </a:solidFill>
                <a:latin typeface="Times New Roman" pitchFamily="18" charset="0"/>
                <a:cs typeface="Times New Roman" pitchFamily="18" charset="0"/>
              </a:rPr>
              <a:t> des cultures à 8 semaines</a:t>
            </a:r>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2000"/>
              </a:lnSpc>
              <a:tabLst>
                <a:tab pos="114300" algn="l"/>
                <a:tab pos="393700" algn="l"/>
                <a:tab pos="3479800" algn="l"/>
              </a:tabLst>
            </a:pPr>
            <a:r>
              <a:rPr lang="en-US" altLang="zh-CN" dirty="0"/>
              <a:t>			</a:t>
            </a:r>
            <a:r>
              <a:rPr lang="en-US" altLang="zh-CN" sz="1397" dirty="0">
                <a:solidFill>
                  <a:srgbClr val="000000"/>
                </a:solidFill>
                <a:latin typeface="Times New Roman" pitchFamily="18" charset="0"/>
                <a:cs typeface="Times New Roman" pitchFamily="18" charset="0"/>
              </a:rPr>
              <a:t>Am</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J</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Respir</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Crit</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Care</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Med</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Vol</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180.</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pp</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273–280,</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2009</a:t>
            </a:r>
          </a:p>
        </p:txBody>
      </p:sp>
    </p:spTree>
    <p:extLst>
      <p:ext uri="{BB962C8B-B14F-4D97-AF65-F5344CB8AC3E}">
        <p14:creationId xmlns:p14="http://schemas.microsoft.com/office/powerpoint/2010/main" val="408561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295256875"/>
              </p:ext>
            </p:extLst>
          </p:nvPr>
        </p:nvGraphicFramePr>
        <p:xfrm>
          <a:off x="0" y="0"/>
          <a:ext cx="9144000" cy="6861176"/>
        </p:xfrm>
        <a:graphic>
          <a:graphicData uri="http://schemas.openxmlformats.org/drawingml/2006/table">
            <a:tbl>
              <a:tblPr/>
              <a:tblGrid>
                <a:gridCol w="9144000">
                  <a:extLst>
                    <a:ext uri="{9D8B030D-6E8A-4147-A177-3AD203B41FA5}">
                      <a16:colId xmlns:a16="http://schemas.microsoft.com/office/drawing/2014/main" val="20000"/>
                    </a:ext>
                  </a:extLst>
                </a:gridCol>
              </a:tblGrid>
              <a:tr h="328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Group 1: TB drogues de  1</a:t>
                      </a:r>
                      <a:r>
                        <a:rPr kumimoji="0" lang="fr-FR" sz="1200" b="1" i="0" u="none" strike="noStrike" cap="none" normalizeH="0" baseline="30000" dirty="0">
                          <a:ln>
                            <a:noFill/>
                          </a:ln>
                          <a:solidFill>
                            <a:schemeClr val="bg1"/>
                          </a:solidFill>
                          <a:effectLst/>
                          <a:latin typeface="Verdana" charset="0"/>
                          <a:ea typeface="ＭＳ Ｐゴシック" charset="0"/>
                          <a:cs typeface="ＭＳ Ｐゴシック" charset="0"/>
                        </a:rPr>
                        <a:t>ére</a:t>
                      </a: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 ligne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85837">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Isoniazide (H)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Rifampicine (R)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Ethambutol (E)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Pyrazinamide (Z)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1"/>
                  </a:ext>
                </a:extLst>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Groupe  2: TB drogues  injectables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985837">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Kanamycine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(Km)</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Amikacine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(Am)</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Capréomycine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(Cm)</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Streptomycine (S)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3"/>
                  </a:ext>
                </a:extLst>
              </a:tr>
              <a:tr h="328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Groupe 3: </a:t>
                      </a:r>
                      <a:r>
                        <a:rPr kumimoji="0" lang="fr-FR" sz="1200" b="1" i="0" u="none" strike="noStrike" cap="none" normalizeH="0" baseline="0" dirty="0" err="1">
                          <a:ln>
                            <a:noFill/>
                          </a:ln>
                          <a:solidFill>
                            <a:schemeClr val="bg1"/>
                          </a:solidFill>
                          <a:effectLst/>
                          <a:latin typeface="Verdana" charset="0"/>
                          <a:ea typeface="ＭＳ Ｐゴシック" charset="0"/>
                          <a:cs typeface="ＭＳ Ｐゴシック" charset="0"/>
                        </a:rPr>
                        <a:t>Fluoroquinolones</a:t>
                      </a:r>
                      <a:endPar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766763">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Ofloxacine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Ofx</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sng" strike="noStrike" cap="none" normalizeH="0" baseline="0" dirty="0" err="1">
                          <a:ln>
                            <a:noFill/>
                          </a:ln>
                          <a:solidFill>
                            <a:srgbClr val="000000"/>
                          </a:solidFill>
                          <a:effectLst/>
                          <a:latin typeface="Verdana" charset="0"/>
                          <a:ea typeface="ＭＳ Ｐゴシック" charset="0"/>
                          <a:cs typeface="ＭＳ Ｐゴシック" charset="0"/>
                        </a:rPr>
                        <a:t>Moxifloxacine</a:t>
                      </a:r>
                      <a:r>
                        <a:rPr kumimoji="0" lang="fr-FR" sz="1200" b="0" i="0" u="sng"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sng" strike="noStrike" cap="none" normalizeH="0" baseline="0" dirty="0" err="1">
                          <a:ln>
                            <a:noFill/>
                          </a:ln>
                          <a:solidFill>
                            <a:srgbClr val="000000"/>
                          </a:solidFill>
                          <a:effectLst/>
                          <a:latin typeface="Verdana" charset="0"/>
                          <a:ea typeface="ＭＳ Ｐゴシック" charset="0"/>
                          <a:cs typeface="ＭＳ Ｐゴシック" charset="0"/>
                        </a:rPr>
                        <a:t>Mfx</a:t>
                      </a:r>
                      <a:r>
                        <a:rPr kumimoji="0" lang="fr-FR" sz="1200" b="0" i="0" u="sng"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Lévofloxacine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Lfx</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5"/>
                  </a:ext>
                </a:extLst>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Groupe 4: TB drogues bactériostatiques  de 2</a:t>
                      </a:r>
                      <a:r>
                        <a:rPr kumimoji="0" lang="fr-FR" sz="1200" b="1" i="0" u="none" strike="noStrike" cap="none" normalizeH="0" baseline="30000" dirty="0">
                          <a:ln>
                            <a:noFill/>
                          </a:ln>
                          <a:solidFill>
                            <a:schemeClr val="bg1"/>
                          </a:solidFill>
                          <a:effectLst/>
                          <a:latin typeface="Verdana" charset="0"/>
                          <a:ea typeface="ＭＳ Ｐゴシック" charset="0"/>
                          <a:cs typeface="ＭＳ Ｐゴシック" charset="0"/>
                        </a:rPr>
                        <a:t>éme</a:t>
                      </a: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 ligne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766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Ethionamide (Eto)/ prothionamide (Pto)</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Cyclosérine (Cs)/ Terizidone (Trd)</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a:ln>
                            <a:noFill/>
                          </a:ln>
                          <a:solidFill>
                            <a:srgbClr val="000000"/>
                          </a:solidFill>
                          <a:effectLst/>
                          <a:latin typeface="Verdana" charset="0"/>
                          <a:ea typeface="ＭＳ Ｐゴシック" charset="0"/>
                          <a:cs typeface="ＭＳ Ｐゴシック" charset="0"/>
                        </a:rPr>
                        <a:t>- Acide p- aminosalicylique (PAS)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7"/>
                  </a:ext>
                </a:extLst>
              </a:tr>
              <a:tr h="34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Groupe 5: TB Drogues avec </a:t>
                      </a:r>
                      <a:r>
                        <a:rPr kumimoji="0" lang="fr-FR" sz="1200" b="1" i="0" u="none" strike="noStrike" cap="none" normalizeH="0" baseline="0" dirty="0" err="1">
                          <a:ln>
                            <a:noFill/>
                          </a:ln>
                          <a:solidFill>
                            <a:schemeClr val="bg1"/>
                          </a:solidFill>
                          <a:effectLst/>
                          <a:latin typeface="Verdana" charset="0"/>
                          <a:ea typeface="ＭＳ Ｐゴシック" charset="0"/>
                          <a:cs typeface="ＭＳ Ｐゴシック" charset="0"/>
                        </a:rPr>
                        <a:t>éfficacité</a:t>
                      </a:r>
                      <a:r>
                        <a:rPr kumimoji="0" lang="fr-FR" sz="1200" b="1" i="0" u="none" strike="noStrike" cap="none" normalizeH="0" baseline="0" dirty="0">
                          <a:ln>
                            <a:noFill/>
                          </a:ln>
                          <a:solidFill>
                            <a:schemeClr val="bg1"/>
                          </a:solidFill>
                          <a:effectLst/>
                          <a:latin typeface="Verdana" charset="0"/>
                          <a:ea typeface="ＭＳ Ｐゴシック" charset="0"/>
                          <a:cs typeface="ＭＳ Ｐゴシック" charset="0"/>
                        </a:rPr>
                        <a:t> non prouvée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1641474">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Clofazimine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Cfz</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Linezolide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Lzd</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Amoxicilline/Acide clavulanique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Amx</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Clv</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Thioacétazone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Thz</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Imipénème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Cilastatine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Ipm</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Cln</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Isoniazide à dose élevée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Clarithromycine</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fr-FR" sz="1200" b="0" i="0" u="none" strike="noStrike" cap="none" normalizeH="0" baseline="0" dirty="0" err="1">
                          <a:ln>
                            <a:noFill/>
                          </a:ln>
                          <a:solidFill>
                            <a:srgbClr val="000000"/>
                          </a:solidFill>
                          <a:effectLst/>
                          <a:latin typeface="Verdana" charset="0"/>
                          <a:ea typeface="ＭＳ Ｐゴシック" charset="0"/>
                          <a:cs typeface="ＭＳ Ｐゴシック" charset="0"/>
                        </a:rPr>
                        <a:t>Clr</a:t>
                      </a:r>
                      <a:r>
                        <a:rPr kumimoji="0" lang="fr-FR" sz="1200" b="0" i="0" u="none" strike="noStrike" cap="none" normalizeH="0" baseline="0" dirty="0">
                          <a:ln>
                            <a:noFill/>
                          </a:ln>
                          <a:solidFill>
                            <a:srgbClr val="000000"/>
                          </a:solidFill>
                          <a:effectLst/>
                          <a:latin typeface="Verdana" charset="0"/>
                          <a:ea typeface="ＭＳ Ｐゴシック" charset="0"/>
                          <a:cs typeface="ＭＳ Ｐゴシック"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9"/>
                  </a:ext>
                </a:extLst>
              </a:tr>
            </a:tbl>
          </a:graphicData>
        </a:graphic>
      </p:graphicFrame>
      <p:pic>
        <p:nvPicPr>
          <p:cNvPr id="82969" name="Picture 6" descr="OMS Logo-f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333375"/>
            <a:ext cx="238125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Ellipse 1"/>
          <p:cNvSpPr/>
          <p:nvPr/>
        </p:nvSpPr>
        <p:spPr>
          <a:xfrm>
            <a:off x="-82471" y="2738254"/>
            <a:ext cx="2012300" cy="1029881"/>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1022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071749" y="6218030"/>
            <a:ext cx="6072378" cy="638318"/>
          </a:xfrm>
          <a:custGeom>
            <a:avLst/>
            <a:gdLst>
              <a:gd name="connsiteX0" fmla="*/ 6035801 w 6072378"/>
              <a:gd name="connsiteY0" fmla="*/ 638318 h 638318"/>
              <a:gd name="connsiteX1" fmla="*/ 0 w 6072378"/>
              <a:gd name="connsiteY1" fmla="*/ 638318 h 638318"/>
              <a:gd name="connsiteX2" fmla="*/ 831342 w 6072378"/>
              <a:gd name="connsiteY2" fmla="*/ 44720 h 638318"/>
              <a:gd name="connsiteX3" fmla="*/ 6072377 w 6072378"/>
              <a:gd name="connsiteY3" fmla="*/ 44720 h 638318"/>
              <a:gd name="connsiteX4" fmla="*/ 6035801 w 6072378"/>
              <a:gd name="connsiteY4" fmla="*/ 638318 h 63831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072378" h="638318">
                <a:moveTo>
                  <a:pt x="6035802" y="638318"/>
                </a:moveTo>
                <a:lnTo>
                  <a:pt x="0" y="638318"/>
                </a:lnTo>
                <a:cubicBezTo>
                  <a:pt x="30479" y="539258"/>
                  <a:pt x="157733" y="135397"/>
                  <a:pt x="831342" y="44720"/>
                </a:cubicBezTo>
                <a:cubicBezTo>
                  <a:pt x="1843277" y="-53578"/>
                  <a:pt x="5385816" y="40147"/>
                  <a:pt x="6072377" y="44720"/>
                </a:cubicBezTo>
                <a:lnTo>
                  <a:pt x="6035801" y="638318"/>
                </a:lnTo>
              </a:path>
            </a:pathLst>
          </a:custGeom>
          <a:solidFill>
            <a:srgbClr val="FFEC8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139" y="427355"/>
            <a:ext cx="9144000" cy="928116"/>
          </a:xfrm>
          <a:custGeom>
            <a:avLst/>
            <a:gdLst>
              <a:gd name="connsiteX0" fmla="*/ 0 w 9144000"/>
              <a:gd name="connsiteY0" fmla="*/ 0 h 928116"/>
              <a:gd name="connsiteX1" fmla="*/ 0 w 9144000"/>
              <a:gd name="connsiteY1" fmla="*/ 928116 h 928116"/>
              <a:gd name="connsiteX2" fmla="*/ 9143999 w 9144000"/>
              <a:gd name="connsiteY2" fmla="*/ 928116 h 928116"/>
              <a:gd name="connsiteX3" fmla="*/ 9143999 w 9144000"/>
              <a:gd name="connsiteY3" fmla="*/ 0 h 928116"/>
              <a:gd name="connsiteX4" fmla="*/ 0 w 9144000"/>
              <a:gd name="connsiteY4" fmla="*/ 0 h 92811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928116">
                <a:moveTo>
                  <a:pt x="0" y="0"/>
                </a:moveTo>
                <a:lnTo>
                  <a:pt x="0" y="928116"/>
                </a:lnTo>
                <a:lnTo>
                  <a:pt x="9143999" y="928116"/>
                </a:lnTo>
                <a:lnTo>
                  <a:pt x="9143999" y="0"/>
                </a:lnTo>
                <a:lnTo>
                  <a:pt x="0" y="0"/>
                </a:lnTo>
              </a:path>
            </a:pathLst>
          </a:custGeom>
          <a:solidFill>
            <a:srgbClr val="FEDBB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1269758" y="3156204"/>
            <a:ext cx="6326631" cy="283972"/>
          </a:xfrm>
          <a:custGeom>
            <a:avLst/>
            <a:gdLst>
              <a:gd name="connsiteX0" fmla="*/ 15875 w 6326631"/>
              <a:gd name="connsiteY0" fmla="*/ 15875 h 283972"/>
              <a:gd name="connsiteX1" fmla="*/ 15875 w 6326631"/>
              <a:gd name="connsiteY1" fmla="*/ 268097 h 283972"/>
              <a:gd name="connsiteX2" fmla="*/ 6310756 w 6326631"/>
              <a:gd name="connsiteY2" fmla="*/ 268097 h 283972"/>
              <a:gd name="connsiteX3" fmla="*/ 6310756 w 6326631"/>
              <a:gd name="connsiteY3" fmla="*/ 15875 h 283972"/>
              <a:gd name="connsiteX4" fmla="*/ 15875 w 6326631"/>
              <a:gd name="connsiteY4" fmla="*/ 15875 h 28397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326631" h="283972">
                <a:moveTo>
                  <a:pt x="15875" y="15875"/>
                </a:moveTo>
                <a:lnTo>
                  <a:pt x="15875" y="268097"/>
                </a:lnTo>
                <a:lnTo>
                  <a:pt x="6310756" y="268097"/>
                </a:lnTo>
                <a:lnTo>
                  <a:pt x="6310756" y="15875"/>
                </a:lnTo>
                <a:lnTo>
                  <a:pt x="15875" y="15875"/>
                </a:lnTo>
              </a:path>
            </a:pathLst>
          </a:custGeom>
          <a:solidFill>
            <a:srgbClr val="000000">
              <a:alpha val="0"/>
            </a:srgbClr>
          </a:solidFill>
          <a:ln w="25400">
            <a:solidFill>
              <a:srgbClr val="C00000">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p:cNvSpPr/>
          <p:nvPr/>
        </p:nvSpPr>
        <p:spPr>
          <a:xfrm>
            <a:off x="555764" y="4482846"/>
            <a:ext cx="8032750" cy="862329"/>
          </a:xfrm>
          <a:custGeom>
            <a:avLst/>
            <a:gdLst>
              <a:gd name="connsiteX0" fmla="*/ 15875 w 8032750"/>
              <a:gd name="connsiteY0" fmla="*/ 15875 h 862329"/>
              <a:gd name="connsiteX1" fmla="*/ 15875 w 8032750"/>
              <a:gd name="connsiteY1" fmla="*/ 846454 h 862329"/>
              <a:gd name="connsiteX2" fmla="*/ 8016874 w 8032750"/>
              <a:gd name="connsiteY2" fmla="*/ 846454 h 862329"/>
              <a:gd name="connsiteX3" fmla="*/ 8016874 w 8032750"/>
              <a:gd name="connsiteY3" fmla="*/ 15875 h 862329"/>
              <a:gd name="connsiteX4" fmla="*/ 15875 w 8032750"/>
              <a:gd name="connsiteY4" fmla="*/ 15875 h 86232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032750" h="862329">
                <a:moveTo>
                  <a:pt x="15875" y="15875"/>
                </a:moveTo>
                <a:lnTo>
                  <a:pt x="15875" y="846454"/>
                </a:lnTo>
                <a:lnTo>
                  <a:pt x="8016874" y="846454"/>
                </a:lnTo>
                <a:lnTo>
                  <a:pt x="8016874" y="15875"/>
                </a:lnTo>
                <a:lnTo>
                  <a:pt x="15875" y="15875"/>
                </a:lnTo>
              </a:path>
            </a:pathLst>
          </a:custGeom>
          <a:solidFill>
            <a:srgbClr val="000000">
              <a:alpha val="0"/>
            </a:srgbClr>
          </a:solidFill>
          <a:ln w="25400">
            <a:solidFill>
              <a:srgbClr val="C00000">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1270000" y="1701800"/>
            <a:ext cx="6261100" cy="1739900"/>
          </a:xfrm>
          <a:prstGeom prst="rect">
            <a:avLst/>
          </a:prstGeom>
          <a:noFill/>
        </p:spPr>
      </p:pic>
      <p:sp>
        <p:nvSpPr>
          <p:cNvPr id="2" name="TextBox 1"/>
          <p:cNvSpPr txBox="1"/>
          <p:nvPr/>
        </p:nvSpPr>
        <p:spPr>
          <a:xfrm>
            <a:off x="2667000" y="711200"/>
            <a:ext cx="3784600" cy="368300"/>
          </a:xfrm>
          <a:prstGeom prst="rect">
            <a:avLst/>
          </a:prstGeom>
          <a:noFill/>
        </p:spPr>
        <p:txBody>
          <a:bodyPr wrap="none" lIns="0" tIns="0" rIns="0" rtlCol="0">
            <a:spAutoFit/>
          </a:bodyPr>
          <a:lstStyle/>
          <a:p>
            <a:pPr>
              <a:lnSpc>
                <a:spcPts val="2900"/>
              </a:lnSpc>
              <a:tabLst/>
            </a:pPr>
            <a:r>
              <a:rPr lang="en-US" altLang="zh-CN" sz="3197" dirty="0">
                <a:solidFill>
                  <a:srgbClr val="000000"/>
                </a:solidFill>
                <a:latin typeface="Times New Roman" pitchFamily="18" charset="0"/>
                <a:cs typeface="Times New Roman" pitchFamily="18" charset="0"/>
              </a:rPr>
              <a:t>Moxifloxacine</a:t>
            </a:r>
            <a:r>
              <a:rPr lang="en-US" altLang="zh-CN" sz="3197" dirty="0">
                <a:latin typeface="Times New Roman" pitchFamily="18" charset="0"/>
                <a:cs typeface="Times New Roman" pitchFamily="18" charset="0"/>
              </a:rPr>
              <a:t> </a:t>
            </a:r>
            <a:r>
              <a:rPr lang="en-US" altLang="zh-CN" sz="3197" dirty="0">
                <a:solidFill>
                  <a:srgbClr val="000000"/>
                </a:solidFill>
                <a:latin typeface="Times New Roman" pitchFamily="18" charset="0"/>
                <a:cs typeface="Times New Roman" pitchFamily="18" charset="0"/>
              </a:rPr>
              <a:t>vs</a:t>
            </a:r>
            <a:r>
              <a:rPr lang="en-US" altLang="zh-CN" sz="3197" dirty="0">
                <a:latin typeface="Times New Roman" pitchFamily="18" charset="0"/>
                <a:cs typeface="Times New Roman" pitchFamily="18" charset="0"/>
              </a:rPr>
              <a:t> </a:t>
            </a:r>
            <a:r>
              <a:rPr lang="en-US" altLang="zh-CN" sz="3197" dirty="0">
                <a:solidFill>
                  <a:srgbClr val="000000"/>
                </a:solidFill>
                <a:latin typeface="Times New Roman" pitchFamily="18" charset="0"/>
                <a:cs typeface="Times New Roman" pitchFamily="18" charset="0"/>
              </a:rPr>
              <a:t>INH</a:t>
            </a:r>
          </a:p>
        </p:txBody>
      </p:sp>
      <p:sp>
        <p:nvSpPr>
          <p:cNvPr id="7" name="TextBox 1"/>
          <p:cNvSpPr txBox="1"/>
          <p:nvPr/>
        </p:nvSpPr>
        <p:spPr>
          <a:xfrm>
            <a:off x="4368800" y="6515100"/>
            <a:ext cx="4292600" cy="152400"/>
          </a:xfrm>
          <a:prstGeom prst="rect">
            <a:avLst/>
          </a:prstGeom>
          <a:noFill/>
        </p:spPr>
        <p:txBody>
          <a:bodyPr wrap="none" lIns="0" tIns="0" rIns="0" rtlCol="0">
            <a:spAutoFit/>
          </a:bodyPr>
          <a:lstStyle/>
          <a:p>
            <a:pPr>
              <a:lnSpc>
                <a:spcPts val="1200"/>
              </a:lnSpc>
              <a:tabLst/>
            </a:pPr>
            <a:r>
              <a:rPr lang="en-US" altLang="zh-CN" sz="1397" dirty="0">
                <a:solidFill>
                  <a:srgbClr val="000000"/>
                </a:solidFill>
                <a:latin typeface="Times New Roman" pitchFamily="18" charset="0"/>
                <a:cs typeface="Times New Roman" pitchFamily="18" charset="0"/>
              </a:rPr>
              <a:t>Am</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J</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Respir</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Crit</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Care</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Med</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Vol</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180.</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pp</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273–280,</a:t>
            </a:r>
            <a:r>
              <a:rPr lang="en-US" altLang="zh-CN" sz="1397" dirty="0">
                <a:latin typeface="Times New Roman" pitchFamily="18" charset="0"/>
                <a:cs typeface="Times New Roman" pitchFamily="18" charset="0"/>
              </a:rPr>
              <a:t> </a:t>
            </a:r>
            <a:r>
              <a:rPr lang="en-US" altLang="zh-CN" sz="1397" dirty="0">
                <a:solidFill>
                  <a:srgbClr val="000000"/>
                </a:solidFill>
                <a:latin typeface="Times New Roman" pitchFamily="18" charset="0"/>
                <a:cs typeface="Times New Roman" pitchFamily="18" charset="0"/>
              </a:rPr>
              <a:t>2009</a:t>
            </a:r>
          </a:p>
        </p:txBody>
      </p:sp>
      <p:sp>
        <p:nvSpPr>
          <p:cNvPr id="8" name="TextBox 1"/>
          <p:cNvSpPr txBox="1"/>
          <p:nvPr/>
        </p:nvSpPr>
        <p:spPr>
          <a:xfrm>
            <a:off x="1028700" y="4648200"/>
            <a:ext cx="6692538" cy="687368"/>
          </a:xfrm>
          <a:prstGeom prst="rect">
            <a:avLst/>
          </a:prstGeom>
          <a:noFill/>
        </p:spPr>
        <p:txBody>
          <a:bodyPr wrap="none" lIns="0" tIns="0" rIns="0" rtlCol="0">
            <a:spAutoFit/>
          </a:bodyPr>
          <a:lstStyle/>
          <a:p>
            <a:pPr>
              <a:lnSpc>
                <a:spcPts val="2200"/>
              </a:lnSpc>
              <a:tabLst/>
            </a:pPr>
            <a:r>
              <a:rPr lang="en-US" altLang="zh-CN" sz="2400" dirty="0">
                <a:solidFill>
                  <a:schemeClr val="bg1"/>
                </a:solidFill>
                <a:latin typeface="Times New Roman" pitchFamily="18" charset="0"/>
                <a:cs typeface="Times New Roman" pitchFamily="18" charset="0"/>
              </a:rPr>
              <a:t>La moxifloxacine pourrait être une alternative</a:t>
            </a:r>
          </a:p>
          <a:p>
            <a:pPr>
              <a:lnSpc>
                <a:spcPts val="2800"/>
              </a:lnSpc>
              <a:tabLst/>
            </a:pPr>
            <a:r>
              <a:rPr lang="en-US" altLang="zh-CN" sz="2400" dirty="0">
                <a:solidFill>
                  <a:schemeClr val="bg1"/>
                </a:solidFill>
                <a:latin typeface="Times New Roman" pitchFamily="18" charset="0"/>
                <a:cs typeface="Times New Roman" pitchFamily="18" charset="0"/>
              </a:rPr>
              <a:t>adéquate en cas d’intolérance ou de résistance à l’INH</a:t>
            </a:r>
          </a:p>
        </p:txBody>
      </p:sp>
      <p:sp>
        <p:nvSpPr>
          <p:cNvPr id="9" name="ZoneTexte 8"/>
          <p:cNvSpPr txBox="1"/>
          <p:nvPr/>
        </p:nvSpPr>
        <p:spPr>
          <a:xfrm>
            <a:off x="2087592" y="3722814"/>
            <a:ext cx="4567000" cy="523220"/>
          </a:xfrm>
          <a:prstGeom prst="rect">
            <a:avLst/>
          </a:prstGeom>
          <a:noFill/>
        </p:spPr>
        <p:txBody>
          <a:bodyPr wrap="none" rtlCol="0">
            <a:spAutoFit/>
          </a:bodyPr>
          <a:lstStyle/>
          <a:p>
            <a:r>
              <a:rPr lang="fr-FR" sz="2800" dirty="0">
                <a:solidFill>
                  <a:schemeClr val="bg1"/>
                </a:solidFill>
              </a:rPr>
              <a:t>Non- Infériorité Démontrée</a:t>
            </a:r>
          </a:p>
        </p:txBody>
      </p:sp>
    </p:spTree>
    <p:extLst>
      <p:ext uri="{BB962C8B-B14F-4D97-AF65-F5344CB8AC3E}">
        <p14:creationId xmlns:p14="http://schemas.microsoft.com/office/powerpoint/2010/main" val="783688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197" y="558424"/>
            <a:ext cx="8775510" cy="1044388"/>
          </a:xfrm>
        </p:spPr>
        <p:txBody>
          <a:bodyPr/>
          <a:lstStyle/>
          <a:p>
            <a:r>
              <a:rPr lang="en-US" sz="2800" b="1" dirty="0" err="1">
                <a:solidFill>
                  <a:srgbClr val="FFFF00"/>
                </a:solidFill>
              </a:rPr>
              <a:t>Moxifloxacine:Alternative</a:t>
            </a:r>
            <a:r>
              <a:rPr lang="en-US" sz="2800" b="1" dirty="0">
                <a:solidFill>
                  <a:srgbClr val="FFFF00"/>
                </a:solidFill>
              </a:rPr>
              <a:t> </a:t>
            </a:r>
            <a:r>
              <a:rPr lang="en-US" sz="2800" b="1" dirty="0" err="1">
                <a:solidFill>
                  <a:srgbClr val="FFFF00"/>
                </a:solidFill>
              </a:rPr>
              <a:t>ou</a:t>
            </a:r>
            <a:r>
              <a:rPr lang="en-US" sz="2800" b="1" dirty="0">
                <a:solidFill>
                  <a:srgbClr val="FFFF00"/>
                </a:solidFill>
              </a:rPr>
              <a:t> </a:t>
            </a:r>
            <a:r>
              <a:rPr lang="en-US" sz="2800" b="1" dirty="0" err="1">
                <a:solidFill>
                  <a:srgbClr val="FFFF00"/>
                </a:solidFill>
              </a:rPr>
              <a:t>Thérapie</a:t>
            </a:r>
            <a:r>
              <a:rPr lang="en-US" sz="2800" b="1" dirty="0">
                <a:solidFill>
                  <a:srgbClr val="FFFF00"/>
                </a:solidFill>
              </a:rPr>
              <a:t> additive pour le </a:t>
            </a:r>
            <a:r>
              <a:rPr lang="en-US" sz="2800" b="1" dirty="0" err="1">
                <a:solidFill>
                  <a:srgbClr val="FFFF00"/>
                </a:solidFill>
              </a:rPr>
              <a:t>Traitement</a:t>
            </a:r>
            <a:r>
              <a:rPr lang="en-US" sz="2800" b="1" dirty="0">
                <a:solidFill>
                  <a:srgbClr val="FFFF00"/>
                </a:solidFill>
              </a:rPr>
              <a:t> de la </a:t>
            </a:r>
            <a:r>
              <a:rPr lang="en-US" sz="2800" b="1" dirty="0" err="1">
                <a:solidFill>
                  <a:srgbClr val="FFFF00"/>
                </a:solidFill>
              </a:rPr>
              <a:t>Tuberculose</a:t>
            </a:r>
            <a:r>
              <a:rPr lang="en-US" sz="2800" b="1" dirty="0">
                <a:solidFill>
                  <a:srgbClr val="FFFF00"/>
                </a:solidFill>
              </a:rPr>
              <a:t> </a:t>
            </a:r>
            <a:r>
              <a:rPr lang="en-US" sz="2800" b="1" dirty="0" err="1">
                <a:solidFill>
                  <a:srgbClr val="FFFF00"/>
                </a:solidFill>
              </a:rPr>
              <a:t>Pulmonaire</a:t>
            </a:r>
            <a:br>
              <a:rPr lang="en-US" sz="2400" b="1" dirty="0">
                <a:solidFill>
                  <a:srgbClr val="FFFF00"/>
                </a:solidFill>
              </a:rPr>
            </a:br>
            <a:r>
              <a:rPr lang="en-US" sz="2400" b="1" dirty="0">
                <a:solidFill>
                  <a:srgbClr val="FFFF00"/>
                </a:solidFill>
              </a:rPr>
              <a:t>                           </a:t>
            </a:r>
            <a:r>
              <a:rPr lang="en-US" sz="2000" u="sng" dirty="0">
                <a:hlinkClick r:id="rId2"/>
              </a:rPr>
              <a:t>Option/Bio</a:t>
            </a:r>
            <a:r>
              <a:rPr lang="en-US" sz="2000" dirty="0"/>
              <a:t> 20(420):7-7 · June 2009</a:t>
            </a:r>
            <a:endParaRPr lang="fr-FR" sz="2000" dirty="0"/>
          </a:p>
        </p:txBody>
      </p:sp>
      <p:sp>
        <p:nvSpPr>
          <p:cNvPr id="3" name="Espace réservé du contenu 2"/>
          <p:cNvSpPr>
            <a:spLocks noGrp="1"/>
          </p:cNvSpPr>
          <p:nvPr>
            <p:ph idx="1"/>
          </p:nvPr>
        </p:nvSpPr>
        <p:spPr>
          <a:xfrm>
            <a:off x="341197" y="2033520"/>
            <a:ext cx="8327789" cy="4208930"/>
          </a:xfrm>
        </p:spPr>
        <p:txBody>
          <a:bodyPr/>
          <a:lstStyle/>
          <a:p>
            <a:pPr marL="0" lvl="0" indent="0" eaLnBrk="0" fontAlgn="base" hangingPunct="0">
              <a:spcBef>
                <a:spcPct val="0"/>
              </a:spcBef>
              <a:spcAft>
                <a:spcPct val="0"/>
              </a:spcAft>
              <a:buNone/>
            </a:pPr>
            <a:r>
              <a:rPr lang="fr-FR" altLang="fr-FR" sz="2400" dirty="0">
                <a:latin typeface="inherit"/>
              </a:rPr>
              <a:t>Les données scientifiques actuelles </a:t>
            </a:r>
            <a:r>
              <a:rPr lang="fr-FR" altLang="fr-FR" sz="2400" dirty="0" err="1">
                <a:latin typeface="inherit"/>
              </a:rPr>
              <a:t>suggérent</a:t>
            </a:r>
            <a:r>
              <a:rPr lang="fr-FR" altLang="fr-FR" sz="2400" dirty="0">
                <a:latin typeface="inherit"/>
              </a:rPr>
              <a:t> que la </a:t>
            </a:r>
            <a:r>
              <a:rPr lang="fr-FR" altLang="fr-FR" sz="2400" dirty="0" err="1">
                <a:latin typeface="inherit"/>
              </a:rPr>
              <a:t>moxifloxacine</a:t>
            </a:r>
            <a:r>
              <a:rPr lang="fr-FR" altLang="fr-FR" sz="2400" dirty="0">
                <a:latin typeface="inherit"/>
              </a:rPr>
              <a:t> semble </a:t>
            </a:r>
            <a:r>
              <a:rPr lang="fr-FR" altLang="fr-FR" sz="2400" dirty="0">
                <a:solidFill>
                  <a:srgbClr val="FFFF00"/>
                </a:solidFill>
                <a:latin typeface="inherit"/>
              </a:rPr>
              <a:t>être aussi efficace que l’</a:t>
            </a:r>
            <a:r>
              <a:rPr lang="fr-FR" altLang="fr-FR" sz="2400" dirty="0" err="1">
                <a:solidFill>
                  <a:srgbClr val="FFFF00"/>
                </a:solidFill>
                <a:latin typeface="inherit"/>
              </a:rPr>
              <a:t>éthambutol</a:t>
            </a:r>
            <a:r>
              <a:rPr lang="fr-FR" altLang="fr-FR" sz="2400" dirty="0">
                <a:solidFill>
                  <a:srgbClr val="FFFF00"/>
                </a:solidFill>
                <a:latin typeface="inherit"/>
              </a:rPr>
              <a:t> et aussi efficace que l’isoniazide pour le  traitement de la  tuberculose pulmonaire . </a:t>
            </a:r>
          </a:p>
          <a:p>
            <a:pPr marL="0" lvl="0" indent="0" eaLnBrk="0" fontAlgn="base" hangingPunct="0">
              <a:spcBef>
                <a:spcPct val="0"/>
              </a:spcBef>
              <a:spcAft>
                <a:spcPct val="0"/>
              </a:spcAft>
              <a:buNone/>
            </a:pPr>
            <a:endParaRPr lang="fr-FR" altLang="fr-FR" sz="2400" dirty="0">
              <a:latin typeface="inherit"/>
            </a:endParaRPr>
          </a:p>
          <a:p>
            <a:pPr marL="0" lvl="0" indent="0" eaLnBrk="0" fontAlgn="base" hangingPunct="0">
              <a:spcBef>
                <a:spcPct val="0"/>
              </a:spcBef>
              <a:spcAft>
                <a:spcPct val="0"/>
              </a:spcAft>
              <a:buNone/>
            </a:pPr>
            <a:r>
              <a:rPr lang="fr-FR" altLang="fr-FR" sz="2400" dirty="0">
                <a:latin typeface="inherit"/>
              </a:rPr>
              <a:t>Etant donné les options limitées pour </a:t>
            </a:r>
            <a:r>
              <a:rPr lang="fr-FR" altLang="fr-FR" sz="2400" dirty="0">
                <a:solidFill>
                  <a:srgbClr val="FFFF00"/>
                </a:solidFill>
                <a:latin typeface="inherit"/>
              </a:rPr>
              <a:t>le traitement de seconde ligne ,la </a:t>
            </a:r>
            <a:r>
              <a:rPr lang="fr-FR" altLang="fr-FR" sz="2400" dirty="0" err="1">
                <a:solidFill>
                  <a:srgbClr val="FFFF00"/>
                </a:solidFill>
                <a:latin typeface="inherit"/>
              </a:rPr>
              <a:t>moxifloxacine</a:t>
            </a:r>
            <a:r>
              <a:rPr lang="fr-FR" altLang="fr-FR" sz="2400" dirty="0">
                <a:solidFill>
                  <a:srgbClr val="FFFF00"/>
                </a:solidFill>
                <a:latin typeface="inherit"/>
              </a:rPr>
              <a:t> représenterait dans ce cas une alternative incontournable.</a:t>
            </a:r>
            <a:endParaRPr lang="fr-FR" dirty="0">
              <a:solidFill>
                <a:srgbClr val="FFFF00"/>
              </a:solidFill>
            </a:endParaRPr>
          </a:p>
        </p:txBody>
      </p:sp>
    </p:spTree>
    <p:extLst>
      <p:ext uri="{BB962C8B-B14F-4D97-AF65-F5344CB8AC3E}">
        <p14:creationId xmlns:p14="http://schemas.microsoft.com/office/powerpoint/2010/main" val="771313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629" y="-279718"/>
            <a:ext cx="8930243" cy="6400737"/>
          </a:xfrm>
        </p:spPr>
        <p:txBody>
          <a:bodyPr/>
          <a:lstStyle/>
          <a:p>
            <a:pPr fontAlgn="t"/>
            <a:r>
              <a:rPr lang="fr-FR" sz="4000" dirty="0">
                <a:solidFill>
                  <a:srgbClr val="FFFF00"/>
                </a:solidFill>
              </a:rPr>
              <a:t>Interaction Rifampicine-</a:t>
            </a:r>
            <a:r>
              <a:rPr lang="fr-FR" sz="4000" dirty="0" err="1">
                <a:solidFill>
                  <a:srgbClr val="FFFF00"/>
                </a:solidFill>
              </a:rPr>
              <a:t>moxifloxacine</a:t>
            </a:r>
            <a:r>
              <a:rPr lang="fr-FR" sz="4000" dirty="0">
                <a:solidFill>
                  <a:srgbClr val="FFFF00"/>
                </a:solidFill>
              </a:rPr>
              <a:t> :en pratique courante</a:t>
            </a:r>
            <a:br>
              <a:rPr lang="fr-FR" sz="4000" dirty="0">
                <a:solidFill>
                  <a:srgbClr val="FFFF00"/>
                </a:solidFill>
              </a:rPr>
            </a:br>
            <a:br>
              <a:rPr lang="fr-FR" sz="4000" dirty="0">
                <a:solidFill>
                  <a:srgbClr val="FFFF00"/>
                </a:solidFill>
              </a:rPr>
            </a:br>
            <a:br>
              <a:rPr lang="fr-FR" sz="4000" dirty="0">
                <a:solidFill>
                  <a:srgbClr val="FFFF00"/>
                </a:solidFill>
              </a:rPr>
            </a:br>
            <a:r>
              <a:rPr lang="fr-FR" sz="1800" b="1" dirty="0" err="1"/>
              <a:t>Authors</a:t>
            </a:r>
            <a:r>
              <a:rPr lang="fr-FR" sz="1800" b="1" dirty="0"/>
              <a:t>: </a:t>
            </a:r>
            <a:r>
              <a:rPr lang="fr-FR" sz="1800" dirty="0" err="1"/>
              <a:t>Manika</a:t>
            </a:r>
            <a:r>
              <a:rPr lang="fr-FR" sz="1800" dirty="0"/>
              <a:t>, K.</a:t>
            </a:r>
            <a:r>
              <a:rPr lang="fr-FR" sz="1800" baseline="30000" dirty="0">
                <a:hlinkClick r:id="rId2"/>
              </a:rPr>
              <a:t>1</a:t>
            </a:r>
            <a:r>
              <a:rPr lang="fr-FR" sz="1800" dirty="0"/>
              <a:t>; </a:t>
            </a:r>
            <a:r>
              <a:rPr lang="fr-FR" sz="1800" dirty="0" err="1"/>
              <a:t>Chatzika</a:t>
            </a:r>
            <a:r>
              <a:rPr lang="fr-FR" sz="1800" dirty="0"/>
              <a:t>, K.</a:t>
            </a:r>
            <a:r>
              <a:rPr lang="fr-FR" sz="1800" baseline="30000" dirty="0">
                <a:hlinkClick r:id="rId2"/>
              </a:rPr>
              <a:t>1</a:t>
            </a:r>
            <a:r>
              <a:rPr lang="fr-FR" sz="1800" dirty="0"/>
              <a:t>; </a:t>
            </a:r>
            <a:r>
              <a:rPr lang="fr-FR" sz="1800" dirty="0" err="1"/>
              <a:t>Papaioannou</a:t>
            </a:r>
            <a:r>
              <a:rPr lang="fr-FR" sz="1800" dirty="0"/>
              <a:t>, M.</a:t>
            </a:r>
            <a:r>
              <a:rPr lang="fr-FR" sz="1800" baseline="30000" dirty="0">
                <a:hlinkClick r:id="rId2"/>
              </a:rPr>
              <a:t>2</a:t>
            </a:r>
            <a:r>
              <a:rPr lang="fr-FR" sz="1800" dirty="0"/>
              <a:t>; </a:t>
            </a:r>
            <a:r>
              <a:rPr lang="fr-FR" sz="1800" dirty="0" err="1"/>
              <a:t>Kontou</a:t>
            </a:r>
            <a:r>
              <a:rPr lang="fr-FR" sz="1800" dirty="0"/>
              <a:t>, P.</a:t>
            </a:r>
            <a:r>
              <a:rPr lang="fr-FR" sz="1800" baseline="30000" dirty="0">
                <a:hlinkClick r:id="rId2"/>
              </a:rPr>
              <a:t>2</a:t>
            </a:r>
            <a:r>
              <a:rPr lang="fr-FR" sz="1800" dirty="0"/>
              <a:t>; </a:t>
            </a:r>
            <a:r>
              <a:rPr lang="fr-FR" sz="1800" dirty="0" err="1"/>
              <a:t>Boutou</a:t>
            </a:r>
            <a:r>
              <a:rPr lang="fr-FR" sz="1800" dirty="0"/>
              <a:t>, A.</a:t>
            </a:r>
            <a:r>
              <a:rPr lang="fr-FR" sz="1800" baseline="30000" dirty="0">
                <a:hlinkClick r:id="rId2"/>
              </a:rPr>
              <a:t>1</a:t>
            </a:r>
            <a:r>
              <a:rPr lang="fr-FR" sz="1800" dirty="0"/>
              <a:t>; </a:t>
            </a:r>
            <a:r>
              <a:rPr lang="fr-FR" sz="1800" dirty="0" err="1"/>
              <a:t>Zarogoulidis</a:t>
            </a:r>
            <a:r>
              <a:rPr lang="fr-FR" sz="1800" dirty="0"/>
              <a:t>, K.</a:t>
            </a:r>
            <a:r>
              <a:rPr lang="fr-FR" sz="1800" baseline="30000" dirty="0">
                <a:hlinkClick r:id="rId2"/>
              </a:rPr>
              <a:t>1</a:t>
            </a:r>
            <a:r>
              <a:rPr lang="fr-FR" sz="1800" dirty="0"/>
              <a:t>; </a:t>
            </a:r>
            <a:r>
              <a:rPr lang="fr-FR" sz="1800" dirty="0" err="1"/>
              <a:t>Kioumis</a:t>
            </a:r>
            <a:r>
              <a:rPr lang="fr-FR" sz="1800" dirty="0"/>
              <a:t>, I.</a:t>
            </a:r>
            <a:r>
              <a:rPr lang="fr-FR" sz="1800" baseline="30000" dirty="0">
                <a:hlinkClick r:id="rId2"/>
              </a:rPr>
              <a:t>1</a:t>
            </a:r>
            <a:br>
              <a:rPr lang="fr-FR" sz="1800" dirty="0"/>
            </a:br>
            <a:r>
              <a:rPr lang="fr-FR" sz="2400" dirty="0">
                <a:hlinkClick r:id="rId3"/>
              </a:rPr>
              <a:t>The International Journal of Tuberculosis and Lung Disease</a:t>
            </a:r>
            <a:r>
              <a:rPr lang="fr-FR" sz="2400" dirty="0"/>
              <a:t>, </a:t>
            </a:r>
            <a:r>
              <a:rPr lang="fr-FR" sz="1600" dirty="0"/>
              <a:t>Volume 19, </a:t>
            </a:r>
            <a:r>
              <a:rPr lang="fr-FR" sz="1600" dirty="0" err="1"/>
              <a:t>Number</a:t>
            </a:r>
            <a:r>
              <a:rPr lang="fr-FR" sz="1600" dirty="0"/>
              <a:t> 11, 1 </a:t>
            </a:r>
            <a:r>
              <a:rPr lang="fr-FR" sz="1600" dirty="0" err="1"/>
              <a:t>November</a:t>
            </a:r>
            <a:r>
              <a:rPr lang="fr-FR" sz="1600" dirty="0"/>
              <a:t> 2015, pp. 1383-1387(5)</a:t>
            </a:r>
            <a:br>
              <a:rPr lang="fr-FR" sz="1600" dirty="0"/>
            </a:br>
            <a:endParaRPr lang="fr-FR" sz="3200" dirty="0"/>
          </a:p>
        </p:txBody>
      </p:sp>
      <p:pic>
        <p:nvPicPr>
          <p:cNvPr id="3" name="Image 2" descr="http://www.newtbdrugs.org/blog/wp-content/uploads/2014/09/Moxifloxacin1-250x205.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662615" y="380424"/>
            <a:ext cx="1924337" cy="1190479"/>
          </a:xfrm>
          <a:prstGeom prst="rect">
            <a:avLst/>
          </a:prstGeom>
          <a:noFill/>
          <a:ln>
            <a:noFill/>
          </a:ln>
        </p:spPr>
      </p:pic>
    </p:spTree>
    <p:extLst>
      <p:ext uri="{BB962C8B-B14F-4D97-AF65-F5344CB8AC3E}">
        <p14:creationId xmlns:p14="http://schemas.microsoft.com/office/powerpoint/2010/main" val="114717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9407" y="498764"/>
            <a:ext cx="6538029" cy="1092537"/>
          </a:xfrm>
        </p:spPr>
        <p:txBody>
          <a:bodyPr/>
          <a:lstStyle/>
          <a:p>
            <a:r>
              <a:rPr lang="fr-FR" sz="4800" b="1" dirty="0">
                <a:solidFill>
                  <a:srgbClr val="FFFF00"/>
                </a:solidFill>
              </a:rPr>
              <a:t> </a:t>
            </a:r>
            <a:r>
              <a:rPr lang="fr-FR" sz="4800" b="1" dirty="0" err="1">
                <a:solidFill>
                  <a:srgbClr val="FFFF00"/>
                </a:solidFill>
              </a:rPr>
              <a:t>Hypothése</a:t>
            </a:r>
            <a:r>
              <a:rPr lang="fr-FR" sz="4800" b="1" dirty="0">
                <a:solidFill>
                  <a:srgbClr val="FFFF00"/>
                </a:solidFill>
              </a:rPr>
              <a:t> de l’étude</a:t>
            </a:r>
          </a:p>
        </p:txBody>
      </p:sp>
      <p:sp>
        <p:nvSpPr>
          <p:cNvPr id="3" name="Espace réservé du contenu 2"/>
          <p:cNvSpPr>
            <a:spLocks noGrp="1"/>
          </p:cNvSpPr>
          <p:nvPr>
            <p:ph idx="1"/>
          </p:nvPr>
        </p:nvSpPr>
        <p:spPr>
          <a:xfrm>
            <a:off x="760021" y="2517576"/>
            <a:ext cx="7602929" cy="2220686"/>
          </a:xfrm>
        </p:spPr>
        <p:txBody>
          <a:bodyPr/>
          <a:lstStyle/>
          <a:p>
            <a:pPr marL="0" indent="0">
              <a:buNone/>
            </a:pPr>
            <a:r>
              <a:rPr lang="fr-FR" sz="3600" dirty="0"/>
              <a:t>La Rifampicine réduirait le seuil sérique de la </a:t>
            </a:r>
            <a:r>
              <a:rPr lang="fr-FR" sz="3600" dirty="0" err="1"/>
              <a:t>Moxifloxacine</a:t>
            </a:r>
            <a:r>
              <a:rPr lang="fr-FR" sz="3600" dirty="0"/>
              <a:t> et diminuerait ainsi son </a:t>
            </a:r>
            <a:r>
              <a:rPr lang="fr-FR" sz="3600" dirty="0" err="1"/>
              <a:t>éfficacité</a:t>
            </a:r>
            <a:r>
              <a:rPr lang="fr-FR" sz="3600" dirty="0"/>
              <a:t>.</a:t>
            </a:r>
            <a:endParaRPr lang="fr-FR" dirty="0"/>
          </a:p>
        </p:txBody>
      </p:sp>
    </p:spTree>
    <p:extLst>
      <p:ext uri="{BB962C8B-B14F-4D97-AF65-F5344CB8AC3E}">
        <p14:creationId xmlns:p14="http://schemas.microsoft.com/office/powerpoint/2010/main" val="2231586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1047" y="381000"/>
            <a:ext cx="7557717" cy="1044388"/>
          </a:xfrm>
        </p:spPr>
        <p:txBody>
          <a:bodyPr/>
          <a:lstStyle/>
          <a:p>
            <a:r>
              <a:rPr lang="fr-FR" sz="4400" b="1" dirty="0">
                <a:solidFill>
                  <a:srgbClr val="FFFF00"/>
                </a:solidFill>
              </a:rPr>
              <a:t>   Objectif de l’étude</a:t>
            </a:r>
          </a:p>
        </p:txBody>
      </p:sp>
      <p:sp>
        <p:nvSpPr>
          <p:cNvPr id="3" name="Espace réservé du contenu 2"/>
          <p:cNvSpPr>
            <a:spLocks noGrp="1"/>
          </p:cNvSpPr>
          <p:nvPr>
            <p:ph idx="1"/>
          </p:nvPr>
        </p:nvSpPr>
        <p:spPr>
          <a:xfrm>
            <a:off x="299541" y="1828800"/>
            <a:ext cx="8695764" cy="4208930"/>
          </a:xfrm>
        </p:spPr>
        <p:txBody>
          <a:bodyPr>
            <a:normAutofit/>
          </a:bodyPr>
          <a:lstStyle/>
          <a:p>
            <a:pPr marL="0" indent="0">
              <a:lnSpc>
                <a:spcPct val="150000"/>
              </a:lnSpc>
              <a:buNone/>
            </a:pPr>
            <a:r>
              <a:rPr lang="fr-FR" sz="3200" dirty="0"/>
              <a:t>Etudier l’ interaction entre MFX/RMP  chez des patients recevant MFX avec ou  sans RMP</a:t>
            </a:r>
          </a:p>
          <a:p>
            <a:pPr marL="0" indent="0">
              <a:lnSpc>
                <a:spcPct val="150000"/>
              </a:lnSpc>
              <a:buNone/>
            </a:pPr>
            <a:r>
              <a:rPr lang="fr-FR" sz="3200" dirty="0"/>
              <a:t>Dans leur régime thérapeutique.</a:t>
            </a:r>
            <a:endParaRPr lang="fr-FR" sz="1800" dirty="0"/>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60116" y="461902"/>
            <a:ext cx="1924337" cy="1190479"/>
          </a:xfrm>
          <a:prstGeom prst="rect">
            <a:avLst/>
          </a:prstGeom>
          <a:noFill/>
          <a:ln>
            <a:noFill/>
          </a:ln>
        </p:spPr>
      </p:pic>
    </p:spTree>
    <p:extLst>
      <p:ext uri="{BB962C8B-B14F-4D97-AF65-F5344CB8AC3E}">
        <p14:creationId xmlns:p14="http://schemas.microsoft.com/office/powerpoint/2010/main" val="519360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3424" y="381000"/>
            <a:ext cx="7557717" cy="1044388"/>
          </a:xfrm>
        </p:spPr>
        <p:txBody>
          <a:bodyPr/>
          <a:lstStyle/>
          <a:p>
            <a:r>
              <a:rPr lang="fr-FR" sz="4800" b="1" dirty="0">
                <a:solidFill>
                  <a:srgbClr val="FFFF00"/>
                </a:solidFill>
              </a:rPr>
              <a:t> Protocole de l’étude</a:t>
            </a:r>
          </a:p>
        </p:txBody>
      </p:sp>
      <p:sp>
        <p:nvSpPr>
          <p:cNvPr id="3" name="Espace réservé du contenu 2"/>
          <p:cNvSpPr>
            <a:spLocks noGrp="1"/>
          </p:cNvSpPr>
          <p:nvPr>
            <p:ph idx="1"/>
          </p:nvPr>
        </p:nvSpPr>
        <p:spPr>
          <a:xfrm>
            <a:off x="149413" y="1828800"/>
            <a:ext cx="8695764" cy="4208930"/>
          </a:xfrm>
        </p:spPr>
        <p:txBody>
          <a:bodyPr/>
          <a:lstStyle/>
          <a:p>
            <a:r>
              <a:rPr lang="fr-FR" dirty="0"/>
              <a:t>Patients </a:t>
            </a:r>
            <a:r>
              <a:rPr lang="fr-FR" dirty="0" err="1"/>
              <a:t>with</a:t>
            </a:r>
            <a:r>
              <a:rPr lang="fr-FR" dirty="0"/>
              <a:t> </a:t>
            </a:r>
            <a:r>
              <a:rPr lang="fr-FR" dirty="0" err="1"/>
              <a:t>pulmonary</a:t>
            </a:r>
            <a:r>
              <a:rPr lang="fr-FR" dirty="0"/>
              <a:t> TB </a:t>
            </a:r>
            <a:r>
              <a:rPr lang="fr-FR" dirty="0" err="1"/>
              <a:t>followed</a:t>
            </a:r>
            <a:r>
              <a:rPr lang="fr-FR" dirty="0"/>
              <a:t> up by the </a:t>
            </a:r>
            <a:r>
              <a:rPr lang="fr-FR" dirty="0" err="1"/>
              <a:t>Tuberculosis</a:t>
            </a:r>
            <a:r>
              <a:rPr lang="fr-FR" dirty="0"/>
              <a:t> Out-patient </a:t>
            </a:r>
            <a:r>
              <a:rPr lang="fr-FR" dirty="0" err="1"/>
              <a:t>Clinic</a:t>
            </a:r>
            <a:r>
              <a:rPr lang="fr-FR" dirty="0"/>
              <a:t> of the </a:t>
            </a:r>
            <a:r>
              <a:rPr lang="fr-FR" dirty="0" err="1"/>
              <a:t>Pulmonary</a:t>
            </a:r>
            <a:r>
              <a:rPr lang="fr-FR" dirty="0"/>
              <a:t> </a:t>
            </a:r>
            <a:r>
              <a:rPr lang="fr-FR" dirty="0" err="1"/>
              <a:t>Department</a:t>
            </a:r>
            <a:r>
              <a:rPr lang="fr-FR" dirty="0"/>
              <a:t>, </a:t>
            </a:r>
            <a:r>
              <a:rPr lang="fr-FR" dirty="0" err="1"/>
              <a:t>Aristotle</a:t>
            </a:r>
            <a:r>
              <a:rPr lang="fr-FR" dirty="0"/>
              <a:t> </a:t>
            </a:r>
            <a:r>
              <a:rPr lang="fr-FR" dirty="0" err="1"/>
              <a:t>University</a:t>
            </a:r>
            <a:r>
              <a:rPr lang="fr-FR" dirty="0"/>
              <a:t> of Thessaloniki, </a:t>
            </a:r>
            <a:r>
              <a:rPr lang="fr-FR" dirty="0" err="1"/>
              <a:t>Greece</a:t>
            </a:r>
            <a:r>
              <a:rPr lang="fr-FR" dirty="0"/>
              <a:t>, </a:t>
            </a:r>
            <a:r>
              <a:rPr lang="fr-FR" dirty="0" err="1"/>
              <a:t>who</a:t>
            </a:r>
            <a:r>
              <a:rPr lang="fr-FR" dirty="0"/>
              <a:t> </a:t>
            </a:r>
            <a:r>
              <a:rPr lang="fr-FR" dirty="0" err="1"/>
              <a:t>underwent</a:t>
            </a:r>
            <a:r>
              <a:rPr lang="fr-FR" dirty="0"/>
              <a:t> </a:t>
            </a:r>
            <a:r>
              <a:rPr lang="fr-FR" dirty="0" err="1"/>
              <a:t>treatment</a:t>
            </a:r>
            <a:r>
              <a:rPr lang="fr-FR" dirty="0"/>
              <a:t> </a:t>
            </a:r>
            <a:r>
              <a:rPr lang="fr-FR" dirty="0" err="1"/>
              <a:t>with</a:t>
            </a:r>
            <a:r>
              <a:rPr lang="fr-FR" dirty="0"/>
              <a:t> MFX </a:t>
            </a:r>
            <a:r>
              <a:rPr lang="fr-FR" dirty="0" err="1"/>
              <a:t>during</a:t>
            </a:r>
            <a:r>
              <a:rPr lang="fr-FR" dirty="0"/>
              <a:t> the </a:t>
            </a:r>
            <a:r>
              <a:rPr lang="fr-FR" dirty="0" err="1"/>
              <a:t>periods</a:t>
            </a:r>
            <a:r>
              <a:rPr lang="fr-FR" dirty="0"/>
              <a:t> 1 May 2012-30 April 2014 and 1 January-31 March 2015, </a:t>
            </a:r>
            <a:r>
              <a:rPr lang="fr-FR" dirty="0" err="1"/>
              <a:t>were</a:t>
            </a:r>
            <a:r>
              <a:rPr lang="fr-FR" dirty="0"/>
              <a:t> </a:t>
            </a:r>
            <a:r>
              <a:rPr lang="fr-FR" dirty="0" err="1"/>
              <a:t>included</a:t>
            </a:r>
            <a:r>
              <a:rPr lang="fr-FR" dirty="0"/>
              <a:t> in the </a:t>
            </a:r>
            <a:r>
              <a:rPr lang="fr-FR" dirty="0" err="1"/>
              <a:t>study</a:t>
            </a:r>
            <a:r>
              <a:rPr lang="fr-FR" dirty="0"/>
              <a:t>.</a:t>
            </a:r>
          </a:p>
          <a:p>
            <a:r>
              <a:rPr lang="fr-FR" dirty="0"/>
              <a:t> Les seuils de </a:t>
            </a:r>
            <a:r>
              <a:rPr lang="fr-FR" sz="3200" dirty="0">
                <a:solidFill>
                  <a:srgbClr val="FFFF00"/>
                </a:solidFill>
              </a:rPr>
              <a:t>MFX sont comparés entre 12 patients ayant reçu RMP (Group 1) and 10 n’ayant pas reçu (Group 2)</a:t>
            </a:r>
          </a:p>
          <a:p>
            <a:pPr marL="0" indent="0">
              <a:buNone/>
            </a:pPr>
            <a:endParaRPr lang="fr-FR" dirty="0"/>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920840" y="381000"/>
            <a:ext cx="1924337" cy="1190479"/>
          </a:xfrm>
          <a:prstGeom prst="rect">
            <a:avLst/>
          </a:prstGeom>
          <a:noFill/>
          <a:ln>
            <a:noFill/>
          </a:ln>
        </p:spPr>
      </p:pic>
    </p:spTree>
    <p:extLst>
      <p:ext uri="{BB962C8B-B14F-4D97-AF65-F5344CB8AC3E}">
        <p14:creationId xmlns:p14="http://schemas.microsoft.com/office/powerpoint/2010/main" val="3428964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2619" y="381000"/>
            <a:ext cx="3777622" cy="1044388"/>
          </a:xfrm>
        </p:spPr>
        <p:txBody>
          <a:bodyPr/>
          <a:lstStyle/>
          <a:p>
            <a:r>
              <a:rPr lang="fr-FR" sz="5400" b="1" dirty="0">
                <a:solidFill>
                  <a:srgbClr val="FFFF00"/>
                </a:solidFill>
              </a:rPr>
              <a:t>Conclusion</a:t>
            </a:r>
          </a:p>
        </p:txBody>
      </p:sp>
      <p:sp>
        <p:nvSpPr>
          <p:cNvPr id="3" name="Espace réservé du contenu 2"/>
          <p:cNvSpPr>
            <a:spLocks noGrp="1"/>
          </p:cNvSpPr>
          <p:nvPr>
            <p:ph idx="1"/>
          </p:nvPr>
        </p:nvSpPr>
        <p:spPr>
          <a:xfrm>
            <a:off x="368135" y="1828800"/>
            <a:ext cx="8407730" cy="4208930"/>
          </a:xfrm>
        </p:spPr>
        <p:txBody>
          <a:bodyPr>
            <a:normAutofit fontScale="92500" lnSpcReduction="20000"/>
          </a:bodyPr>
          <a:lstStyle/>
          <a:p>
            <a:r>
              <a:rPr lang="fr-FR" sz="3200" dirty="0"/>
              <a:t>Baisse des seuils de MFX  dans le groupe traité par RMP,</a:t>
            </a:r>
          </a:p>
          <a:p>
            <a:r>
              <a:rPr lang="fr-FR" sz="3200" dirty="0"/>
              <a:t>L’ effet observé est moins important que rapporté.</a:t>
            </a:r>
          </a:p>
          <a:p>
            <a:r>
              <a:rPr lang="fr-FR" sz="3200" dirty="0"/>
              <a:t> Qu’une large variabilité pharmacocinétique est observée au niveau du seuil de la  MFX dans les deux groupes :ce qui </a:t>
            </a:r>
            <a:r>
              <a:rPr lang="fr-FR" sz="3200" dirty="0" err="1"/>
              <a:t>suggére</a:t>
            </a:r>
            <a:r>
              <a:rPr lang="fr-FR" sz="3200" dirty="0"/>
              <a:t> un réajustement des doses en cas de prescription associée à la RMP.</a:t>
            </a:r>
          </a:p>
        </p:txBody>
      </p:sp>
      <p:pic>
        <p:nvPicPr>
          <p:cNvPr id="5" name="Image 4"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14700" y="577979"/>
            <a:ext cx="1924337" cy="1190479"/>
          </a:xfrm>
          <a:prstGeom prst="rect">
            <a:avLst/>
          </a:prstGeom>
          <a:noFill/>
          <a:ln>
            <a:noFill/>
          </a:ln>
        </p:spPr>
      </p:pic>
    </p:spTree>
    <p:extLst>
      <p:ext uri="{BB962C8B-B14F-4D97-AF65-F5344CB8AC3E}">
        <p14:creationId xmlns:p14="http://schemas.microsoft.com/office/powerpoint/2010/main" val="3688707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4905" y="2721652"/>
            <a:ext cx="8395573" cy="1044388"/>
          </a:xfrm>
        </p:spPr>
        <p:txBody>
          <a:bodyPr/>
          <a:lstStyle/>
          <a:p>
            <a:r>
              <a:rPr lang="fr-FR" b="1" dirty="0">
                <a:solidFill>
                  <a:srgbClr val="FFFF00"/>
                </a:solidFill>
              </a:rPr>
              <a:t>Concernant le raccourcissement du Traitement</a:t>
            </a:r>
          </a:p>
        </p:txBody>
      </p:sp>
      <p:pic>
        <p:nvPicPr>
          <p:cNvPr id="3" name="Image 2"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002509" y="3643952"/>
            <a:ext cx="2906972" cy="1925339"/>
          </a:xfrm>
          <a:prstGeom prst="rect">
            <a:avLst/>
          </a:prstGeom>
          <a:noFill/>
          <a:ln>
            <a:noFill/>
          </a:ln>
        </p:spPr>
      </p:pic>
    </p:spTree>
    <p:extLst>
      <p:ext uri="{BB962C8B-B14F-4D97-AF65-F5344CB8AC3E}">
        <p14:creationId xmlns:p14="http://schemas.microsoft.com/office/powerpoint/2010/main" val="2968248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0933" y="2333767"/>
            <a:ext cx="8657527" cy="1998240"/>
          </a:xfrm>
        </p:spPr>
        <p:txBody>
          <a:bodyPr>
            <a:noAutofit/>
          </a:bodyPr>
          <a:lstStyle/>
          <a:p>
            <a:pPr marL="0" indent="0">
              <a:buNone/>
            </a:pPr>
            <a:r>
              <a:rPr lang="fr-FR" sz="3600" b="1" dirty="0" err="1">
                <a:solidFill>
                  <a:srgbClr val="FFFF00"/>
                </a:solidFill>
              </a:rPr>
              <a:t>Moxifloxacin</a:t>
            </a:r>
            <a:r>
              <a:rPr lang="fr-FR" sz="3600" b="1" dirty="0">
                <a:solidFill>
                  <a:srgbClr val="FFFF00"/>
                </a:solidFill>
              </a:rPr>
              <a:t> </a:t>
            </a:r>
            <a:r>
              <a:rPr lang="fr-FR" sz="3600" b="1" dirty="0" err="1">
                <a:solidFill>
                  <a:srgbClr val="FFFF00"/>
                </a:solidFill>
              </a:rPr>
              <a:t>could</a:t>
            </a:r>
            <a:r>
              <a:rPr lang="fr-FR" sz="3600" b="1" dirty="0">
                <a:solidFill>
                  <a:srgbClr val="FFFF00"/>
                </a:solidFill>
              </a:rPr>
              <a:t> </a:t>
            </a:r>
            <a:r>
              <a:rPr lang="fr-FR" sz="3600" b="1" dirty="0" err="1">
                <a:solidFill>
                  <a:srgbClr val="FFFF00"/>
                </a:solidFill>
              </a:rPr>
              <a:t>shorten</a:t>
            </a:r>
            <a:r>
              <a:rPr lang="fr-FR" sz="3600" b="1" dirty="0">
                <a:solidFill>
                  <a:srgbClr val="FFFF00"/>
                </a:solidFill>
              </a:rPr>
              <a:t> duration </a:t>
            </a:r>
          </a:p>
          <a:p>
            <a:pPr marL="0" indent="0">
              <a:buNone/>
            </a:pPr>
            <a:r>
              <a:rPr lang="fr-FR" sz="3600" b="1" dirty="0">
                <a:solidFill>
                  <a:srgbClr val="FFFF00"/>
                </a:solidFill>
              </a:rPr>
              <a:t>of </a:t>
            </a:r>
            <a:r>
              <a:rPr lang="fr-FR" sz="3600" b="1" dirty="0" err="1">
                <a:solidFill>
                  <a:srgbClr val="FFFF00"/>
                </a:solidFill>
              </a:rPr>
              <a:t>tuberculosis</a:t>
            </a:r>
            <a:r>
              <a:rPr lang="fr-FR" sz="3600" b="1" dirty="0">
                <a:solidFill>
                  <a:srgbClr val="FFFF00"/>
                </a:solidFill>
              </a:rPr>
              <a:t> </a:t>
            </a:r>
            <a:r>
              <a:rPr lang="fr-FR" sz="3600" b="1" dirty="0" err="1">
                <a:solidFill>
                  <a:srgbClr val="FFFF00"/>
                </a:solidFill>
              </a:rPr>
              <a:t>treatment</a:t>
            </a:r>
            <a:endParaRPr lang="fr-FR" sz="3600" b="1" dirty="0">
              <a:solidFill>
                <a:srgbClr val="FFFF00"/>
              </a:solidFill>
            </a:endParaRPr>
          </a:p>
          <a:p>
            <a:pPr marL="0" indent="0">
              <a:buNone/>
            </a:pPr>
            <a:r>
              <a:rPr lang="fr-FR" sz="2400" i="1" dirty="0">
                <a:hlinkClick r:id="rId2"/>
              </a:rPr>
              <a:t>The Pharmaceutical Journal</a:t>
            </a:r>
            <a:r>
              <a:rPr lang="fr-FR" sz="2400" dirty="0"/>
              <a:t>3 APR 2009</a:t>
            </a:r>
          </a:p>
          <a:p>
            <a:pPr marL="0" indent="0">
              <a:buNone/>
            </a:pPr>
            <a:endParaRPr lang="fr-FR" sz="2800" dirty="0"/>
          </a:p>
          <a:p>
            <a:endParaRPr lang="fr-FR" sz="3200" dirty="0"/>
          </a:p>
        </p:txBody>
      </p:sp>
      <p:pic>
        <p:nvPicPr>
          <p:cNvPr id="4" name="Image 3"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059608" y="477671"/>
            <a:ext cx="2647664" cy="1760561"/>
          </a:xfrm>
          <a:prstGeom prst="rect">
            <a:avLst/>
          </a:prstGeom>
          <a:noFill/>
          <a:ln>
            <a:noFill/>
          </a:ln>
        </p:spPr>
      </p:pic>
    </p:spTree>
    <p:extLst>
      <p:ext uri="{BB962C8B-B14F-4D97-AF65-F5344CB8AC3E}">
        <p14:creationId xmlns:p14="http://schemas.microsoft.com/office/powerpoint/2010/main" val="3690125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9388" y="653134"/>
            <a:ext cx="7172699" cy="1502417"/>
          </a:xfrm>
        </p:spPr>
        <p:txBody>
          <a:bodyPr/>
          <a:lstStyle/>
          <a:p>
            <a:br>
              <a:rPr lang="fr-FR" sz="4000" b="1" dirty="0">
                <a:solidFill>
                  <a:srgbClr val="FFFF00"/>
                </a:solidFill>
              </a:rPr>
            </a:br>
            <a:r>
              <a:rPr lang="fr-FR" sz="4000" b="1" dirty="0">
                <a:solidFill>
                  <a:srgbClr val="FFFF00"/>
                </a:solidFill>
              </a:rPr>
              <a:t>																					Résultats de l’étude					</a:t>
            </a:r>
            <a:r>
              <a:rPr lang="fr-FR" sz="4800" b="1" dirty="0">
                <a:solidFill>
                  <a:srgbClr val="FFFF00"/>
                </a:solidFill>
              </a:rPr>
              <a:t>	</a:t>
            </a:r>
            <a:r>
              <a:rPr lang="fr-FR" sz="4000" b="1" dirty="0">
                <a:solidFill>
                  <a:srgbClr val="FFFF00"/>
                </a:solidFill>
              </a:rPr>
              <a:t>		</a:t>
            </a:r>
          </a:p>
        </p:txBody>
      </p:sp>
      <p:sp>
        <p:nvSpPr>
          <p:cNvPr id="3" name="Espace réservé du contenu 2"/>
          <p:cNvSpPr>
            <a:spLocks noGrp="1"/>
          </p:cNvSpPr>
          <p:nvPr>
            <p:ph idx="1"/>
          </p:nvPr>
        </p:nvSpPr>
        <p:spPr>
          <a:xfrm>
            <a:off x="171450" y="1718896"/>
            <a:ext cx="8543925" cy="4208930"/>
          </a:xfrm>
        </p:spPr>
        <p:txBody>
          <a:bodyPr>
            <a:noAutofit/>
          </a:bodyPr>
          <a:lstStyle/>
          <a:p>
            <a:pPr marL="0" indent="0">
              <a:buNone/>
            </a:pPr>
            <a:r>
              <a:rPr lang="fr-FR" sz="2800" dirty="0"/>
              <a:t>Essai randomisé  mené à Rio de Janeiro, Brésil, </a:t>
            </a:r>
          </a:p>
          <a:p>
            <a:pPr marL="0" indent="0">
              <a:buNone/>
            </a:pPr>
            <a:r>
              <a:rPr lang="fr-FR" sz="2800" dirty="0">
                <a:solidFill>
                  <a:srgbClr val="FFFF00"/>
                </a:solidFill>
              </a:rPr>
              <a:t>80%</a:t>
            </a:r>
            <a:r>
              <a:rPr lang="fr-FR" sz="2800" dirty="0"/>
              <a:t> des </a:t>
            </a:r>
            <a:r>
              <a:rPr lang="fr-FR" sz="2800" dirty="0">
                <a:solidFill>
                  <a:srgbClr val="FFFF00"/>
                </a:solidFill>
              </a:rPr>
              <a:t>170</a:t>
            </a:r>
            <a:r>
              <a:rPr lang="fr-FR" sz="2800" dirty="0"/>
              <a:t> patients tuberculeux  inclus dans l’ étude de ceux ayant reçu </a:t>
            </a:r>
            <a:r>
              <a:rPr lang="fr-FR" sz="2800" dirty="0">
                <a:solidFill>
                  <a:srgbClr val="FFFF00"/>
                </a:solidFill>
              </a:rPr>
              <a:t>400mg de MFX cinq jours par semaine ont </a:t>
            </a:r>
            <a:r>
              <a:rPr lang="fr-FR" sz="2800" dirty="0" err="1">
                <a:solidFill>
                  <a:srgbClr val="FFFF00"/>
                </a:solidFill>
              </a:rPr>
              <a:t>négativé</a:t>
            </a:r>
            <a:r>
              <a:rPr lang="fr-FR" sz="2800" dirty="0">
                <a:solidFill>
                  <a:srgbClr val="FFFF00"/>
                </a:solidFill>
              </a:rPr>
              <a:t> à la 8éme semaine leurs cultures</a:t>
            </a:r>
            <a:r>
              <a:rPr lang="fr-FR" sz="2800" dirty="0"/>
              <a:t>. </a:t>
            </a:r>
          </a:p>
          <a:p>
            <a:pPr marL="0" indent="0">
              <a:buNone/>
            </a:pPr>
            <a:r>
              <a:rPr lang="fr-FR" sz="2800" dirty="0"/>
              <a:t>-Comparés à </a:t>
            </a:r>
            <a:r>
              <a:rPr lang="fr-FR" sz="2800" dirty="0">
                <a:solidFill>
                  <a:srgbClr val="FFFF00"/>
                </a:solidFill>
              </a:rPr>
              <a:t>63% dans le groupe de ceux recevant juste 15–20mg/kg d’</a:t>
            </a:r>
            <a:r>
              <a:rPr lang="fr-FR" sz="2800" dirty="0" err="1">
                <a:solidFill>
                  <a:srgbClr val="FFFF00"/>
                </a:solidFill>
              </a:rPr>
              <a:t>éthambutol</a:t>
            </a:r>
            <a:r>
              <a:rPr lang="fr-FR" sz="2800" dirty="0">
                <a:solidFill>
                  <a:srgbClr val="FFFF00"/>
                </a:solidFill>
              </a:rPr>
              <a:t> </a:t>
            </a:r>
            <a:r>
              <a:rPr lang="fr-FR" sz="2800" dirty="0"/>
              <a:t>(</a:t>
            </a:r>
            <a:r>
              <a:rPr lang="fr-FR" sz="2800" i="1" dirty="0"/>
              <a:t>P</a:t>
            </a:r>
            <a:r>
              <a:rPr lang="fr-FR" sz="2800" dirty="0"/>
              <a:t>=0.03)</a:t>
            </a:r>
            <a:r>
              <a:rPr lang="fr-FR" sz="2800" dirty="0">
                <a:solidFill>
                  <a:srgbClr val="FFFF00"/>
                </a:solidFill>
              </a:rPr>
              <a:t>.</a:t>
            </a:r>
          </a:p>
          <a:p>
            <a:endParaRPr lang="fr-FR" sz="3600" dirty="0"/>
          </a:p>
        </p:txBody>
      </p:sp>
    </p:spTree>
    <p:extLst>
      <p:ext uri="{BB962C8B-B14F-4D97-AF65-F5344CB8AC3E}">
        <p14:creationId xmlns:p14="http://schemas.microsoft.com/office/powerpoint/2010/main" val="411173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414" y="3416080"/>
            <a:ext cx="8896585" cy="1044388"/>
          </a:xfrm>
        </p:spPr>
        <p:txBody>
          <a:bodyPr/>
          <a:lstStyle/>
          <a:p>
            <a:r>
              <a:rPr lang="fr-FR" sz="3600" dirty="0">
                <a:solidFill>
                  <a:srgbClr val="FFFF00"/>
                </a:solidFill>
              </a:rPr>
              <a:t>Les nombreuses études faites sur l’animal ont été volontairement écartées de l’exposé tout en sachant qu’elles ont été à l’origine de l’intérêt porté à cette drogue.</a:t>
            </a:r>
          </a:p>
        </p:txBody>
      </p:sp>
    </p:spTree>
    <p:extLst>
      <p:ext uri="{BB962C8B-B14F-4D97-AF65-F5344CB8AC3E}">
        <p14:creationId xmlns:p14="http://schemas.microsoft.com/office/powerpoint/2010/main" val="3145347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7206" y="381000"/>
            <a:ext cx="3508655" cy="1044388"/>
          </a:xfrm>
        </p:spPr>
        <p:txBody>
          <a:bodyPr/>
          <a:lstStyle/>
          <a:p>
            <a:r>
              <a:rPr lang="fr-FR" sz="4800" b="1" dirty="0" err="1">
                <a:solidFill>
                  <a:srgbClr val="FFFF00"/>
                </a:solidFill>
              </a:rPr>
              <a:t>Resultats</a:t>
            </a:r>
            <a:endParaRPr lang="fr-FR" sz="4800" b="1" dirty="0">
              <a:solidFill>
                <a:srgbClr val="FFFF00"/>
              </a:solidFill>
            </a:endParaRPr>
          </a:p>
        </p:txBody>
      </p:sp>
      <p:sp>
        <p:nvSpPr>
          <p:cNvPr id="3" name="Espace réservé du contenu 2"/>
          <p:cNvSpPr>
            <a:spLocks noGrp="1"/>
          </p:cNvSpPr>
          <p:nvPr>
            <p:ph idx="1"/>
          </p:nvPr>
        </p:nvSpPr>
        <p:spPr>
          <a:xfrm>
            <a:off x="457200" y="1828800"/>
            <a:ext cx="8417859" cy="4208930"/>
          </a:xfrm>
        </p:spPr>
        <p:txBody>
          <a:bodyPr>
            <a:normAutofit/>
          </a:bodyPr>
          <a:lstStyle/>
          <a:p>
            <a:r>
              <a:rPr lang="fr-FR" sz="2800" dirty="0"/>
              <a:t>Après une semaine, 13 % of 69 des patients dans le groupe  «  </a:t>
            </a:r>
            <a:r>
              <a:rPr lang="fr-FR" sz="2800" dirty="0" err="1"/>
              <a:t>moxifloxacine</a:t>
            </a:r>
            <a:r>
              <a:rPr lang="fr-FR" sz="2800" dirty="0"/>
              <a:t> » ont </a:t>
            </a:r>
            <a:r>
              <a:rPr lang="fr-FR" sz="2800" dirty="0" err="1"/>
              <a:t>negativé</a:t>
            </a:r>
            <a:r>
              <a:rPr lang="fr-FR" sz="2800" dirty="0"/>
              <a:t> leurs </a:t>
            </a:r>
            <a:r>
              <a:rPr lang="fr-FR" sz="2800" dirty="0" err="1"/>
              <a:t>bacilloscopies</a:t>
            </a:r>
            <a:r>
              <a:rPr lang="fr-FR" sz="2800" dirty="0"/>
              <a:t> comparés à 3 % dans le groupe  « </a:t>
            </a:r>
            <a:r>
              <a:rPr lang="fr-FR" sz="2800" dirty="0" err="1"/>
              <a:t>éthambutol</a:t>
            </a:r>
            <a:r>
              <a:rPr lang="fr-FR" sz="2800" dirty="0"/>
              <a:t> »  (</a:t>
            </a:r>
            <a:r>
              <a:rPr lang="fr-FR" sz="2800" i="1" dirty="0"/>
              <a:t>P</a:t>
            </a:r>
            <a:r>
              <a:rPr lang="fr-FR" sz="2800" dirty="0"/>
              <a:t>=0.03).</a:t>
            </a:r>
          </a:p>
          <a:p>
            <a:r>
              <a:rPr lang="fr-FR" sz="2800" dirty="0"/>
              <a:t>A chaque semaine d’avancement du traitement, le taux de négativation s’élève plus dans le groupe « MOXIFLOXACINE</a:t>
            </a:r>
            <a:r>
              <a:rPr lang="fr-FR" dirty="0"/>
              <a:t> »</a:t>
            </a:r>
          </a:p>
        </p:txBody>
      </p:sp>
    </p:spTree>
    <p:extLst>
      <p:ext uri="{BB962C8B-B14F-4D97-AF65-F5344CB8AC3E}">
        <p14:creationId xmlns:p14="http://schemas.microsoft.com/office/powerpoint/2010/main" val="110774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441" y="381000"/>
            <a:ext cx="4255713" cy="1044388"/>
          </a:xfrm>
        </p:spPr>
        <p:txBody>
          <a:bodyPr/>
          <a:lstStyle/>
          <a:p>
            <a:r>
              <a:rPr lang="fr-FR" sz="4800" b="1" dirty="0">
                <a:solidFill>
                  <a:srgbClr val="FFFF00"/>
                </a:solidFill>
              </a:rPr>
              <a:t>Conclusion</a:t>
            </a:r>
          </a:p>
        </p:txBody>
      </p:sp>
      <p:sp>
        <p:nvSpPr>
          <p:cNvPr id="3" name="Espace réservé du contenu 2"/>
          <p:cNvSpPr>
            <a:spLocks noGrp="1"/>
          </p:cNvSpPr>
          <p:nvPr>
            <p:ph idx="1"/>
          </p:nvPr>
        </p:nvSpPr>
        <p:spPr>
          <a:xfrm>
            <a:off x="224642" y="1845294"/>
            <a:ext cx="8979647" cy="4802387"/>
          </a:xfrm>
        </p:spPr>
        <p:txBody>
          <a:bodyPr>
            <a:normAutofit/>
          </a:bodyPr>
          <a:lstStyle/>
          <a:p>
            <a:pPr marL="0" indent="0">
              <a:buNone/>
            </a:pPr>
            <a:r>
              <a:rPr lang="fr-FR" sz="2800" b="1" dirty="0">
                <a:solidFill>
                  <a:srgbClr val="FFFF00"/>
                </a:solidFill>
              </a:rPr>
              <a:t>Études complémentaires sont nécessaires</a:t>
            </a:r>
            <a:r>
              <a:rPr lang="fr-FR" sz="2800" b="1" dirty="0"/>
              <a:t> </a:t>
            </a:r>
            <a:r>
              <a:rPr lang="fr-FR" sz="2800" dirty="0"/>
              <a:t> </a:t>
            </a:r>
            <a:r>
              <a:rPr lang="fr-FR" sz="2800" dirty="0">
                <a:solidFill>
                  <a:srgbClr val="FFFF00"/>
                </a:solidFill>
              </a:rPr>
              <a:t>pour confirmer: </a:t>
            </a:r>
          </a:p>
          <a:p>
            <a:r>
              <a:rPr lang="fr-FR" sz="2800" dirty="0"/>
              <a:t>La tolérance de la </a:t>
            </a:r>
            <a:r>
              <a:rPr lang="fr-FR" sz="2800" dirty="0" err="1"/>
              <a:t>moxifloxacine</a:t>
            </a:r>
            <a:r>
              <a:rPr lang="fr-FR" sz="2800" dirty="0"/>
              <a:t> pour une longue période,</a:t>
            </a:r>
          </a:p>
          <a:p>
            <a:r>
              <a:rPr lang="fr-FR" sz="2800" b="1" dirty="0">
                <a:solidFill>
                  <a:srgbClr val="FFFF00"/>
                </a:solidFill>
              </a:rPr>
              <a:t>L’efficacité du raccourcissement par rapport au traitement classique de 6 mois</a:t>
            </a:r>
            <a:r>
              <a:rPr lang="fr-FR" sz="2800" dirty="0">
                <a:solidFill>
                  <a:srgbClr val="FFFF00"/>
                </a:solidFill>
              </a:rPr>
              <a:t>.</a:t>
            </a:r>
            <a:r>
              <a:rPr lang="fr-FR" sz="2800" dirty="0"/>
              <a:t> </a:t>
            </a:r>
          </a:p>
          <a:p>
            <a:pPr marL="0" indent="0">
              <a:buNone/>
            </a:pPr>
            <a:r>
              <a:rPr lang="fr-FR" sz="2400" dirty="0"/>
              <a:t>« Avis des auteurs .»</a:t>
            </a:r>
          </a:p>
          <a:p>
            <a:pPr marL="0" indent="0">
              <a:buNone/>
            </a:pPr>
            <a:endParaRPr lang="fr-FR" sz="2000" dirty="0"/>
          </a:p>
        </p:txBody>
      </p:sp>
    </p:spTree>
    <p:extLst>
      <p:ext uri="{BB962C8B-B14F-4D97-AF65-F5344CB8AC3E}">
        <p14:creationId xmlns:p14="http://schemas.microsoft.com/office/powerpoint/2010/main" val="928879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3111" y="5266908"/>
            <a:ext cx="7955104" cy="1044388"/>
          </a:xfrm>
        </p:spPr>
        <p:txBody>
          <a:bodyPr/>
          <a:lstStyle/>
          <a:p>
            <a:r>
              <a:rPr lang="en-US" sz="3600" b="1" dirty="0">
                <a:solidFill>
                  <a:srgbClr val="FFFF00"/>
                </a:solidFill>
              </a:rPr>
              <a:t>Four-Month Moxifloxacin-Based Regimens for Drug-Sensitive Tuberculosis+++</a:t>
            </a:r>
            <a:br>
              <a:rPr lang="en-US" sz="3600" b="1" dirty="0">
                <a:solidFill>
                  <a:srgbClr val="FFFF00"/>
                </a:solidFill>
              </a:rPr>
            </a:br>
            <a:br>
              <a:rPr lang="fr-FR" sz="1600" b="1" dirty="0"/>
            </a:br>
            <a:r>
              <a:rPr lang="en-US" sz="2000" dirty="0"/>
              <a:t>Stephen H. Gillespie, M.D., D.Sc., Angela M. Crook, Ph.D., Timothy D. McHugh, Ph.D., Carl M. Mendel, M.D., Sarah K. Meredith, M.B., B.S., Stephen R. Murray, M.D., Ph.D., Frances Pappas, M.A., Patrick P.J. Phillips, Ph.D., and Andrew J. Nunn, M.Sc</a:t>
            </a:r>
            <a:r>
              <a:rPr lang="en-US" sz="2000" dirty="0">
                <a:solidFill>
                  <a:srgbClr val="FFFF00"/>
                </a:solidFill>
              </a:rPr>
              <a:t>., </a:t>
            </a:r>
            <a:r>
              <a:rPr lang="en-US" sz="2400" dirty="0">
                <a:solidFill>
                  <a:srgbClr val="FFFF00"/>
                </a:solidFill>
              </a:rPr>
              <a:t>for the </a:t>
            </a:r>
            <a:r>
              <a:rPr lang="en-US" sz="2400" dirty="0" err="1">
                <a:solidFill>
                  <a:srgbClr val="FFFF00"/>
                </a:solidFill>
              </a:rPr>
              <a:t>REMoxTB</a:t>
            </a:r>
            <a:r>
              <a:rPr lang="en-US" sz="2400" dirty="0">
                <a:solidFill>
                  <a:srgbClr val="FFFF00"/>
                </a:solidFill>
              </a:rPr>
              <a:t> </a:t>
            </a:r>
            <a:r>
              <a:rPr lang="en-US" sz="2400" b="1" dirty="0">
                <a:solidFill>
                  <a:srgbClr val="FFFF00"/>
                </a:solidFill>
              </a:rPr>
              <a:t>Consortium</a:t>
            </a:r>
            <a:r>
              <a:rPr lang="en-US" sz="2000" u="sng" baseline="30000" dirty="0">
                <a:solidFill>
                  <a:srgbClr val="FFFF00"/>
                </a:solidFill>
                <a:hlinkClick r:id="rId2"/>
              </a:rPr>
              <a:t>*</a:t>
            </a:r>
            <a:br>
              <a:rPr lang="fr-FR" sz="2000" dirty="0"/>
            </a:br>
            <a:br>
              <a:rPr lang="fr-FR" sz="2000" dirty="0"/>
            </a:br>
            <a:br>
              <a:rPr lang="fr-FR" sz="2000" dirty="0"/>
            </a:br>
            <a:r>
              <a:rPr lang="en-US" sz="1600" dirty="0"/>
              <a:t>N </a:t>
            </a:r>
            <a:r>
              <a:rPr lang="en-US" sz="1600" dirty="0" err="1"/>
              <a:t>Engl</a:t>
            </a:r>
            <a:r>
              <a:rPr lang="en-US" sz="1600" dirty="0"/>
              <a:t> J Med 2014; 371:1577-1587</a:t>
            </a:r>
            <a:r>
              <a:rPr lang="en-US" sz="1800" u="sng" dirty="0">
                <a:hlinkClick r:id="rId3"/>
              </a:rPr>
              <a:t>October 23, 2014</a:t>
            </a:r>
            <a:br>
              <a:rPr lang="fr-FR" sz="1800" dirty="0"/>
            </a:br>
            <a:endParaRPr lang="fr-FR" sz="1800" dirty="0"/>
          </a:p>
        </p:txBody>
      </p:sp>
      <p:sp>
        <p:nvSpPr>
          <p:cNvPr id="3" name="Espace réservé du contenu 2"/>
          <p:cNvSpPr>
            <a:spLocks noGrp="1"/>
          </p:cNvSpPr>
          <p:nvPr>
            <p:ph idx="1"/>
          </p:nvPr>
        </p:nvSpPr>
        <p:spPr>
          <a:xfrm>
            <a:off x="779463" y="7165088"/>
            <a:ext cx="7583487" cy="4208930"/>
          </a:xfrm>
        </p:spPr>
        <p:txBody>
          <a:bodyPr/>
          <a:lstStyle/>
          <a:p>
            <a:pPr lvl="5"/>
            <a:endParaRPr lang="fr-FR" dirty="0"/>
          </a:p>
        </p:txBody>
      </p:sp>
      <p:pic>
        <p:nvPicPr>
          <p:cNvPr id="4" name="Image 3" descr="http://www.newtbdrugs.org/blog/wp-content/uploads/2014/09/Moxifloxacin1-250x205.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482688" y="311044"/>
            <a:ext cx="2361061" cy="1474963"/>
          </a:xfrm>
          <a:prstGeom prst="rect">
            <a:avLst/>
          </a:prstGeom>
          <a:noFill/>
          <a:ln>
            <a:noFill/>
          </a:ln>
        </p:spPr>
      </p:pic>
    </p:spTree>
    <p:extLst>
      <p:ext uri="{BB962C8B-B14F-4D97-AF65-F5344CB8AC3E}">
        <p14:creationId xmlns:p14="http://schemas.microsoft.com/office/powerpoint/2010/main" val="3400033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919" y="-344526"/>
            <a:ext cx="8692469" cy="7149692"/>
          </a:xfrm>
        </p:spPr>
        <p:txBody>
          <a:bodyPr/>
          <a:lstStyle/>
          <a:p>
            <a:r>
              <a:rPr lang="fr-FR" sz="3200" b="1" dirty="0">
                <a:solidFill>
                  <a:srgbClr val="FFFF00"/>
                </a:solidFill>
              </a:rPr>
              <a:t>« The </a:t>
            </a:r>
            <a:r>
              <a:rPr lang="fr-FR" sz="3200" b="1" dirty="0" err="1">
                <a:solidFill>
                  <a:srgbClr val="FFFF00"/>
                </a:solidFill>
              </a:rPr>
              <a:t>REMoxTB</a:t>
            </a:r>
            <a:r>
              <a:rPr lang="fr-FR" sz="3200" b="1" dirty="0">
                <a:solidFill>
                  <a:srgbClr val="FFFF00"/>
                </a:solidFill>
              </a:rPr>
              <a:t> </a:t>
            </a:r>
            <a:r>
              <a:rPr lang="fr-FR" sz="3200" b="1" dirty="0" err="1">
                <a:solidFill>
                  <a:srgbClr val="FFFF00"/>
                </a:solidFill>
              </a:rPr>
              <a:t>study</a:t>
            </a:r>
            <a:r>
              <a:rPr lang="fr-FR" sz="3200" b="1" dirty="0">
                <a:solidFill>
                  <a:srgbClr val="FFFF00"/>
                </a:solidFill>
              </a:rPr>
              <a:t> » Collaboration entre: </a:t>
            </a:r>
            <a:br>
              <a:rPr lang="fr-FR" sz="3200" b="1" dirty="0">
                <a:solidFill>
                  <a:srgbClr val="FFFF00"/>
                </a:solidFill>
              </a:rPr>
            </a:br>
            <a:br>
              <a:rPr lang="fr-FR" sz="3200" b="1" dirty="0">
                <a:solidFill>
                  <a:srgbClr val="FFFF00"/>
                </a:solidFill>
              </a:rPr>
            </a:br>
            <a:r>
              <a:rPr lang="fr-FR" sz="2400" dirty="0"/>
              <a:t>The </a:t>
            </a:r>
            <a:r>
              <a:rPr lang="fr-FR" sz="2400" u="sng" dirty="0"/>
              <a:t>TB Alliance</a:t>
            </a:r>
            <a:r>
              <a:rPr lang="fr-FR" sz="2400" dirty="0"/>
              <a:t>, Bayer </a:t>
            </a:r>
            <a:r>
              <a:rPr lang="fr-FR" sz="2400" dirty="0" err="1"/>
              <a:t>HealthCare</a:t>
            </a:r>
            <a:r>
              <a:rPr lang="fr-FR" sz="2400" dirty="0"/>
              <a:t> AG, the </a:t>
            </a:r>
            <a:r>
              <a:rPr lang="fr-FR" sz="2400" dirty="0" err="1"/>
              <a:t>University</a:t>
            </a:r>
            <a:r>
              <a:rPr lang="fr-FR" sz="2400" dirty="0"/>
              <a:t> </a:t>
            </a:r>
            <a:r>
              <a:rPr lang="fr-FR" sz="2400" dirty="0" err="1"/>
              <a:t>College</a:t>
            </a:r>
            <a:r>
              <a:rPr lang="fr-FR" sz="2400" dirty="0"/>
              <a:t> London (UCL) ,Centre for </a:t>
            </a:r>
            <a:r>
              <a:rPr lang="fr-FR" sz="2400" dirty="0" err="1"/>
              <a:t>Clinical</a:t>
            </a:r>
            <a:r>
              <a:rPr lang="fr-FR" sz="2400" dirty="0"/>
              <a:t> </a:t>
            </a:r>
            <a:r>
              <a:rPr lang="fr-FR" sz="2400" dirty="0" err="1"/>
              <a:t>Microbiology</a:t>
            </a:r>
            <a:r>
              <a:rPr lang="fr-FR" sz="2400" dirty="0"/>
              <a:t>, the </a:t>
            </a:r>
            <a:r>
              <a:rPr lang="fr-FR" sz="2400" dirty="0" err="1"/>
              <a:t>Medical</a:t>
            </a:r>
            <a:r>
              <a:rPr lang="fr-FR" sz="2400" dirty="0"/>
              <a:t> </a:t>
            </a:r>
            <a:r>
              <a:rPr lang="fr-FR" sz="2400" dirty="0" err="1"/>
              <a:t>Research</a:t>
            </a:r>
            <a:r>
              <a:rPr lang="fr-FR" sz="2400" dirty="0"/>
              <a:t> Council </a:t>
            </a:r>
            <a:r>
              <a:rPr lang="fr-FR" sz="2400" dirty="0" err="1"/>
              <a:t>Clinical</a:t>
            </a:r>
            <a:r>
              <a:rPr lang="fr-FR" sz="2400" dirty="0"/>
              <a:t> Trials Unit at UCL and the </a:t>
            </a:r>
            <a:r>
              <a:rPr lang="fr-FR" sz="2400" dirty="0" err="1"/>
              <a:t>University</a:t>
            </a:r>
            <a:r>
              <a:rPr lang="fr-FR" sz="2400" dirty="0"/>
              <a:t> of St. Andrews. </a:t>
            </a:r>
            <a:br>
              <a:rPr lang="fr-FR" sz="2400" dirty="0"/>
            </a:br>
            <a:br>
              <a:rPr lang="fr-FR" sz="2400" dirty="0"/>
            </a:br>
            <a:r>
              <a:rPr lang="fr-FR" sz="2800" b="1" dirty="0">
                <a:solidFill>
                  <a:srgbClr val="FFFF00"/>
                </a:solidFill>
              </a:rPr>
              <a:t>1,931 patients sur 50 sites, </a:t>
            </a:r>
            <a:r>
              <a:rPr lang="fr-FR" sz="2400" dirty="0"/>
              <a:t>9 pays (Kenya, Mexique, Tanzanie, Afrique du Sud, Chine, Inde, </a:t>
            </a:r>
            <a:r>
              <a:rPr lang="fr-FR" sz="2400" dirty="0" err="1"/>
              <a:t>Thailande</a:t>
            </a:r>
            <a:r>
              <a:rPr lang="fr-FR" sz="2400" dirty="0"/>
              <a:t>, Malaisie et Zambie).</a:t>
            </a:r>
            <a:br>
              <a:rPr lang="fr-FR" sz="2400" dirty="0"/>
            </a:br>
            <a:r>
              <a:rPr lang="fr-FR" sz="3600" dirty="0"/>
              <a:t> </a:t>
            </a:r>
            <a:br>
              <a:rPr lang="fr-FR" sz="3600" dirty="0"/>
            </a:br>
            <a:endParaRPr lang="fr-FR" sz="3600" dirty="0"/>
          </a:p>
        </p:txBody>
      </p:sp>
      <p:pic>
        <p:nvPicPr>
          <p:cNvPr id="3" name="Image 2"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19166" y="296919"/>
            <a:ext cx="2197288" cy="1457983"/>
          </a:xfrm>
          <a:prstGeom prst="rect">
            <a:avLst/>
          </a:prstGeom>
          <a:noFill/>
          <a:ln>
            <a:noFill/>
          </a:ln>
        </p:spPr>
      </p:pic>
    </p:spTree>
    <p:extLst>
      <p:ext uri="{BB962C8B-B14F-4D97-AF65-F5344CB8AC3E}">
        <p14:creationId xmlns:p14="http://schemas.microsoft.com/office/powerpoint/2010/main" val="1673047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280" y="309176"/>
            <a:ext cx="3972896" cy="1044388"/>
          </a:xfrm>
        </p:spPr>
        <p:txBody>
          <a:bodyPr/>
          <a:lstStyle/>
          <a:p>
            <a:r>
              <a:rPr lang="fr-FR" sz="4800" b="1" dirty="0">
                <a:solidFill>
                  <a:srgbClr val="FFFF00"/>
                </a:solidFill>
              </a:rPr>
              <a:t>Objectif</a:t>
            </a:r>
          </a:p>
        </p:txBody>
      </p:sp>
      <p:sp>
        <p:nvSpPr>
          <p:cNvPr id="3" name="Espace réservé du contenu 2"/>
          <p:cNvSpPr>
            <a:spLocks noGrp="1"/>
          </p:cNvSpPr>
          <p:nvPr>
            <p:ph idx="1"/>
          </p:nvPr>
        </p:nvSpPr>
        <p:spPr>
          <a:xfrm>
            <a:off x="480012" y="1434032"/>
            <a:ext cx="7615451" cy="3365470"/>
          </a:xfrm>
        </p:spPr>
        <p:txBody>
          <a:bodyPr>
            <a:normAutofit lnSpcReduction="10000"/>
          </a:bodyPr>
          <a:lstStyle/>
          <a:p>
            <a:pPr marL="0" indent="0" algn="just">
              <a:buNone/>
            </a:pPr>
            <a:r>
              <a:rPr lang="en-US" dirty="0"/>
              <a:t> </a:t>
            </a:r>
            <a:r>
              <a:rPr lang="en-US" sz="3200" b="1" dirty="0" err="1"/>
              <a:t>Essai</a:t>
            </a:r>
            <a:r>
              <a:rPr lang="en-US" sz="3200" b="1" dirty="0"/>
              <a:t> phase 3 ,</a:t>
            </a:r>
            <a:r>
              <a:rPr lang="en-US" sz="3200" b="1" dirty="0" err="1"/>
              <a:t>randomisé</a:t>
            </a:r>
            <a:r>
              <a:rPr lang="en-US" sz="3200" b="1" dirty="0"/>
              <a:t> , double-</a:t>
            </a:r>
            <a:r>
              <a:rPr lang="en-US" sz="3200" b="1" dirty="0" err="1"/>
              <a:t>aveugle</a:t>
            </a:r>
            <a:r>
              <a:rPr lang="en-US" sz="3200" b="1" dirty="0"/>
              <a:t>,  </a:t>
            </a:r>
            <a:r>
              <a:rPr lang="en-US" sz="3200" b="1" dirty="0" err="1"/>
              <a:t>contre</a:t>
            </a:r>
            <a:r>
              <a:rPr lang="en-US" sz="3200" b="1" dirty="0"/>
              <a:t> placebo</a:t>
            </a:r>
            <a:r>
              <a:rPr lang="en-US" sz="3200" b="1" dirty="0">
                <a:solidFill>
                  <a:srgbClr val="FFFF00"/>
                </a:solidFill>
              </a:rPr>
              <a:t>, pour </a:t>
            </a:r>
            <a:r>
              <a:rPr lang="en-US" sz="3200" b="1" dirty="0" err="1">
                <a:solidFill>
                  <a:srgbClr val="FFFF00"/>
                </a:solidFill>
              </a:rPr>
              <a:t>démontrer</a:t>
            </a:r>
            <a:r>
              <a:rPr lang="en-US" sz="3200" b="1" dirty="0">
                <a:solidFill>
                  <a:srgbClr val="FFFF00"/>
                </a:solidFill>
              </a:rPr>
              <a:t>  la non-</a:t>
            </a:r>
            <a:r>
              <a:rPr lang="en-US" sz="3200" b="1" dirty="0" err="1">
                <a:solidFill>
                  <a:srgbClr val="FFFF00"/>
                </a:solidFill>
              </a:rPr>
              <a:t>inferiorité</a:t>
            </a:r>
            <a:r>
              <a:rPr lang="en-US" sz="3200" b="1" dirty="0">
                <a:solidFill>
                  <a:srgbClr val="FFFF00"/>
                </a:solidFill>
              </a:rPr>
              <a:t> des 2 régimes “</a:t>
            </a:r>
            <a:r>
              <a:rPr lang="en-US" sz="3200" b="1" dirty="0" err="1">
                <a:solidFill>
                  <a:srgbClr val="FFFF00"/>
                </a:solidFill>
              </a:rPr>
              <a:t>moxifloxacine</a:t>
            </a:r>
            <a:r>
              <a:rPr lang="en-US" sz="3200" b="1" dirty="0"/>
              <a:t>” par rapport  au   regime standard </a:t>
            </a:r>
            <a:r>
              <a:rPr lang="en-US" sz="3200" b="1" dirty="0" err="1"/>
              <a:t>contrôle</a:t>
            </a:r>
            <a:r>
              <a:rPr lang="en-US" sz="3200" b="1" dirty="0"/>
              <a:t> de 6 </a:t>
            </a:r>
            <a:r>
              <a:rPr lang="en-US" sz="3200" b="1" dirty="0" err="1"/>
              <a:t>mois</a:t>
            </a:r>
            <a:r>
              <a:rPr lang="en-US" sz="3200" b="1" dirty="0"/>
              <a:t> sur 1931 patients </a:t>
            </a:r>
            <a:r>
              <a:rPr lang="en-US" sz="3200" b="1" dirty="0" err="1"/>
              <a:t>inclus</a:t>
            </a:r>
            <a:r>
              <a:rPr lang="en-US" sz="3200" b="1" dirty="0"/>
              <a:t>.</a:t>
            </a:r>
            <a:endParaRPr lang="en-US" sz="2600" b="1" dirty="0"/>
          </a:p>
          <a:p>
            <a:pPr marL="0" indent="0" algn="just">
              <a:buNone/>
            </a:pPr>
            <a:r>
              <a:rPr lang="en-US" sz="2600" b="1" dirty="0">
                <a:solidFill>
                  <a:srgbClr val="FFFF00"/>
                </a:solidFill>
              </a:rPr>
              <a:t> </a:t>
            </a:r>
          </a:p>
        </p:txBody>
      </p:sp>
      <p:sp>
        <p:nvSpPr>
          <p:cNvPr id="5" name="Flèche vers le bas 4"/>
          <p:cNvSpPr/>
          <p:nvPr/>
        </p:nvSpPr>
        <p:spPr>
          <a:xfrm>
            <a:off x="3914103" y="4371975"/>
            <a:ext cx="301524" cy="657225"/>
          </a:xfrm>
          <a:prstGeom prst="down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357174" y="5500688"/>
            <a:ext cx="8568371" cy="523220"/>
          </a:xfrm>
          <a:prstGeom prst="rect">
            <a:avLst/>
          </a:prstGeom>
          <a:noFill/>
        </p:spPr>
        <p:txBody>
          <a:bodyPr wrap="none" rtlCol="0">
            <a:spAutoFit/>
          </a:bodyPr>
          <a:lstStyle/>
          <a:p>
            <a:r>
              <a:rPr lang="fr-FR" sz="2800" b="1" dirty="0">
                <a:solidFill>
                  <a:srgbClr val="FFC000"/>
                </a:solidFill>
              </a:rPr>
              <a:t>Justifiant ainsi le raccourcissement du traitement</a:t>
            </a:r>
          </a:p>
        </p:txBody>
      </p:sp>
    </p:spTree>
    <p:extLst>
      <p:ext uri="{BB962C8B-B14F-4D97-AF65-F5344CB8AC3E}">
        <p14:creationId xmlns:p14="http://schemas.microsoft.com/office/powerpoint/2010/main" val="1650307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0280" y="44540"/>
            <a:ext cx="3972896" cy="1044388"/>
          </a:xfrm>
        </p:spPr>
        <p:txBody>
          <a:bodyPr/>
          <a:lstStyle/>
          <a:p>
            <a:r>
              <a:rPr lang="fr-FR" sz="4800" b="1" dirty="0">
                <a:solidFill>
                  <a:srgbClr val="FFFF00"/>
                </a:solidFill>
              </a:rPr>
              <a:t>Protocole</a:t>
            </a:r>
          </a:p>
        </p:txBody>
      </p:sp>
      <p:sp>
        <p:nvSpPr>
          <p:cNvPr id="3" name="Espace réservé du contenu 2"/>
          <p:cNvSpPr>
            <a:spLocks noGrp="1"/>
          </p:cNvSpPr>
          <p:nvPr>
            <p:ph idx="1"/>
          </p:nvPr>
        </p:nvSpPr>
        <p:spPr>
          <a:xfrm>
            <a:off x="245660" y="1099351"/>
            <a:ext cx="8679975" cy="5571743"/>
          </a:xfrm>
        </p:spPr>
        <p:txBody>
          <a:bodyPr>
            <a:normAutofit fontScale="85000" lnSpcReduction="20000"/>
          </a:bodyPr>
          <a:lstStyle/>
          <a:p>
            <a:pPr marL="0" indent="0">
              <a:buNone/>
            </a:pPr>
            <a:r>
              <a:rPr lang="en-US" dirty="0"/>
              <a:t> </a:t>
            </a:r>
            <a:r>
              <a:rPr lang="en-US" sz="2600" b="1" dirty="0" err="1">
                <a:solidFill>
                  <a:srgbClr val="FFFF00"/>
                </a:solidFill>
              </a:rPr>
              <a:t>étude</a:t>
            </a:r>
            <a:r>
              <a:rPr lang="en-US" sz="2600" b="1" dirty="0">
                <a:solidFill>
                  <a:srgbClr val="FFFF00"/>
                </a:solidFill>
              </a:rPr>
              <a:t> </a:t>
            </a:r>
            <a:r>
              <a:rPr lang="en-US" sz="2600" b="1" dirty="0" err="1">
                <a:solidFill>
                  <a:srgbClr val="FFFF00"/>
                </a:solidFill>
              </a:rPr>
              <a:t>randomisée</a:t>
            </a:r>
            <a:r>
              <a:rPr lang="en-US" sz="2600" b="1" dirty="0">
                <a:solidFill>
                  <a:srgbClr val="FFFF00"/>
                </a:solidFill>
              </a:rPr>
              <a:t> ,double </a:t>
            </a:r>
            <a:r>
              <a:rPr lang="en-US" sz="2600" b="1" dirty="0" err="1">
                <a:solidFill>
                  <a:srgbClr val="FFFF00"/>
                </a:solidFill>
              </a:rPr>
              <a:t>aveugle,contre</a:t>
            </a:r>
            <a:r>
              <a:rPr lang="en-US" sz="2600" b="1" dirty="0">
                <a:solidFill>
                  <a:srgbClr val="FFFF00"/>
                </a:solidFill>
              </a:rPr>
              <a:t> placebo pour </a:t>
            </a:r>
            <a:r>
              <a:rPr lang="en-US" sz="2600" b="1" dirty="0" err="1">
                <a:solidFill>
                  <a:srgbClr val="FFFF00"/>
                </a:solidFill>
              </a:rPr>
              <a:t>démontrer</a:t>
            </a:r>
            <a:r>
              <a:rPr lang="en-US" sz="2600" b="1" dirty="0">
                <a:solidFill>
                  <a:srgbClr val="FFFF00"/>
                </a:solidFill>
              </a:rPr>
              <a:t> la non-</a:t>
            </a:r>
            <a:r>
              <a:rPr lang="en-US" sz="2600" b="1" dirty="0" err="1">
                <a:solidFill>
                  <a:srgbClr val="FFFF00"/>
                </a:solidFill>
              </a:rPr>
              <a:t>infériorité</a:t>
            </a:r>
            <a:r>
              <a:rPr lang="en-US" sz="2600" b="1" dirty="0">
                <a:solidFill>
                  <a:srgbClr val="FFFF00"/>
                </a:solidFill>
              </a:rPr>
              <a:t> de 2 régimes </a:t>
            </a:r>
            <a:r>
              <a:rPr lang="en-US" sz="2600" b="1" dirty="0" err="1">
                <a:solidFill>
                  <a:srgbClr val="FFFF00"/>
                </a:solidFill>
              </a:rPr>
              <a:t>comprenant</a:t>
            </a:r>
            <a:r>
              <a:rPr lang="en-US" sz="2600" b="1" dirty="0">
                <a:solidFill>
                  <a:srgbClr val="FFFF00"/>
                </a:solidFill>
              </a:rPr>
              <a:t> la MFX par </a:t>
            </a:r>
            <a:r>
              <a:rPr lang="en-US" sz="2600" b="1" dirty="0" err="1">
                <a:solidFill>
                  <a:srgbClr val="FFFF00"/>
                </a:solidFill>
              </a:rPr>
              <a:t>rapportau</a:t>
            </a:r>
            <a:r>
              <a:rPr lang="en-US" sz="2600" b="1" dirty="0">
                <a:solidFill>
                  <a:srgbClr val="FFFF00"/>
                </a:solidFill>
              </a:rPr>
              <a:t> régime standard </a:t>
            </a:r>
            <a:r>
              <a:rPr lang="en-US" sz="2600" b="1" dirty="0" err="1">
                <a:solidFill>
                  <a:srgbClr val="FFFF00"/>
                </a:solidFill>
              </a:rPr>
              <a:t>classique</a:t>
            </a:r>
            <a:r>
              <a:rPr lang="en-US" sz="2600" b="1" dirty="0">
                <a:solidFill>
                  <a:srgbClr val="FFFF00"/>
                </a:solidFill>
              </a:rPr>
              <a:t>. (1931 patients </a:t>
            </a:r>
            <a:r>
              <a:rPr lang="en-US" sz="2600" b="1" dirty="0" err="1">
                <a:solidFill>
                  <a:srgbClr val="FFFF00"/>
                </a:solidFill>
              </a:rPr>
              <a:t>inclus</a:t>
            </a:r>
            <a:r>
              <a:rPr lang="en-US" sz="2600" b="1" dirty="0">
                <a:solidFill>
                  <a:srgbClr val="FFFF00"/>
                </a:solidFill>
              </a:rPr>
              <a:t>)</a:t>
            </a:r>
          </a:p>
          <a:p>
            <a:pPr marL="0" indent="0">
              <a:buNone/>
            </a:pPr>
            <a:r>
              <a:rPr lang="en-US" sz="2600" b="1" dirty="0">
                <a:solidFill>
                  <a:srgbClr val="FFFF00"/>
                </a:solidFill>
              </a:rPr>
              <a:t> </a:t>
            </a:r>
          </a:p>
          <a:p>
            <a:pPr>
              <a:buFont typeface="Wingdings" panose="05000000000000000000" pitchFamily="2" charset="2"/>
              <a:buChar char="§"/>
            </a:pPr>
            <a:r>
              <a:rPr lang="en-US" sz="3100" dirty="0"/>
              <a:t>1er </a:t>
            </a:r>
            <a:r>
              <a:rPr lang="en-US" sz="3100" dirty="0" err="1"/>
              <a:t>groupe</a:t>
            </a:r>
            <a:r>
              <a:rPr lang="en-US" sz="3100" dirty="0"/>
              <a:t> de patients </a:t>
            </a:r>
            <a:r>
              <a:rPr lang="en-US" sz="3100" dirty="0" err="1"/>
              <a:t>recevant</a:t>
            </a:r>
            <a:r>
              <a:rPr lang="en-US" sz="3100" dirty="0"/>
              <a:t> </a:t>
            </a:r>
            <a:r>
              <a:rPr lang="en-US" sz="3100" dirty="0" err="1"/>
              <a:t>isoniazide</a:t>
            </a:r>
            <a:r>
              <a:rPr lang="en-US" sz="3100" dirty="0"/>
              <a:t>, </a:t>
            </a:r>
            <a:r>
              <a:rPr lang="en-US" sz="3100" dirty="0" err="1"/>
              <a:t>rifampicine</a:t>
            </a:r>
            <a:r>
              <a:rPr lang="en-US" sz="3100" dirty="0"/>
              <a:t>, pyrazinamide, et </a:t>
            </a:r>
            <a:r>
              <a:rPr lang="en-US" sz="3100" dirty="0" err="1"/>
              <a:t>éthambutol</a:t>
            </a:r>
            <a:r>
              <a:rPr lang="en-US" sz="3100" dirty="0"/>
              <a:t> sur 8 </a:t>
            </a:r>
            <a:r>
              <a:rPr lang="en-US" sz="3100" dirty="0" err="1"/>
              <a:t>semaines</a:t>
            </a:r>
            <a:r>
              <a:rPr lang="en-US" sz="3100" dirty="0"/>
              <a:t>, </a:t>
            </a:r>
            <a:r>
              <a:rPr lang="en-US" sz="3100" dirty="0" err="1"/>
              <a:t>suivi</a:t>
            </a:r>
            <a:r>
              <a:rPr lang="en-US" sz="3100" dirty="0"/>
              <a:t> par 16 </a:t>
            </a:r>
            <a:r>
              <a:rPr lang="en-US" sz="3100" dirty="0" err="1"/>
              <a:t>semaines</a:t>
            </a:r>
            <a:r>
              <a:rPr lang="en-US" sz="3100" dirty="0"/>
              <a:t> </a:t>
            </a:r>
            <a:r>
              <a:rPr lang="en-US" sz="3100" dirty="0" err="1"/>
              <a:t>d’isoniazide</a:t>
            </a:r>
            <a:r>
              <a:rPr lang="en-US" sz="3100" dirty="0"/>
              <a:t> et </a:t>
            </a:r>
            <a:r>
              <a:rPr lang="en-US" sz="3100" dirty="0" err="1"/>
              <a:t>rifampicine</a:t>
            </a:r>
            <a:r>
              <a:rPr lang="en-US" sz="3100" dirty="0"/>
              <a:t> </a:t>
            </a:r>
            <a:r>
              <a:rPr lang="en-US" sz="3100" b="1" dirty="0">
                <a:solidFill>
                  <a:srgbClr val="FFFF00"/>
                </a:solidFill>
              </a:rPr>
              <a:t>(</a:t>
            </a:r>
            <a:r>
              <a:rPr lang="en-US" sz="3100" b="1" dirty="0" err="1">
                <a:solidFill>
                  <a:srgbClr val="FFFF00"/>
                </a:solidFill>
              </a:rPr>
              <a:t>groupe</a:t>
            </a:r>
            <a:r>
              <a:rPr lang="en-US" sz="3100" b="1" dirty="0">
                <a:solidFill>
                  <a:srgbClr val="FFFF00"/>
                </a:solidFill>
              </a:rPr>
              <a:t> </a:t>
            </a:r>
            <a:r>
              <a:rPr lang="en-US" sz="3100" b="1" dirty="0" err="1">
                <a:solidFill>
                  <a:srgbClr val="FFFF00"/>
                </a:solidFill>
              </a:rPr>
              <a:t>controle</a:t>
            </a:r>
            <a:r>
              <a:rPr lang="en-US" sz="3100" b="1" dirty="0">
                <a:solidFill>
                  <a:srgbClr val="FFFF00"/>
                </a:solidFill>
              </a:rPr>
              <a:t>)</a:t>
            </a:r>
            <a:r>
              <a:rPr lang="en-US" sz="3100" dirty="0">
                <a:solidFill>
                  <a:srgbClr val="FFFF00"/>
                </a:solidFill>
              </a:rPr>
              <a:t>.</a:t>
            </a:r>
          </a:p>
          <a:p>
            <a:pPr>
              <a:buFont typeface="Wingdings" panose="05000000000000000000" pitchFamily="2" charset="2"/>
              <a:buChar char="§"/>
            </a:pPr>
            <a:r>
              <a:rPr lang="en-US" sz="3100" dirty="0"/>
              <a:t> 2éme </a:t>
            </a:r>
            <a:r>
              <a:rPr lang="en-US" sz="3100" dirty="0" err="1"/>
              <a:t>groupe</a:t>
            </a:r>
            <a:r>
              <a:rPr lang="en-US" sz="3100" dirty="0"/>
              <a:t>, </a:t>
            </a:r>
            <a:r>
              <a:rPr lang="en-US" sz="3100" dirty="0" err="1"/>
              <a:t>remplacement</a:t>
            </a:r>
            <a:r>
              <a:rPr lang="en-US" sz="3100" dirty="0"/>
              <a:t> de </a:t>
            </a:r>
            <a:r>
              <a:rPr lang="en-US" sz="3100" dirty="0" err="1"/>
              <a:t>l’éthambutol</a:t>
            </a:r>
            <a:r>
              <a:rPr lang="en-US" sz="3100" dirty="0"/>
              <a:t> par la </a:t>
            </a:r>
            <a:r>
              <a:rPr lang="en-US" sz="3100" dirty="0" err="1"/>
              <a:t>moxifloxacine</a:t>
            </a:r>
            <a:r>
              <a:rPr lang="en-US" sz="3100" dirty="0"/>
              <a:t> for 17 </a:t>
            </a:r>
            <a:r>
              <a:rPr lang="en-US" sz="3100" dirty="0" err="1"/>
              <a:t>semaines</a:t>
            </a:r>
            <a:r>
              <a:rPr lang="en-US" sz="3100" dirty="0"/>
              <a:t>, </a:t>
            </a:r>
            <a:r>
              <a:rPr lang="en-US" sz="3100" dirty="0" err="1"/>
              <a:t>suvi</a:t>
            </a:r>
            <a:r>
              <a:rPr lang="en-US" sz="3100" dirty="0"/>
              <a:t> par 9 </a:t>
            </a:r>
            <a:r>
              <a:rPr lang="en-US" sz="3100" dirty="0" err="1"/>
              <a:t>semaines</a:t>
            </a:r>
            <a:r>
              <a:rPr lang="en-US" sz="3100" dirty="0"/>
              <a:t> de placebo </a:t>
            </a:r>
            <a:r>
              <a:rPr lang="en-US" sz="3100" b="1" dirty="0">
                <a:solidFill>
                  <a:srgbClr val="FFFF00"/>
                </a:solidFill>
              </a:rPr>
              <a:t>(</a:t>
            </a:r>
            <a:r>
              <a:rPr lang="en-US" sz="3100" b="1" dirty="0" err="1">
                <a:solidFill>
                  <a:srgbClr val="FFFF00"/>
                </a:solidFill>
              </a:rPr>
              <a:t>groupe</a:t>
            </a:r>
            <a:r>
              <a:rPr lang="en-US" sz="3100" b="1" dirty="0">
                <a:solidFill>
                  <a:srgbClr val="FFFF00"/>
                </a:solidFill>
              </a:rPr>
              <a:t> </a:t>
            </a:r>
            <a:r>
              <a:rPr lang="en-US" sz="3100" b="1" dirty="0" err="1">
                <a:solidFill>
                  <a:srgbClr val="FFFF00"/>
                </a:solidFill>
              </a:rPr>
              <a:t>Isoniazide</a:t>
            </a:r>
            <a:r>
              <a:rPr lang="en-US" sz="3100" b="1" dirty="0">
                <a:solidFill>
                  <a:srgbClr val="FFFF00"/>
                </a:solidFill>
              </a:rPr>
              <a:t>), </a:t>
            </a:r>
          </a:p>
          <a:p>
            <a:pPr>
              <a:buFont typeface="Wingdings" panose="05000000000000000000" pitchFamily="2" charset="2"/>
              <a:buChar char="§"/>
            </a:pPr>
            <a:r>
              <a:rPr lang="en-US" sz="3100" dirty="0"/>
              <a:t>3éme </a:t>
            </a:r>
            <a:r>
              <a:rPr lang="en-US" sz="3100" dirty="0" err="1"/>
              <a:t>groupe,remplacement</a:t>
            </a:r>
            <a:r>
              <a:rPr lang="en-US" sz="3100" dirty="0"/>
              <a:t> de l’ </a:t>
            </a:r>
            <a:r>
              <a:rPr lang="en-US" sz="3100" dirty="0" err="1"/>
              <a:t>isoniazide</a:t>
            </a:r>
            <a:r>
              <a:rPr lang="en-US" sz="3100" dirty="0"/>
              <a:t> par la </a:t>
            </a:r>
            <a:r>
              <a:rPr lang="en-US" sz="3100" dirty="0" err="1"/>
              <a:t>moxifloxacine</a:t>
            </a:r>
            <a:r>
              <a:rPr lang="en-US" sz="3100" dirty="0"/>
              <a:t> for 17 </a:t>
            </a:r>
            <a:r>
              <a:rPr lang="en-US" sz="3100" dirty="0" err="1"/>
              <a:t>semaines</a:t>
            </a:r>
            <a:r>
              <a:rPr lang="en-US" sz="3100" dirty="0"/>
              <a:t>, </a:t>
            </a:r>
            <a:r>
              <a:rPr lang="en-US" sz="3100" dirty="0" err="1"/>
              <a:t>suivi</a:t>
            </a:r>
            <a:r>
              <a:rPr lang="en-US" sz="3100" dirty="0"/>
              <a:t> par 9 </a:t>
            </a:r>
            <a:r>
              <a:rPr lang="en-US" sz="3100" dirty="0" err="1"/>
              <a:t>semaines</a:t>
            </a:r>
            <a:r>
              <a:rPr lang="en-US" sz="3100" dirty="0"/>
              <a:t> de placebo </a:t>
            </a:r>
            <a:r>
              <a:rPr lang="en-US" sz="3100" b="1" dirty="0">
                <a:solidFill>
                  <a:srgbClr val="FFFF00"/>
                </a:solidFill>
              </a:rPr>
              <a:t>(</a:t>
            </a:r>
            <a:r>
              <a:rPr lang="en-US" sz="3100" b="1" dirty="0" err="1">
                <a:solidFill>
                  <a:srgbClr val="FFFF00"/>
                </a:solidFill>
              </a:rPr>
              <a:t>groupe</a:t>
            </a:r>
            <a:r>
              <a:rPr lang="en-US" sz="3100" b="1" dirty="0">
                <a:solidFill>
                  <a:srgbClr val="FFFF00"/>
                </a:solidFill>
              </a:rPr>
              <a:t> </a:t>
            </a:r>
            <a:r>
              <a:rPr lang="en-US" sz="3100" b="1" dirty="0" err="1">
                <a:solidFill>
                  <a:srgbClr val="FFFF00"/>
                </a:solidFill>
              </a:rPr>
              <a:t>éthambutol</a:t>
            </a:r>
            <a:r>
              <a:rPr lang="en-US" sz="3100" b="1" dirty="0">
                <a:solidFill>
                  <a:srgbClr val="FFFF00"/>
                </a:solidFill>
              </a:rPr>
              <a:t>). </a:t>
            </a:r>
          </a:p>
        </p:txBody>
      </p:sp>
    </p:spTree>
    <p:extLst>
      <p:ext uri="{BB962C8B-B14F-4D97-AF65-F5344CB8AC3E}">
        <p14:creationId xmlns:p14="http://schemas.microsoft.com/office/powerpoint/2010/main" val="33053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0625" y="428498"/>
            <a:ext cx="6774151" cy="1041964"/>
          </a:xfrm>
        </p:spPr>
        <p:txBody>
          <a:bodyPr/>
          <a:lstStyle/>
          <a:p>
            <a:r>
              <a:rPr lang="fr-FR" sz="3600" b="1" dirty="0">
                <a:solidFill>
                  <a:srgbClr val="FFFF00"/>
                </a:solidFill>
              </a:rPr>
              <a:t>Critère principal de jugement</a:t>
            </a:r>
          </a:p>
        </p:txBody>
      </p:sp>
      <p:sp>
        <p:nvSpPr>
          <p:cNvPr id="3" name="Espace réservé du contenu 2"/>
          <p:cNvSpPr>
            <a:spLocks noGrp="1"/>
          </p:cNvSpPr>
          <p:nvPr>
            <p:ph idx="1"/>
          </p:nvPr>
        </p:nvSpPr>
        <p:spPr>
          <a:xfrm>
            <a:off x="245660" y="2242967"/>
            <a:ext cx="8679975" cy="2078823"/>
          </a:xfrm>
        </p:spPr>
        <p:txBody>
          <a:bodyPr>
            <a:normAutofit fontScale="92500"/>
          </a:bodyPr>
          <a:lstStyle/>
          <a:p>
            <a:pPr>
              <a:lnSpc>
                <a:spcPct val="150000"/>
              </a:lnSpc>
              <a:buFont typeface="Wingdings" panose="05000000000000000000" pitchFamily="2" charset="2"/>
              <a:buChar char="§"/>
            </a:pPr>
            <a:r>
              <a:rPr lang="fr-FR" sz="3400" b="1" dirty="0"/>
              <a:t>De recenser le nombre d’échecs et de rechutes 18 mois après la randomisation.</a:t>
            </a:r>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427408" y="597315"/>
            <a:ext cx="2429300" cy="1656116"/>
          </a:xfrm>
          <a:prstGeom prst="rect">
            <a:avLst/>
          </a:prstGeom>
          <a:noFill/>
          <a:ln>
            <a:noFill/>
          </a:ln>
        </p:spPr>
      </p:pic>
    </p:spTree>
    <p:extLst>
      <p:ext uri="{BB962C8B-B14F-4D97-AF65-F5344CB8AC3E}">
        <p14:creationId xmlns:p14="http://schemas.microsoft.com/office/powerpoint/2010/main" val="1975913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2731" y="381000"/>
            <a:ext cx="4038193" cy="1044388"/>
          </a:xfrm>
        </p:spPr>
        <p:txBody>
          <a:bodyPr/>
          <a:lstStyle/>
          <a:p>
            <a:r>
              <a:rPr lang="fr-FR" sz="4800" b="1" dirty="0">
                <a:solidFill>
                  <a:srgbClr val="FFFF00"/>
                </a:solidFill>
              </a:rPr>
              <a:t>Conclusion</a:t>
            </a:r>
          </a:p>
        </p:txBody>
      </p:sp>
      <p:sp>
        <p:nvSpPr>
          <p:cNvPr id="3" name="Espace réservé du contenu 2"/>
          <p:cNvSpPr>
            <a:spLocks noGrp="1"/>
          </p:cNvSpPr>
          <p:nvPr>
            <p:ph idx="1"/>
          </p:nvPr>
        </p:nvSpPr>
        <p:spPr>
          <a:xfrm>
            <a:off x="327547" y="1828800"/>
            <a:ext cx="8447964" cy="4208930"/>
          </a:xfrm>
        </p:spPr>
        <p:txBody>
          <a:bodyPr>
            <a:normAutofit/>
          </a:bodyPr>
          <a:lstStyle/>
          <a:p>
            <a:r>
              <a:rPr lang="en-US" sz="3000" b="1" dirty="0"/>
              <a:t>Les 2 régimes “</a:t>
            </a:r>
            <a:r>
              <a:rPr lang="en-US" sz="3000" b="1" dirty="0" err="1"/>
              <a:t>moxifloxacine</a:t>
            </a:r>
            <a:r>
              <a:rPr lang="en-US" sz="3000" b="1" dirty="0"/>
              <a:t>” </a:t>
            </a:r>
            <a:r>
              <a:rPr lang="en-US" sz="3000" b="1" dirty="0" err="1"/>
              <a:t>diminuent</a:t>
            </a:r>
            <a:r>
              <a:rPr lang="en-US" sz="3000" b="1" dirty="0"/>
              <a:t> de </a:t>
            </a:r>
            <a:r>
              <a:rPr lang="en-US" sz="3000" b="1" dirty="0" err="1"/>
              <a:t>façon</a:t>
            </a:r>
            <a:r>
              <a:rPr lang="en-US" sz="3000" b="1" dirty="0"/>
              <a:t> </a:t>
            </a:r>
            <a:r>
              <a:rPr lang="en-US" sz="3000" b="1" dirty="0" err="1"/>
              <a:t>significative</a:t>
            </a:r>
            <a:r>
              <a:rPr lang="en-US" sz="3000" b="1" dirty="0"/>
              <a:t> la charge </a:t>
            </a:r>
            <a:r>
              <a:rPr lang="en-US" sz="3000" b="1" dirty="0" err="1"/>
              <a:t>bactérienne</a:t>
            </a:r>
            <a:r>
              <a:rPr lang="en-US" sz="3000" b="1" dirty="0"/>
              <a:t>  </a:t>
            </a:r>
            <a:r>
              <a:rPr lang="en-US" sz="3000" b="1" dirty="0" err="1"/>
              <a:t>comparé</a:t>
            </a:r>
            <a:r>
              <a:rPr lang="en-US" sz="3000" b="1" dirty="0"/>
              <a:t> au </a:t>
            </a:r>
            <a:r>
              <a:rPr lang="en-US" sz="3000" b="1" dirty="0" err="1"/>
              <a:t>groupe</a:t>
            </a:r>
            <a:r>
              <a:rPr lang="en-US" sz="3000" b="1" dirty="0"/>
              <a:t> </a:t>
            </a:r>
            <a:r>
              <a:rPr lang="en-US" sz="3000" b="1" dirty="0" err="1"/>
              <a:t>contrôle</a:t>
            </a:r>
            <a:r>
              <a:rPr lang="en-US" sz="3000" b="1" dirty="0"/>
              <a:t>. </a:t>
            </a:r>
          </a:p>
          <a:p>
            <a:r>
              <a:rPr lang="en-US" sz="3000" b="1" dirty="0" err="1"/>
              <a:t>Cependant</a:t>
            </a:r>
            <a:r>
              <a:rPr lang="en-US" sz="3000" b="1" dirty="0"/>
              <a:t>, la non-</a:t>
            </a:r>
            <a:r>
              <a:rPr lang="en-US" sz="3000" b="1" dirty="0" err="1"/>
              <a:t>infe</a:t>
            </a:r>
            <a:r>
              <a:rPr lang="en-US" sz="2800" b="1" dirty="0" err="1"/>
              <a:t>riorité</a:t>
            </a:r>
            <a:r>
              <a:rPr lang="en-US" sz="2800" b="1" dirty="0"/>
              <a:t>  de </a:t>
            </a:r>
            <a:r>
              <a:rPr lang="en-US" sz="2800" b="1" dirty="0" err="1"/>
              <a:t>ces</a:t>
            </a:r>
            <a:r>
              <a:rPr lang="en-US" sz="2800" b="1" dirty="0"/>
              <a:t>  regimes </a:t>
            </a:r>
            <a:r>
              <a:rPr lang="en-US" sz="2800" b="1" dirty="0" err="1"/>
              <a:t>n’a</a:t>
            </a:r>
            <a:r>
              <a:rPr lang="en-US" sz="2800" b="1" dirty="0"/>
              <a:t> pas </a:t>
            </a:r>
            <a:r>
              <a:rPr lang="en-US" sz="2800" b="1" dirty="0" err="1"/>
              <a:t>été</a:t>
            </a:r>
            <a:r>
              <a:rPr lang="en-US" sz="2800" b="1" dirty="0"/>
              <a:t> </a:t>
            </a:r>
            <a:r>
              <a:rPr lang="en-US" sz="2800" b="1" dirty="0" err="1"/>
              <a:t>démontrée,ce</a:t>
            </a:r>
            <a:r>
              <a:rPr lang="en-US" sz="2800" b="1" dirty="0"/>
              <a:t> qui ne </a:t>
            </a:r>
            <a:r>
              <a:rPr lang="en-US" sz="2800" b="1" dirty="0" err="1"/>
              <a:t>valide</a:t>
            </a:r>
            <a:r>
              <a:rPr lang="en-US" sz="2800" b="1" dirty="0"/>
              <a:t> pas à </a:t>
            </a:r>
            <a:r>
              <a:rPr lang="en-US" sz="2800" b="1" dirty="0" err="1"/>
              <a:t>ce</a:t>
            </a:r>
            <a:r>
              <a:rPr lang="en-US" sz="2800" b="1" dirty="0"/>
              <a:t> jour le passage à 4 </a:t>
            </a:r>
            <a:r>
              <a:rPr lang="en-US" sz="2800" b="1" dirty="0" err="1"/>
              <a:t>mois</a:t>
            </a:r>
            <a:r>
              <a:rPr lang="en-US" sz="2800" b="1" dirty="0"/>
              <a:t>. </a:t>
            </a:r>
          </a:p>
          <a:p>
            <a:pPr marL="0" indent="0">
              <a:buNone/>
            </a:pPr>
            <a:r>
              <a:rPr lang="en-US" sz="2800" b="1" dirty="0"/>
              <a:t>(</a:t>
            </a:r>
            <a:r>
              <a:rPr lang="en-US" b="1" dirty="0"/>
              <a:t>Funded by the Global Alliance for TB Drug Development and others; </a:t>
            </a:r>
            <a:r>
              <a:rPr lang="en-US" b="1" dirty="0" err="1"/>
              <a:t>REMoxTB</a:t>
            </a:r>
            <a:r>
              <a:rPr lang="en-US" b="1" dirty="0"/>
              <a:t> ClinicalTrials.gov number, </a:t>
            </a:r>
            <a:r>
              <a:rPr lang="en-US" b="1" u="sng" dirty="0">
                <a:hlinkClick r:id="rId2"/>
              </a:rPr>
              <a:t>NCT00864383</a:t>
            </a:r>
            <a:endParaRPr lang="fr-FR" b="1" dirty="0"/>
          </a:p>
          <a:p>
            <a:endParaRPr lang="fr-FR" sz="1700" b="1" dirty="0"/>
          </a:p>
        </p:txBody>
      </p:sp>
      <p:pic>
        <p:nvPicPr>
          <p:cNvPr id="4" name="Image 3" descr="http://www.newtbdrugs.org/blog/wp-content/uploads/2014/09/Moxifloxacin1-250x205.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114198" y="381000"/>
            <a:ext cx="2453469" cy="1365781"/>
          </a:xfrm>
          <a:prstGeom prst="rect">
            <a:avLst/>
          </a:prstGeom>
          <a:noFill/>
          <a:ln>
            <a:noFill/>
          </a:ln>
        </p:spPr>
      </p:pic>
    </p:spTree>
    <p:extLst>
      <p:ext uri="{BB962C8B-B14F-4D97-AF65-F5344CB8AC3E}">
        <p14:creationId xmlns:p14="http://schemas.microsoft.com/office/powerpoint/2010/main" val="1573857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377" y="381000"/>
            <a:ext cx="7912574" cy="1044388"/>
          </a:xfrm>
        </p:spPr>
        <p:txBody>
          <a:bodyPr/>
          <a:lstStyle/>
          <a:p>
            <a:r>
              <a:rPr lang="fr-FR" sz="3200" b="1" dirty="0">
                <a:solidFill>
                  <a:srgbClr val="FFFF00"/>
                </a:solidFill>
              </a:rPr>
              <a:t>High-Dose </a:t>
            </a:r>
            <a:r>
              <a:rPr lang="fr-FR" sz="3200" b="1" dirty="0" err="1">
                <a:solidFill>
                  <a:srgbClr val="FFFF00"/>
                </a:solidFill>
              </a:rPr>
              <a:t>Rifapentine</a:t>
            </a:r>
            <a:r>
              <a:rPr lang="fr-FR" sz="3200" b="1" dirty="0">
                <a:solidFill>
                  <a:srgbClr val="FFFF00"/>
                </a:solidFill>
              </a:rPr>
              <a:t> </a:t>
            </a:r>
            <a:r>
              <a:rPr lang="fr-FR" sz="3200" b="1" dirty="0" err="1">
                <a:solidFill>
                  <a:srgbClr val="FFFF00"/>
                </a:solidFill>
              </a:rPr>
              <a:t>with</a:t>
            </a:r>
            <a:r>
              <a:rPr lang="fr-FR" sz="3200" b="1" dirty="0">
                <a:solidFill>
                  <a:srgbClr val="FFFF00"/>
                </a:solidFill>
              </a:rPr>
              <a:t> </a:t>
            </a:r>
            <a:r>
              <a:rPr lang="fr-FR" sz="3200" b="1" dirty="0" err="1">
                <a:solidFill>
                  <a:srgbClr val="FFFF00"/>
                </a:solidFill>
              </a:rPr>
              <a:t>Moxifloxacin</a:t>
            </a:r>
            <a:r>
              <a:rPr lang="fr-FR" sz="3200" b="1" dirty="0">
                <a:solidFill>
                  <a:srgbClr val="FFFF00"/>
                </a:solidFill>
              </a:rPr>
              <a:t> for </a:t>
            </a:r>
            <a:r>
              <a:rPr lang="fr-FR" sz="3200" b="1" dirty="0" err="1">
                <a:solidFill>
                  <a:srgbClr val="FFFF00"/>
                </a:solidFill>
              </a:rPr>
              <a:t>Pulmonary</a:t>
            </a:r>
            <a:r>
              <a:rPr lang="fr-FR" sz="3200" b="1" dirty="0">
                <a:solidFill>
                  <a:srgbClr val="FFFF00"/>
                </a:solidFill>
              </a:rPr>
              <a:t> </a:t>
            </a:r>
            <a:r>
              <a:rPr lang="fr-FR" sz="3200" b="1" dirty="0" err="1">
                <a:solidFill>
                  <a:srgbClr val="FFFF00"/>
                </a:solidFill>
              </a:rPr>
              <a:t>Tuberculosis</a:t>
            </a:r>
            <a:endParaRPr lang="fr-FR" sz="2800"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Amina </a:t>
            </a:r>
            <a:r>
              <a:rPr lang="fr-FR" dirty="0" err="1"/>
              <a:t>Jindani</a:t>
            </a:r>
            <a:r>
              <a:rPr lang="fr-FR" dirty="0"/>
              <a:t>, F.R.C.P., Thomas S. Harrison, F.R.C.P., Andrew J. </a:t>
            </a:r>
            <a:r>
              <a:rPr lang="fr-FR" dirty="0" err="1"/>
              <a:t>Nunn</a:t>
            </a:r>
            <a:r>
              <a:rPr lang="fr-FR" dirty="0"/>
              <a:t>, </a:t>
            </a:r>
            <a:r>
              <a:rPr lang="fr-FR" dirty="0" err="1"/>
              <a:t>M.Sc</a:t>
            </a:r>
            <a:r>
              <a:rPr lang="fr-FR" dirty="0"/>
              <a:t>.,</a:t>
            </a:r>
          </a:p>
          <a:p>
            <a:pPr marL="0" indent="0">
              <a:buNone/>
            </a:pPr>
            <a:r>
              <a:rPr lang="fr-FR" dirty="0"/>
              <a:t>Patrick P.J. Phillips, </a:t>
            </a:r>
            <a:r>
              <a:rPr lang="fr-FR" dirty="0" err="1"/>
              <a:t>Ph.D</a:t>
            </a:r>
            <a:r>
              <a:rPr lang="fr-FR" dirty="0"/>
              <a:t>., Gavin J. </a:t>
            </a:r>
            <a:r>
              <a:rPr lang="fr-FR" dirty="0" err="1"/>
              <a:t>Churchyard</a:t>
            </a:r>
            <a:r>
              <a:rPr lang="fr-FR" dirty="0"/>
              <a:t>, </a:t>
            </a:r>
            <a:r>
              <a:rPr lang="fr-FR" dirty="0" err="1"/>
              <a:t>Ph.D</a:t>
            </a:r>
            <a:r>
              <a:rPr lang="fr-FR" dirty="0"/>
              <a:t>., </a:t>
            </a:r>
            <a:r>
              <a:rPr lang="fr-FR" dirty="0" err="1"/>
              <a:t>Salome</a:t>
            </a:r>
            <a:r>
              <a:rPr lang="fr-FR" dirty="0"/>
              <a:t> </a:t>
            </a:r>
            <a:r>
              <a:rPr lang="fr-FR" dirty="0" err="1"/>
              <a:t>Charalambous</a:t>
            </a:r>
            <a:r>
              <a:rPr lang="fr-FR" dirty="0"/>
              <a:t>, </a:t>
            </a:r>
            <a:r>
              <a:rPr lang="fr-FR" dirty="0" err="1"/>
              <a:t>Ph.D</a:t>
            </a:r>
            <a:r>
              <a:rPr lang="fr-FR" dirty="0"/>
              <a:t>.,</a:t>
            </a:r>
          </a:p>
          <a:p>
            <a:pPr marL="0" indent="0">
              <a:buNone/>
            </a:pPr>
            <a:r>
              <a:rPr lang="fr-FR" dirty="0"/>
              <a:t>Mark </a:t>
            </a:r>
            <a:r>
              <a:rPr lang="fr-FR" dirty="0" err="1"/>
              <a:t>Hatherill</a:t>
            </a:r>
            <a:r>
              <a:rPr lang="fr-FR" dirty="0"/>
              <a:t>, M.D., Hennie </a:t>
            </a:r>
            <a:r>
              <a:rPr lang="fr-FR" dirty="0" err="1"/>
              <a:t>Geldenhuys</a:t>
            </a:r>
            <a:r>
              <a:rPr lang="fr-FR" dirty="0"/>
              <a:t>, M.B., </a:t>
            </a:r>
            <a:r>
              <a:rPr lang="fr-FR" dirty="0" err="1"/>
              <a:t>Ch.B</a:t>
            </a:r>
            <a:r>
              <a:rPr lang="fr-FR" dirty="0"/>
              <a:t>., Helen M. </a:t>
            </a:r>
            <a:r>
              <a:rPr lang="fr-FR" dirty="0" err="1"/>
              <a:t>McIlleron</a:t>
            </a:r>
            <a:r>
              <a:rPr lang="fr-FR" dirty="0"/>
              <a:t>, </a:t>
            </a:r>
            <a:r>
              <a:rPr lang="fr-FR" dirty="0" err="1"/>
              <a:t>Ph.D</a:t>
            </a:r>
            <a:r>
              <a:rPr lang="fr-FR" dirty="0"/>
              <a:t>.,</a:t>
            </a:r>
          </a:p>
          <a:p>
            <a:pPr marL="0" indent="0">
              <a:buNone/>
            </a:pPr>
            <a:r>
              <a:rPr lang="fr-FR" dirty="0" err="1"/>
              <a:t>Simbarashe</a:t>
            </a:r>
            <a:r>
              <a:rPr lang="fr-FR" dirty="0"/>
              <a:t> P. </a:t>
            </a:r>
            <a:r>
              <a:rPr lang="fr-FR" dirty="0" err="1"/>
              <a:t>Zvada</a:t>
            </a:r>
            <a:r>
              <a:rPr lang="fr-FR" dirty="0"/>
              <a:t>, </a:t>
            </a:r>
            <a:r>
              <a:rPr lang="fr-FR" dirty="0" err="1"/>
              <a:t>M.Phil</a:t>
            </a:r>
            <a:r>
              <a:rPr lang="fr-FR" dirty="0"/>
              <a:t>., Stanley </a:t>
            </a:r>
            <a:r>
              <a:rPr lang="fr-FR" dirty="0" err="1"/>
              <a:t>Mungofa</a:t>
            </a:r>
            <a:r>
              <a:rPr lang="fr-FR" dirty="0"/>
              <a:t>, M.P.H., Nasir A. Shah, M.B., B.S.,</a:t>
            </a:r>
          </a:p>
          <a:p>
            <a:pPr marL="0" indent="0">
              <a:buNone/>
            </a:pPr>
            <a:r>
              <a:rPr lang="fr-FR" dirty="0" err="1"/>
              <a:t>Simukai</a:t>
            </a:r>
            <a:r>
              <a:rPr lang="fr-FR" dirty="0"/>
              <a:t> </a:t>
            </a:r>
            <a:r>
              <a:rPr lang="fr-FR" dirty="0" err="1"/>
              <a:t>Zizhou</a:t>
            </a:r>
            <a:r>
              <a:rPr lang="fr-FR" dirty="0"/>
              <a:t>, M.B., </a:t>
            </a:r>
            <a:r>
              <a:rPr lang="fr-FR" dirty="0" err="1"/>
              <a:t>Ch.B</a:t>
            </a:r>
            <a:r>
              <a:rPr lang="fr-FR" dirty="0"/>
              <a:t>., Lloyd </a:t>
            </a:r>
            <a:r>
              <a:rPr lang="fr-FR" dirty="0" err="1"/>
              <a:t>Magweta</a:t>
            </a:r>
            <a:r>
              <a:rPr lang="fr-FR" dirty="0"/>
              <a:t>, M.B., </a:t>
            </a:r>
            <a:r>
              <a:rPr lang="fr-FR" dirty="0" err="1"/>
              <a:t>Ch.B</a:t>
            </a:r>
            <a:r>
              <a:rPr lang="fr-FR" dirty="0"/>
              <a:t>., James Shepherd, </a:t>
            </a:r>
            <a:r>
              <a:rPr lang="fr-FR" dirty="0" err="1"/>
              <a:t>Ph.D</a:t>
            </a:r>
            <a:r>
              <a:rPr lang="fr-FR" dirty="0"/>
              <a:t>.,</a:t>
            </a:r>
          </a:p>
          <a:p>
            <a:pPr marL="0" indent="0">
              <a:buNone/>
            </a:pPr>
            <a:r>
              <a:rPr lang="fr-FR" dirty="0" err="1"/>
              <a:t>Sambayawo</a:t>
            </a:r>
            <a:r>
              <a:rPr lang="fr-FR" dirty="0"/>
              <a:t> </a:t>
            </a:r>
            <a:r>
              <a:rPr lang="fr-FR" dirty="0" err="1"/>
              <a:t>Nyirenda</a:t>
            </a:r>
            <a:r>
              <a:rPr lang="fr-FR" dirty="0"/>
              <a:t>, M.D., </a:t>
            </a:r>
            <a:r>
              <a:rPr lang="fr-FR" dirty="0" err="1"/>
              <a:t>Janneke</a:t>
            </a:r>
            <a:r>
              <a:rPr lang="fr-FR" dirty="0"/>
              <a:t> H. van </a:t>
            </a:r>
            <a:r>
              <a:rPr lang="fr-FR" dirty="0" err="1"/>
              <a:t>Dijk</a:t>
            </a:r>
            <a:r>
              <a:rPr lang="fr-FR" dirty="0"/>
              <a:t>, </a:t>
            </a:r>
            <a:r>
              <a:rPr lang="fr-FR" dirty="0" err="1"/>
              <a:t>Ph.D</a:t>
            </a:r>
            <a:r>
              <a:rPr lang="fr-FR" dirty="0"/>
              <a:t>., Heather E. </a:t>
            </a:r>
            <a:r>
              <a:rPr lang="fr-FR" dirty="0" err="1"/>
              <a:t>Clouting</a:t>
            </a:r>
            <a:r>
              <a:rPr lang="fr-FR" dirty="0"/>
              <a:t>, </a:t>
            </a:r>
            <a:r>
              <a:rPr lang="fr-FR" dirty="0" err="1"/>
              <a:t>M.Sc</a:t>
            </a:r>
            <a:r>
              <a:rPr lang="fr-FR" dirty="0"/>
              <a:t>.,</a:t>
            </a:r>
          </a:p>
          <a:p>
            <a:pPr marL="0" indent="0">
              <a:buNone/>
            </a:pPr>
            <a:r>
              <a:rPr lang="fr-FR" dirty="0"/>
              <a:t>David Coleman, </a:t>
            </a:r>
            <a:r>
              <a:rPr lang="fr-FR" dirty="0" err="1"/>
              <a:t>M.Sc</a:t>
            </a:r>
            <a:r>
              <a:rPr lang="fr-FR" dirty="0"/>
              <a:t>., Anna L.E. Bateson, </a:t>
            </a:r>
            <a:r>
              <a:rPr lang="fr-FR" dirty="0" err="1"/>
              <a:t>Ph.D</a:t>
            </a:r>
            <a:r>
              <a:rPr lang="fr-FR" dirty="0"/>
              <a:t>., Timothy D. </a:t>
            </a:r>
            <a:r>
              <a:rPr lang="fr-FR" dirty="0" err="1"/>
              <a:t>McHugh</a:t>
            </a:r>
            <a:r>
              <a:rPr lang="fr-FR" dirty="0"/>
              <a:t>, </a:t>
            </a:r>
            <a:r>
              <a:rPr lang="fr-FR" dirty="0" err="1"/>
              <a:t>Ph.D</a:t>
            </a:r>
            <a:r>
              <a:rPr lang="fr-FR" dirty="0"/>
              <a:t>.,</a:t>
            </a:r>
          </a:p>
          <a:p>
            <a:pPr marL="0" indent="0">
              <a:buNone/>
            </a:pPr>
            <a:r>
              <a:rPr lang="fr-FR" dirty="0"/>
              <a:t>Philip D. Butcher, </a:t>
            </a:r>
            <a:r>
              <a:rPr lang="fr-FR" dirty="0" err="1"/>
              <a:t>Ph.D</a:t>
            </a:r>
            <a:r>
              <a:rPr lang="fr-FR" dirty="0"/>
              <a:t>., and </a:t>
            </a:r>
            <a:r>
              <a:rPr lang="fr-FR" dirty="0" err="1"/>
              <a:t>Denny</a:t>
            </a:r>
            <a:r>
              <a:rPr lang="fr-FR" dirty="0"/>
              <a:t> A. </a:t>
            </a:r>
            <a:r>
              <a:rPr lang="fr-FR" dirty="0" err="1"/>
              <a:t>Mitchison</a:t>
            </a:r>
            <a:r>
              <a:rPr lang="fr-FR" dirty="0"/>
              <a:t>, F.R.C.P.,</a:t>
            </a:r>
          </a:p>
          <a:p>
            <a:pPr marL="0" indent="0">
              <a:buNone/>
            </a:pPr>
            <a:r>
              <a:rPr lang="fr-FR" dirty="0"/>
              <a:t>	</a:t>
            </a:r>
            <a:r>
              <a:rPr lang="fr-FR" sz="2900" b="1" dirty="0"/>
              <a:t>for the RIFAQUIN Trial Team*</a:t>
            </a:r>
          </a:p>
          <a:p>
            <a:endParaRPr lang="fr-FR" dirty="0"/>
          </a:p>
        </p:txBody>
      </p:sp>
      <p:sp>
        <p:nvSpPr>
          <p:cNvPr id="7" name="Rectangle 6"/>
          <p:cNvSpPr/>
          <p:nvPr/>
        </p:nvSpPr>
        <p:spPr>
          <a:xfrm>
            <a:off x="3505217" y="6142076"/>
            <a:ext cx="5012911" cy="421654"/>
          </a:xfrm>
          <a:prstGeom prst="rect">
            <a:avLst/>
          </a:prstGeom>
        </p:spPr>
        <p:txBody>
          <a:bodyPr wrap="none">
            <a:spAutoFit/>
          </a:bodyPr>
          <a:lstStyle/>
          <a:p>
            <a:pPr>
              <a:lnSpc>
                <a:spcPct val="107000"/>
              </a:lnSpc>
              <a:spcAft>
                <a:spcPts val="800"/>
              </a:spcAft>
            </a:pPr>
            <a:r>
              <a:rPr lang="fr-FR" sz="2000" b="1" dirty="0">
                <a:solidFill>
                  <a:schemeClr val="bg1"/>
                </a:solidFill>
                <a:latin typeface="OTNEJMScalaSansLFCap"/>
                <a:ea typeface="Calibri" panose="020F0502020204030204" pitchFamily="34" charset="0"/>
                <a:cs typeface="OTNEJMScalaSansLFCap"/>
              </a:rPr>
              <a:t>n </a:t>
            </a:r>
            <a:r>
              <a:rPr lang="fr-FR" sz="2000" b="1" dirty="0" err="1">
                <a:solidFill>
                  <a:schemeClr val="bg1"/>
                </a:solidFill>
                <a:latin typeface="OTNEJMScalaSansLFCap"/>
                <a:ea typeface="Calibri" panose="020F0502020204030204" pitchFamily="34" charset="0"/>
                <a:cs typeface="OTNEJMScalaSansLFCap"/>
              </a:rPr>
              <a:t>engl</a:t>
            </a:r>
            <a:r>
              <a:rPr lang="fr-FR" sz="2000" b="1" dirty="0">
                <a:solidFill>
                  <a:schemeClr val="bg1"/>
                </a:solidFill>
                <a:latin typeface="OTNEJMScalaSansLFCap"/>
                <a:ea typeface="Calibri" panose="020F0502020204030204" pitchFamily="34" charset="0"/>
                <a:cs typeface="OTNEJMScalaSansLFCap"/>
              </a:rPr>
              <a:t> j </a:t>
            </a:r>
            <a:r>
              <a:rPr lang="fr-FR" sz="2000" b="1" dirty="0" err="1">
                <a:solidFill>
                  <a:schemeClr val="bg1"/>
                </a:solidFill>
                <a:latin typeface="OTNEJMScalaSansLFCap"/>
                <a:ea typeface="Calibri" panose="020F0502020204030204" pitchFamily="34" charset="0"/>
                <a:cs typeface="OTNEJMScalaSansLFCap"/>
              </a:rPr>
              <a:t>med</a:t>
            </a:r>
            <a:r>
              <a:rPr lang="fr-FR" sz="2000" b="1" dirty="0">
                <a:solidFill>
                  <a:schemeClr val="bg1"/>
                </a:solidFill>
                <a:latin typeface="OTNEJMScalaSansLFCap"/>
                <a:ea typeface="Calibri" panose="020F0502020204030204" pitchFamily="34" charset="0"/>
                <a:cs typeface="OTNEJMScalaSansLFCap"/>
              </a:rPr>
              <a:t> </a:t>
            </a:r>
            <a:r>
              <a:rPr lang="fr-FR" sz="1600" b="1" dirty="0">
                <a:solidFill>
                  <a:schemeClr val="bg1"/>
                </a:solidFill>
                <a:latin typeface="OTNEJMScalaSansOSF"/>
                <a:ea typeface="Calibri" panose="020F0502020204030204" pitchFamily="34" charset="0"/>
                <a:cs typeface="OTNEJMScalaSansOSF"/>
              </a:rPr>
              <a:t>371;17 </a:t>
            </a:r>
            <a:r>
              <a:rPr lang="fr-FR" sz="1600" b="1" dirty="0">
                <a:solidFill>
                  <a:schemeClr val="bg1"/>
                </a:solidFill>
                <a:latin typeface="OTNEJMScalaSansLFCap"/>
                <a:ea typeface="Calibri" panose="020F0502020204030204" pitchFamily="34" charset="0"/>
                <a:cs typeface="OTNEJMScalaSansLFCap"/>
              </a:rPr>
              <a:t>nejm.org </a:t>
            </a:r>
            <a:r>
              <a:rPr lang="fr-FR" sz="1600" b="1" dirty="0" err="1">
                <a:solidFill>
                  <a:schemeClr val="bg1"/>
                </a:solidFill>
                <a:latin typeface="OTNEJMScalaSansLFSmallCap"/>
                <a:ea typeface="Calibri" panose="020F0502020204030204" pitchFamily="34" charset="0"/>
                <a:cs typeface="OTNEJMScalaSansLFSmallCap"/>
              </a:rPr>
              <a:t>October</a:t>
            </a:r>
            <a:r>
              <a:rPr lang="fr-FR" sz="1600" b="1" dirty="0">
                <a:solidFill>
                  <a:schemeClr val="bg1"/>
                </a:solidFill>
                <a:latin typeface="OTNEJMScalaSansLFSmallCap"/>
                <a:ea typeface="Calibri" panose="020F0502020204030204" pitchFamily="34" charset="0"/>
                <a:cs typeface="OTNEJMScalaSansLFSmallCap"/>
              </a:rPr>
              <a:t> 23, 2014</a:t>
            </a:r>
            <a:endParaRPr lang="fr-FR" sz="6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5006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458" y="1799766"/>
            <a:ext cx="8707271" cy="3785652"/>
          </a:xfrm>
          <a:prstGeom prst="rect">
            <a:avLst/>
          </a:prstGeom>
        </p:spPr>
        <p:txBody>
          <a:bodyPr wrap="square">
            <a:spAutoFit/>
          </a:bodyPr>
          <a:lstStyle/>
          <a:p>
            <a:r>
              <a:rPr lang="en-US" sz="3600" b="1" dirty="0" err="1">
                <a:solidFill>
                  <a:schemeClr val="bg1"/>
                </a:solidFill>
                <a:latin typeface="OTNEJMQuadraat"/>
              </a:rPr>
              <a:t>Essai</a:t>
            </a:r>
            <a:r>
              <a:rPr lang="en-US" sz="3600" b="1" dirty="0">
                <a:solidFill>
                  <a:schemeClr val="bg1"/>
                </a:solidFill>
                <a:latin typeface="OTNEJMQuadraat"/>
              </a:rPr>
              <a:t> </a:t>
            </a:r>
            <a:r>
              <a:rPr lang="en-US" sz="3600" b="1" dirty="0" err="1">
                <a:solidFill>
                  <a:schemeClr val="bg1"/>
                </a:solidFill>
                <a:latin typeface="OTNEJMQuadraat"/>
              </a:rPr>
              <a:t>randomisé</a:t>
            </a:r>
            <a:r>
              <a:rPr lang="en-US" sz="3600" b="1" dirty="0">
                <a:solidFill>
                  <a:schemeClr val="bg1"/>
                </a:solidFill>
                <a:latin typeface="OTNEJMQuadraat"/>
              </a:rPr>
              <a:t> à trois bras </a:t>
            </a:r>
            <a:r>
              <a:rPr lang="en-US" sz="3600" b="1" dirty="0" err="1">
                <a:solidFill>
                  <a:schemeClr val="bg1"/>
                </a:solidFill>
                <a:latin typeface="OTNEJMQuadraat"/>
              </a:rPr>
              <a:t>incluant</a:t>
            </a:r>
            <a:r>
              <a:rPr lang="en-US" sz="3600" b="1" dirty="0">
                <a:solidFill>
                  <a:schemeClr val="bg1"/>
                </a:solidFill>
                <a:latin typeface="OTNEJMQuadraat"/>
              </a:rPr>
              <a:t> des patients </a:t>
            </a:r>
            <a:r>
              <a:rPr lang="en-US" sz="3600" b="1" dirty="0" err="1">
                <a:solidFill>
                  <a:schemeClr val="bg1"/>
                </a:solidFill>
                <a:latin typeface="OTNEJMQuadraat"/>
              </a:rPr>
              <a:t>ayant</a:t>
            </a:r>
            <a:r>
              <a:rPr lang="en-US" sz="3600" b="1" dirty="0">
                <a:solidFill>
                  <a:schemeClr val="bg1"/>
                </a:solidFill>
                <a:latin typeface="OTNEJMQuadraat"/>
              </a:rPr>
              <a:t> </a:t>
            </a:r>
            <a:r>
              <a:rPr lang="en-US" sz="3600" b="1" dirty="0" err="1">
                <a:solidFill>
                  <a:schemeClr val="bg1"/>
                </a:solidFill>
                <a:latin typeface="OTNEJMQuadraat"/>
              </a:rPr>
              <a:t>une</a:t>
            </a:r>
            <a:r>
              <a:rPr lang="en-US" sz="3600" b="1" dirty="0">
                <a:solidFill>
                  <a:schemeClr val="bg1"/>
                </a:solidFill>
                <a:latin typeface="OTNEJMQuadraat"/>
              </a:rPr>
              <a:t> </a:t>
            </a:r>
            <a:r>
              <a:rPr lang="en-US" sz="3600" b="1" dirty="0" err="1">
                <a:solidFill>
                  <a:schemeClr val="bg1"/>
                </a:solidFill>
                <a:latin typeface="OTNEJMQuadraat"/>
              </a:rPr>
              <a:t>tuberculose</a:t>
            </a:r>
            <a:r>
              <a:rPr lang="en-US" sz="3600" b="1" dirty="0">
                <a:solidFill>
                  <a:schemeClr val="bg1"/>
                </a:solidFill>
                <a:latin typeface="OTNEJMQuadraat"/>
              </a:rPr>
              <a:t> </a:t>
            </a:r>
            <a:r>
              <a:rPr lang="en-US" sz="3600" b="1" dirty="0" err="1">
                <a:solidFill>
                  <a:schemeClr val="bg1"/>
                </a:solidFill>
                <a:latin typeface="OTNEJMQuadraat"/>
              </a:rPr>
              <a:t>pulmonaire</a:t>
            </a:r>
            <a:r>
              <a:rPr lang="en-US" sz="3600" b="1" dirty="0">
                <a:solidFill>
                  <a:schemeClr val="bg1"/>
                </a:solidFill>
                <a:latin typeface="OTNEJMQuadraat"/>
              </a:rPr>
              <a:t> de 1ére </a:t>
            </a:r>
            <a:r>
              <a:rPr lang="en-US" sz="3600" b="1" dirty="0" err="1">
                <a:solidFill>
                  <a:schemeClr val="bg1"/>
                </a:solidFill>
                <a:latin typeface="OTNEJMQuadraat"/>
              </a:rPr>
              <a:t>atteinte</a:t>
            </a:r>
            <a:r>
              <a:rPr lang="en-US" sz="3600" b="1" dirty="0">
                <a:solidFill>
                  <a:schemeClr val="bg1"/>
                </a:solidFill>
                <a:latin typeface="OTNEJMQuadraat"/>
              </a:rPr>
              <a:t> </a:t>
            </a:r>
            <a:r>
              <a:rPr lang="en-US" sz="3600" b="1" dirty="0" err="1">
                <a:solidFill>
                  <a:schemeClr val="bg1"/>
                </a:solidFill>
                <a:latin typeface="OTNEJMQuadraat"/>
              </a:rPr>
              <a:t>confirmée</a:t>
            </a:r>
            <a:r>
              <a:rPr lang="en-US" sz="3600" b="1" dirty="0">
                <a:solidFill>
                  <a:schemeClr val="bg1"/>
                </a:solidFill>
                <a:latin typeface="OTNEJMQuadraat"/>
              </a:rPr>
              <a:t> </a:t>
            </a:r>
            <a:r>
              <a:rPr lang="en-US" sz="3600" b="1" dirty="0" err="1">
                <a:solidFill>
                  <a:schemeClr val="bg1"/>
                </a:solidFill>
                <a:latin typeface="OTNEJMQuadraat"/>
              </a:rPr>
              <a:t>bactériologiquement</a:t>
            </a:r>
            <a:r>
              <a:rPr lang="en-US" sz="3600" b="1" dirty="0">
                <a:solidFill>
                  <a:schemeClr val="bg1"/>
                </a:solidFill>
                <a:latin typeface="OTNEJMQuadraat"/>
              </a:rPr>
              <a:t> : 827 patients avec 28% Co-VIH</a:t>
            </a:r>
          </a:p>
          <a:p>
            <a:pPr marL="342900" indent="-342900">
              <a:buFont typeface="Wingdings" panose="05000000000000000000" pitchFamily="2" charset="2"/>
              <a:buChar char="q"/>
            </a:pPr>
            <a:endParaRPr lang="en-US" sz="3600" b="1" dirty="0">
              <a:solidFill>
                <a:srgbClr val="FFFF00"/>
              </a:solidFill>
              <a:latin typeface="OTNEJMQuadraat"/>
            </a:endParaRPr>
          </a:p>
          <a:p>
            <a:pPr marL="342900" indent="-342900">
              <a:buFont typeface="Wingdings" panose="05000000000000000000" pitchFamily="2" charset="2"/>
              <a:buChar char="q"/>
            </a:pPr>
            <a:endParaRPr lang="en-US" sz="2400" dirty="0">
              <a:solidFill>
                <a:srgbClr val="FFFF00"/>
              </a:solidFill>
              <a:latin typeface="OTNEJMQuadraat"/>
            </a:endParaRPr>
          </a:p>
        </p:txBody>
      </p:sp>
      <p:sp>
        <p:nvSpPr>
          <p:cNvPr id="5" name="ZoneTexte 4"/>
          <p:cNvSpPr txBox="1"/>
          <p:nvPr/>
        </p:nvSpPr>
        <p:spPr>
          <a:xfrm>
            <a:off x="2665806" y="613629"/>
            <a:ext cx="3293803" cy="923330"/>
          </a:xfrm>
          <a:prstGeom prst="rect">
            <a:avLst/>
          </a:prstGeom>
          <a:noFill/>
        </p:spPr>
        <p:txBody>
          <a:bodyPr wrap="none" rtlCol="0">
            <a:spAutoFit/>
          </a:bodyPr>
          <a:lstStyle/>
          <a:p>
            <a:r>
              <a:rPr lang="fr-FR" sz="5400" b="1" dirty="0">
                <a:solidFill>
                  <a:srgbClr val="FFFF00"/>
                </a:solidFill>
              </a:rPr>
              <a:t>Protocole</a:t>
            </a:r>
          </a:p>
        </p:txBody>
      </p:sp>
    </p:spTree>
    <p:extLst>
      <p:ext uri="{BB962C8B-B14F-4D97-AF65-F5344CB8AC3E}">
        <p14:creationId xmlns:p14="http://schemas.microsoft.com/office/powerpoint/2010/main" val="151158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319" y="480181"/>
            <a:ext cx="8859026" cy="1077218"/>
          </a:xfrm>
          <a:prstGeom prst="rect">
            <a:avLst/>
          </a:prstGeom>
          <a:noFill/>
        </p:spPr>
        <p:txBody>
          <a:bodyPr wrap="square" rtlCol="0">
            <a:spAutoFit/>
          </a:bodyPr>
          <a:lstStyle/>
          <a:p>
            <a:r>
              <a:rPr lang="en-US" sz="3200" b="1" dirty="0" err="1">
                <a:solidFill>
                  <a:srgbClr val="FFFF00"/>
                </a:solidFill>
              </a:rPr>
              <a:t>Pourquoi</a:t>
            </a:r>
            <a:r>
              <a:rPr lang="en-US" sz="3200" b="1" dirty="0">
                <a:solidFill>
                  <a:srgbClr val="FFFF00"/>
                </a:solidFill>
              </a:rPr>
              <a:t> </a:t>
            </a:r>
            <a:r>
              <a:rPr lang="en-US" sz="3200" b="1" dirty="0" err="1">
                <a:solidFill>
                  <a:srgbClr val="FFFF00"/>
                </a:solidFill>
              </a:rPr>
              <a:t>avons</a:t>
            </a:r>
            <a:r>
              <a:rPr lang="en-US" sz="3200" b="1" dirty="0">
                <a:solidFill>
                  <a:srgbClr val="FFFF00"/>
                </a:solidFill>
              </a:rPr>
              <a:t>-nous </a:t>
            </a:r>
            <a:r>
              <a:rPr lang="en-US" sz="3200" b="1" dirty="0" err="1">
                <a:solidFill>
                  <a:srgbClr val="FFFF00"/>
                </a:solidFill>
              </a:rPr>
              <a:t>besoin</a:t>
            </a:r>
            <a:r>
              <a:rPr lang="en-US" sz="3200" b="1" dirty="0">
                <a:solidFill>
                  <a:srgbClr val="FFFF00"/>
                </a:solidFill>
              </a:rPr>
              <a:t> de </a:t>
            </a:r>
            <a:r>
              <a:rPr lang="en-US" sz="3200" b="1" dirty="0" err="1">
                <a:solidFill>
                  <a:srgbClr val="FFFF00"/>
                </a:solidFill>
              </a:rPr>
              <a:t>nouvelles</a:t>
            </a:r>
            <a:r>
              <a:rPr lang="en-US" sz="3200" b="1" dirty="0">
                <a:solidFill>
                  <a:srgbClr val="FFFF00"/>
                </a:solidFill>
              </a:rPr>
              <a:t> drogues/régimes </a:t>
            </a:r>
            <a:r>
              <a:rPr lang="en-US" sz="3200" b="1" dirty="0" err="1">
                <a:solidFill>
                  <a:srgbClr val="FFFF00"/>
                </a:solidFill>
              </a:rPr>
              <a:t>thérapeutiques</a:t>
            </a:r>
            <a:r>
              <a:rPr lang="en-US" sz="3200" b="1" dirty="0">
                <a:solidFill>
                  <a:srgbClr val="FFFF00"/>
                </a:solidFill>
              </a:rPr>
              <a:t>?</a:t>
            </a:r>
          </a:p>
        </p:txBody>
      </p:sp>
      <p:sp>
        <p:nvSpPr>
          <p:cNvPr id="2" name="TextBox 1"/>
          <p:cNvSpPr txBox="1"/>
          <p:nvPr/>
        </p:nvSpPr>
        <p:spPr>
          <a:xfrm>
            <a:off x="336012" y="1815291"/>
            <a:ext cx="8763000" cy="3908762"/>
          </a:xfrm>
          <a:prstGeom prst="rect">
            <a:avLst/>
          </a:prstGeom>
          <a:noFill/>
        </p:spPr>
        <p:txBody>
          <a:bodyPr wrap="square" rtlCol="0">
            <a:spAutoFit/>
          </a:bodyPr>
          <a:lstStyle/>
          <a:p>
            <a:endParaRPr lang="en-US" sz="2400" b="1" dirty="0">
              <a:solidFill>
                <a:schemeClr val="bg1"/>
              </a:solidFill>
            </a:endParaRPr>
          </a:p>
          <a:p>
            <a:pPr marL="342900" indent="-342900">
              <a:buFont typeface="Arial"/>
              <a:buChar char="•"/>
            </a:pPr>
            <a:r>
              <a:rPr lang="en-US" sz="3200" b="1" dirty="0" err="1">
                <a:solidFill>
                  <a:srgbClr val="FFFF00"/>
                </a:solidFill>
              </a:rPr>
              <a:t>Diminuer</a:t>
            </a:r>
            <a:r>
              <a:rPr lang="en-US" sz="3200" b="1" dirty="0">
                <a:solidFill>
                  <a:srgbClr val="FFFF00"/>
                </a:solidFill>
              </a:rPr>
              <a:t> la </a:t>
            </a:r>
            <a:r>
              <a:rPr lang="en-US" sz="3200" b="1" dirty="0" err="1">
                <a:solidFill>
                  <a:srgbClr val="FFFF00"/>
                </a:solidFill>
              </a:rPr>
              <a:t>toxicité</a:t>
            </a:r>
            <a:endParaRPr lang="en-US" sz="3200" b="1" dirty="0">
              <a:solidFill>
                <a:srgbClr val="FFFF00"/>
              </a:solidFill>
            </a:endParaRPr>
          </a:p>
          <a:p>
            <a:r>
              <a:rPr lang="en-US" sz="2400" b="1" dirty="0">
                <a:solidFill>
                  <a:schemeClr val="bg1"/>
                </a:solidFill>
              </a:rPr>
              <a:t>  </a:t>
            </a:r>
            <a:r>
              <a:rPr lang="en-US" sz="2400" b="1" dirty="0" err="1">
                <a:solidFill>
                  <a:schemeClr val="bg1"/>
                </a:solidFill>
              </a:rPr>
              <a:t>Effets</a:t>
            </a:r>
            <a:r>
              <a:rPr lang="en-US" sz="2400" b="1" dirty="0">
                <a:solidFill>
                  <a:schemeClr val="bg1"/>
                </a:solidFill>
              </a:rPr>
              <a:t> </a:t>
            </a:r>
            <a:r>
              <a:rPr lang="en-US" sz="2400" b="1" dirty="0" err="1">
                <a:solidFill>
                  <a:schemeClr val="bg1"/>
                </a:solidFill>
              </a:rPr>
              <a:t>secondaires</a:t>
            </a:r>
            <a:r>
              <a:rPr lang="en-US" sz="2400" b="1" dirty="0">
                <a:solidFill>
                  <a:schemeClr val="bg1"/>
                </a:solidFill>
              </a:rPr>
              <a:t> </a:t>
            </a:r>
            <a:r>
              <a:rPr lang="en-US" sz="2400" b="1" dirty="0" err="1">
                <a:solidFill>
                  <a:schemeClr val="bg1"/>
                </a:solidFill>
              </a:rPr>
              <a:t>sont</a:t>
            </a:r>
            <a:r>
              <a:rPr lang="en-US" sz="2400" b="1" dirty="0">
                <a:solidFill>
                  <a:schemeClr val="bg1"/>
                </a:solidFill>
              </a:rPr>
              <a:t> </a:t>
            </a:r>
            <a:r>
              <a:rPr lang="en-US" sz="2400" b="1" dirty="0" err="1">
                <a:solidFill>
                  <a:schemeClr val="bg1"/>
                </a:solidFill>
              </a:rPr>
              <a:t>importants</a:t>
            </a:r>
            <a:endParaRPr lang="en-US" sz="2400" b="1" dirty="0">
              <a:solidFill>
                <a:schemeClr val="bg1"/>
              </a:solidFill>
            </a:endParaRPr>
          </a:p>
          <a:p>
            <a:pPr marL="342900" indent="-342900">
              <a:buAutoNum type="arabicPeriod"/>
            </a:pPr>
            <a:endParaRPr lang="en-US" sz="2400" b="1" dirty="0"/>
          </a:p>
          <a:p>
            <a:pPr marL="342900" indent="-342900">
              <a:buFont typeface="Arial"/>
              <a:buChar char="•"/>
            </a:pPr>
            <a:r>
              <a:rPr lang="en-US" sz="3200" b="1" dirty="0" err="1">
                <a:solidFill>
                  <a:srgbClr val="FFFF00"/>
                </a:solidFill>
              </a:rPr>
              <a:t>Raccourcir</a:t>
            </a:r>
            <a:r>
              <a:rPr lang="en-US" sz="3200" b="1" dirty="0">
                <a:solidFill>
                  <a:srgbClr val="FFFF00"/>
                </a:solidFill>
              </a:rPr>
              <a:t> le </a:t>
            </a:r>
            <a:r>
              <a:rPr lang="en-US" sz="3200" b="1" dirty="0" err="1">
                <a:solidFill>
                  <a:srgbClr val="FFFF00"/>
                </a:solidFill>
              </a:rPr>
              <a:t>traitement</a:t>
            </a:r>
            <a:endParaRPr lang="en-US" sz="3200" b="1" dirty="0">
              <a:solidFill>
                <a:srgbClr val="FFFF00"/>
              </a:solidFill>
            </a:endParaRPr>
          </a:p>
          <a:p>
            <a:r>
              <a:rPr lang="en-US" sz="2400" b="1" dirty="0">
                <a:solidFill>
                  <a:schemeClr val="bg1"/>
                </a:solidFill>
              </a:rPr>
              <a:t>MDR-TB, </a:t>
            </a:r>
            <a:r>
              <a:rPr lang="en-US" sz="2400" b="1" dirty="0" err="1">
                <a:solidFill>
                  <a:schemeClr val="bg1"/>
                </a:solidFill>
              </a:rPr>
              <a:t>ou</a:t>
            </a:r>
            <a:r>
              <a:rPr lang="en-US" sz="2400" b="1" dirty="0">
                <a:solidFill>
                  <a:schemeClr val="bg1"/>
                </a:solidFill>
              </a:rPr>
              <a:t> </a:t>
            </a:r>
            <a:r>
              <a:rPr lang="en-US" sz="2400" b="1" dirty="0" err="1">
                <a:solidFill>
                  <a:schemeClr val="bg1"/>
                </a:solidFill>
              </a:rPr>
              <a:t>intolérance</a:t>
            </a:r>
            <a:r>
              <a:rPr lang="en-US" sz="2400" b="1" dirty="0">
                <a:solidFill>
                  <a:schemeClr val="bg1"/>
                </a:solidFill>
              </a:rPr>
              <a:t> aux drogues de 1ére </a:t>
            </a:r>
            <a:r>
              <a:rPr lang="en-US" sz="2400" b="1" dirty="0" err="1">
                <a:solidFill>
                  <a:schemeClr val="bg1"/>
                </a:solidFill>
              </a:rPr>
              <a:t>ligne</a:t>
            </a:r>
            <a:endParaRPr lang="en-US" sz="2400" b="1" dirty="0">
              <a:solidFill>
                <a:schemeClr val="bg1"/>
              </a:solidFill>
            </a:endParaRPr>
          </a:p>
          <a:p>
            <a:endParaRPr lang="en-US" sz="2400" b="1" dirty="0"/>
          </a:p>
          <a:p>
            <a:pPr marL="342900" indent="-342900">
              <a:buFont typeface="Arial"/>
              <a:buChar char="•"/>
            </a:pPr>
            <a:endParaRPr lang="en-US" sz="3200" b="1" dirty="0">
              <a:solidFill>
                <a:srgbClr val="FFFF00"/>
              </a:solidFill>
            </a:endParaRPr>
          </a:p>
          <a:p>
            <a:pPr marL="342900" indent="-342900">
              <a:buFont typeface="Arial"/>
              <a:buChar char="•"/>
            </a:pPr>
            <a:r>
              <a:rPr lang="en-US" sz="3200" b="1" dirty="0">
                <a:solidFill>
                  <a:srgbClr val="FFFF00"/>
                </a:solidFill>
              </a:rPr>
              <a:t>Augmenter </a:t>
            </a:r>
            <a:r>
              <a:rPr lang="en-US" sz="3200" b="1" dirty="0" err="1">
                <a:solidFill>
                  <a:srgbClr val="FFFF00"/>
                </a:solidFill>
              </a:rPr>
              <a:t>l’efficacité</a:t>
            </a:r>
            <a:r>
              <a:rPr lang="en-US" sz="3200" b="1" dirty="0">
                <a:solidFill>
                  <a:srgbClr val="FFFF00"/>
                </a:solidFill>
              </a:rPr>
              <a:t>+++</a:t>
            </a:r>
          </a:p>
        </p:txBody>
      </p:sp>
    </p:spTree>
    <p:extLst>
      <p:ext uri="{BB962C8B-B14F-4D97-AF65-F5344CB8AC3E}">
        <p14:creationId xmlns:p14="http://schemas.microsoft.com/office/powerpoint/2010/main" val="302577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78" y="967623"/>
            <a:ext cx="8707271" cy="5632311"/>
          </a:xfrm>
          <a:prstGeom prst="rect">
            <a:avLst/>
          </a:prstGeom>
        </p:spPr>
        <p:txBody>
          <a:bodyPr wrap="square">
            <a:spAutoFit/>
          </a:bodyPr>
          <a:lstStyle/>
          <a:p>
            <a:pPr marL="342900" indent="-342900">
              <a:buFont typeface="Wingdings" panose="05000000000000000000" pitchFamily="2" charset="2"/>
              <a:buChar char="q"/>
            </a:pPr>
            <a:endParaRPr lang="en-US" sz="2000" b="1" dirty="0">
              <a:solidFill>
                <a:srgbClr val="FFFF00"/>
              </a:solidFill>
              <a:latin typeface="OTNEJMQuadraat"/>
            </a:endParaRPr>
          </a:p>
          <a:p>
            <a:pPr marL="342900" indent="-342900">
              <a:buFont typeface="Wingdings" panose="05000000000000000000" pitchFamily="2" charset="2"/>
              <a:buChar char="q"/>
            </a:pPr>
            <a:r>
              <a:rPr lang="en-US" sz="2000" dirty="0">
                <a:solidFill>
                  <a:srgbClr val="FFFF00"/>
                </a:solidFill>
                <a:latin typeface="OTNEJMQuadraat"/>
              </a:rPr>
              <a:t> </a:t>
            </a:r>
            <a:r>
              <a:rPr lang="en-US" sz="2400" b="1" dirty="0">
                <a:solidFill>
                  <a:srgbClr val="FFFFFF"/>
                </a:solidFill>
                <a:latin typeface="OTNEJMQuadraat"/>
              </a:rPr>
              <a:t> Régime</a:t>
            </a:r>
            <a:r>
              <a:rPr lang="en-US" sz="2000" b="1" dirty="0">
                <a:solidFill>
                  <a:srgbClr val="FFFFFF"/>
                </a:solidFill>
                <a:latin typeface="OTNEJMQuadraat"/>
              </a:rPr>
              <a:t> </a:t>
            </a:r>
            <a:r>
              <a:rPr lang="en-US" sz="2000" b="1" dirty="0" err="1">
                <a:solidFill>
                  <a:srgbClr val="FFFFFF"/>
                </a:solidFill>
                <a:latin typeface="OTNEJMQuadraat"/>
              </a:rPr>
              <a:t>classique</a:t>
            </a:r>
            <a:r>
              <a:rPr lang="en-US" sz="2000" b="1" dirty="0">
                <a:solidFill>
                  <a:srgbClr val="FFFFFF"/>
                </a:solidFill>
                <a:latin typeface="OTNEJMQuadraat"/>
              </a:rPr>
              <a:t> de 6 </a:t>
            </a:r>
            <a:r>
              <a:rPr lang="en-US" sz="2000" b="1" dirty="0" err="1">
                <a:solidFill>
                  <a:srgbClr val="FFFFFF"/>
                </a:solidFill>
                <a:latin typeface="OTNEJMQuadraat"/>
              </a:rPr>
              <a:t>mois</a:t>
            </a:r>
            <a:r>
              <a:rPr lang="en-US" sz="2400" dirty="0">
                <a:solidFill>
                  <a:srgbClr val="FFFF00"/>
                </a:solidFill>
                <a:latin typeface="OTNEJMQuadraat"/>
              </a:rPr>
              <a:t> </a:t>
            </a:r>
            <a:r>
              <a:rPr lang="en-US" sz="2400" dirty="0" err="1">
                <a:solidFill>
                  <a:srgbClr val="FFFF00"/>
                </a:solidFill>
                <a:latin typeface="OTNEJMQuadraat"/>
              </a:rPr>
              <a:t>incluant</a:t>
            </a:r>
            <a:r>
              <a:rPr lang="en-US" sz="2400" dirty="0">
                <a:solidFill>
                  <a:srgbClr val="FFFF00"/>
                </a:solidFill>
                <a:latin typeface="OTNEJMQuadraat"/>
              </a:rPr>
              <a:t> 2 </a:t>
            </a:r>
            <a:r>
              <a:rPr lang="en-US" sz="2400" dirty="0" err="1">
                <a:solidFill>
                  <a:srgbClr val="FFFF00"/>
                </a:solidFill>
                <a:latin typeface="OTNEJMQuadraat"/>
              </a:rPr>
              <a:t>mois</a:t>
            </a:r>
            <a:r>
              <a:rPr lang="en-US" sz="2400" dirty="0">
                <a:solidFill>
                  <a:srgbClr val="FFFF00"/>
                </a:solidFill>
                <a:latin typeface="OTNEJMQuadraat"/>
              </a:rPr>
              <a:t> </a:t>
            </a:r>
            <a:r>
              <a:rPr lang="en-US" sz="2400" dirty="0" err="1">
                <a:solidFill>
                  <a:srgbClr val="FFFF00"/>
                </a:solidFill>
                <a:latin typeface="OTNEJMQuadraat"/>
              </a:rPr>
              <a:t>d’éthambutol</a:t>
            </a:r>
            <a:r>
              <a:rPr lang="en-US" sz="2400" dirty="0">
                <a:solidFill>
                  <a:srgbClr val="FFFF00"/>
                </a:solidFill>
                <a:latin typeface="OTNEJMQuadraat"/>
              </a:rPr>
              <a:t>, </a:t>
            </a:r>
            <a:r>
              <a:rPr lang="en-US" sz="2400" dirty="0" err="1">
                <a:solidFill>
                  <a:srgbClr val="FFFF00"/>
                </a:solidFill>
                <a:latin typeface="OTNEJMQuadraat"/>
              </a:rPr>
              <a:t>isoniazide</a:t>
            </a:r>
            <a:r>
              <a:rPr lang="en-US" sz="2400" dirty="0">
                <a:solidFill>
                  <a:srgbClr val="FFFF00"/>
                </a:solidFill>
                <a:latin typeface="OTNEJMQuadraat"/>
              </a:rPr>
              <a:t>, </a:t>
            </a:r>
            <a:r>
              <a:rPr lang="en-US" sz="2400" dirty="0" err="1">
                <a:solidFill>
                  <a:srgbClr val="FFFF00"/>
                </a:solidFill>
                <a:latin typeface="OTNEJMQuadraat"/>
              </a:rPr>
              <a:t>rifampicine</a:t>
            </a:r>
            <a:r>
              <a:rPr lang="en-US" sz="2400" dirty="0">
                <a:solidFill>
                  <a:srgbClr val="FFFF00"/>
                </a:solidFill>
                <a:latin typeface="OTNEJMQuadraat"/>
              </a:rPr>
              <a:t>, et pyrazinamide </a:t>
            </a:r>
            <a:r>
              <a:rPr lang="en-US" sz="2400" dirty="0" err="1">
                <a:solidFill>
                  <a:srgbClr val="FFFF00"/>
                </a:solidFill>
                <a:latin typeface="OTNEJMQuadraat"/>
              </a:rPr>
              <a:t>quotidien</a:t>
            </a:r>
            <a:r>
              <a:rPr lang="en-US" sz="2400" dirty="0">
                <a:solidFill>
                  <a:srgbClr val="FFFF00"/>
                </a:solidFill>
                <a:latin typeface="OTNEJMQuadraat"/>
              </a:rPr>
              <a:t> </a:t>
            </a:r>
            <a:r>
              <a:rPr lang="en-US" sz="2400" dirty="0" err="1">
                <a:solidFill>
                  <a:srgbClr val="FFFF00"/>
                </a:solidFill>
                <a:latin typeface="OTNEJMQuadraat"/>
              </a:rPr>
              <a:t>suivi</a:t>
            </a:r>
            <a:r>
              <a:rPr lang="en-US" sz="2400" dirty="0">
                <a:solidFill>
                  <a:srgbClr val="FFFF00"/>
                </a:solidFill>
                <a:latin typeface="OTNEJMQuadraat"/>
              </a:rPr>
              <a:t> par 4 </a:t>
            </a:r>
            <a:r>
              <a:rPr lang="en-US" sz="2400" dirty="0" err="1">
                <a:solidFill>
                  <a:srgbClr val="FFFF00"/>
                </a:solidFill>
                <a:latin typeface="OTNEJMQuadraat"/>
              </a:rPr>
              <a:t>mois</a:t>
            </a:r>
            <a:r>
              <a:rPr lang="en-US" sz="2400" dirty="0">
                <a:solidFill>
                  <a:srgbClr val="FFFF00"/>
                </a:solidFill>
                <a:latin typeface="OTNEJMQuadraat"/>
              </a:rPr>
              <a:t> </a:t>
            </a:r>
            <a:r>
              <a:rPr lang="en-US" sz="2400" dirty="0" err="1">
                <a:solidFill>
                  <a:srgbClr val="FFFF00"/>
                </a:solidFill>
                <a:latin typeface="OTNEJMQuadraat"/>
              </a:rPr>
              <a:t>en</a:t>
            </a:r>
            <a:r>
              <a:rPr lang="en-US" sz="2400" dirty="0">
                <a:solidFill>
                  <a:srgbClr val="FFFF00"/>
                </a:solidFill>
                <a:latin typeface="OTNEJMQuadraat"/>
              </a:rPr>
              <a:t> </a:t>
            </a:r>
            <a:r>
              <a:rPr lang="en-US" sz="2400" dirty="0" err="1">
                <a:solidFill>
                  <a:srgbClr val="FFFF00"/>
                </a:solidFill>
                <a:latin typeface="OTNEJMQuadraat"/>
              </a:rPr>
              <a:t>quotidien</a:t>
            </a:r>
            <a:r>
              <a:rPr lang="en-US" sz="2400" dirty="0">
                <a:solidFill>
                  <a:srgbClr val="FFFF00"/>
                </a:solidFill>
                <a:latin typeface="OTNEJMQuadraat"/>
              </a:rPr>
              <a:t> </a:t>
            </a:r>
            <a:r>
              <a:rPr lang="en-US" sz="2400" dirty="0" err="1">
                <a:solidFill>
                  <a:srgbClr val="FFFF00"/>
                </a:solidFill>
                <a:latin typeface="OTNEJMQuadraat"/>
              </a:rPr>
              <a:t>d’isoniazid</a:t>
            </a:r>
            <a:r>
              <a:rPr lang="en-US" sz="2400" dirty="0">
                <a:solidFill>
                  <a:srgbClr val="FFFF00"/>
                </a:solidFill>
                <a:latin typeface="OTNEJMQuadraat"/>
              </a:rPr>
              <a:t> and </a:t>
            </a:r>
            <a:r>
              <a:rPr lang="en-US" sz="2400" dirty="0" err="1">
                <a:solidFill>
                  <a:srgbClr val="FFFF00"/>
                </a:solidFill>
                <a:latin typeface="OTNEJMQuadraat"/>
              </a:rPr>
              <a:t>rifampicine</a:t>
            </a:r>
            <a:r>
              <a:rPr lang="en-US" sz="2400" dirty="0">
                <a:solidFill>
                  <a:srgbClr val="FFFF00"/>
                </a:solidFill>
                <a:latin typeface="OTNEJMQuadraat"/>
              </a:rPr>
              <a:t>; </a:t>
            </a:r>
          </a:p>
          <a:p>
            <a:pPr marL="342900" indent="-342900">
              <a:buFont typeface="Wingdings" panose="05000000000000000000" pitchFamily="2" charset="2"/>
              <a:buChar char="q"/>
            </a:pPr>
            <a:endParaRPr lang="en-US" sz="2400" dirty="0">
              <a:solidFill>
                <a:srgbClr val="FFFF00"/>
              </a:solidFill>
              <a:latin typeface="OTNEJMQuadraat"/>
            </a:endParaRPr>
          </a:p>
          <a:p>
            <a:pPr marL="342900" indent="-342900">
              <a:buFont typeface="Wingdings" panose="05000000000000000000" pitchFamily="2" charset="2"/>
              <a:buChar char="q"/>
            </a:pPr>
            <a:r>
              <a:rPr lang="en-US" sz="2400" dirty="0">
                <a:solidFill>
                  <a:srgbClr val="FFFF00"/>
                </a:solidFill>
                <a:latin typeface="OTNEJMQuadraat"/>
              </a:rPr>
              <a:t> </a:t>
            </a:r>
            <a:r>
              <a:rPr lang="en-US" sz="2400" b="1" dirty="0">
                <a:solidFill>
                  <a:srgbClr val="FFFFFF"/>
                </a:solidFill>
                <a:latin typeface="OTNEJMQuadraat"/>
              </a:rPr>
              <a:t> Régime de 4 </a:t>
            </a:r>
            <a:r>
              <a:rPr lang="en-US" sz="2400" b="1" dirty="0" err="1">
                <a:solidFill>
                  <a:srgbClr val="FFFFFF"/>
                </a:solidFill>
                <a:latin typeface="OTNEJMQuadraat"/>
              </a:rPr>
              <a:t>mois</a:t>
            </a:r>
            <a:r>
              <a:rPr lang="en-US" sz="2400" b="1" dirty="0">
                <a:solidFill>
                  <a:srgbClr val="FFFFFF"/>
                </a:solidFill>
                <a:latin typeface="OTNEJMQuadraat"/>
              </a:rPr>
              <a:t>  </a:t>
            </a:r>
            <a:r>
              <a:rPr lang="en-US" sz="2400" b="1" dirty="0" err="1">
                <a:solidFill>
                  <a:srgbClr val="FFFFFF"/>
                </a:solidFill>
                <a:latin typeface="OTNEJMQuadraat"/>
              </a:rPr>
              <a:t>dans</a:t>
            </a:r>
            <a:r>
              <a:rPr lang="en-US" sz="2400" b="1" dirty="0">
                <a:solidFill>
                  <a:srgbClr val="FFFFFF"/>
                </a:solidFill>
                <a:latin typeface="OTNEJMQuadraat"/>
              </a:rPr>
              <a:t> </a:t>
            </a:r>
            <a:r>
              <a:rPr lang="en-US" sz="2400" b="1" dirty="0" err="1">
                <a:solidFill>
                  <a:srgbClr val="FFFFFF"/>
                </a:solidFill>
                <a:latin typeface="OTNEJMQuadraat"/>
              </a:rPr>
              <a:t>lequel</a:t>
            </a:r>
            <a:r>
              <a:rPr lang="en-US" sz="2400" b="1" dirty="0">
                <a:solidFill>
                  <a:srgbClr val="FFFFFF"/>
                </a:solidFill>
                <a:latin typeface="OTNEJMQuadraat"/>
              </a:rPr>
              <a:t> :</a:t>
            </a:r>
            <a:r>
              <a:rPr lang="en-US" sz="2400" b="1" dirty="0" err="1">
                <a:solidFill>
                  <a:srgbClr val="FFFF00"/>
                </a:solidFill>
                <a:latin typeface="OTNEJMQuadraat"/>
              </a:rPr>
              <a:t>l’</a:t>
            </a:r>
            <a:r>
              <a:rPr lang="en-US" sz="2400" dirty="0" err="1">
                <a:solidFill>
                  <a:srgbClr val="FFFF00"/>
                </a:solidFill>
                <a:latin typeface="OTNEJMQuadraat"/>
              </a:rPr>
              <a:t>isoniazide</a:t>
            </a:r>
            <a:r>
              <a:rPr lang="en-US" sz="2400" dirty="0">
                <a:solidFill>
                  <a:srgbClr val="FFFF00"/>
                </a:solidFill>
                <a:latin typeface="OTNEJMQuadraat"/>
              </a:rPr>
              <a:t> </a:t>
            </a:r>
            <a:r>
              <a:rPr lang="en-US" sz="2400" dirty="0" err="1">
                <a:solidFill>
                  <a:srgbClr val="FFFF00"/>
                </a:solidFill>
                <a:latin typeface="OTNEJMQuadraat"/>
              </a:rPr>
              <a:t>est</a:t>
            </a:r>
            <a:r>
              <a:rPr lang="en-US" sz="2400" dirty="0">
                <a:solidFill>
                  <a:srgbClr val="FFFF00"/>
                </a:solidFill>
                <a:latin typeface="OTNEJMQuadraat"/>
              </a:rPr>
              <a:t> </a:t>
            </a:r>
            <a:r>
              <a:rPr lang="en-US" sz="2400" dirty="0" err="1">
                <a:solidFill>
                  <a:srgbClr val="FFFF00"/>
                </a:solidFill>
                <a:latin typeface="OTNEJMQuadraat"/>
              </a:rPr>
              <a:t>remplacé</a:t>
            </a:r>
            <a:r>
              <a:rPr lang="en-US" sz="2400" dirty="0">
                <a:solidFill>
                  <a:srgbClr val="FFFF00"/>
                </a:solidFill>
                <a:latin typeface="OTNEJMQuadraat"/>
              </a:rPr>
              <a:t> par la </a:t>
            </a:r>
            <a:r>
              <a:rPr lang="en-US" sz="2400" dirty="0" err="1">
                <a:solidFill>
                  <a:srgbClr val="FFFF00"/>
                </a:solidFill>
                <a:latin typeface="OTNEJMQuadraat"/>
              </a:rPr>
              <a:t>moxifloxacine</a:t>
            </a:r>
            <a:r>
              <a:rPr lang="en-US" sz="2400" dirty="0">
                <a:solidFill>
                  <a:srgbClr val="FFFF00"/>
                </a:solidFill>
                <a:latin typeface="OTNEJMQuadraat"/>
              </a:rPr>
              <a:t> </a:t>
            </a:r>
            <a:r>
              <a:rPr lang="en-US" sz="2400" dirty="0" err="1">
                <a:solidFill>
                  <a:srgbClr val="FFFF00"/>
                </a:solidFill>
                <a:latin typeface="OTNEJMQuadraat"/>
              </a:rPr>
              <a:t>administrée</a:t>
            </a:r>
            <a:r>
              <a:rPr lang="en-US" sz="2400" dirty="0">
                <a:solidFill>
                  <a:srgbClr val="FFFF00"/>
                </a:solidFill>
                <a:latin typeface="OTNEJMQuadraat"/>
              </a:rPr>
              <a:t> </a:t>
            </a:r>
            <a:r>
              <a:rPr lang="en-US" sz="2400" dirty="0" err="1">
                <a:solidFill>
                  <a:srgbClr val="FFFF00"/>
                </a:solidFill>
                <a:latin typeface="OTNEJMQuadraat"/>
              </a:rPr>
              <a:t>en</a:t>
            </a:r>
            <a:r>
              <a:rPr lang="en-US" sz="2400" dirty="0">
                <a:solidFill>
                  <a:srgbClr val="FFFF00"/>
                </a:solidFill>
                <a:latin typeface="OTNEJMQuadraat"/>
              </a:rPr>
              <a:t> </a:t>
            </a:r>
            <a:r>
              <a:rPr lang="en-US" sz="2400" dirty="0" err="1">
                <a:solidFill>
                  <a:srgbClr val="FFFF00"/>
                </a:solidFill>
                <a:latin typeface="OTNEJMQuadraat"/>
              </a:rPr>
              <a:t>quotidien</a:t>
            </a:r>
            <a:r>
              <a:rPr lang="en-US" sz="2400" dirty="0">
                <a:solidFill>
                  <a:srgbClr val="FFFF00"/>
                </a:solidFill>
                <a:latin typeface="OTNEJMQuadraat"/>
              </a:rPr>
              <a:t> </a:t>
            </a:r>
            <a:r>
              <a:rPr lang="en-US" sz="2400" dirty="0" err="1">
                <a:solidFill>
                  <a:srgbClr val="FFFF00"/>
                </a:solidFill>
                <a:latin typeface="OTNEJMQuadraat"/>
              </a:rPr>
              <a:t>durant</a:t>
            </a:r>
            <a:r>
              <a:rPr lang="en-US" sz="2400" dirty="0">
                <a:solidFill>
                  <a:srgbClr val="FFFF00"/>
                </a:solidFill>
                <a:latin typeface="OTNEJMQuadraat"/>
              </a:rPr>
              <a:t> 2 </a:t>
            </a:r>
            <a:r>
              <a:rPr lang="en-US" sz="2400" dirty="0" err="1">
                <a:solidFill>
                  <a:srgbClr val="FFFF00"/>
                </a:solidFill>
                <a:latin typeface="OTNEJMQuadraat"/>
              </a:rPr>
              <a:t>mois</a:t>
            </a:r>
            <a:r>
              <a:rPr lang="en-US" sz="2400" dirty="0">
                <a:solidFill>
                  <a:srgbClr val="FFFF00"/>
                </a:solidFill>
                <a:latin typeface="OTNEJMQuadraat"/>
              </a:rPr>
              <a:t> </a:t>
            </a:r>
            <a:r>
              <a:rPr lang="en-US" sz="2400" dirty="0" err="1">
                <a:solidFill>
                  <a:srgbClr val="FFFF00"/>
                </a:solidFill>
                <a:latin typeface="OTNEJMQuadraat"/>
              </a:rPr>
              <a:t>suvî</a:t>
            </a:r>
            <a:r>
              <a:rPr lang="en-US" sz="2400" dirty="0">
                <a:solidFill>
                  <a:srgbClr val="FFFF00"/>
                </a:solidFill>
                <a:latin typeface="OTNEJMQuadraat"/>
              </a:rPr>
              <a:t> par </a:t>
            </a:r>
            <a:r>
              <a:rPr lang="en-US" sz="2400" dirty="0" err="1">
                <a:solidFill>
                  <a:srgbClr val="FFFF00"/>
                </a:solidFill>
                <a:latin typeface="OTNEJMQuadraat"/>
              </a:rPr>
              <a:t>moxifloxacine</a:t>
            </a:r>
            <a:r>
              <a:rPr lang="en-US" sz="2400" dirty="0">
                <a:solidFill>
                  <a:srgbClr val="FFFF00"/>
                </a:solidFill>
              </a:rPr>
              <a:t> et 900 mg de </a:t>
            </a:r>
            <a:r>
              <a:rPr lang="en-US" sz="2400" dirty="0" err="1">
                <a:solidFill>
                  <a:srgbClr val="FFFF00"/>
                </a:solidFill>
              </a:rPr>
              <a:t>rifapentine</a:t>
            </a:r>
            <a:r>
              <a:rPr lang="en-US" sz="2400" dirty="0">
                <a:solidFill>
                  <a:srgbClr val="FFFF00"/>
                </a:solidFill>
              </a:rPr>
              <a:t> </a:t>
            </a:r>
            <a:r>
              <a:rPr lang="en-US" sz="2400" dirty="0" err="1">
                <a:solidFill>
                  <a:srgbClr val="FFFF00"/>
                </a:solidFill>
              </a:rPr>
              <a:t>administrées</a:t>
            </a:r>
            <a:r>
              <a:rPr lang="en-US" sz="2400" dirty="0">
                <a:solidFill>
                  <a:srgbClr val="FFFF00"/>
                </a:solidFill>
              </a:rPr>
              <a:t> </a:t>
            </a:r>
            <a:r>
              <a:rPr lang="fr-FR" sz="2400" dirty="0">
                <a:solidFill>
                  <a:srgbClr val="FFFF00"/>
                </a:solidFill>
              </a:rPr>
              <a:t> 2 fois par semaine durant 2 mois.</a:t>
            </a:r>
            <a:endParaRPr lang="en-US" sz="2400" dirty="0">
              <a:solidFill>
                <a:srgbClr val="FFFF00"/>
              </a:solidFill>
              <a:latin typeface="OTNEJMQuadraat"/>
            </a:endParaRPr>
          </a:p>
          <a:p>
            <a:r>
              <a:rPr lang="en-US" sz="2400" dirty="0">
                <a:solidFill>
                  <a:srgbClr val="FFFF00"/>
                </a:solidFill>
                <a:latin typeface="OTNEJMQuadraat"/>
              </a:rPr>
              <a:t>  </a:t>
            </a:r>
          </a:p>
          <a:p>
            <a:pPr marL="342900" indent="-342900">
              <a:buFont typeface="Wingdings" panose="05000000000000000000" pitchFamily="2" charset="2"/>
              <a:buChar char="q"/>
            </a:pPr>
            <a:r>
              <a:rPr lang="en-US" sz="2800" dirty="0">
                <a:solidFill>
                  <a:srgbClr val="FFFFFF"/>
                </a:solidFill>
                <a:latin typeface="OTNEJMQuadraat"/>
              </a:rPr>
              <a:t> Régime</a:t>
            </a:r>
            <a:r>
              <a:rPr lang="en-US" sz="2000" dirty="0">
                <a:solidFill>
                  <a:srgbClr val="FFFFFF"/>
                </a:solidFill>
                <a:latin typeface="OTNEJMQuadraat"/>
              </a:rPr>
              <a:t>  </a:t>
            </a:r>
            <a:r>
              <a:rPr lang="en-US" sz="2400" dirty="0">
                <a:solidFill>
                  <a:srgbClr val="FFFFFF"/>
                </a:solidFill>
                <a:latin typeface="OTNEJMQuadraat"/>
              </a:rPr>
              <a:t>de 6 </a:t>
            </a:r>
            <a:r>
              <a:rPr lang="en-US" sz="2400" dirty="0" err="1">
                <a:solidFill>
                  <a:srgbClr val="FFFFFF"/>
                </a:solidFill>
                <a:latin typeface="OTNEJMQuadraat"/>
              </a:rPr>
              <a:t>mois</a:t>
            </a:r>
            <a:r>
              <a:rPr lang="en-US" sz="2400" dirty="0">
                <a:solidFill>
                  <a:srgbClr val="FFFFFF"/>
                </a:solidFill>
                <a:latin typeface="OTNEJMQuadraat"/>
              </a:rPr>
              <a:t> :</a:t>
            </a:r>
            <a:r>
              <a:rPr lang="en-US" sz="2400" dirty="0" err="1">
                <a:solidFill>
                  <a:srgbClr val="FFFF00"/>
                </a:solidFill>
                <a:latin typeface="OTNEJMQuadraat"/>
              </a:rPr>
              <a:t>isoniazide</a:t>
            </a:r>
            <a:r>
              <a:rPr lang="en-US" sz="2400" dirty="0">
                <a:solidFill>
                  <a:srgbClr val="FFFF00"/>
                </a:solidFill>
                <a:latin typeface="OTNEJMQuadraat"/>
              </a:rPr>
              <a:t> </a:t>
            </a:r>
            <a:r>
              <a:rPr lang="en-US" sz="2400" dirty="0" err="1">
                <a:solidFill>
                  <a:srgbClr val="FFFF00"/>
                </a:solidFill>
                <a:latin typeface="OTNEJMQuadraat"/>
              </a:rPr>
              <a:t>remplacé</a:t>
            </a:r>
            <a:r>
              <a:rPr lang="en-US" sz="2400" dirty="0">
                <a:solidFill>
                  <a:srgbClr val="FFFF00"/>
                </a:solidFill>
                <a:latin typeface="OTNEJMQuadraat"/>
              </a:rPr>
              <a:t> par la </a:t>
            </a:r>
            <a:r>
              <a:rPr lang="en-US" sz="2400" dirty="0" err="1">
                <a:solidFill>
                  <a:srgbClr val="FFFF00"/>
                </a:solidFill>
                <a:latin typeface="OTNEJMQuadraat"/>
              </a:rPr>
              <a:t>moxifloxacine</a:t>
            </a:r>
            <a:r>
              <a:rPr lang="en-US" sz="2400" dirty="0">
                <a:solidFill>
                  <a:srgbClr val="FFFF00"/>
                </a:solidFill>
                <a:latin typeface="OTNEJMQuadraat"/>
              </a:rPr>
              <a:t> en </a:t>
            </a:r>
            <a:r>
              <a:rPr lang="en-US" sz="2400" dirty="0" err="1">
                <a:solidFill>
                  <a:srgbClr val="FFFF00"/>
                </a:solidFill>
                <a:latin typeface="OTNEJMQuadraat"/>
              </a:rPr>
              <a:t>quotidien</a:t>
            </a:r>
            <a:r>
              <a:rPr lang="en-US" sz="2400" dirty="0">
                <a:solidFill>
                  <a:srgbClr val="FFFF00"/>
                </a:solidFill>
                <a:latin typeface="OTNEJMQuadraat"/>
              </a:rPr>
              <a:t> </a:t>
            </a:r>
            <a:r>
              <a:rPr lang="en-US" sz="2400" dirty="0" err="1">
                <a:solidFill>
                  <a:srgbClr val="FFFF00"/>
                </a:solidFill>
                <a:latin typeface="OTNEJMQuadraat"/>
              </a:rPr>
              <a:t>durant</a:t>
            </a:r>
            <a:r>
              <a:rPr lang="en-US" sz="2400" dirty="0">
                <a:solidFill>
                  <a:srgbClr val="FFFF00"/>
                </a:solidFill>
                <a:latin typeface="OTNEJMQuadraat"/>
              </a:rPr>
              <a:t> 2 </a:t>
            </a:r>
            <a:r>
              <a:rPr lang="en-US" sz="2400" dirty="0" err="1">
                <a:solidFill>
                  <a:srgbClr val="FFFF00"/>
                </a:solidFill>
                <a:latin typeface="OTNEJMQuadraat"/>
              </a:rPr>
              <a:t>mois</a:t>
            </a:r>
            <a:r>
              <a:rPr lang="en-US" sz="2400" dirty="0">
                <a:solidFill>
                  <a:srgbClr val="FFFF00"/>
                </a:solidFill>
                <a:latin typeface="OTNEJMQuadraat"/>
              </a:rPr>
              <a:t> </a:t>
            </a:r>
            <a:r>
              <a:rPr lang="en-US" sz="2400" dirty="0" err="1">
                <a:solidFill>
                  <a:srgbClr val="FFFF00"/>
                </a:solidFill>
                <a:latin typeface="OTNEJMQuadraat"/>
              </a:rPr>
              <a:t>suivi</a:t>
            </a:r>
            <a:r>
              <a:rPr lang="en-US" sz="2400" dirty="0">
                <a:solidFill>
                  <a:srgbClr val="FFFF00"/>
                </a:solidFill>
                <a:latin typeface="OTNEJMQuadraat"/>
              </a:rPr>
              <a:t> par </a:t>
            </a:r>
            <a:r>
              <a:rPr lang="en-US" sz="2400" dirty="0" err="1">
                <a:solidFill>
                  <a:srgbClr val="FFFF00"/>
                </a:solidFill>
                <a:latin typeface="OTNEJMQuadraat"/>
              </a:rPr>
              <a:t>une</a:t>
            </a:r>
            <a:r>
              <a:rPr lang="en-US" sz="2400" dirty="0">
                <a:solidFill>
                  <a:srgbClr val="FFFF00"/>
                </a:solidFill>
                <a:latin typeface="OTNEJMQuadraat"/>
              </a:rPr>
              <a:t> </a:t>
            </a:r>
            <a:r>
              <a:rPr lang="en-US" sz="2400" dirty="0" err="1">
                <a:solidFill>
                  <a:srgbClr val="FFFF00"/>
                </a:solidFill>
                <a:latin typeface="OTNEJMQuadraat"/>
              </a:rPr>
              <a:t>prise</a:t>
            </a:r>
            <a:r>
              <a:rPr lang="en-US" sz="2400" dirty="0">
                <a:solidFill>
                  <a:srgbClr val="FFFF00"/>
                </a:solidFill>
                <a:latin typeface="OTNEJMQuadraat"/>
              </a:rPr>
              <a:t> </a:t>
            </a:r>
            <a:r>
              <a:rPr lang="en-US" sz="2400" dirty="0" err="1">
                <a:solidFill>
                  <a:srgbClr val="FFFF00"/>
                </a:solidFill>
                <a:latin typeface="OTNEJMQuadraat"/>
              </a:rPr>
              <a:t>hebdomadaire</a:t>
            </a:r>
            <a:r>
              <a:rPr lang="en-US" sz="2400" dirty="0">
                <a:solidFill>
                  <a:srgbClr val="FFFF00"/>
                </a:solidFill>
                <a:latin typeface="OTNEJMQuadraat"/>
              </a:rPr>
              <a:t> en association : </a:t>
            </a:r>
            <a:r>
              <a:rPr lang="en-US" sz="2400" dirty="0" err="1">
                <a:solidFill>
                  <a:srgbClr val="FFFF00"/>
                </a:solidFill>
                <a:latin typeface="OTNEJMQuadraat"/>
              </a:rPr>
              <a:t>moxifloxacine</a:t>
            </a:r>
            <a:r>
              <a:rPr lang="en-US" sz="2400" dirty="0">
                <a:solidFill>
                  <a:srgbClr val="FFFF00"/>
                </a:solidFill>
                <a:latin typeface="OTNEJMQuadraat"/>
              </a:rPr>
              <a:t> 400mg et   </a:t>
            </a:r>
            <a:r>
              <a:rPr lang="en-US" sz="2400" dirty="0" err="1">
                <a:solidFill>
                  <a:srgbClr val="FFFF00"/>
                </a:solidFill>
                <a:latin typeface="OTNEJMQuadraat"/>
              </a:rPr>
              <a:t>rifapentine</a:t>
            </a:r>
            <a:r>
              <a:rPr lang="en-US" sz="2400" dirty="0">
                <a:solidFill>
                  <a:srgbClr val="FFFF00"/>
                </a:solidFill>
                <a:latin typeface="OTNEJMQuadraat"/>
              </a:rPr>
              <a:t> 1200mg </a:t>
            </a:r>
            <a:r>
              <a:rPr lang="en-US" sz="2400" dirty="0" err="1">
                <a:solidFill>
                  <a:srgbClr val="FFFF00"/>
                </a:solidFill>
                <a:latin typeface="OTNEJMQuadraat"/>
              </a:rPr>
              <a:t>durant</a:t>
            </a:r>
            <a:r>
              <a:rPr lang="en-US" sz="2400" dirty="0">
                <a:solidFill>
                  <a:srgbClr val="FFFF00"/>
                </a:solidFill>
                <a:latin typeface="OTNEJMQuadraat"/>
              </a:rPr>
              <a:t>  4 </a:t>
            </a:r>
            <a:r>
              <a:rPr lang="en-US" sz="2400" dirty="0" err="1">
                <a:solidFill>
                  <a:srgbClr val="FFFF00"/>
                </a:solidFill>
                <a:latin typeface="OTNEJMQuadraat"/>
              </a:rPr>
              <a:t>mois</a:t>
            </a:r>
            <a:r>
              <a:rPr lang="en-US" sz="2400" dirty="0">
                <a:solidFill>
                  <a:srgbClr val="FFFF00"/>
                </a:solidFill>
                <a:latin typeface="OTNEJMQuadraat"/>
              </a:rPr>
              <a:t>. </a:t>
            </a:r>
          </a:p>
          <a:p>
            <a:endParaRPr lang="en-US" sz="2400" dirty="0">
              <a:solidFill>
                <a:srgbClr val="FFFF00"/>
              </a:solidFill>
              <a:latin typeface="OTNEJMQuadraat"/>
            </a:endParaRPr>
          </a:p>
        </p:txBody>
      </p:sp>
      <p:sp>
        <p:nvSpPr>
          <p:cNvPr id="5" name="ZoneTexte 4"/>
          <p:cNvSpPr txBox="1"/>
          <p:nvPr/>
        </p:nvSpPr>
        <p:spPr>
          <a:xfrm>
            <a:off x="3016158" y="219456"/>
            <a:ext cx="2554906" cy="830997"/>
          </a:xfrm>
          <a:prstGeom prst="rect">
            <a:avLst/>
          </a:prstGeom>
          <a:noFill/>
        </p:spPr>
        <p:txBody>
          <a:bodyPr wrap="none" rtlCol="0">
            <a:spAutoFit/>
          </a:bodyPr>
          <a:lstStyle/>
          <a:p>
            <a:r>
              <a:rPr lang="fr-FR" sz="4800" b="1" dirty="0">
                <a:solidFill>
                  <a:srgbClr val="FFFF00"/>
                </a:solidFill>
              </a:rPr>
              <a:t>Régimes</a:t>
            </a:r>
          </a:p>
        </p:txBody>
      </p:sp>
    </p:spTree>
    <p:extLst>
      <p:ext uri="{BB962C8B-B14F-4D97-AF65-F5344CB8AC3E}">
        <p14:creationId xmlns:p14="http://schemas.microsoft.com/office/powerpoint/2010/main" val="137572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3276" y="1563878"/>
            <a:ext cx="7884251" cy="3354765"/>
          </a:xfrm>
          <a:prstGeom prst="rect">
            <a:avLst/>
          </a:prstGeom>
        </p:spPr>
        <p:txBody>
          <a:bodyPr wrap="square">
            <a:spAutoFit/>
          </a:bodyPr>
          <a:lstStyle/>
          <a:p>
            <a:endParaRPr lang="en-US" sz="2000" dirty="0">
              <a:solidFill>
                <a:srgbClr val="FFFF00"/>
              </a:solidFill>
              <a:latin typeface="OTNEJMQuadraat"/>
            </a:endParaRPr>
          </a:p>
          <a:p>
            <a:pPr algn="just"/>
            <a:r>
              <a:rPr lang="en-US" sz="3200" dirty="0">
                <a:solidFill>
                  <a:schemeClr val="bg1"/>
                </a:solidFill>
                <a:latin typeface="OTNEJMQuadraat"/>
              </a:rPr>
              <a:t>-</a:t>
            </a:r>
            <a:r>
              <a:rPr lang="en-US" sz="3200" dirty="0" err="1">
                <a:solidFill>
                  <a:schemeClr val="bg1"/>
                </a:solidFill>
                <a:latin typeface="OTNEJMQuadraat"/>
              </a:rPr>
              <a:t>Paramétres</a:t>
            </a:r>
            <a:r>
              <a:rPr lang="en-US" sz="3200" dirty="0">
                <a:solidFill>
                  <a:schemeClr val="bg1"/>
                </a:solidFill>
                <a:latin typeface="OTNEJMQuadraat"/>
              </a:rPr>
              <a:t> de </a:t>
            </a:r>
            <a:r>
              <a:rPr lang="en-US" sz="3200" dirty="0" err="1">
                <a:solidFill>
                  <a:schemeClr val="bg1"/>
                </a:solidFill>
                <a:latin typeface="OTNEJMQuadraat"/>
              </a:rPr>
              <a:t>suvi</a:t>
            </a:r>
            <a:r>
              <a:rPr lang="en-US" sz="3200" dirty="0">
                <a:solidFill>
                  <a:schemeClr val="bg1"/>
                </a:solidFill>
                <a:latin typeface="OTNEJMQuadraat"/>
              </a:rPr>
              <a:t>: </a:t>
            </a:r>
            <a:r>
              <a:rPr lang="en-US" sz="3200" dirty="0" err="1">
                <a:solidFill>
                  <a:schemeClr val="bg1"/>
                </a:solidFill>
                <a:latin typeface="OTNEJMQuadraat"/>
              </a:rPr>
              <a:t>bacilloscopie</a:t>
            </a:r>
            <a:r>
              <a:rPr lang="en-US" sz="3200" dirty="0">
                <a:solidFill>
                  <a:schemeClr val="bg1"/>
                </a:solidFill>
                <a:latin typeface="OTNEJMQuadraat"/>
              </a:rPr>
              <a:t> et culture à </a:t>
            </a:r>
            <a:r>
              <a:rPr lang="en-US" sz="3200" dirty="0" err="1">
                <a:solidFill>
                  <a:schemeClr val="bg1"/>
                </a:solidFill>
                <a:latin typeface="OTNEJMQuadraat"/>
              </a:rPr>
              <a:t>intervalles</a:t>
            </a:r>
            <a:r>
              <a:rPr lang="en-US" sz="3200" dirty="0">
                <a:solidFill>
                  <a:schemeClr val="bg1"/>
                </a:solidFill>
                <a:latin typeface="OTNEJMQuadraat"/>
              </a:rPr>
              <a:t> </a:t>
            </a:r>
            <a:r>
              <a:rPr lang="en-US" sz="3200" dirty="0" err="1">
                <a:solidFill>
                  <a:schemeClr val="bg1"/>
                </a:solidFill>
                <a:latin typeface="OTNEJMQuadraat"/>
              </a:rPr>
              <a:t>réguliers</a:t>
            </a:r>
            <a:r>
              <a:rPr lang="en-US" sz="3200" dirty="0">
                <a:solidFill>
                  <a:schemeClr val="bg1"/>
                </a:solidFill>
                <a:latin typeface="OTNEJMQuadraat"/>
              </a:rPr>
              <a:t>. </a:t>
            </a:r>
          </a:p>
          <a:p>
            <a:pPr algn="just"/>
            <a:endParaRPr lang="en-US" sz="3200" dirty="0">
              <a:solidFill>
                <a:schemeClr val="bg1"/>
              </a:solidFill>
              <a:latin typeface="OTNEJMQuadraat"/>
            </a:endParaRPr>
          </a:p>
          <a:p>
            <a:pPr algn="just"/>
            <a:r>
              <a:rPr lang="en-US" sz="3200" b="1" dirty="0">
                <a:solidFill>
                  <a:srgbClr val="FFFF00"/>
                </a:solidFill>
                <a:latin typeface="OTNEJMQuadraat"/>
              </a:rPr>
              <a:t>-</a:t>
            </a:r>
            <a:r>
              <a:rPr lang="en-US" sz="3200" b="1" dirty="0" err="1">
                <a:solidFill>
                  <a:srgbClr val="FFFF00"/>
                </a:solidFill>
                <a:latin typeface="OTNEJMQuadraat"/>
              </a:rPr>
              <a:t>L’objectif</a:t>
            </a:r>
            <a:r>
              <a:rPr lang="en-US" sz="3200" b="1" dirty="0">
                <a:solidFill>
                  <a:srgbClr val="FFFF00"/>
                </a:solidFill>
                <a:latin typeface="OTNEJMQuadraat"/>
              </a:rPr>
              <a:t> principal </a:t>
            </a:r>
            <a:r>
              <a:rPr lang="en-US" sz="3200" b="1" dirty="0" err="1">
                <a:solidFill>
                  <a:srgbClr val="FFFF00"/>
                </a:solidFill>
                <a:latin typeface="OTNEJMQuadraat"/>
              </a:rPr>
              <a:t>étant</a:t>
            </a:r>
            <a:r>
              <a:rPr lang="en-US" sz="3200" b="1" dirty="0">
                <a:solidFill>
                  <a:srgbClr val="FFFF00"/>
                </a:solidFill>
                <a:latin typeface="OTNEJMQuadraat"/>
              </a:rPr>
              <a:t> de </a:t>
            </a:r>
            <a:r>
              <a:rPr lang="en-US" sz="3200" b="1" dirty="0" err="1">
                <a:solidFill>
                  <a:srgbClr val="FFFF00"/>
                </a:solidFill>
                <a:latin typeface="OTNEJMQuadraat"/>
              </a:rPr>
              <a:t>démontrer</a:t>
            </a:r>
            <a:r>
              <a:rPr lang="en-US" sz="3200" b="1" dirty="0">
                <a:solidFill>
                  <a:srgbClr val="FFFF00"/>
                </a:solidFill>
                <a:latin typeface="OTNEJMQuadraat"/>
              </a:rPr>
              <a:t> la non-</a:t>
            </a:r>
            <a:r>
              <a:rPr lang="en-US" sz="3200" b="1" dirty="0" err="1">
                <a:solidFill>
                  <a:srgbClr val="FFFF00"/>
                </a:solidFill>
                <a:latin typeface="OTNEJMQuadraat"/>
              </a:rPr>
              <a:t>inferiorité</a:t>
            </a:r>
            <a:r>
              <a:rPr lang="en-US" sz="3200" b="1" dirty="0">
                <a:solidFill>
                  <a:srgbClr val="FFFF00"/>
                </a:solidFill>
                <a:latin typeface="OTNEJMQuadraat"/>
              </a:rPr>
              <a:t> en se </a:t>
            </a:r>
            <a:r>
              <a:rPr lang="en-US" sz="3200" b="1" dirty="0" err="1">
                <a:solidFill>
                  <a:srgbClr val="FFFF00"/>
                </a:solidFill>
                <a:latin typeface="OTNEJMQuadraat"/>
              </a:rPr>
              <a:t>basant</a:t>
            </a:r>
            <a:r>
              <a:rPr lang="en-US" sz="3200" b="1" dirty="0">
                <a:solidFill>
                  <a:srgbClr val="FFFF00"/>
                </a:solidFill>
                <a:latin typeface="OTNEJMQuadraat"/>
              </a:rPr>
              <a:t> sur le </a:t>
            </a:r>
            <a:r>
              <a:rPr lang="en-US" sz="3200" b="1" dirty="0" err="1">
                <a:solidFill>
                  <a:srgbClr val="FFFF00"/>
                </a:solidFill>
                <a:latin typeface="OTNEJMQuadraat"/>
              </a:rPr>
              <a:t>taux</a:t>
            </a:r>
            <a:r>
              <a:rPr lang="en-US" sz="3200" b="1" dirty="0">
                <a:solidFill>
                  <a:srgbClr val="FFFF00"/>
                </a:solidFill>
                <a:latin typeface="OTNEJMQuadraat"/>
              </a:rPr>
              <a:t> </a:t>
            </a:r>
            <a:r>
              <a:rPr lang="en-US" sz="3200" b="1" dirty="0" err="1">
                <a:solidFill>
                  <a:srgbClr val="FFFF00"/>
                </a:solidFill>
                <a:latin typeface="OTNEJMQuadraat"/>
              </a:rPr>
              <a:t>d’échecs</a:t>
            </a:r>
            <a:r>
              <a:rPr lang="en-US" sz="3200" b="1" dirty="0">
                <a:solidFill>
                  <a:srgbClr val="FFFF00"/>
                </a:solidFill>
                <a:latin typeface="OTNEJMQuadraat"/>
              </a:rPr>
              <a:t> et de </a:t>
            </a:r>
            <a:r>
              <a:rPr lang="en-US" sz="3200" b="1" dirty="0" err="1">
                <a:solidFill>
                  <a:srgbClr val="FFFF00"/>
                </a:solidFill>
                <a:latin typeface="OTNEJMQuadraat"/>
              </a:rPr>
              <a:t>rechutes</a:t>
            </a:r>
            <a:r>
              <a:rPr lang="en-US" sz="3200" b="1" dirty="0">
                <a:solidFill>
                  <a:srgbClr val="FFFF00"/>
                </a:solidFill>
                <a:latin typeface="OTNEJMQuadraat"/>
              </a:rPr>
              <a:t>.</a:t>
            </a:r>
            <a:endParaRPr lang="fr-FR" b="1" dirty="0">
              <a:solidFill>
                <a:srgbClr val="FFFF00"/>
              </a:solidFill>
            </a:endParaRPr>
          </a:p>
        </p:txBody>
      </p:sp>
      <p:sp>
        <p:nvSpPr>
          <p:cNvPr id="5" name="ZoneTexte 4"/>
          <p:cNvSpPr txBox="1"/>
          <p:nvPr/>
        </p:nvSpPr>
        <p:spPr>
          <a:xfrm>
            <a:off x="3016158" y="609535"/>
            <a:ext cx="2665513" cy="830997"/>
          </a:xfrm>
          <a:prstGeom prst="rect">
            <a:avLst/>
          </a:prstGeom>
          <a:noFill/>
        </p:spPr>
        <p:txBody>
          <a:bodyPr wrap="none" rtlCol="0">
            <a:spAutoFit/>
          </a:bodyPr>
          <a:lstStyle/>
          <a:p>
            <a:r>
              <a:rPr lang="fr-FR" sz="4800" b="1" dirty="0">
                <a:solidFill>
                  <a:srgbClr val="FFFF00"/>
                </a:solidFill>
              </a:rPr>
              <a:t>Méthode</a:t>
            </a:r>
          </a:p>
        </p:txBody>
      </p:sp>
      <p:pic>
        <p:nvPicPr>
          <p:cNvPr id="6" name="Image 5"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466716" y="436728"/>
            <a:ext cx="2185964" cy="1447667"/>
          </a:xfrm>
          <a:prstGeom prst="rect">
            <a:avLst/>
          </a:prstGeom>
          <a:noFill/>
          <a:ln>
            <a:noFill/>
          </a:ln>
        </p:spPr>
      </p:pic>
    </p:spTree>
    <p:extLst>
      <p:ext uri="{BB962C8B-B14F-4D97-AF65-F5344CB8AC3E}">
        <p14:creationId xmlns:p14="http://schemas.microsoft.com/office/powerpoint/2010/main" val="2596755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50" y="643733"/>
            <a:ext cx="8629650" cy="5447645"/>
          </a:xfrm>
          <a:prstGeom prst="rect">
            <a:avLst/>
          </a:prstGeom>
        </p:spPr>
        <p:txBody>
          <a:bodyPr wrap="square">
            <a:spAutoFit/>
          </a:bodyPr>
          <a:lstStyle/>
          <a:p>
            <a:pPr fontAlgn="base"/>
            <a:r>
              <a:rPr lang="en-US" sz="3600" b="1" cap="all" dirty="0">
                <a:solidFill>
                  <a:srgbClr val="333333"/>
                </a:solidFill>
                <a:latin typeface="arial" panose="020B0604020202020204" pitchFamily="34" charset="0"/>
              </a:rPr>
              <a:t>RESULATS</a:t>
            </a:r>
          </a:p>
          <a:p>
            <a:pPr fontAlgn="base"/>
            <a:r>
              <a:rPr lang="en-US" sz="2800" dirty="0">
                <a:solidFill>
                  <a:srgbClr val="333333"/>
                </a:solidFill>
                <a:latin typeface="arial" panose="020B0604020202020204" pitchFamily="34" charset="0"/>
              </a:rPr>
              <a:t> </a:t>
            </a:r>
            <a:r>
              <a:rPr lang="en-US" sz="2800" dirty="0">
                <a:solidFill>
                  <a:schemeClr val="bg1"/>
                </a:solidFill>
                <a:latin typeface="arial" panose="020B0604020202020204" pitchFamily="34" charset="0"/>
              </a:rPr>
              <a:t>827 patients :  </a:t>
            </a:r>
            <a:r>
              <a:rPr lang="en-US" sz="2800" dirty="0" err="1">
                <a:solidFill>
                  <a:schemeClr val="bg1"/>
                </a:solidFill>
                <a:latin typeface="arial" panose="020B0604020202020204" pitchFamily="34" charset="0"/>
              </a:rPr>
              <a:t>Afrique</a:t>
            </a:r>
            <a:r>
              <a:rPr lang="en-US" sz="2800" dirty="0">
                <a:solidFill>
                  <a:schemeClr val="bg1"/>
                </a:solidFill>
                <a:latin typeface="arial" panose="020B0604020202020204" pitchFamily="34" charset="0"/>
              </a:rPr>
              <a:t> du </a:t>
            </a:r>
            <a:r>
              <a:rPr lang="en-US" sz="2800" dirty="0" err="1">
                <a:solidFill>
                  <a:schemeClr val="bg1"/>
                </a:solidFill>
                <a:latin typeface="arial" panose="020B0604020202020204" pitchFamily="34" charset="0"/>
              </a:rPr>
              <a:t>Sud</a:t>
            </a:r>
            <a:r>
              <a:rPr lang="en-US" sz="2800" dirty="0">
                <a:solidFill>
                  <a:schemeClr val="bg1"/>
                </a:solidFill>
                <a:latin typeface="arial" panose="020B0604020202020204" pitchFamily="34" charset="0"/>
              </a:rPr>
              <a:t> ,Botswana et  </a:t>
            </a:r>
            <a:r>
              <a:rPr lang="en-US" sz="2800" dirty="0" err="1">
                <a:solidFill>
                  <a:schemeClr val="bg1"/>
                </a:solidFill>
                <a:latin typeface="arial" panose="020B0604020202020204" pitchFamily="34" charset="0"/>
              </a:rPr>
              <a:t>Zambie</a:t>
            </a:r>
            <a:r>
              <a:rPr lang="en-US" sz="2800" dirty="0">
                <a:solidFill>
                  <a:schemeClr val="bg1"/>
                </a:solidFill>
                <a:latin typeface="arial" panose="020B0604020202020204" pitchFamily="34" charset="0"/>
              </a:rPr>
              <a:t>; 28% des patients </a:t>
            </a:r>
            <a:r>
              <a:rPr lang="en-US" sz="2800" dirty="0" err="1">
                <a:solidFill>
                  <a:schemeClr val="bg1"/>
                </a:solidFill>
                <a:latin typeface="arial" panose="020B0604020202020204" pitchFamily="34" charset="0"/>
              </a:rPr>
              <a:t>sont</a:t>
            </a:r>
            <a:r>
              <a:rPr lang="en-US" sz="2800" dirty="0">
                <a:solidFill>
                  <a:schemeClr val="bg1"/>
                </a:solidFill>
                <a:latin typeface="arial" panose="020B0604020202020204" pitchFamily="34" charset="0"/>
              </a:rPr>
              <a:t> co-</a:t>
            </a:r>
            <a:r>
              <a:rPr lang="en-US" sz="2800" dirty="0" err="1">
                <a:solidFill>
                  <a:schemeClr val="bg1"/>
                </a:solidFill>
                <a:latin typeface="arial" panose="020B0604020202020204" pitchFamily="34" charset="0"/>
              </a:rPr>
              <a:t>infectés</a:t>
            </a:r>
            <a:r>
              <a:rPr lang="en-US" sz="2800" dirty="0">
                <a:solidFill>
                  <a:schemeClr val="bg1"/>
                </a:solidFill>
                <a:latin typeface="arial" panose="020B0604020202020204" pitchFamily="34" charset="0"/>
              </a:rPr>
              <a:t> par le virus du SIDA. </a:t>
            </a:r>
          </a:p>
          <a:p>
            <a:pPr fontAlgn="base"/>
            <a:r>
              <a:rPr lang="en-US" sz="2800" dirty="0">
                <a:solidFill>
                  <a:srgbClr val="333333"/>
                </a:solidFill>
                <a:latin typeface="arial" panose="020B0604020202020204" pitchFamily="34" charset="0"/>
              </a:rPr>
              <a:t> </a:t>
            </a:r>
            <a:r>
              <a:rPr lang="en-US" sz="2800" dirty="0">
                <a:solidFill>
                  <a:srgbClr val="FFC000"/>
                </a:solidFill>
                <a:latin typeface="arial" panose="020B0604020202020204" pitchFamily="34" charset="0"/>
              </a:rPr>
              <a:t> </a:t>
            </a:r>
            <a:r>
              <a:rPr lang="en-US" sz="3200" b="1" dirty="0">
                <a:solidFill>
                  <a:srgbClr val="FFC000"/>
                </a:solidFill>
                <a:latin typeface="arial" panose="020B0604020202020204" pitchFamily="34" charset="0"/>
              </a:rPr>
              <a:t>le </a:t>
            </a:r>
            <a:r>
              <a:rPr lang="en-US" sz="3200" b="1" dirty="0" err="1">
                <a:solidFill>
                  <a:srgbClr val="FFC000"/>
                </a:solidFill>
                <a:latin typeface="arial" panose="020B0604020202020204" pitchFamily="34" charset="0"/>
              </a:rPr>
              <a:t>taux</a:t>
            </a:r>
            <a:r>
              <a:rPr lang="en-US" sz="3200" b="1" dirty="0">
                <a:solidFill>
                  <a:srgbClr val="FFC000"/>
                </a:solidFill>
                <a:latin typeface="arial" panose="020B0604020202020204" pitchFamily="34" charset="0"/>
              </a:rPr>
              <a:t> </a:t>
            </a:r>
            <a:r>
              <a:rPr lang="en-US" sz="3200" b="1" dirty="0" err="1">
                <a:solidFill>
                  <a:srgbClr val="FFC000"/>
                </a:solidFill>
                <a:latin typeface="arial" panose="020B0604020202020204" pitchFamily="34" charset="0"/>
              </a:rPr>
              <a:t>d’échec</a:t>
            </a:r>
            <a:r>
              <a:rPr lang="en-US" sz="3200" b="1" dirty="0">
                <a:solidFill>
                  <a:srgbClr val="FFC000"/>
                </a:solidFill>
                <a:latin typeface="arial" panose="020B0604020202020204" pitchFamily="34" charset="0"/>
              </a:rPr>
              <a:t> chez les patients :</a:t>
            </a:r>
          </a:p>
          <a:p>
            <a:pPr marL="457200" indent="-457200" fontAlgn="base">
              <a:buFontTx/>
              <a:buChar char="-"/>
            </a:pPr>
            <a:endParaRPr lang="en-US" sz="3200" b="1" dirty="0">
              <a:solidFill>
                <a:srgbClr val="FFC000"/>
              </a:solidFill>
              <a:latin typeface="arial" panose="020B0604020202020204" pitchFamily="34" charset="0"/>
            </a:endParaRPr>
          </a:p>
          <a:p>
            <a:pPr marL="457200" indent="-457200" fontAlgn="base">
              <a:buFontTx/>
              <a:buChar char="-"/>
            </a:pPr>
            <a:r>
              <a:rPr lang="en-US" sz="3200" b="1" dirty="0">
                <a:solidFill>
                  <a:srgbClr val="FFC000"/>
                </a:solidFill>
                <a:latin typeface="arial" panose="020B0604020202020204" pitchFamily="34" charset="0"/>
              </a:rPr>
              <a:t>4.9% </a:t>
            </a:r>
            <a:r>
              <a:rPr lang="en-US" sz="3200" b="1" dirty="0" err="1">
                <a:solidFill>
                  <a:srgbClr val="FFC000"/>
                </a:solidFill>
                <a:latin typeface="arial" panose="020B0604020202020204" pitchFamily="34" charset="0"/>
              </a:rPr>
              <a:t>dans</a:t>
            </a:r>
            <a:r>
              <a:rPr lang="en-US" sz="3200" b="1" dirty="0">
                <a:solidFill>
                  <a:srgbClr val="FFC000"/>
                </a:solidFill>
                <a:latin typeface="arial" panose="020B0604020202020204" pitchFamily="34" charset="0"/>
              </a:rPr>
              <a:t> le </a:t>
            </a:r>
            <a:r>
              <a:rPr lang="en-US" sz="3200" b="1" dirty="0" err="1">
                <a:solidFill>
                  <a:srgbClr val="FFC000"/>
                </a:solidFill>
                <a:latin typeface="arial" panose="020B0604020202020204" pitchFamily="34" charset="0"/>
              </a:rPr>
              <a:t>groupe</a:t>
            </a:r>
            <a:r>
              <a:rPr lang="en-US" sz="3200" b="1" dirty="0">
                <a:solidFill>
                  <a:srgbClr val="FFC000"/>
                </a:solidFill>
                <a:latin typeface="arial" panose="020B0604020202020204" pitchFamily="34" charset="0"/>
              </a:rPr>
              <a:t> standard , </a:t>
            </a:r>
          </a:p>
          <a:p>
            <a:pPr marL="457200" indent="-457200" fontAlgn="base">
              <a:buFontTx/>
              <a:buChar char="-"/>
            </a:pPr>
            <a:endParaRPr lang="en-US" sz="3200" b="1" dirty="0">
              <a:solidFill>
                <a:srgbClr val="FFC000"/>
              </a:solidFill>
              <a:latin typeface="arial" panose="020B0604020202020204" pitchFamily="34" charset="0"/>
            </a:endParaRPr>
          </a:p>
          <a:p>
            <a:pPr marL="457200" indent="-457200" fontAlgn="base">
              <a:buFontTx/>
              <a:buChar char="-"/>
            </a:pPr>
            <a:r>
              <a:rPr lang="en-US" sz="3600" b="1" dirty="0">
                <a:solidFill>
                  <a:srgbClr val="FFC000"/>
                </a:solidFill>
                <a:latin typeface="arial" panose="020B0604020202020204" pitchFamily="34" charset="0"/>
              </a:rPr>
              <a:t>3.2% </a:t>
            </a:r>
            <a:r>
              <a:rPr lang="en-US" sz="3600" b="1" dirty="0" err="1">
                <a:solidFill>
                  <a:srgbClr val="FFC000"/>
                </a:solidFill>
                <a:latin typeface="arial" panose="020B0604020202020204" pitchFamily="34" charset="0"/>
              </a:rPr>
              <a:t>dans</a:t>
            </a:r>
            <a:r>
              <a:rPr lang="en-US" sz="3600" b="1" dirty="0">
                <a:solidFill>
                  <a:srgbClr val="FFC000"/>
                </a:solidFill>
                <a:latin typeface="arial" panose="020B0604020202020204" pitchFamily="34" charset="0"/>
              </a:rPr>
              <a:t> le  </a:t>
            </a:r>
            <a:r>
              <a:rPr lang="en-US" sz="3600" b="1" dirty="0" err="1">
                <a:solidFill>
                  <a:srgbClr val="FFC000"/>
                </a:solidFill>
                <a:latin typeface="arial" panose="020B0604020202020204" pitchFamily="34" charset="0"/>
              </a:rPr>
              <a:t>groupe</a:t>
            </a:r>
            <a:r>
              <a:rPr lang="en-US" sz="3600" b="1" dirty="0">
                <a:solidFill>
                  <a:srgbClr val="FFC000"/>
                </a:solidFill>
                <a:latin typeface="arial" panose="020B0604020202020204" pitchFamily="34" charset="0"/>
              </a:rPr>
              <a:t> de 6 </a:t>
            </a:r>
            <a:r>
              <a:rPr lang="en-US" sz="3600" b="1" dirty="0" err="1">
                <a:solidFill>
                  <a:srgbClr val="FFC000"/>
                </a:solidFill>
                <a:latin typeface="arial" panose="020B0604020202020204" pitchFamily="34" charset="0"/>
              </a:rPr>
              <a:t>mois</a:t>
            </a:r>
            <a:r>
              <a:rPr lang="en-US" sz="3600" b="1" dirty="0">
                <a:solidFill>
                  <a:srgbClr val="FFC000"/>
                </a:solidFill>
                <a:latin typeface="arial" panose="020B0604020202020204" pitchFamily="34" charset="0"/>
              </a:rPr>
              <a:t>+++</a:t>
            </a:r>
          </a:p>
          <a:p>
            <a:pPr marL="457200" indent="-457200" fontAlgn="base">
              <a:buFontTx/>
              <a:buChar char="-"/>
            </a:pPr>
            <a:endParaRPr lang="en-US" sz="3200" b="1" dirty="0">
              <a:solidFill>
                <a:srgbClr val="FFC000"/>
              </a:solidFill>
              <a:latin typeface="arial" panose="020B0604020202020204" pitchFamily="34" charset="0"/>
            </a:endParaRPr>
          </a:p>
          <a:p>
            <a:pPr marL="457200" indent="-457200" fontAlgn="base">
              <a:buFontTx/>
              <a:buChar char="-"/>
            </a:pPr>
            <a:r>
              <a:rPr lang="en-US" sz="3200" b="1" dirty="0">
                <a:solidFill>
                  <a:srgbClr val="FFC000"/>
                </a:solidFill>
                <a:latin typeface="arial" panose="020B0604020202020204" pitchFamily="34" charset="0"/>
              </a:rPr>
              <a:t>18.2% in the </a:t>
            </a:r>
            <a:r>
              <a:rPr lang="en-US" sz="3200" b="1" dirty="0" err="1">
                <a:solidFill>
                  <a:srgbClr val="FFC000"/>
                </a:solidFill>
                <a:latin typeface="arial" panose="020B0604020202020204" pitchFamily="34" charset="0"/>
              </a:rPr>
              <a:t>groupe</a:t>
            </a:r>
            <a:r>
              <a:rPr lang="en-US" sz="3200" b="1" dirty="0">
                <a:solidFill>
                  <a:srgbClr val="FFC000"/>
                </a:solidFill>
                <a:latin typeface="arial" panose="020B0604020202020204" pitchFamily="34" charset="0"/>
              </a:rPr>
              <a:t> de 4 </a:t>
            </a:r>
            <a:r>
              <a:rPr lang="en-US" sz="3200" b="1" dirty="0" err="1">
                <a:solidFill>
                  <a:srgbClr val="FFC000"/>
                </a:solidFill>
                <a:latin typeface="arial" panose="020B0604020202020204" pitchFamily="34" charset="0"/>
              </a:rPr>
              <a:t>mois</a:t>
            </a:r>
            <a:endParaRPr lang="en-US" sz="3200" b="1" i="0" dirty="0">
              <a:solidFill>
                <a:srgbClr val="FFC000"/>
              </a:solidFill>
              <a:effectLst/>
              <a:latin typeface="arial" panose="020B0604020202020204" pitchFamily="34" charset="0"/>
            </a:endParaRPr>
          </a:p>
        </p:txBody>
      </p:sp>
      <p:sp>
        <p:nvSpPr>
          <p:cNvPr id="3" name="Rectangle 2"/>
          <p:cNvSpPr/>
          <p:nvPr/>
        </p:nvSpPr>
        <p:spPr>
          <a:xfrm>
            <a:off x="514351" y="4371975"/>
            <a:ext cx="8201024" cy="785813"/>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46091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843" y="1022706"/>
            <a:ext cx="8543498" cy="5493379"/>
          </a:xfrm>
        </p:spPr>
        <p:txBody>
          <a:bodyPr>
            <a:noAutofit/>
          </a:bodyPr>
          <a:lstStyle/>
          <a:p>
            <a:r>
              <a:rPr lang="en-US" sz="2800" b="1" dirty="0"/>
              <a:t>Le régime de 6 </a:t>
            </a:r>
            <a:r>
              <a:rPr lang="en-US" sz="2800" b="1" dirty="0" err="1"/>
              <a:t>mois</a:t>
            </a:r>
            <a:r>
              <a:rPr lang="en-US" sz="2800" b="1" dirty="0"/>
              <a:t>  </a:t>
            </a:r>
            <a:r>
              <a:rPr lang="en-US" sz="2800" b="1" dirty="0" err="1"/>
              <a:t>dans</a:t>
            </a:r>
            <a:r>
              <a:rPr lang="en-US" sz="2800" b="1" dirty="0"/>
              <a:t> </a:t>
            </a:r>
            <a:r>
              <a:rPr lang="en-US" sz="2800" b="1" dirty="0" err="1"/>
              <a:t>lequel</a:t>
            </a:r>
            <a:r>
              <a:rPr lang="en-US" sz="2800" b="1" dirty="0"/>
              <a:t> la </a:t>
            </a:r>
            <a:r>
              <a:rPr lang="en-US" sz="2800" b="1" dirty="0" err="1"/>
              <a:t>rifapentine</a:t>
            </a:r>
            <a:r>
              <a:rPr lang="en-US" sz="2800" b="1" dirty="0"/>
              <a:t> et la </a:t>
            </a:r>
            <a:r>
              <a:rPr lang="en-US" sz="2800" b="1" dirty="0" err="1"/>
              <a:t>moxifloxacine</a:t>
            </a:r>
            <a:r>
              <a:rPr lang="en-US" sz="2800" b="1" dirty="0"/>
              <a:t> </a:t>
            </a:r>
            <a:r>
              <a:rPr lang="en-US" sz="2800" b="1" dirty="0" err="1"/>
              <a:t>sont</a:t>
            </a:r>
            <a:r>
              <a:rPr lang="en-US" sz="2800" b="1" dirty="0"/>
              <a:t> </a:t>
            </a:r>
            <a:r>
              <a:rPr lang="en-US" sz="2800" b="1" dirty="0" err="1"/>
              <a:t>administrées</a:t>
            </a:r>
            <a:r>
              <a:rPr lang="en-US" sz="2800" b="1" dirty="0"/>
              <a:t> </a:t>
            </a:r>
            <a:r>
              <a:rPr lang="en-US" sz="2800" b="1" dirty="0" err="1"/>
              <a:t>une</a:t>
            </a:r>
            <a:r>
              <a:rPr lang="en-US" sz="2800" b="1" dirty="0"/>
              <a:t> </a:t>
            </a:r>
            <a:r>
              <a:rPr lang="en-US" sz="2800" b="1" dirty="0" err="1"/>
              <a:t>fois</a:t>
            </a:r>
            <a:r>
              <a:rPr lang="en-US" sz="2800" b="1" dirty="0"/>
              <a:t> par </a:t>
            </a:r>
            <a:r>
              <a:rPr lang="en-US" sz="2800" b="1" dirty="0" err="1"/>
              <a:t>semaine</a:t>
            </a:r>
            <a:r>
              <a:rPr lang="en-US" sz="2800" b="1" dirty="0"/>
              <a:t> </a:t>
            </a:r>
            <a:r>
              <a:rPr lang="en-US" sz="2800" b="1" dirty="0" err="1"/>
              <a:t>durant</a:t>
            </a:r>
            <a:r>
              <a:rPr lang="en-US" sz="2800" b="1" dirty="0"/>
              <a:t> la phase de continuation </a:t>
            </a:r>
            <a:r>
              <a:rPr lang="en-US" sz="3200" b="1" dirty="0" err="1">
                <a:solidFill>
                  <a:srgbClr val="FFFF00"/>
                </a:solidFill>
              </a:rPr>
              <a:t>est</a:t>
            </a:r>
            <a:r>
              <a:rPr lang="en-US" sz="3200" b="1" dirty="0">
                <a:solidFill>
                  <a:srgbClr val="FFFF00"/>
                </a:solidFill>
              </a:rPr>
              <a:t> non </a:t>
            </a:r>
            <a:r>
              <a:rPr lang="en-US" sz="3200" b="1" dirty="0" err="1">
                <a:solidFill>
                  <a:srgbClr val="FFFF00"/>
                </a:solidFill>
              </a:rPr>
              <a:t>inferieur</a:t>
            </a:r>
            <a:r>
              <a:rPr lang="en-US" sz="3200" b="1" dirty="0">
                <a:solidFill>
                  <a:srgbClr val="FFFF00"/>
                </a:solidFill>
              </a:rPr>
              <a:t> </a:t>
            </a:r>
            <a:r>
              <a:rPr lang="en-US" sz="2800" b="1" dirty="0"/>
              <a:t>au régime standard, qui </a:t>
            </a:r>
            <a:r>
              <a:rPr lang="en-US" sz="2800" b="1" dirty="0" err="1"/>
              <a:t>nécéssite</a:t>
            </a:r>
            <a:r>
              <a:rPr lang="en-US" sz="2800" b="1" dirty="0"/>
              <a:t> </a:t>
            </a:r>
            <a:r>
              <a:rPr lang="en-US" sz="2800" b="1" dirty="0" err="1"/>
              <a:t>une</a:t>
            </a:r>
            <a:r>
              <a:rPr lang="en-US" sz="2800" b="1" dirty="0"/>
              <a:t> </a:t>
            </a:r>
            <a:r>
              <a:rPr lang="en-US" sz="2800" b="1" dirty="0" err="1"/>
              <a:t>prise</a:t>
            </a:r>
            <a:r>
              <a:rPr lang="en-US" sz="2800" b="1" dirty="0"/>
              <a:t> </a:t>
            </a:r>
            <a:r>
              <a:rPr lang="en-US" sz="2800" b="1" dirty="0" err="1"/>
              <a:t>quotidienne</a:t>
            </a:r>
            <a:r>
              <a:rPr lang="en-US" sz="2800" b="1" dirty="0"/>
              <a:t> Durant 6 </a:t>
            </a:r>
            <a:r>
              <a:rPr lang="en-US" sz="2800" b="1" dirty="0" err="1"/>
              <a:t>mois</a:t>
            </a:r>
            <a:r>
              <a:rPr lang="en-US" sz="2800" b="1" dirty="0"/>
              <a:t>. </a:t>
            </a:r>
          </a:p>
          <a:p>
            <a:r>
              <a:rPr lang="en-US" sz="2800" b="1" dirty="0"/>
              <a:t>Ce nouveau régime </a:t>
            </a:r>
            <a:r>
              <a:rPr lang="en-US" sz="2800" b="1" dirty="0" err="1"/>
              <a:t>devrait</a:t>
            </a:r>
            <a:r>
              <a:rPr lang="en-US" sz="2800" b="1" dirty="0">
                <a:solidFill>
                  <a:srgbClr val="FFFF00"/>
                </a:solidFill>
              </a:rPr>
              <a:t> </a:t>
            </a:r>
            <a:r>
              <a:rPr lang="en-US" sz="2800" b="1" dirty="0" err="1">
                <a:solidFill>
                  <a:srgbClr val="FFFF00"/>
                </a:solidFill>
              </a:rPr>
              <a:t>faciliter</a:t>
            </a:r>
            <a:r>
              <a:rPr lang="en-US" sz="2800" b="1" dirty="0">
                <a:solidFill>
                  <a:srgbClr val="FFFF00"/>
                </a:solidFill>
              </a:rPr>
              <a:t> la </a:t>
            </a:r>
            <a:r>
              <a:rPr lang="en-US" sz="2800" b="1" dirty="0" err="1">
                <a:solidFill>
                  <a:srgbClr val="FFFF00"/>
                </a:solidFill>
              </a:rPr>
              <a:t>strategie</a:t>
            </a:r>
            <a:r>
              <a:rPr lang="en-US" sz="2800" b="1" dirty="0">
                <a:solidFill>
                  <a:srgbClr val="FFFF00"/>
                </a:solidFill>
              </a:rPr>
              <a:t> DOTS </a:t>
            </a:r>
            <a:r>
              <a:rPr lang="en-US" sz="2800" b="1" dirty="0"/>
              <a:t>et </a:t>
            </a:r>
            <a:r>
              <a:rPr lang="en-US" sz="2800" b="1" dirty="0" err="1"/>
              <a:t>peut</a:t>
            </a:r>
            <a:r>
              <a:rPr lang="en-US" sz="2800" b="1" dirty="0"/>
              <a:t> </a:t>
            </a:r>
            <a:r>
              <a:rPr lang="en-US" sz="2800" b="1" dirty="0" err="1"/>
              <a:t>être</a:t>
            </a:r>
            <a:r>
              <a:rPr lang="en-US" sz="2800" b="1" dirty="0"/>
              <a:t> </a:t>
            </a:r>
            <a:r>
              <a:rPr lang="en-US" sz="2800" b="1" dirty="0" err="1"/>
              <a:t>utilisé</a:t>
            </a:r>
            <a:r>
              <a:rPr lang="en-US" sz="2800" b="1" dirty="0"/>
              <a:t> </a:t>
            </a:r>
            <a:r>
              <a:rPr lang="en-US" sz="2800" b="1" dirty="0" err="1"/>
              <a:t>comme</a:t>
            </a:r>
            <a:r>
              <a:rPr lang="en-US" sz="2800" b="1" dirty="0"/>
              <a:t> </a:t>
            </a:r>
            <a:r>
              <a:rPr lang="en-US" sz="2800" b="1" dirty="0" err="1"/>
              <a:t>traitement</a:t>
            </a:r>
            <a:r>
              <a:rPr lang="en-US" sz="2800" b="1" dirty="0"/>
              <a:t> de 1ére </a:t>
            </a:r>
            <a:r>
              <a:rPr lang="en-US" sz="2800" b="1" dirty="0" err="1"/>
              <a:t>ligne</a:t>
            </a:r>
            <a:r>
              <a:rPr lang="en-US" sz="2800" b="1" dirty="0"/>
              <a:t> </a:t>
            </a:r>
            <a:r>
              <a:rPr lang="en-US" sz="2800" b="1" dirty="0" err="1"/>
              <a:t>dans</a:t>
            </a:r>
            <a:r>
              <a:rPr lang="en-US" sz="2800" b="1" dirty="0"/>
              <a:t> </a:t>
            </a:r>
            <a:r>
              <a:rPr lang="en-US" sz="2800" b="1" dirty="0" err="1"/>
              <a:t>certains</a:t>
            </a:r>
            <a:r>
              <a:rPr lang="en-US" sz="2800" b="1" dirty="0"/>
              <a:t> </a:t>
            </a:r>
            <a:r>
              <a:rPr lang="en-US" sz="2800" b="1" dirty="0" err="1"/>
              <a:t>cas</a:t>
            </a:r>
            <a:r>
              <a:rPr lang="en-US" sz="2800" b="1" dirty="0"/>
              <a:t> (pays à forte </a:t>
            </a:r>
            <a:r>
              <a:rPr lang="en-US" sz="2800" b="1" dirty="0" err="1"/>
              <a:t>prévalence</a:t>
            </a:r>
            <a:r>
              <a:rPr lang="en-US" sz="2800" b="1" dirty="0"/>
              <a:t> de SIDA et des </a:t>
            </a:r>
            <a:r>
              <a:rPr lang="en-US" sz="2800" b="1" dirty="0" err="1"/>
              <a:t>cas</a:t>
            </a:r>
            <a:r>
              <a:rPr lang="en-US" sz="2800" b="1" dirty="0"/>
              <a:t> de résistance </a:t>
            </a:r>
            <a:r>
              <a:rPr lang="en-US" sz="2800" b="1" dirty="0" err="1"/>
              <a:t>àl’INH</a:t>
            </a:r>
            <a:r>
              <a:rPr lang="en-US" sz="2800" b="1" dirty="0"/>
              <a:t>) </a:t>
            </a:r>
            <a:endParaRPr lang="fr-FR" sz="2800" dirty="0"/>
          </a:p>
        </p:txBody>
      </p:sp>
    </p:spTree>
    <p:extLst>
      <p:ext uri="{BB962C8B-B14F-4D97-AF65-F5344CB8AC3E}">
        <p14:creationId xmlns:p14="http://schemas.microsoft.com/office/powerpoint/2010/main" val="236417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9463" y="761999"/>
            <a:ext cx="8065713" cy="5856941"/>
          </a:xfrm>
        </p:spPr>
        <p:txBody>
          <a:bodyPr>
            <a:normAutofit fontScale="62500" lnSpcReduction="20000"/>
          </a:bodyPr>
          <a:lstStyle/>
          <a:p>
            <a:pPr marL="0" indent="0" fontAlgn="base">
              <a:buNone/>
            </a:pPr>
            <a:r>
              <a:rPr lang="fr-FR" sz="5800" cap="all" dirty="0">
                <a:solidFill>
                  <a:srgbClr val="FFFF00"/>
                </a:solidFill>
                <a:hlinkClick r:id="rId2" tooltip="Permanent Link to JID Journal Supplement:  Tuberculosis Drug Development"/>
              </a:rPr>
              <a:t>JID JOURNAL SUPPLEMENT: TUBERCULOSIS DRUG DEVELOPMENT</a:t>
            </a:r>
            <a:endParaRPr lang="fr-FR" sz="5800" dirty="0">
              <a:solidFill>
                <a:srgbClr val="FFFF00"/>
              </a:solidFill>
            </a:endParaRPr>
          </a:p>
          <a:p>
            <a:pPr lvl="1" fontAlgn="base"/>
            <a:endParaRPr lang="fr-FR" sz="4100" dirty="0"/>
          </a:p>
          <a:p>
            <a:pPr lvl="1" fontAlgn="base"/>
            <a:endParaRPr lang="fr-FR" sz="4100" dirty="0"/>
          </a:p>
          <a:p>
            <a:pPr lvl="1" fontAlgn="base"/>
            <a:r>
              <a:rPr lang="fr-FR" sz="4100" dirty="0"/>
              <a:t>A </a:t>
            </a:r>
            <a:r>
              <a:rPr lang="fr-FR" sz="4100" dirty="0" err="1"/>
              <a:t>supplement</a:t>
            </a:r>
            <a:r>
              <a:rPr lang="fr-FR" sz="4100" dirty="0"/>
              <a:t> </a:t>
            </a:r>
            <a:r>
              <a:rPr lang="fr-FR" sz="4100" dirty="0" err="1"/>
              <a:t>dedicated</a:t>
            </a:r>
            <a:r>
              <a:rPr lang="fr-FR" sz="4100" dirty="0"/>
              <a:t> to TB </a:t>
            </a:r>
            <a:r>
              <a:rPr lang="fr-FR" sz="4100" dirty="0" err="1"/>
              <a:t>drug</a:t>
            </a:r>
            <a:r>
              <a:rPr lang="fr-FR" sz="4100" dirty="0"/>
              <a:t> </a:t>
            </a:r>
            <a:r>
              <a:rPr lang="fr-FR" sz="4100" dirty="0" err="1"/>
              <a:t>development</a:t>
            </a:r>
            <a:r>
              <a:rPr lang="fr-FR" sz="4100" dirty="0"/>
              <a:t> </a:t>
            </a:r>
            <a:r>
              <a:rPr lang="fr-FR" sz="4100" dirty="0" err="1"/>
              <a:t>appears</a:t>
            </a:r>
            <a:r>
              <a:rPr lang="fr-FR" sz="4100" dirty="0"/>
              <a:t> in the </a:t>
            </a:r>
            <a:r>
              <a:rPr lang="fr-FR" sz="3500" dirty="0"/>
              <a:t>Journal of </a:t>
            </a:r>
            <a:r>
              <a:rPr lang="fr-FR" sz="3500" dirty="0" err="1"/>
              <a:t>Infectious</a:t>
            </a:r>
            <a:r>
              <a:rPr lang="fr-FR" sz="3500" dirty="0"/>
              <a:t> </a:t>
            </a:r>
            <a:r>
              <a:rPr lang="fr-FR" sz="3500" dirty="0" err="1"/>
              <a:t>Diseases</a:t>
            </a:r>
            <a:r>
              <a:rPr lang="fr-FR" sz="3500" dirty="0"/>
              <a:t> Volume 211, </a:t>
            </a:r>
            <a:r>
              <a:rPr lang="fr-FR" sz="3500" dirty="0" err="1"/>
              <a:t>June</a:t>
            </a:r>
            <a:r>
              <a:rPr lang="fr-FR" sz="3500" dirty="0"/>
              <a:t> 15, 2015. </a:t>
            </a:r>
            <a:r>
              <a:rPr lang="fr-FR" sz="3500" dirty="0" err="1"/>
              <a:t>Topics</a:t>
            </a:r>
            <a:r>
              <a:rPr lang="fr-FR" sz="3500" dirty="0"/>
              <a:t> </a:t>
            </a:r>
            <a:r>
              <a:rPr lang="fr-FR" sz="3500" dirty="0" err="1"/>
              <a:t>include</a:t>
            </a:r>
            <a:r>
              <a:rPr lang="fr-FR" sz="3500" dirty="0"/>
              <a:t> </a:t>
            </a:r>
            <a:r>
              <a:rPr lang="fr-FR" sz="3500" dirty="0" err="1"/>
              <a:t>nonclinical</a:t>
            </a:r>
            <a:r>
              <a:rPr lang="fr-FR" sz="3500" dirty="0"/>
              <a:t> </a:t>
            </a:r>
            <a:r>
              <a:rPr lang="fr-FR" sz="3500" dirty="0" err="1"/>
              <a:t>models</a:t>
            </a:r>
            <a:r>
              <a:rPr lang="fr-FR" sz="3500" dirty="0"/>
              <a:t> of TB </a:t>
            </a:r>
            <a:r>
              <a:rPr lang="fr-FR" sz="3500" dirty="0" err="1"/>
              <a:t>drug</a:t>
            </a:r>
            <a:r>
              <a:rPr lang="fr-FR" sz="3500" dirty="0"/>
              <a:t> </a:t>
            </a:r>
            <a:r>
              <a:rPr lang="fr-FR" sz="3500" dirty="0" err="1"/>
              <a:t>development</a:t>
            </a:r>
            <a:r>
              <a:rPr lang="fr-FR" sz="3500" dirty="0"/>
              <a:t>, PKPD and dose </a:t>
            </a:r>
            <a:r>
              <a:rPr lang="fr-FR" sz="3500" dirty="0" err="1"/>
              <a:t>response</a:t>
            </a:r>
            <a:r>
              <a:rPr lang="fr-FR" sz="3500" dirty="0"/>
              <a:t>, </a:t>
            </a:r>
            <a:r>
              <a:rPr lang="fr-FR" sz="3500" dirty="0" err="1"/>
              <a:t>drug</a:t>
            </a:r>
            <a:r>
              <a:rPr lang="fr-FR" sz="3500" dirty="0"/>
              <a:t> </a:t>
            </a:r>
            <a:r>
              <a:rPr lang="fr-FR" sz="3500" dirty="0" err="1"/>
              <a:t>metabolism</a:t>
            </a:r>
            <a:r>
              <a:rPr lang="fr-FR" sz="3500" dirty="0"/>
              <a:t> and interactions, and </a:t>
            </a:r>
            <a:r>
              <a:rPr lang="fr-FR" sz="3500" dirty="0" err="1"/>
              <a:t>special</a:t>
            </a:r>
            <a:r>
              <a:rPr lang="fr-FR" sz="3500" dirty="0"/>
              <a:t> populations.</a:t>
            </a:r>
          </a:p>
          <a:p>
            <a:endParaRPr lang="fr-FR" sz="3900" dirty="0"/>
          </a:p>
          <a:p>
            <a:endParaRPr lang="fr-FR" sz="2400" dirty="0"/>
          </a:p>
          <a:p>
            <a:r>
              <a:rPr lang="fr-FR" sz="2400" dirty="0"/>
              <a:t>- </a:t>
            </a:r>
            <a:r>
              <a:rPr lang="fr-FR" sz="2400" dirty="0" err="1"/>
              <a:t>See</a:t>
            </a:r>
            <a:r>
              <a:rPr lang="fr-FR" sz="2400" dirty="0"/>
              <a:t> more </a:t>
            </a:r>
            <a:r>
              <a:rPr lang="fr-FR" sz="2400" dirty="0" err="1"/>
              <a:t>at</a:t>
            </a:r>
            <a:r>
              <a:rPr lang="fr-FR" sz="2400" dirty="0"/>
              <a:t>: http://</a:t>
            </a:r>
            <a:r>
              <a:rPr lang="fr-FR" sz="2400" dirty="0" err="1"/>
              <a:t>www.newtbdrugs.org</a:t>
            </a:r>
            <a:r>
              <a:rPr lang="fr-FR" sz="2400" dirty="0"/>
              <a:t>/blog/#sthash.AsmSs4iO.dpuf</a:t>
            </a:r>
          </a:p>
          <a:p>
            <a:pPr marL="0" indent="0">
              <a:buNone/>
            </a:pPr>
            <a:r>
              <a:rPr lang="fr-FR" dirty="0"/>
              <a:t> </a:t>
            </a:r>
          </a:p>
          <a:p>
            <a:endParaRPr lang="fr-FR" dirty="0"/>
          </a:p>
        </p:txBody>
      </p:sp>
    </p:spTree>
    <p:extLst>
      <p:ext uri="{BB962C8B-B14F-4D97-AF65-F5344CB8AC3E}">
        <p14:creationId xmlns:p14="http://schemas.microsoft.com/office/powerpoint/2010/main" val="3632413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951" y="-78197"/>
            <a:ext cx="8229600" cy="1143000"/>
          </a:xfrm>
        </p:spPr>
        <p:txBody>
          <a:bodyPr/>
          <a:lstStyle/>
          <a:p>
            <a:pPr algn="ctr" eaLnBrk="1" fontAlgn="auto" hangingPunct="1">
              <a:spcAft>
                <a:spcPts val="0"/>
              </a:spcAft>
              <a:defRPr/>
            </a:pPr>
            <a:r>
              <a:rPr lang="fr-FR" sz="5400" b="1" dirty="0">
                <a:solidFill>
                  <a:srgbClr val="FFFF00"/>
                </a:solidFill>
                <a:latin typeface="Bookman Old Style" pitchFamily="18" charset="0"/>
              </a:rPr>
              <a:t>Conclusion</a:t>
            </a:r>
            <a:endParaRPr lang="fr-FR" sz="4400" b="1" dirty="0">
              <a:solidFill>
                <a:srgbClr val="FFFF00"/>
              </a:solidFill>
              <a:latin typeface="Bookman Old Style" pitchFamily="18" charset="0"/>
            </a:endParaRPr>
          </a:p>
        </p:txBody>
      </p:sp>
      <p:sp>
        <p:nvSpPr>
          <p:cNvPr id="40963" name="Rectangle 3"/>
          <p:cNvSpPr>
            <a:spLocks noGrp="1" noChangeArrowheads="1"/>
          </p:cNvSpPr>
          <p:nvPr>
            <p:ph idx="1"/>
          </p:nvPr>
        </p:nvSpPr>
        <p:spPr>
          <a:xfrm>
            <a:off x="362430" y="911108"/>
            <a:ext cx="8535910" cy="4625600"/>
          </a:xfrm>
        </p:spPr>
        <p:txBody>
          <a:bodyPr>
            <a:noAutofit/>
          </a:bodyPr>
          <a:lstStyle/>
          <a:p>
            <a:pPr marL="939800" indent="-857250" eaLnBrk="1" hangingPunct="1">
              <a:lnSpc>
                <a:spcPct val="150000"/>
              </a:lnSpc>
              <a:buClr>
                <a:schemeClr val="bg1"/>
              </a:buClr>
              <a:buSzPct val="75000"/>
              <a:buFont typeface="Wingdings" panose="05000000000000000000" pitchFamily="2" charset="2"/>
              <a:buChar char="§"/>
              <a:defRPr/>
            </a:pPr>
            <a:r>
              <a:rPr lang="fr-FR" sz="2800" dirty="0"/>
              <a:t>MFX est une  drogue </a:t>
            </a:r>
            <a:r>
              <a:rPr lang="fr-FR" sz="2800" dirty="0">
                <a:solidFill>
                  <a:srgbClr val="FFFF00"/>
                </a:solidFill>
              </a:rPr>
              <a:t>intéressante </a:t>
            </a:r>
            <a:r>
              <a:rPr lang="fr-FR" sz="2800" dirty="0"/>
              <a:t>, qui confirme sa place dans le traitement de la tuberculose</a:t>
            </a:r>
          </a:p>
          <a:p>
            <a:pPr marL="939800" indent="-857250">
              <a:lnSpc>
                <a:spcPct val="150000"/>
              </a:lnSpc>
              <a:buClr>
                <a:schemeClr val="bg1"/>
              </a:buClr>
              <a:buSzPct val="75000"/>
              <a:buFont typeface="Wingdings" panose="05000000000000000000" pitchFamily="2" charset="2"/>
              <a:buChar char="§"/>
              <a:defRPr/>
            </a:pPr>
            <a:r>
              <a:rPr lang="fr-FR" sz="2800" dirty="0"/>
              <a:t>Son indication dans le traitement  </a:t>
            </a:r>
            <a:r>
              <a:rPr lang="fr-FR" sz="2800" dirty="0">
                <a:solidFill>
                  <a:srgbClr val="FFFF00"/>
                </a:solidFill>
              </a:rPr>
              <a:t>de seconde ligne</a:t>
            </a:r>
            <a:r>
              <a:rPr lang="fr-FR" sz="2800" dirty="0"/>
              <a:t> est actuellement bien établie </a:t>
            </a:r>
          </a:p>
          <a:p>
            <a:pPr marL="939800" indent="-857250">
              <a:lnSpc>
                <a:spcPct val="150000"/>
              </a:lnSpc>
              <a:buClr>
                <a:schemeClr val="bg1"/>
              </a:buClr>
              <a:buSzPct val="75000"/>
              <a:buFont typeface="Wingdings" panose="05000000000000000000" pitchFamily="2" charset="2"/>
              <a:buChar char="§"/>
              <a:defRPr/>
            </a:pPr>
            <a:r>
              <a:rPr lang="fr-FR" sz="2800" dirty="0"/>
              <a:t>Cependant, il parait </a:t>
            </a:r>
            <a:r>
              <a:rPr lang="fr-FR" sz="2800" dirty="0">
                <a:solidFill>
                  <a:srgbClr val="FFFF00"/>
                </a:solidFill>
              </a:rPr>
              <a:t>assez tôt </a:t>
            </a:r>
            <a:r>
              <a:rPr lang="fr-FR" sz="2800" dirty="0"/>
              <a:t>pour la positionner </a:t>
            </a:r>
            <a:r>
              <a:rPr lang="fr-FR" sz="2800" dirty="0">
                <a:solidFill>
                  <a:srgbClr val="FFFF00"/>
                </a:solidFill>
              </a:rPr>
              <a:t>dans le raccourcissement </a:t>
            </a:r>
            <a:r>
              <a:rPr lang="fr-FR" sz="2800" dirty="0"/>
              <a:t>du traitement</a:t>
            </a:r>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28346" y="90353"/>
            <a:ext cx="2047164" cy="1268519"/>
          </a:xfrm>
          <a:prstGeom prst="rect">
            <a:avLst/>
          </a:prstGeom>
          <a:noFill/>
          <a:ln>
            <a:noFill/>
          </a:ln>
        </p:spPr>
      </p:pic>
    </p:spTree>
    <p:extLst>
      <p:ext uri="{BB962C8B-B14F-4D97-AF65-F5344CB8AC3E}">
        <p14:creationId xmlns:p14="http://schemas.microsoft.com/office/powerpoint/2010/main" val="17743867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00034" y="421352"/>
            <a:ext cx="8229600" cy="1143000"/>
          </a:xfrm>
        </p:spPr>
        <p:txBody>
          <a:bodyPr/>
          <a:lstStyle/>
          <a:p>
            <a:pPr algn="ctr" eaLnBrk="1" fontAlgn="auto" hangingPunct="1">
              <a:spcAft>
                <a:spcPts val="0"/>
              </a:spcAft>
              <a:defRPr/>
            </a:pPr>
            <a:r>
              <a:rPr lang="fr-FR" sz="4800" b="1" dirty="0">
                <a:solidFill>
                  <a:srgbClr val="FFFF00"/>
                </a:solidFill>
                <a:latin typeface="Bookman Old Style" pitchFamily="18" charset="0"/>
              </a:rPr>
              <a:t>Conclusion</a:t>
            </a:r>
            <a:endParaRPr lang="fr-FR" sz="4000" b="1" dirty="0">
              <a:solidFill>
                <a:srgbClr val="FFFF00"/>
              </a:solidFill>
              <a:latin typeface="Bookman Old Style" pitchFamily="18" charset="0"/>
            </a:endParaRPr>
          </a:p>
        </p:txBody>
      </p:sp>
      <p:sp>
        <p:nvSpPr>
          <p:cNvPr id="40963" name="Rectangle 3"/>
          <p:cNvSpPr>
            <a:spLocks noGrp="1" noChangeArrowheads="1"/>
          </p:cNvSpPr>
          <p:nvPr>
            <p:ph idx="1"/>
          </p:nvPr>
        </p:nvSpPr>
        <p:spPr>
          <a:xfrm>
            <a:off x="232012" y="1931161"/>
            <a:ext cx="8782231" cy="1821976"/>
          </a:xfrm>
          <a:ln>
            <a:solidFill>
              <a:schemeClr val="bg1"/>
            </a:solidFill>
          </a:ln>
        </p:spPr>
        <p:txBody>
          <a:bodyPr>
            <a:normAutofit lnSpcReduction="10000"/>
          </a:bodyPr>
          <a:lstStyle/>
          <a:p>
            <a:pPr marL="457200" indent="-374650">
              <a:lnSpc>
                <a:spcPct val="150000"/>
              </a:lnSpc>
              <a:buClr>
                <a:schemeClr val="accent3">
                  <a:lumMod val="50000"/>
                </a:schemeClr>
              </a:buClr>
              <a:buSzPct val="75000"/>
              <a:buNone/>
              <a:defRPr/>
            </a:pPr>
            <a:r>
              <a:rPr lang="fr-FR" dirty="0"/>
              <a:t> </a:t>
            </a:r>
            <a:r>
              <a:rPr lang="fr-FR" sz="4000" b="1" dirty="0"/>
              <a:t>Utilisons d’abord au mieux ce que nous avons à notre disposition</a:t>
            </a:r>
            <a:r>
              <a:rPr lang="fr-FR" sz="4000" dirty="0"/>
              <a:t>  </a:t>
            </a:r>
          </a:p>
          <a:p>
            <a:pPr marL="457200" indent="-374650" eaLnBrk="1" hangingPunct="1">
              <a:lnSpc>
                <a:spcPct val="150000"/>
              </a:lnSpc>
              <a:buClr>
                <a:schemeClr val="accent3">
                  <a:lumMod val="50000"/>
                </a:schemeClr>
              </a:buClr>
              <a:buSzPct val="75000"/>
              <a:buFont typeface="Wingdings 2" pitchFamily="18" charset="2"/>
              <a:buNone/>
              <a:defRPr/>
            </a:pPr>
            <a:endParaRPr lang="fr-FR" dirty="0"/>
          </a:p>
        </p:txBody>
      </p:sp>
      <p:pic>
        <p:nvPicPr>
          <p:cNvPr id="5" name="Picture 2" descr="Résultat de recherche d'images pour &quot;stop&quot;"/>
          <p:cNvPicPr>
            <a:picLocks noChangeAspect="1" noChangeArrowheads="1"/>
          </p:cNvPicPr>
          <p:nvPr/>
        </p:nvPicPr>
        <p:blipFill>
          <a:blip r:embed="rId2"/>
          <a:srcRect/>
          <a:stretch>
            <a:fillRect/>
          </a:stretch>
        </p:blipFill>
        <p:spPr bwMode="auto">
          <a:xfrm>
            <a:off x="3312677" y="3953633"/>
            <a:ext cx="2543175" cy="234791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5116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bg/>
                                          </p:spTgt>
                                        </p:tgtEl>
                                        <p:attrNameLst>
                                          <p:attrName>style.visibility</p:attrName>
                                        </p:attrNameLst>
                                      </p:cBhvr>
                                      <p:to>
                                        <p:strVal val="visible"/>
                                      </p:to>
                                    </p:set>
                                    <p:anim calcmode="lin" valueType="num">
                                      <p:cBhvr additive="base">
                                        <p:cTn id="7" dur="500" fill="hold"/>
                                        <p:tgtEl>
                                          <p:spTgt spid="4096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89660" y="2653004"/>
            <a:ext cx="3650358" cy="1569660"/>
          </a:xfrm>
          <a:prstGeom prst="rect">
            <a:avLst/>
          </a:prstGeom>
          <a:noFill/>
        </p:spPr>
        <p:txBody>
          <a:bodyPr wrap="none" lIns="91440" tIns="45720" rIns="91440" bIns="45720">
            <a:spAutoFit/>
          </a:bodyPr>
          <a:lstStyle/>
          <a:p>
            <a:pPr algn="ctr"/>
            <a:r>
              <a:rPr lang="fr-FR" sz="9600" b="1" dirty="0">
                <a:ln w="13462">
                  <a:solidFill>
                    <a:schemeClr val="bg1"/>
                  </a:solidFill>
                  <a:prstDash val="solid"/>
                </a:ln>
                <a:solidFill>
                  <a:srgbClr val="FFFF00"/>
                </a:solidFill>
                <a:effectLst>
                  <a:outerShdw dist="38100" dir="2700000" algn="bl" rotWithShape="0">
                    <a:schemeClr val="accent5"/>
                  </a:outerShdw>
                </a:effectLst>
              </a:rPr>
              <a:t>MERCI</a:t>
            </a:r>
            <a:endParaRPr lang="fr-FR" sz="9600" b="1" cap="none" spc="0" dirty="0">
              <a:ln w="13462">
                <a:solidFill>
                  <a:schemeClr val="bg1"/>
                </a:solidFill>
                <a:prstDash val="solid"/>
              </a:ln>
              <a:solidFill>
                <a:srgbClr val="FFFF00"/>
              </a:solidFill>
              <a:effectLst>
                <a:outerShdw dist="38100" dir="2700000" algn="bl" rotWithShape="0">
                  <a:schemeClr val="accent5"/>
                </a:outerShdw>
              </a:effectLst>
            </a:endParaRPr>
          </a:p>
        </p:txBody>
      </p:sp>
    </p:spTree>
    <p:extLst>
      <p:ext uri="{BB962C8B-B14F-4D97-AF65-F5344CB8AC3E}">
        <p14:creationId xmlns:p14="http://schemas.microsoft.com/office/powerpoint/2010/main" val="21955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2438400"/>
            <a:ext cx="9144000" cy="4419600"/>
          </a:xfrm>
          <a:prstGeom prst="rect">
            <a:avLst/>
          </a:prstGeom>
          <a:noFill/>
          <a:ln w="9525">
            <a:noFill/>
            <a:miter lim="800000"/>
            <a:headEnd/>
            <a:tailEnd/>
          </a:ln>
        </p:spPr>
      </p:pic>
      <p:sp>
        <p:nvSpPr>
          <p:cNvPr id="4" name="Rectangle 3"/>
          <p:cNvSpPr/>
          <p:nvPr/>
        </p:nvSpPr>
        <p:spPr>
          <a:xfrm>
            <a:off x="635088" y="1785950"/>
            <a:ext cx="3302764" cy="461665"/>
          </a:xfrm>
          <a:prstGeom prst="rect">
            <a:avLst/>
          </a:prstGeom>
        </p:spPr>
        <p:txBody>
          <a:bodyPr wrap="square">
            <a:spAutoFit/>
          </a:bodyPr>
          <a:lstStyle/>
          <a:p>
            <a:r>
              <a:rPr lang="fr-FR" sz="2400" b="1" dirty="0">
                <a:solidFill>
                  <a:schemeClr val="bg1"/>
                </a:solidFill>
              </a:rPr>
              <a:t>Anne F. </a:t>
            </a:r>
            <a:r>
              <a:rPr lang="fr-FR" sz="2400" b="1" dirty="0" err="1">
                <a:solidFill>
                  <a:schemeClr val="bg1"/>
                </a:solidFill>
              </a:rPr>
              <a:t>Luetkemeyer</a:t>
            </a:r>
            <a:endParaRPr lang="fr-FR" sz="2400" b="1" dirty="0">
              <a:solidFill>
                <a:schemeClr val="bg1"/>
              </a:solidFill>
            </a:endParaRPr>
          </a:p>
        </p:txBody>
      </p:sp>
      <p:sp>
        <p:nvSpPr>
          <p:cNvPr id="5" name="Titre 4"/>
          <p:cNvSpPr>
            <a:spLocks noGrp="1"/>
          </p:cNvSpPr>
          <p:nvPr>
            <p:ph type="ctrTitle"/>
          </p:nvPr>
        </p:nvSpPr>
        <p:spPr>
          <a:xfrm>
            <a:off x="436728" y="1774210"/>
            <a:ext cx="7956642" cy="620046"/>
          </a:xfrm>
        </p:spPr>
        <p:txBody>
          <a:bodyPr>
            <a:normAutofit fontScale="90000"/>
          </a:bodyPr>
          <a:lstStyle/>
          <a:p>
            <a:br>
              <a:rPr lang="fr-FR" b="1" dirty="0"/>
            </a:br>
            <a:br>
              <a:rPr lang="fr-FR" b="1" dirty="0"/>
            </a:br>
            <a:r>
              <a:rPr lang="fr-FR" sz="2700" b="1" dirty="0"/>
              <a:t>AJRCCM 2011 </a:t>
            </a:r>
            <a:endParaRPr lang="fr-FR" b="1" dirty="0"/>
          </a:p>
        </p:txBody>
      </p:sp>
      <p:sp>
        <p:nvSpPr>
          <p:cNvPr id="2" name="Rectangle 1"/>
          <p:cNvSpPr/>
          <p:nvPr/>
        </p:nvSpPr>
        <p:spPr>
          <a:xfrm>
            <a:off x="54591" y="4872251"/>
            <a:ext cx="9089409" cy="42308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ZoneTexte 2"/>
          <p:cNvSpPr txBox="1"/>
          <p:nvPr/>
        </p:nvSpPr>
        <p:spPr>
          <a:xfrm>
            <a:off x="1965276" y="668736"/>
            <a:ext cx="5012911" cy="769441"/>
          </a:xfrm>
          <a:prstGeom prst="rect">
            <a:avLst/>
          </a:prstGeom>
          <a:noFill/>
        </p:spPr>
        <p:txBody>
          <a:bodyPr wrap="none" rtlCol="0">
            <a:spAutoFit/>
          </a:bodyPr>
          <a:lstStyle/>
          <a:p>
            <a:r>
              <a:rPr lang="fr-FR" sz="4400" b="1" dirty="0">
                <a:solidFill>
                  <a:srgbClr val="FFFF00"/>
                </a:solidFill>
              </a:rPr>
              <a:t>Nouvelles Drogues</a:t>
            </a:r>
          </a:p>
        </p:txBody>
      </p:sp>
    </p:spTree>
    <p:extLst>
      <p:ext uri="{BB962C8B-B14F-4D97-AF65-F5344CB8AC3E}">
        <p14:creationId xmlns:p14="http://schemas.microsoft.com/office/powerpoint/2010/main" val="298723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3" cstate="print"/>
          <a:srcRect/>
          <a:stretch>
            <a:fillRect/>
          </a:stretch>
        </p:blipFill>
        <p:spPr bwMode="auto">
          <a:xfrm>
            <a:off x="-385514" y="0"/>
            <a:ext cx="8748464" cy="6858001"/>
          </a:xfrm>
          <a:prstGeom prst="rect">
            <a:avLst/>
          </a:prstGeom>
          <a:noFill/>
          <a:ln w="9525">
            <a:noFill/>
            <a:miter lim="800000"/>
            <a:headEnd/>
            <a:tailEnd/>
          </a:ln>
        </p:spPr>
      </p:pic>
      <p:sp>
        <p:nvSpPr>
          <p:cNvPr id="4" name="Ellipse 3"/>
          <p:cNvSpPr/>
          <p:nvPr/>
        </p:nvSpPr>
        <p:spPr>
          <a:xfrm>
            <a:off x="4080681" y="4667534"/>
            <a:ext cx="1787856" cy="158314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6874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940" y="1673853"/>
            <a:ext cx="8763000" cy="5106526"/>
          </a:xfrm>
          <a:prstGeom prst="rect">
            <a:avLst/>
          </a:prstGeom>
          <a:noFill/>
        </p:spPr>
        <p:txBody>
          <a:bodyPr wrap="square" rtlCol="0">
            <a:spAutoFit/>
          </a:bodyPr>
          <a:lstStyle/>
          <a:p>
            <a:pPr marL="685800" indent="-685800">
              <a:lnSpc>
                <a:spcPts val="5280"/>
              </a:lnSpc>
              <a:buFont typeface="Wingdings" panose="05000000000000000000" pitchFamily="2" charset="2"/>
              <a:buChar char="§"/>
            </a:pPr>
            <a:r>
              <a:rPr lang="fr-FR" sz="4400" baseline="30000" dirty="0">
                <a:solidFill>
                  <a:schemeClr val="bg1"/>
                </a:solidFill>
              </a:rPr>
              <a:t>M</a:t>
            </a:r>
            <a:r>
              <a:rPr lang="en-US" sz="4400" baseline="30000" dirty="0" err="1">
                <a:solidFill>
                  <a:schemeClr val="bg1"/>
                </a:solidFill>
              </a:rPr>
              <a:t>oxifloxacine</a:t>
            </a:r>
            <a:r>
              <a:rPr lang="en-US" sz="4400" baseline="30000" dirty="0">
                <a:solidFill>
                  <a:schemeClr val="bg1"/>
                </a:solidFill>
              </a:rPr>
              <a:t> </a:t>
            </a:r>
            <a:r>
              <a:rPr lang="en-US" sz="4400" baseline="30000" dirty="0" err="1">
                <a:solidFill>
                  <a:schemeClr val="bg1"/>
                </a:solidFill>
              </a:rPr>
              <a:t>est</a:t>
            </a:r>
            <a:r>
              <a:rPr lang="en-US" sz="4400" baseline="30000" dirty="0">
                <a:solidFill>
                  <a:schemeClr val="bg1"/>
                </a:solidFill>
              </a:rPr>
              <a:t> </a:t>
            </a:r>
            <a:r>
              <a:rPr lang="en-US" sz="4400" baseline="30000" dirty="0" err="1">
                <a:solidFill>
                  <a:schemeClr val="bg1"/>
                </a:solidFill>
              </a:rPr>
              <a:t>généralement</a:t>
            </a:r>
            <a:r>
              <a:rPr lang="en-US" sz="4400" baseline="30000" dirty="0">
                <a:solidFill>
                  <a:schemeClr val="bg1"/>
                </a:solidFill>
              </a:rPr>
              <a:t> </a:t>
            </a:r>
            <a:r>
              <a:rPr lang="en-US" sz="4400" baseline="30000" dirty="0" err="1">
                <a:solidFill>
                  <a:schemeClr val="bg1"/>
                </a:solidFill>
              </a:rPr>
              <a:t>considérée</a:t>
            </a:r>
            <a:r>
              <a:rPr lang="en-US" sz="4400" baseline="30000" dirty="0">
                <a:solidFill>
                  <a:schemeClr val="bg1"/>
                </a:solidFill>
              </a:rPr>
              <a:t> </a:t>
            </a:r>
            <a:r>
              <a:rPr lang="en-US" sz="4400" baseline="30000" dirty="0" err="1">
                <a:solidFill>
                  <a:schemeClr val="bg1"/>
                </a:solidFill>
              </a:rPr>
              <a:t>comme</a:t>
            </a:r>
            <a:r>
              <a:rPr lang="en-US" sz="4400" baseline="30000" dirty="0">
                <a:solidFill>
                  <a:schemeClr val="bg1"/>
                </a:solidFill>
              </a:rPr>
              <a:t> la </a:t>
            </a:r>
            <a:r>
              <a:rPr lang="en-US" sz="4400" baseline="30000" dirty="0" err="1">
                <a:solidFill>
                  <a:schemeClr val="bg1"/>
                </a:solidFill>
              </a:rPr>
              <a:t>derniére</a:t>
            </a:r>
            <a:r>
              <a:rPr lang="en-US" sz="4400" baseline="30000" dirty="0">
                <a:solidFill>
                  <a:schemeClr val="bg1"/>
                </a:solidFill>
              </a:rPr>
              <a:t> de la </a:t>
            </a:r>
            <a:r>
              <a:rPr lang="en-US" sz="4400" baseline="30000" dirty="0" err="1">
                <a:solidFill>
                  <a:schemeClr val="bg1"/>
                </a:solidFill>
              </a:rPr>
              <a:t>génération</a:t>
            </a:r>
            <a:r>
              <a:rPr lang="en-US" sz="4400" baseline="30000" dirty="0">
                <a:solidFill>
                  <a:schemeClr val="bg1"/>
                </a:solidFill>
              </a:rPr>
              <a:t> des C-8-methoxy- fluoroquinolones. </a:t>
            </a:r>
          </a:p>
          <a:p>
            <a:pPr>
              <a:lnSpc>
                <a:spcPts val="5760"/>
              </a:lnSpc>
            </a:pPr>
            <a:endParaRPr lang="en-US" sz="4400" baseline="30000" dirty="0">
              <a:solidFill>
                <a:schemeClr val="bg1"/>
              </a:solidFill>
            </a:endParaRPr>
          </a:p>
          <a:p>
            <a:pPr marL="685800" indent="-685800">
              <a:lnSpc>
                <a:spcPts val="5760"/>
              </a:lnSpc>
              <a:buFont typeface="Wingdings" panose="05000000000000000000" pitchFamily="2" charset="2"/>
              <a:buChar char="§"/>
            </a:pPr>
            <a:r>
              <a:rPr lang="en-US" sz="4400" baseline="30000" dirty="0" err="1">
                <a:solidFill>
                  <a:schemeClr val="bg1"/>
                </a:solidFill>
              </a:rPr>
              <a:t>Ces</a:t>
            </a:r>
            <a:r>
              <a:rPr lang="en-US" sz="4400" dirty="0">
                <a:solidFill>
                  <a:schemeClr val="bg1"/>
                </a:solidFill>
              </a:rPr>
              <a:t> </a:t>
            </a:r>
            <a:r>
              <a:rPr lang="en-US" sz="4400" baseline="30000" dirty="0" err="1">
                <a:solidFill>
                  <a:schemeClr val="bg1"/>
                </a:solidFill>
              </a:rPr>
              <a:t>nouvelles</a:t>
            </a:r>
            <a:r>
              <a:rPr lang="en-US" sz="4400" baseline="30000" dirty="0">
                <a:solidFill>
                  <a:schemeClr val="bg1"/>
                </a:solidFill>
              </a:rPr>
              <a:t> fluoroquinolones </a:t>
            </a:r>
            <a:r>
              <a:rPr lang="en-US" sz="4400" baseline="30000" dirty="0" err="1">
                <a:solidFill>
                  <a:schemeClr val="bg1"/>
                </a:solidFill>
              </a:rPr>
              <a:t>ont</a:t>
            </a:r>
            <a:r>
              <a:rPr lang="en-US" sz="4400" dirty="0">
                <a:solidFill>
                  <a:schemeClr val="bg1"/>
                </a:solidFill>
              </a:rPr>
              <a:t> </a:t>
            </a:r>
            <a:r>
              <a:rPr lang="en-US" sz="4400" baseline="30000" dirty="0" err="1">
                <a:solidFill>
                  <a:schemeClr val="bg1"/>
                </a:solidFill>
              </a:rPr>
              <a:t>une</a:t>
            </a:r>
            <a:r>
              <a:rPr lang="en-US" sz="4400" baseline="30000" dirty="0">
                <a:solidFill>
                  <a:schemeClr val="bg1"/>
                </a:solidFill>
              </a:rPr>
              <a:t> </a:t>
            </a:r>
            <a:r>
              <a:rPr lang="en-US" sz="4400" baseline="30000" dirty="0" err="1">
                <a:solidFill>
                  <a:schemeClr val="bg1"/>
                </a:solidFill>
              </a:rPr>
              <a:t>activité</a:t>
            </a:r>
            <a:r>
              <a:rPr lang="en-US" sz="4400" dirty="0">
                <a:solidFill>
                  <a:schemeClr val="bg1"/>
                </a:solidFill>
              </a:rPr>
              <a:t> </a:t>
            </a:r>
            <a:r>
              <a:rPr lang="en-US" sz="4400" baseline="30000" dirty="0">
                <a:solidFill>
                  <a:schemeClr val="bg1"/>
                </a:solidFill>
              </a:rPr>
              <a:t>anti-</a:t>
            </a:r>
            <a:r>
              <a:rPr lang="en-US" sz="4400" baseline="30000" dirty="0" err="1">
                <a:solidFill>
                  <a:schemeClr val="bg1"/>
                </a:solidFill>
              </a:rPr>
              <a:t>tuberculeuse</a:t>
            </a:r>
            <a:r>
              <a:rPr lang="en-US" sz="4400" baseline="30000" dirty="0">
                <a:solidFill>
                  <a:schemeClr val="bg1"/>
                </a:solidFill>
              </a:rPr>
              <a:t> </a:t>
            </a:r>
            <a:r>
              <a:rPr lang="en-US" sz="4400" baseline="30000" dirty="0" err="1">
                <a:solidFill>
                  <a:schemeClr val="bg1"/>
                </a:solidFill>
              </a:rPr>
              <a:t>puissante</a:t>
            </a:r>
            <a:r>
              <a:rPr lang="en-US" sz="4400" baseline="30000" dirty="0">
                <a:solidFill>
                  <a:schemeClr val="bg1"/>
                </a:solidFill>
              </a:rPr>
              <a:t>, surtout due au fragment C-8-methoxy .</a:t>
            </a:r>
            <a:endParaRPr lang="en-US" sz="4400" b="1" dirty="0">
              <a:solidFill>
                <a:schemeClr val="bg1"/>
              </a:solidFill>
            </a:endParaRPr>
          </a:p>
        </p:txBody>
      </p:sp>
      <p:sp>
        <p:nvSpPr>
          <p:cNvPr id="3" name="ZoneTexte 2"/>
          <p:cNvSpPr txBox="1"/>
          <p:nvPr/>
        </p:nvSpPr>
        <p:spPr>
          <a:xfrm>
            <a:off x="2187929" y="550794"/>
            <a:ext cx="4431021" cy="769441"/>
          </a:xfrm>
          <a:prstGeom prst="rect">
            <a:avLst/>
          </a:prstGeom>
          <a:noFill/>
        </p:spPr>
        <p:txBody>
          <a:bodyPr wrap="none" rtlCol="0">
            <a:spAutoFit/>
          </a:bodyPr>
          <a:lstStyle/>
          <a:p>
            <a:r>
              <a:rPr lang="fr-FR" sz="4400" b="1" dirty="0">
                <a:solidFill>
                  <a:srgbClr val="FFFF00"/>
                </a:solidFill>
              </a:rPr>
              <a:t>MOXIFLOXACINE</a:t>
            </a:r>
          </a:p>
        </p:txBody>
      </p:sp>
      <p:pic>
        <p:nvPicPr>
          <p:cNvPr id="4" name="Image 3" descr="http://www.newtbdrugs.org/blog/wp-content/uploads/2014/09/Moxifloxacin1-250x20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87888" y="346078"/>
            <a:ext cx="1923849" cy="1464250"/>
          </a:xfrm>
          <a:prstGeom prst="rect">
            <a:avLst/>
          </a:prstGeom>
          <a:noFill/>
          <a:ln>
            <a:noFill/>
          </a:ln>
        </p:spPr>
      </p:pic>
    </p:spTree>
    <p:extLst>
      <p:ext uri="{BB962C8B-B14F-4D97-AF65-F5344CB8AC3E}">
        <p14:creationId xmlns:p14="http://schemas.microsoft.com/office/powerpoint/2010/main" val="36896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27376" y="188976"/>
            <a:ext cx="3600450" cy="268122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809008" y="2953368"/>
            <a:ext cx="5519841" cy="369332"/>
          </a:xfrm>
          <a:prstGeom prst="rect">
            <a:avLst/>
          </a:prstGeom>
        </p:spPr>
        <p:txBody>
          <a:bodyPr vert="horz" wrap="square" lIns="0" tIns="0" rIns="0" bIns="0" rtlCol="0">
            <a:spAutoFit/>
          </a:bodyPr>
          <a:lstStyle/>
          <a:p>
            <a:pPr marL="12700">
              <a:lnSpc>
                <a:spcPct val="100000"/>
              </a:lnSpc>
            </a:pPr>
            <a:r>
              <a:rPr lang="fr-FR" sz="1800" b="0" dirty="0">
                <a:solidFill>
                  <a:srgbClr val="000000"/>
                </a:solidFill>
                <a:latin typeface="Arial"/>
                <a:cs typeface="Arial"/>
              </a:rPr>
              <a:t> </a:t>
            </a:r>
            <a:r>
              <a:rPr sz="2400" b="1" dirty="0">
                <a:solidFill>
                  <a:srgbClr val="FFFF00"/>
                </a:solidFill>
                <a:latin typeface="Arial"/>
                <a:cs typeface="Arial"/>
              </a:rPr>
              <a:t>Structure</a:t>
            </a:r>
            <a:r>
              <a:rPr sz="2400" b="1" spc="-5" dirty="0">
                <a:solidFill>
                  <a:srgbClr val="FFFF00"/>
                </a:solidFill>
                <a:latin typeface="Arial"/>
                <a:cs typeface="Arial"/>
              </a:rPr>
              <a:t> </a:t>
            </a:r>
            <a:r>
              <a:rPr lang="fr-FR" sz="2400" b="1" spc="-5" dirty="0">
                <a:solidFill>
                  <a:srgbClr val="FFFF00"/>
                </a:solidFill>
                <a:latin typeface="Arial"/>
                <a:cs typeface="Arial"/>
              </a:rPr>
              <a:t>commune des </a:t>
            </a:r>
            <a:r>
              <a:rPr sz="2400" b="1" spc="-5" dirty="0">
                <a:solidFill>
                  <a:srgbClr val="FFFF00"/>
                </a:solidFill>
                <a:latin typeface="Arial"/>
                <a:cs typeface="Arial"/>
              </a:rPr>
              <a:t>quinolones</a:t>
            </a:r>
            <a:endParaRPr sz="2400" b="1" dirty="0">
              <a:solidFill>
                <a:srgbClr val="FFFF00"/>
              </a:solidFill>
              <a:latin typeface="Arial"/>
              <a:cs typeface="Arial"/>
            </a:endParaRPr>
          </a:p>
        </p:txBody>
      </p:sp>
      <p:sp>
        <p:nvSpPr>
          <p:cNvPr id="4" name="object 4"/>
          <p:cNvSpPr/>
          <p:nvPr/>
        </p:nvSpPr>
        <p:spPr>
          <a:xfrm>
            <a:off x="214312" y="3560972"/>
            <a:ext cx="2535174" cy="21590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139978" y="3711880"/>
            <a:ext cx="2762250" cy="2143125"/>
          </a:xfrm>
          <a:prstGeom prst="rect">
            <a:avLst/>
          </a:prstGeom>
          <a:blipFill>
            <a:blip r:embed="rId4" cstate="print"/>
            <a:stretch>
              <a:fillRect/>
            </a:stretch>
          </a:blipFill>
        </p:spPr>
        <p:txBody>
          <a:bodyPr wrap="square" lIns="0" tIns="0" rIns="0" bIns="0" rtlCol="0"/>
          <a:lstStyle/>
          <a:p>
            <a:endParaRPr>
              <a:solidFill>
                <a:srgbClr val="FFFF00"/>
              </a:solidFill>
            </a:endParaRPr>
          </a:p>
        </p:txBody>
      </p:sp>
      <p:sp>
        <p:nvSpPr>
          <p:cNvPr id="6" name="object 6"/>
          <p:cNvSpPr/>
          <p:nvPr/>
        </p:nvSpPr>
        <p:spPr>
          <a:xfrm flipH="1">
            <a:off x="7524750" y="5300662"/>
            <a:ext cx="45719" cy="433705"/>
          </a:xfrm>
          <a:custGeom>
            <a:avLst/>
            <a:gdLst/>
            <a:ahLst/>
            <a:cxnLst/>
            <a:rect l="l" t="t" r="r" b="b"/>
            <a:pathLst>
              <a:path w="288925" h="433704">
                <a:moveTo>
                  <a:pt x="0" y="433387"/>
                </a:moveTo>
                <a:lnTo>
                  <a:pt x="288925" y="433387"/>
                </a:lnTo>
                <a:lnTo>
                  <a:pt x="288925" y="0"/>
                </a:lnTo>
                <a:lnTo>
                  <a:pt x="0" y="0"/>
                </a:lnTo>
                <a:lnTo>
                  <a:pt x="0" y="433387"/>
                </a:lnTo>
                <a:close/>
              </a:path>
            </a:pathLst>
          </a:custGeom>
          <a:solidFill>
            <a:srgbClr val="FFFFFF"/>
          </a:solidFill>
        </p:spPr>
        <p:txBody>
          <a:bodyPr wrap="square" lIns="0" tIns="0" rIns="0" bIns="0" rtlCol="0"/>
          <a:lstStyle/>
          <a:p>
            <a:endParaRPr/>
          </a:p>
        </p:txBody>
      </p:sp>
      <p:sp>
        <p:nvSpPr>
          <p:cNvPr id="7" name="object 7"/>
          <p:cNvSpPr/>
          <p:nvPr/>
        </p:nvSpPr>
        <p:spPr>
          <a:xfrm>
            <a:off x="7235825" y="5300662"/>
            <a:ext cx="288925" cy="433705"/>
          </a:xfrm>
          <a:custGeom>
            <a:avLst/>
            <a:gdLst/>
            <a:ahLst/>
            <a:cxnLst/>
            <a:rect l="l" t="t" r="r" b="b"/>
            <a:pathLst>
              <a:path w="288925" h="433704">
                <a:moveTo>
                  <a:pt x="0" y="433387"/>
                </a:moveTo>
                <a:lnTo>
                  <a:pt x="288925" y="433387"/>
                </a:lnTo>
                <a:lnTo>
                  <a:pt x="288925" y="0"/>
                </a:lnTo>
                <a:lnTo>
                  <a:pt x="0" y="0"/>
                </a:lnTo>
                <a:lnTo>
                  <a:pt x="0" y="433387"/>
                </a:lnTo>
                <a:close/>
              </a:path>
            </a:pathLst>
          </a:custGeom>
          <a:ln w="9525">
            <a:solidFill>
              <a:srgbClr val="FFFFFF"/>
            </a:solidFill>
          </a:ln>
        </p:spPr>
        <p:txBody>
          <a:bodyPr wrap="square" lIns="0" tIns="0" rIns="0" bIns="0" rtlCol="0"/>
          <a:lstStyle/>
          <a:p>
            <a:endParaRPr/>
          </a:p>
        </p:txBody>
      </p:sp>
      <p:sp>
        <p:nvSpPr>
          <p:cNvPr id="8" name="object 8"/>
          <p:cNvSpPr/>
          <p:nvPr/>
        </p:nvSpPr>
        <p:spPr>
          <a:xfrm>
            <a:off x="6588125" y="3924510"/>
            <a:ext cx="431800" cy="433705"/>
          </a:xfrm>
          <a:custGeom>
            <a:avLst/>
            <a:gdLst/>
            <a:ahLst/>
            <a:cxnLst/>
            <a:rect l="l" t="t" r="r" b="b"/>
            <a:pathLst>
              <a:path w="431800" h="433704">
                <a:moveTo>
                  <a:pt x="0" y="216662"/>
                </a:moveTo>
                <a:lnTo>
                  <a:pt x="5701" y="166991"/>
                </a:lnTo>
                <a:lnTo>
                  <a:pt x="21941" y="121390"/>
                </a:lnTo>
                <a:lnTo>
                  <a:pt x="47426" y="81161"/>
                </a:lnTo>
                <a:lnTo>
                  <a:pt x="80859" y="47606"/>
                </a:lnTo>
                <a:lnTo>
                  <a:pt x="120946" y="22026"/>
                </a:lnTo>
                <a:lnTo>
                  <a:pt x="166391" y="5723"/>
                </a:lnTo>
                <a:lnTo>
                  <a:pt x="215900" y="0"/>
                </a:lnTo>
                <a:lnTo>
                  <a:pt x="265408" y="5723"/>
                </a:lnTo>
                <a:lnTo>
                  <a:pt x="310853" y="22026"/>
                </a:lnTo>
                <a:lnTo>
                  <a:pt x="350940" y="47606"/>
                </a:lnTo>
                <a:lnTo>
                  <a:pt x="384373" y="81161"/>
                </a:lnTo>
                <a:lnTo>
                  <a:pt x="409858" y="121390"/>
                </a:lnTo>
                <a:lnTo>
                  <a:pt x="426098" y="166991"/>
                </a:lnTo>
                <a:lnTo>
                  <a:pt x="431800" y="216662"/>
                </a:lnTo>
                <a:lnTo>
                  <a:pt x="426098" y="266379"/>
                </a:lnTo>
                <a:lnTo>
                  <a:pt x="409858" y="312014"/>
                </a:lnTo>
                <a:lnTo>
                  <a:pt x="384373" y="352265"/>
                </a:lnTo>
                <a:lnTo>
                  <a:pt x="350940" y="385834"/>
                </a:lnTo>
                <a:lnTo>
                  <a:pt x="310853" y="411421"/>
                </a:lnTo>
                <a:lnTo>
                  <a:pt x="265408" y="427727"/>
                </a:lnTo>
                <a:lnTo>
                  <a:pt x="215900" y="433450"/>
                </a:lnTo>
                <a:lnTo>
                  <a:pt x="166391" y="427727"/>
                </a:lnTo>
                <a:lnTo>
                  <a:pt x="120946" y="411421"/>
                </a:lnTo>
                <a:lnTo>
                  <a:pt x="80859" y="385834"/>
                </a:lnTo>
                <a:lnTo>
                  <a:pt x="47426" y="352265"/>
                </a:lnTo>
                <a:lnTo>
                  <a:pt x="21941" y="312014"/>
                </a:lnTo>
                <a:lnTo>
                  <a:pt x="5701" y="266379"/>
                </a:lnTo>
                <a:lnTo>
                  <a:pt x="0" y="216662"/>
                </a:lnTo>
                <a:close/>
              </a:path>
            </a:pathLst>
          </a:custGeom>
          <a:ln w="28575">
            <a:solidFill>
              <a:srgbClr val="FF3300"/>
            </a:solidFill>
          </a:ln>
        </p:spPr>
        <p:txBody>
          <a:bodyPr wrap="square" lIns="0" tIns="0" rIns="0" bIns="0" rtlCol="0"/>
          <a:lstStyle/>
          <a:p>
            <a:endParaRPr/>
          </a:p>
        </p:txBody>
      </p:sp>
      <p:sp>
        <p:nvSpPr>
          <p:cNvPr id="9" name="object 9"/>
          <p:cNvSpPr txBox="1"/>
          <p:nvPr/>
        </p:nvSpPr>
        <p:spPr>
          <a:xfrm>
            <a:off x="4213409" y="3662395"/>
            <a:ext cx="1927411" cy="303287"/>
          </a:xfrm>
          <a:prstGeom prst="rect">
            <a:avLst/>
          </a:prstGeom>
          <a:ln w="28575">
            <a:solidFill>
              <a:srgbClr val="FF3300"/>
            </a:solidFill>
          </a:ln>
        </p:spPr>
        <p:txBody>
          <a:bodyPr vert="horz" wrap="square" lIns="0" tIns="26034" rIns="0" bIns="0" rtlCol="0">
            <a:spAutoFit/>
          </a:bodyPr>
          <a:lstStyle/>
          <a:p>
            <a:pPr marL="157480">
              <a:lnSpc>
                <a:spcPct val="100000"/>
              </a:lnSpc>
              <a:spcBef>
                <a:spcPts val="204"/>
              </a:spcBef>
            </a:pPr>
            <a:r>
              <a:rPr lang="fr-FR" sz="1800" b="1" spc="-5" dirty="0">
                <a:solidFill>
                  <a:srgbClr val="FFFF00"/>
                </a:solidFill>
                <a:latin typeface="Arial"/>
                <a:cs typeface="Arial"/>
              </a:rPr>
              <a:t> radical Fluor</a:t>
            </a:r>
            <a:endParaRPr sz="1800" b="1" dirty="0">
              <a:solidFill>
                <a:srgbClr val="FFFF00"/>
              </a:solidFill>
              <a:latin typeface="Arial"/>
              <a:cs typeface="Arial"/>
            </a:endParaRPr>
          </a:p>
        </p:txBody>
      </p:sp>
      <p:sp>
        <p:nvSpPr>
          <p:cNvPr id="10" name="object 10"/>
          <p:cNvSpPr/>
          <p:nvPr/>
        </p:nvSpPr>
        <p:spPr>
          <a:xfrm>
            <a:off x="6298310" y="3821367"/>
            <a:ext cx="361315" cy="220345"/>
          </a:xfrm>
          <a:custGeom>
            <a:avLst/>
            <a:gdLst/>
            <a:ahLst/>
            <a:cxnLst/>
            <a:rect l="l" t="t" r="r" b="b"/>
            <a:pathLst>
              <a:path w="361315" h="220345">
                <a:moveTo>
                  <a:pt x="293562" y="184731"/>
                </a:moveTo>
                <a:lnTo>
                  <a:pt x="276352" y="213359"/>
                </a:lnTo>
                <a:lnTo>
                  <a:pt x="361188" y="219963"/>
                </a:lnTo>
                <a:lnTo>
                  <a:pt x="342983" y="191262"/>
                </a:lnTo>
                <a:lnTo>
                  <a:pt x="304418" y="191262"/>
                </a:lnTo>
                <a:lnTo>
                  <a:pt x="293562" y="184731"/>
                </a:lnTo>
                <a:close/>
              </a:path>
              <a:path w="361315" h="220345">
                <a:moveTo>
                  <a:pt x="298434" y="176627"/>
                </a:moveTo>
                <a:lnTo>
                  <a:pt x="293562" y="184731"/>
                </a:lnTo>
                <a:lnTo>
                  <a:pt x="304418" y="191262"/>
                </a:lnTo>
                <a:lnTo>
                  <a:pt x="309244" y="183133"/>
                </a:lnTo>
                <a:lnTo>
                  <a:pt x="298434" y="176627"/>
                </a:lnTo>
                <a:close/>
              </a:path>
              <a:path w="361315" h="220345">
                <a:moveTo>
                  <a:pt x="315594" y="148081"/>
                </a:moveTo>
                <a:lnTo>
                  <a:pt x="298434" y="176627"/>
                </a:lnTo>
                <a:lnTo>
                  <a:pt x="309244" y="183133"/>
                </a:lnTo>
                <a:lnTo>
                  <a:pt x="304418" y="191262"/>
                </a:lnTo>
                <a:lnTo>
                  <a:pt x="342983" y="191262"/>
                </a:lnTo>
                <a:lnTo>
                  <a:pt x="315594" y="148081"/>
                </a:lnTo>
                <a:close/>
              </a:path>
              <a:path w="361315" h="220345">
                <a:moveTo>
                  <a:pt x="4952" y="0"/>
                </a:moveTo>
                <a:lnTo>
                  <a:pt x="0" y="8127"/>
                </a:lnTo>
                <a:lnTo>
                  <a:pt x="293562" y="184731"/>
                </a:lnTo>
                <a:lnTo>
                  <a:pt x="298434" y="176627"/>
                </a:lnTo>
                <a:lnTo>
                  <a:pt x="4952" y="0"/>
                </a:lnTo>
                <a:close/>
              </a:path>
            </a:pathLst>
          </a:custGeom>
          <a:solidFill>
            <a:srgbClr val="FF3300"/>
          </a:solidFill>
        </p:spPr>
        <p:txBody>
          <a:bodyPr wrap="square" lIns="0" tIns="0" rIns="0" bIns="0" rtlCol="0"/>
          <a:lstStyle/>
          <a:p>
            <a:endParaRPr/>
          </a:p>
        </p:txBody>
      </p:sp>
      <p:sp>
        <p:nvSpPr>
          <p:cNvPr id="11" name="object 11"/>
          <p:cNvSpPr txBox="1"/>
          <p:nvPr/>
        </p:nvSpPr>
        <p:spPr>
          <a:xfrm>
            <a:off x="805218" y="6136179"/>
            <a:ext cx="7905585" cy="369332"/>
          </a:xfrm>
          <a:prstGeom prst="rect">
            <a:avLst/>
          </a:prstGeom>
        </p:spPr>
        <p:txBody>
          <a:bodyPr vert="horz" wrap="square" lIns="0" tIns="0" rIns="0" bIns="0" rtlCol="0">
            <a:spAutoFit/>
          </a:bodyPr>
          <a:lstStyle/>
          <a:p>
            <a:pPr marL="12700">
              <a:lnSpc>
                <a:spcPct val="100000"/>
              </a:lnSpc>
            </a:pPr>
            <a:r>
              <a:rPr lang="fr-FR" sz="2400" b="1" spc="-5" dirty="0">
                <a:solidFill>
                  <a:srgbClr val="FFFF00"/>
                </a:solidFill>
                <a:latin typeface="Arial"/>
                <a:cs typeface="Arial"/>
              </a:rPr>
              <a:t> radical Fluor: augmente l’ activité antibactérienne</a:t>
            </a:r>
            <a:endParaRPr sz="2400" b="1" dirty="0">
              <a:solidFill>
                <a:srgbClr val="FFFF00"/>
              </a:solidFill>
              <a:latin typeface="Arial"/>
              <a:cs typeface="Arial"/>
            </a:endParaRPr>
          </a:p>
        </p:txBody>
      </p:sp>
    </p:spTree>
    <p:extLst>
      <p:ext uri="{BB962C8B-B14F-4D97-AF65-F5344CB8AC3E}">
        <p14:creationId xmlns:p14="http://schemas.microsoft.com/office/powerpoint/2010/main" val="392129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9387" y="173037"/>
            <a:ext cx="8964613" cy="649605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3527801" y="333375"/>
            <a:ext cx="431800" cy="433705"/>
          </a:xfrm>
          <a:custGeom>
            <a:avLst/>
            <a:gdLst/>
            <a:ahLst/>
            <a:cxnLst/>
            <a:rect l="l" t="t" r="r" b="b"/>
            <a:pathLst>
              <a:path w="431800" h="433705">
                <a:moveTo>
                  <a:pt x="0" y="216662"/>
                </a:moveTo>
                <a:lnTo>
                  <a:pt x="5701" y="166991"/>
                </a:lnTo>
                <a:lnTo>
                  <a:pt x="21941" y="121390"/>
                </a:lnTo>
                <a:lnTo>
                  <a:pt x="47426" y="81161"/>
                </a:lnTo>
                <a:lnTo>
                  <a:pt x="80859" y="47606"/>
                </a:lnTo>
                <a:lnTo>
                  <a:pt x="120946" y="22026"/>
                </a:lnTo>
                <a:lnTo>
                  <a:pt x="166391" y="5723"/>
                </a:lnTo>
                <a:lnTo>
                  <a:pt x="215900" y="0"/>
                </a:lnTo>
                <a:lnTo>
                  <a:pt x="265408" y="5723"/>
                </a:lnTo>
                <a:lnTo>
                  <a:pt x="310853" y="22026"/>
                </a:lnTo>
                <a:lnTo>
                  <a:pt x="350940" y="47606"/>
                </a:lnTo>
                <a:lnTo>
                  <a:pt x="384373" y="81161"/>
                </a:lnTo>
                <a:lnTo>
                  <a:pt x="409858" y="121390"/>
                </a:lnTo>
                <a:lnTo>
                  <a:pt x="426098" y="166991"/>
                </a:lnTo>
                <a:lnTo>
                  <a:pt x="431800" y="216662"/>
                </a:lnTo>
                <a:lnTo>
                  <a:pt x="426098" y="266379"/>
                </a:lnTo>
                <a:lnTo>
                  <a:pt x="409858" y="312014"/>
                </a:lnTo>
                <a:lnTo>
                  <a:pt x="384373" y="352265"/>
                </a:lnTo>
                <a:lnTo>
                  <a:pt x="350940" y="385834"/>
                </a:lnTo>
                <a:lnTo>
                  <a:pt x="310853" y="411421"/>
                </a:lnTo>
                <a:lnTo>
                  <a:pt x="265408" y="427727"/>
                </a:lnTo>
                <a:lnTo>
                  <a:pt x="215900" y="433450"/>
                </a:lnTo>
                <a:lnTo>
                  <a:pt x="166391" y="427727"/>
                </a:lnTo>
                <a:lnTo>
                  <a:pt x="120946" y="411421"/>
                </a:lnTo>
                <a:lnTo>
                  <a:pt x="80859" y="385834"/>
                </a:lnTo>
                <a:lnTo>
                  <a:pt x="47426" y="352265"/>
                </a:lnTo>
                <a:lnTo>
                  <a:pt x="21941" y="312014"/>
                </a:lnTo>
                <a:lnTo>
                  <a:pt x="5701" y="266379"/>
                </a:lnTo>
                <a:lnTo>
                  <a:pt x="0" y="216662"/>
                </a:lnTo>
                <a:close/>
              </a:path>
            </a:pathLst>
          </a:custGeom>
          <a:ln w="28575">
            <a:solidFill>
              <a:srgbClr val="FF3300"/>
            </a:solidFill>
          </a:ln>
        </p:spPr>
        <p:txBody>
          <a:bodyPr wrap="square" lIns="0" tIns="0" rIns="0" bIns="0" rtlCol="0"/>
          <a:lstStyle/>
          <a:p>
            <a:endParaRPr/>
          </a:p>
        </p:txBody>
      </p:sp>
      <p:sp>
        <p:nvSpPr>
          <p:cNvPr id="4" name="object 4"/>
          <p:cNvSpPr/>
          <p:nvPr/>
        </p:nvSpPr>
        <p:spPr>
          <a:xfrm>
            <a:off x="6444478" y="1960003"/>
            <a:ext cx="431800" cy="433705"/>
          </a:xfrm>
          <a:custGeom>
            <a:avLst/>
            <a:gdLst/>
            <a:ahLst/>
            <a:cxnLst/>
            <a:rect l="l" t="t" r="r" b="b"/>
            <a:pathLst>
              <a:path w="431800" h="433705">
                <a:moveTo>
                  <a:pt x="0" y="216662"/>
                </a:moveTo>
                <a:lnTo>
                  <a:pt x="5701" y="166951"/>
                </a:lnTo>
                <a:lnTo>
                  <a:pt x="21941" y="121334"/>
                </a:lnTo>
                <a:lnTo>
                  <a:pt x="47426" y="81108"/>
                </a:lnTo>
                <a:lnTo>
                  <a:pt x="80859" y="47566"/>
                </a:lnTo>
                <a:lnTo>
                  <a:pt x="120946" y="22003"/>
                </a:lnTo>
                <a:lnTo>
                  <a:pt x="166391" y="5716"/>
                </a:lnTo>
                <a:lnTo>
                  <a:pt x="215900" y="0"/>
                </a:lnTo>
                <a:lnTo>
                  <a:pt x="265368" y="5716"/>
                </a:lnTo>
                <a:lnTo>
                  <a:pt x="310798" y="22003"/>
                </a:lnTo>
                <a:lnTo>
                  <a:pt x="350887" y="47566"/>
                </a:lnTo>
                <a:lnTo>
                  <a:pt x="384333" y="81108"/>
                </a:lnTo>
                <a:lnTo>
                  <a:pt x="409836" y="121334"/>
                </a:lnTo>
                <a:lnTo>
                  <a:pt x="426092" y="166951"/>
                </a:lnTo>
                <a:lnTo>
                  <a:pt x="431800" y="216662"/>
                </a:lnTo>
                <a:lnTo>
                  <a:pt x="426092" y="266332"/>
                </a:lnTo>
                <a:lnTo>
                  <a:pt x="409836" y="311933"/>
                </a:lnTo>
                <a:lnTo>
                  <a:pt x="384333" y="352162"/>
                </a:lnTo>
                <a:lnTo>
                  <a:pt x="350887" y="385717"/>
                </a:lnTo>
                <a:lnTo>
                  <a:pt x="310798" y="411297"/>
                </a:lnTo>
                <a:lnTo>
                  <a:pt x="265368" y="427600"/>
                </a:lnTo>
                <a:lnTo>
                  <a:pt x="215900" y="433324"/>
                </a:lnTo>
                <a:lnTo>
                  <a:pt x="166391" y="427600"/>
                </a:lnTo>
                <a:lnTo>
                  <a:pt x="120946" y="411297"/>
                </a:lnTo>
                <a:lnTo>
                  <a:pt x="80859" y="385717"/>
                </a:lnTo>
                <a:lnTo>
                  <a:pt x="47426" y="352162"/>
                </a:lnTo>
                <a:lnTo>
                  <a:pt x="21941" y="311933"/>
                </a:lnTo>
                <a:lnTo>
                  <a:pt x="5701" y="266332"/>
                </a:lnTo>
                <a:lnTo>
                  <a:pt x="0" y="216662"/>
                </a:lnTo>
                <a:close/>
              </a:path>
            </a:pathLst>
          </a:custGeom>
          <a:ln w="28575">
            <a:solidFill>
              <a:srgbClr val="FF3300"/>
            </a:solidFill>
          </a:ln>
        </p:spPr>
        <p:txBody>
          <a:bodyPr wrap="square" lIns="0" tIns="0" rIns="0" bIns="0" rtlCol="0"/>
          <a:lstStyle/>
          <a:p>
            <a:endParaRPr/>
          </a:p>
        </p:txBody>
      </p:sp>
      <p:sp>
        <p:nvSpPr>
          <p:cNvPr id="5" name="object 5"/>
          <p:cNvSpPr/>
          <p:nvPr/>
        </p:nvSpPr>
        <p:spPr>
          <a:xfrm>
            <a:off x="900112" y="1987550"/>
            <a:ext cx="432434" cy="433705"/>
          </a:xfrm>
          <a:custGeom>
            <a:avLst/>
            <a:gdLst/>
            <a:ahLst/>
            <a:cxnLst/>
            <a:rect l="l" t="t" r="r" b="b"/>
            <a:pathLst>
              <a:path w="432434" h="433705">
                <a:moveTo>
                  <a:pt x="0" y="216662"/>
                </a:moveTo>
                <a:lnTo>
                  <a:pt x="5701" y="166991"/>
                </a:lnTo>
                <a:lnTo>
                  <a:pt x="21943" y="121390"/>
                </a:lnTo>
                <a:lnTo>
                  <a:pt x="47430" y="81161"/>
                </a:lnTo>
                <a:lnTo>
                  <a:pt x="80864" y="47606"/>
                </a:lnTo>
                <a:lnTo>
                  <a:pt x="120951" y="22026"/>
                </a:lnTo>
                <a:lnTo>
                  <a:pt x="166395" y="5723"/>
                </a:lnTo>
                <a:lnTo>
                  <a:pt x="215900" y="0"/>
                </a:lnTo>
                <a:lnTo>
                  <a:pt x="265408" y="5723"/>
                </a:lnTo>
                <a:lnTo>
                  <a:pt x="310860" y="22026"/>
                </a:lnTo>
                <a:lnTo>
                  <a:pt x="350960" y="47606"/>
                </a:lnTo>
                <a:lnTo>
                  <a:pt x="384408" y="81161"/>
                </a:lnTo>
                <a:lnTo>
                  <a:pt x="409906" y="121390"/>
                </a:lnTo>
                <a:lnTo>
                  <a:pt x="426158" y="166991"/>
                </a:lnTo>
                <a:lnTo>
                  <a:pt x="431863" y="216662"/>
                </a:lnTo>
                <a:lnTo>
                  <a:pt x="426158" y="266372"/>
                </a:lnTo>
                <a:lnTo>
                  <a:pt x="409906" y="311989"/>
                </a:lnTo>
                <a:lnTo>
                  <a:pt x="384408" y="352215"/>
                </a:lnTo>
                <a:lnTo>
                  <a:pt x="350960" y="385757"/>
                </a:lnTo>
                <a:lnTo>
                  <a:pt x="310860" y="411320"/>
                </a:lnTo>
                <a:lnTo>
                  <a:pt x="265408" y="427607"/>
                </a:lnTo>
                <a:lnTo>
                  <a:pt x="215900" y="433324"/>
                </a:lnTo>
                <a:lnTo>
                  <a:pt x="166395" y="427607"/>
                </a:lnTo>
                <a:lnTo>
                  <a:pt x="120951" y="411320"/>
                </a:lnTo>
                <a:lnTo>
                  <a:pt x="80864" y="385757"/>
                </a:lnTo>
                <a:lnTo>
                  <a:pt x="47430" y="352215"/>
                </a:lnTo>
                <a:lnTo>
                  <a:pt x="21943" y="311989"/>
                </a:lnTo>
                <a:lnTo>
                  <a:pt x="5701" y="266372"/>
                </a:lnTo>
                <a:lnTo>
                  <a:pt x="0" y="216662"/>
                </a:lnTo>
                <a:close/>
              </a:path>
            </a:pathLst>
          </a:custGeom>
          <a:ln w="28574">
            <a:solidFill>
              <a:srgbClr val="FF3300"/>
            </a:solidFill>
          </a:ln>
        </p:spPr>
        <p:txBody>
          <a:bodyPr wrap="square" lIns="0" tIns="0" rIns="0" bIns="0" rtlCol="0"/>
          <a:lstStyle/>
          <a:p>
            <a:endParaRPr/>
          </a:p>
        </p:txBody>
      </p:sp>
      <p:sp>
        <p:nvSpPr>
          <p:cNvPr id="6" name="object 6"/>
          <p:cNvSpPr/>
          <p:nvPr/>
        </p:nvSpPr>
        <p:spPr>
          <a:xfrm>
            <a:off x="1175957" y="4651375"/>
            <a:ext cx="431800" cy="433705"/>
          </a:xfrm>
          <a:custGeom>
            <a:avLst/>
            <a:gdLst/>
            <a:ahLst/>
            <a:cxnLst/>
            <a:rect l="l" t="t" r="r" b="b"/>
            <a:pathLst>
              <a:path w="431800" h="433704">
                <a:moveTo>
                  <a:pt x="0" y="216662"/>
                </a:moveTo>
                <a:lnTo>
                  <a:pt x="5701" y="166991"/>
                </a:lnTo>
                <a:lnTo>
                  <a:pt x="21943" y="121390"/>
                </a:lnTo>
                <a:lnTo>
                  <a:pt x="47430" y="81161"/>
                </a:lnTo>
                <a:lnTo>
                  <a:pt x="80864" y="47606"/>
                </a:lnTo>
                <a:lnTo>
                  <a:pt x="120951" y="22026"/>
                </a:lnTo>
                <a:lnTo>
                  <a:pt x="166395" y="5723"/>
                </a:lnTo>
                <a:lnTo>
                  <a:pt x="215900" y="0"/>
                </a:lnTo>
                <a:lnTo>
                  <a:pt x="265408" y="5723"/>
                </a:lnTo>
                <a:lnTo>
                  <a:pt x="310853" y="22026"/>
                </a:lnTo>
                <a:lnTo>
                  <a:pt x="350940" y="47606"/>
                </a:lnTo>
                <a:lnTo>
                  <a:pt x="384373" y="81161"/>
                </a:lnTo>
                <a:lnTo>
                  <a:pt x="409858" y="121390"/>
                </a:lnTo>
                <a:lnTo>
                  <a:pt x="426098" y="166991"/>
                </a:lnTo>
                <a:lnTo>
                  <a:pt x="431800" y="216662"/>
                </a:lnTo>
                <a:lnTo>
                  <a:pt x="426098" y="266372"/>
                </a:lnTo>
                <a:lnTo>
                  <a:pt x="409858" y="311989"/>
                </a:lnTo>
                <a:lnTo>
                  <a:pt x="384373" y="352215"/>
                </a:lnTo>
                <a:lnTo>
                  <a:pt x="350940" y="385757"/>
                </a:lnTo>
                <a:lnTo>
                  <a:pt x="310853" y="411320"/>
                </a:lnTo>
                <a:lnTo>
                  <a:pt x="265408" y="427607"/>
                </a:lnTo>
                <a:lnTo>
                  <a:pt x="215900" y="433324"/>
                </a:lnTo>
                <a:lnTo>
                  <a:pt x="166395" y="427607"/>
                </a:lnTo>
                <a:lnTo>
                  <a:pt x="120951" y="411320"/>
                </a:lnTo>
                <a:lnTo>
                  <a:pt x="80864" y="385757"/>
                </a:lnTo>
                <a:lnTo>
                  <a:pt x="47430" y="352215"/>
                </a:lnTo>
                <a:lnTo>
                  <a:pt x="21943" y="311989"/>
                </a:lnTo>
                <a:lnTo>
                  <a:pt x="5701" y="266372"/>
                </a:lnTo>
                <a:lnTo>
                  <a:pt x="0" y="216662"/>
                </a:lnTo>
                <a:close/>
              </a:path>
            </a:pathLst>
          </a:custGeom>
          <a:ln w="28575">
            <a:solidFill>
              <a:srgbClr val="FF3300"/>
            </a:solidFill>
          </a:ln>
        </p:spPr>
        <p:txBody>
          <a:bodyPr wrap="square" lIns="0" tIns="0" rIns="0" bIns="0" rtlCol="0"/>
          <a:lstStyle/>
          <a:p>
            <a:endParaRPr/>
          </a:p>
        </p:txBody>
      </p:sp>
      <p:sp>
        <p:nvSpPr>
          <p:cNvPr id="7" name="object 7"/>
          <p:cNvSpPr/>
          <p:nvPr/>
        </p:nvSpPr>
        <p:spPr>
          <a:xfrm>
            <a:off x="6415282" y="4651375"/>
            <a:ext cx="431800" cy="433705"/>
          </a:xfrm>
          <a:custGeom>
            <a:avLst/>
            <a:gdLst/>
            <a:ahLst/>
            <a:cxnLst/>
            <a:rect l="l" t="t" r="r" b="b"/>
            <a:pathLst>
              <a:path w="431800" h="433704">
                <a:moveTo>
                  <a:pt x="0" y="216662"/>
                </a:moveTo>
                <a:lnTo>
                  <a:pt x="5701" y="166991"/>
                </a:lnTo>
                <a:lnTo>
                  <a:pt x="21941" y="121390"/>
                </a:lnTo>
                <a:lnTo>
                  <a:pt x="47426" y="81161"/>
                </a:lnTo>
                <a:lnTo>
                  <a:pt x="80859" y="47606"/>
                </a:lnTo>
                <a:lnTo>
                  <a:pt x="120946" y="22026"/>
                </a:lnTo>
                <a:lnTo>
                  <a:pt x="166391" y="5723"/>
                </a:lnTo>
                <a:lnTo>
                  <a:pt x="215900" y="0"/>
                </a:lnTo>
                <a:lnTo>
                  <a:pt x="265368" y="5723"/>
                </a:lnTo>
                <a:lnTo>
                  <a:pt x="310798" y="22026"/>
                </a:lnTo>
                <a:lnTo>
                  <a:pt x="350887" y="47606"/>
                </a:lnTo>
                <a:lnTo>
                  <a:pt x="384333" y="81161"/>
                </a:lnTo>
                <a:lnTo>
                  <a:pt x="409836" y="121390"/>
                </a:lnTo>
                <a:lnTo>
                  <a:pt x="426092" y="166991"/>
                </a:lnTo>
                <a:lnTo>
                  <a:pt x="431800" y="216662"/>
                </a:lnTo>
                <a:lnTo>
                  <a:pt x="426092" y="266372"/>
                </a:lnTo>
                <a:lnTo>
                  <a:pt x="409836" y="311989"/>
                </a:lnTo>
                <a:lnTo>
                  <a:pt x="384333" y="352215"/>
                </a:lnTo>
                <a:lnTo>
                  <a:pt x="350887" y="385757"/>
                </a:lnTo>
                <a:lnTo>
                  <a:pt x="310798" y="411320"/>
                </a:lnTo>
                <a:lnTo>
                  <a:pt x="265368" y="427607"/>
                </a:lnTo>
                <a:lnTo>
                  <a:pt x="215900" y="433324"/>
                </a:lnTo>
                <a:lnTo>
                  <a:pt x="166391" y="427607"/>
                </a:lnTo>
                <a:lnTo>
                  <a:pt x="120946" y="411320"/>
                </a:lnTo>
                <a:lnTo>
                  <a:pt x="80859" y="385757"/>
                </a:lnTo>
                <a:lnTo>
                  <a:pt x="47426" y="352215"/>
                </a:lnTo>
                <a:lnTo>
                  <a:pt x="21941" y="311989"/>
                </a:lnTo>
                <a:lnTo>
                  <a:pt x="5701" y="266372"/>
                </a:lnTo>
                <a:lnTo>
                  <a:pt x="0" y="216662"/>
                </a:lnTo>
                <a:close/>
              </a:path>
            </a:pathLst>
          </a:custGeom>
          <a:ln w="28575">
            <a:solidFill>
              <a:srgbClr val="FF3300"/>
            </a:solidFill>
          </a:ln>
        </p:spPr>
        <p:txBody>
          <a:bodyPr wrap="square" lIns="0" tIns="0" rIns="0" bIns="0" rtlCol="0"/>
          <a:lstStyle/>
          <a:p>
            <a:endParaRPr/>
          </a:p>
        </p:txBody>
      </p:sp>
      <p:sp>
        <p:nvSpPr>
          <p:cNvPr id="8" name="Ellipse 7"/>
          <p:cNvSpPr/>
          <p:nvPr/>
        </p:nvSpPr>
        <p:spPr>
          <a:xfrm>
            <a:off x="0" y="4147065"/>
            <a:ext cx="4540066" cy="2710935"/>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8147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Révolution">
  <a:themeElements>
    <a:clrScheme name="Ré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évolution">
      <a:majorFont>
        <a:latin typeface="Trebuchet MS"/>
        <a:ea typeface=""/>
        <a:cs typeface=""/>
        <a:font script="Jpan" typeface="ＭＳ ゴシック"/>
      </a:majorFont>
      <a:minorFont>
        <a:latin typeface="Trebuchet MS"/>
        <a:ea typeface=""/>
        <a:cs typeface=""/>
        <a:font script="Jpan" typeface="ＭＳ ゴシック"/>
      </a:minorFont>
    </a:fontScheme>
    <a:fmtScheme name="Ré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1973</TotalTime>
  <Words>1984</Words>
  <Application>Microsoft Office PowerPoint</Application>
  <PresentationFormat>Affichage à l'écran (4:3)</PresentationFormat>
  <Paragraphs>307</Paragraphs>
  <Slides>47</Slides>
  <Notes>12</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47</vt:i4>
      </vt:variant>
    </vt:vector>
  </HeadingPairs>
  <TitlesOfParts>
    <vt:vector size="63" baseType="lpstr">
      <vt:lpstr>arial</vt:lpstr>
      <vt:lpstr>arial</vt:lpstr>
      <vt:lpstr>Arial Narrow</vt:lpstr>
      <vt:lpstr>Bookman Old Style</vt:lpstr>
      <vt:lpstr>Calibri</vt:lpstr>
      <vt:lpstr>inherit</vt:lpstr>
      <vt:lpstr>OTNEJMQuadraat</vt:lpstr>
      <vt:lpstr>OTNEJMScalaSansLFCap</vt:lpstr>
      <vt:lpstr>OTNEJMScalaSansLFSmallCap</vt:lpstr>
      <vt:lpstr>OTNEJMScalaSansOSF</vt:lpstr>
      <vt:lpstr>Times New Roman</vt:lpstr>
      <vt:lpstr>Trebuchet MS</vt:lpstr>
      <vt:lpstr>Verdana</vt:lpstr>
      <vt:lpstr>Wingdings</vt:lpstr>
      <vt:lpstr>Wingdings 2</vt:lpstr>
      <vt:lpstr>Révolution</vt:lpstr>
      <vt:lpstr>Présentation PowerPoint</vt:lpstr>
      <vt:lpstr>Présentation PowerPoint</vt:lpstr>
      <vt:lpstr>Les nombreuses études faites sur l’animal ont été volontairement écartées de l’exposé tout en sachant qu’elles ont été à l’origine de l’intérêt porté à cette drogue.</vt:lpstr>
      <vt:lpstr>Présentation PowerPoint</vt:lpstr>
      <vt:lpstr>  AJRCCM 2011 </vt:lpstr>
      <vt:lpstr>Présentation PowerPoint</vt:lpstr>
      <vt:lpstr>Présentation PowerPoint</vt:lpstr>
      <vt:lpstr> Structure commune des quinolones</vt:lpstr>
      <vt:lpstr>Présentation PowerPoint</vt:lpstr>
      <vt:lpstr>Fluoroquinolones : large spectre </vt:lpstr>
      <vt:lpstr>Biodisponibilité</vt:lpstr>
      <vt:lpstr> Resistance :  problème majeur</vt:lpstr>
      <vt:lpstr>Qu’est ce qui justifie la place  de la moxifloxacine dans le traitement de la tuberculose ? </vt:lpstr>
      <vt:lpstr>MOXIFLOXACINE  </vt:lpstr>
      <vt:lpstr>MOXIFLOXACINE</vt:lpstr>
      <vt:lpstr>Conclusion</vt:lpstr>
      <vt:lpstr>MOXIFLOXACINE :Tolérance</vt:lpstr>
      <vt:lpstr>Conclusion</vt:lpstr>
      <vt:lpstr>Présentation PowerPoint</vt:lpstr>
      <vt:lpstr>Présentation PowerPoint</vt:lpstr>
      <vt:lpstr>Moxifloxacine:Alternative ou Thérapie additive pour le Traitement de la Tuberculose Pulmonaire                            Option/Bio 20(420):7-7 · June 2009</vt:lpstr>
      <vt:lpstr>Interaction Rifampicine-moxifloxacine :en pratique courante   Authors: Manika, K.1; Chatzika, K.1; Papaioannou, M.2; Kontou, P.2; Boutou, A.1; Zarogoulidis, K.1; Kioumis, I.1 The International Journal of Tuberculosis and Lung Disease, Volume 19, Number 11, 1 November 2015, pp. 1383-1387(5) </vt:lpstr>
      <vt:lpstr> Hypothése de l’étude</vt:lpstr>
      <vt:lpstr>   Objectif de l’étude</vt:lpstr>
      <vt:lpstr> Protocole de l’étude</vt:lpstr>
      <vt:lpstr>Conclusion</vt:lpstr>
      <vt:lpstr>Concernant le raccourcissement du Traitement</vt:lpstr>
      <vt:lpstr>Présentation PowerPoint</vt:lpstr>
      <vt:lpstr>                      Résultats de l’étude        </vt:lpstr>
      <vt:lpstr>Resultats</vt:lpstr>
      <vt:lpstr>Conclusion</vt:lpstr>
      <vt:lpstr>Four-Month Moxifloxacin-Based Regimens for Drug-Sensitive Tuberculosis+++  Stephen H. Gillespie, M.D., D.Sc., Angela M. Crook, Ph.D., Timothy D. McHugh, Ph.D., Carl M. Mendel, M.D., Sarah K. Meredith, M.B., B.S., Stephen R. Murray, M.D., Ph.D., Frances Pappas, M.A., Patrick P.J. Phillips, Ph.D., and Andrew J. Nunn, M.Sc., for the REMoxTB Consortium*   N Engl J Med 2014; 371:1577-1587October 23, 2014 </vt:lpstr>
      <vt:lpstr>« The REMoxTB study » Collaboration entre:   The TB Alliance, Bayer HealthCare AG, the University College London (UCL) ,Centre for Clinical Microbiology, the Medical Research Council Clinical Trials Unit at UCL and the University of St. Andrews.   1,931 patients sur 50 sites, 9 pays (Kenya, Mexique, Tanzanie, Afrique du Sud, Chine, Inde, Thailande, Malaisie et Zambie).   </vt:lpstr>
      <vt:lpstr>Objectif</vt:lpstr>
      <vt:lpstr>Protocole</vt:lpstr>
      <vt:lpstr>Critère principal de jugement</vt:lpstr>
      <vt:lpstr>Conclusion</vt:lpstr>
      <vt:lpstr>High-Dose Rifapentine with Moxifloxacin for Pulmonary Tuberculosis</vt:lpstr>
      <vt:lpstr>Présentation PowerPoint</vt:lpstr>
      <vt:lpstr>Présentation PowerPoint</vt:lpstr>
      <vt:lpstr>Présentation PowerPoint</vt:lpstr>
      <vt:lpstr>Présentation PowerPoint</vt:lpstr>
      <vt:lpstr>Présentation PowerPoint</vt:lpstr>
      <vt:lpstr>Présentation PowerPoint</vt:lpstr>
      <vt:lpstr>Conclusion</vt:lpstr>
      <vt:lpstr>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the MOXIFLOXACINE   in TB treatment</dc:title>
  <dc:creator>Ali Ben Kheder</dc:creator>
  <cp:lastModifiedBy>Massinissa TOUAZI</cp:lastModifiedBy>
  <cp:revision>226</cp:revision>
  <dcterms:created xsi:type="dcterms:W3CDTF">2016-02-28T16:20:01Z</dcterms:created>
  <dcterms:modified xsi:type="dcterms:W3CDTF">2019-01-08T21:01:35Z</dcterms:modified>
</cp:coreProperties>
</file>