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74" r:id="rId2"/>
    <p:sldId id="377" r:id="rId3"/>
    <p:sldId id="356" r:id="rId4"/>
    <p:sldId id="268" r:id="rId5"/>
    <p:sldId id="279" r:id="rId6"/>
    <p:sldId id="277" r:id="rId7"/>
    <p:sldId id="382" r:id="rId8"/>
    <p:sldId id="359" r:id="rId9"/>
    <p:sldId id="281" r:id="rId10"/>
    <p:sldId id="282" r:id="rId11"/>
    <p:sldId id="367" r:id="rId12"/>
    <p:sldId id="360" r:id="rId13"/>
    <p:sldId id="284" r:id="rId14"/>
    <p:sldId id="285" r:id="rId15"/>
    <p:sldId id="286" r:id="rId16"/>
    <p:sldId id="289" r:id="rId17"/>
    <p:sldId id="291" r:id="rId18"/>
    <p:sldId id="293" r:id="rId19"/>
    <p:sldId id="354" r:id="rId20"/>
    <p:sldId id="318" r:id="rId21"/>
    <p:sldId id="300" r:id="rId22"/>
    <p:sldId id="303" r:id="rId23"/>
    <p:sldId id="309" r:id="rId24"/>
    <p:sldId id="310" r:id="rId25"/>
    <p:sldId id="312" r:id="rId26"/>
    <p:sldId id="363" r:id="rId27"/>
    <p:sldId id="355" r:id="rId28"/>
    <p:sldId id="378" r:id="rId29"/>
    <p:sldId id="379" r:id="rId30"/>
    <p:sldId id="380" r:id="rId31"/>
    <p:sldId id="381" r:id="rId32"/>
    <p:sldId id="338" r:id="rId33"/>
    <p:sldId id="350" r:id="rId34"/>
    <p:sldId id="351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33"/>
    <a:srgbClr val="371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9" autoAdjust="0"/>
    <p:restoredTop sz="92237" autoAdjust="0"/>
  </p:normalViewPr>
  <p:slideViewPr>
    <p:cSldViewPr>
      <p:cViewPr varScale="1">
        <p:scale>
          <a:sx n="80" d="100"/>
          <a:sy n="80" d="100"/>
        </p:scale>
        <p:origin x="129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3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explorations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24A12-F783-4E5F-BC1A-25DA9F2FE02F}" type="datetimeFigureOut">
              <a:rPr lang="fr-FR" smtClean="0"/>
              <a:pPr/>
              <a:t>08/01/2019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465FF-7BAF-4507-A1F1-29C68651C6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explorations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74A4B-CB71-44B9-AA67-515B2252A800}" type="datetimeFigureOut">
              <a:rPr lang="fr-FR" smtClean="0"/>
              <a:pPr/>
              <a:t>08/01/2019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5EF9C-DEF1-4D0C-A92D-01C62629CD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explorations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D5EF9C-DEF1-4D0C-A92D-01C62629CD23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explorations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D5EF9C-DEF1-4D0C-A92D-01C62629CD23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explorations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D5EF9C-DEF1-4D0C-A92D-01C62629CD23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5EF9C-DEF1-4D0C-A92D-01C62629CD23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/>
              <a:t>explorations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087E-A805-4ACA-9F46-0EEB32235A1A}" type="datetime1">
              <a:rPr lang="fr-FR" smtClean="0"/>
              <a:pPr/>
              <a:t>08/01/2019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D135-3530-4135-98BC-2CF4312B8867}" type="datetime1">
              <a:rPr lang="fr-FR" smtClean="0"/>
              <a:pPr/>
              <a:t>08/01/2019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A75B-C4A1-4BD7-8C31-F9B26E2A916F}" type="datetime1">
              <a:rPr lang="fr-FR" smtClean="0"/>
              <a:pPr/>
              <a:t>08/01/2019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E12D-126C-4D62-9E68-91425B60A85E}" type="datetime1">
              <a:rPr lang="fr-FR" smtClean="0"/>
              <a:pPr/>
              <a:t>08/01/2019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650E-DB79-4488-BB47-702C7568D327}" type="datetime1">
              <a:rPr lang="fr-FR" smtClean="0"/>
              <a:pPr/>
              <a:t>08/01/2019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74BB-CED1-4EF4-A887-86AD8CB5B39E}" type="datetime1">
              <a:rPr lang="fr-FR" smtClean="0"/>
              <a:pPr/>
              <a:t>08/01/2019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2A71-5DA6-4F0B-B0B3-D79786257A9D}" type="datetime1">
              <a:rPr lang="fr-FR" smtClean="0"/>
              <a:pPr/>
              <a:t>08/01/2019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CAA5-7EBD-44CA-99C4-5DD87F6A6B50}" type="datetime1">
              <a:rPr lang="fr-FR" smtClean="0"/>
              <a:pPr/>
              <a:t>08/01/2019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18A3-BF7C-4CC5-BBF7-90358638B5C1}" type="datetime1">
              <a:rPr lang="fr-FR" smtClean="0"/>
              <a:pPr/>
              <a:t>08/01/2019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270F-4FA6-4E01-89D5-406BD52CF7F9}" type="datetime1">
              <a:rPr lang="fr-FR" smtClean="0"/>
              <a:pPr/>
              <a:t>08/01/2019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910C-FC16-4285-A4FC-94A1FCF0F048}" type="datetime1">
              <a:rPr lang="fr-FR" smtClean="0"/>
              <a:pPr/>
              <a:t>08/01/2019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B5FFB-1EDB-460D-8913-C1C8B8C7431F}" type="datetime1">
              <a:rPr lang="fr-FR" smtClean="0"/>
              <a:pPr/>
              <a:t>08/01/2019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B7978-6226-47E6-B1C1-94B2CE5649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102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685801" y="1146810"/>
            <a:ext cx="7815290" cy="329320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fontAlgn="base">
              <a:spcAft>
                <a:spcPct val="0"/>
              </a:spcAft>
            </a:pPr>
            <a:r>
              <a:rPr lang="fr-FR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Arial" pitchFamily="34" charset="0"/>
              </a:rPr>
              <a:t>Le Profil  des PNEUMOPATHIES INTERSTITIELLES DIFFUSES OBSERVEES  A  ALGER</a:t>
            </a:r>
            <a:br>
              <a:rPr lang="fr-FR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Arial" pitchFamily="34" charset="0"/>
              </a:rPr>
            </a:br>
            <a:br>
              <a:rPr lang="fr-FR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Arial" pitchFamily="34" charset="0"/>
              </a:rPr>
            </a:br>
            <a:r>
              <a:rPr lang="fr-FR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Arial" pitchFamily="34" charset="0"/>
              </a:rPr>
              <a:t>  N. </a:t>
            </a:r>
            <a:r>
              <a:rPr lang="fr-FR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Arial" pitchFamily="34" charset="0"/>
              </a:rPr>
              <a:t>Zidouni</a:t>
            </a:r>
            <a:r>
              <a:rPr lang="fr-FR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Arial" pitchFamily="34" charset="0"/>
              </a:rPr>
              <a:t>, </a:t>
            </a:r>
            <a:r>
              <a:rPr lang="fr-FR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Arial" pitchFamily="34" charset="0"/>
              </a:rPr>
              <a:t>A.Kheliouen</a:t>
            </a:r>
            <a:br>
              <a:rPr lang="fr-FR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Arial" pitchFamily="34" charset="0"/>
              </a:rPr>
            </a:br>
            <a:r>
              <a:rPr lang="fr-FR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Arial" pitchFamily="34" charset="0"/>
              </a:rPr>
              <a:t>12éme congrès  de l’ AFAP</a:t>
            </a:r>
            <a:br>
              <a:rPr lang="fr-FR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Arial" pitchFamily="34" charset="0"/>
              </a:rPr>
            </a:br>
            <a:r>
              <a:rPr lang="fr-FR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Arial" pitchFamily="34" charset="0"/>
              </a:rPr>
              <a:t>Constantine   28,29 Mai 2016</a:t>
            </a:r>
            <a:br>
              <a:rPr lang="fr-FR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Arial" pitchFamily="34" charset="0"/>
              </a:rPr>
            </a:br>
            <a:endParaRPr kumimoji="0" lang="fr-FR" sz="2000" b="1" i="0" u="none" strike="noStrike" cap="all" normalizeH="0" baseline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357430"/>
            <a:ext cx="7500990" cy="37862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428860" y="1500174"/>
            <a:ext cx="4476162" cy="369332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fr-FR" b="1" dirty="0"/>
              <a:t>Répartition des patients selon le sexe et l’âge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928662" y="2071678"/>
          <a:ext cx="6929486" cy="407196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876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2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72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Quantité fumée (Paquets/ An)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N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%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1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Non fumeurs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84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76,36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B w="9525" cap="flat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1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1 – 4 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1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R w="9525" cap="flat" cmpd="sng" algn="ctr">
                      <a:noFill/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0,91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1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5 – 9 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0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0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T w="9525" cap="flat" cmpd="sng" algn="ctr">
                      <a:noFill/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1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10 – 14 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6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5,45           23,6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1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15 – 19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4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3,64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1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Plus de 20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15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13,64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1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Total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110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100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43108" y="1142984"/>
            <a:ext cx="4786346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fr-FR" sz="3600" b="1" dirty="0"/>
              <a:t>Habitudes tabagiques</a:t>
            </a:r>
            <a:endParaRPr lang="fr-FR" sz="3600" dirty="0"/>
          </a:p>
        </p:txBody>
      </p:sp>
      <p:sp>
        <p:nvSpPr>
          <p:cNvPr id="6" name="Accolade fermante 5"/>
          <p:cNvSpPr/>
          <p:nvPr/>
        </p:nvSpPr>
        <p:spPr>
          <a:xfrm>
            <a:off x="5429256" y="3357562"/>
            <a:ext cx="188595" cy="178595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000100" y="1857364"/>
          <a:ext cx="7143800" cy="49377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{35758FB7-9AC5-4552-8A53-C91805E547FA}</a:tableStyleId>
              </a:tblPr>
              <a:tblGrid>
                <a:gridCol w="3898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0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8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Nature de l’exposition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N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%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Silice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4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3,6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Amiante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1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0,9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Cuivre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1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0,9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/>
                        <a:t>Colle</a:t>
                      </a:r>
                      <a:endParaRPr lang="fr-FR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1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0,9            8,2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8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/>
                        <a:t>Peinture automobile</a:t>
                      </a:r>
                      <a:endParaRPr lang="fr-FR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1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0,9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8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/>
                        <a:t>Peinture bâtiment</a:t>
                      </a:r>
                      <a:endParaRPr lang="fr-FR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1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0,9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8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/>
                        <a:t>Non exposés </a:t>
                      </a:r>
                      <a:endParaRPr lang="fr-FR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101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91,8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8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Total 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110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100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143108" y="642918"/>
            <a:ext cx="4864793" cy="523220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algn="ctr"/>
            <a:r>
              <a:rPr lang="fr-FR" sz="2800" b="1" dirty="0"/>
              <a:t>EXPOSITION PROFESSIONNELLE</a:t>
            </a:r>
            <a:endParaRPr lang="fr-FR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142976" y="1428736"/>
          <a:ext cx="6929486" cy="4429153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{35758FB7-9AC5-4552-8A53-C91805E547FA}</a:tableStyleId>
              </a:tblPr>
              <a:tblGrid>
                <a:gridCol w="4358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4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Exposition aviaire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N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/>
                        <a:t>%</a:t>
                      </a:r>
                      <a:endParaRPr lang="fr-FR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6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Elevage de pigeons et canaris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6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5,45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96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Présence de ces allergènes dans l’entourage 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/>
                        <a:t>1</a:t>
                      </a:r>
                      <a:endParaRPr lang="fr-FR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0,91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4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/>
                        <a:t>Absence d’exposition</a:t>
                      </a:r>
                      <a:endParaRPr lang="fr-FR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/>
                        <a:t>103</a:t>
                      </a:r>
                      <a:endParaRPr lang="fr-FR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/>
                        <a:t>93,64</a:t>
                      </a:r>
                      <a:endParaRPr lang="fr-FR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8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Total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/>
                        <a:t>110</a:t>
                      </a:r>
                      <a:endParaRPr lang="fr-FR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100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571868" y="714356"/>
            <a:ext cx="2822119" cy="523220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fr-FR" sz="2800" b="1" dirty="0"/>
              <a:t>Exposition aviaire</a:t>
            </a:r>
            <a:endParaRPr lang="fr-FR"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6858048" cy="407196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85720" y="785794"/>
            <a:ext cx="8358246" cy="52322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ntécédents  de connectivite et PID</a:t>
            </a:r>
            <a:r>
              <a:rPr kumimoji="0" lang="fr-FR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révélatrice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57423" y="357166"/>
            <a:ext cx="5429288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fr-FR" sz="3600" b="1" dirty="0"/>
              <a:t>Les comorbidités </a:t>
            </a:r>
            <a:endParaRPr lang="fr-FR" sz="36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15</a:t>
            </a:fld>
            <a:endParaRPr lang="fr-FR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57561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422">
                <a:tc>
                  <a:txBody>
                    <a:bodyPr/>
                    <a:lstStyle/>
                    <a:p>
                      <a:r>
                        <a:rPr lang="fr-FR" dirty="0" err="1"/>
                        <a:t>Comorbidités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126">
                <a:tc>
                  <a:txBody>
                    <a:bodyPr/>
                    <a:lstStyle/>
                    <a:p>
                      <a:r>
                        <a:rPr lang="fr-FR" dirty="0"/>
                        <a:t>HTA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Sarcoïdose,</a:t>
                      </a:r>
                    </a:p>
                    <a:p>
                      <a:r>
                        <a:rPr lang="fr-FR" dirty="0" err="1"/>
                        <a:t>Connectivites,PINSI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14,5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4465">
                <a:tc>
                  <a:txBody>
                    <a:bodyPr/>
                    <a:lstStyle/>
                    <a:p>
                      <a:r>
                        <a:rPr lang="fr-FR" dirty="0"/>
                        <a:t>Diabète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Sarcoïdose,</a:t>
                      </a:r>
                    </a:p>
                    <a:p>
                      <a:r>
                        <a:rPr lang="fr-FR" dirty="0"/>
                        <a:t>FPI,PINSI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7,2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126">
                <a:tc>
                  <a:txBody>
                    <a:bodyPr/>
                    <a:lstStyle/>
                    <a:p>
                      <a:r>
                        <a:rPr lang="fr-FR" dirty="0"/>
                        <a:t>Cardiopathie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Sarcoïdose,</a:t>
                      </a:r>
                    </a:p>
                    <a:p>
                      <a:r>
                        <a:rPr lang="fr-FR" dirty="0"/>
                        <a:t>sclérodermie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22">
                <a:tc>
                  <a:txBody>
                    <a:bodyPr/>
                    <a:lstStyle/>
                    <a:p>
                      <a:r>
                        <a:rPr lang="fr-FR" dirty="0"/>
                        <a:t>RGO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FPI,PINSI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1,8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57364"/>
            <a:ext cx="6643734" cy="44354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2928926" y="714356"/>
            <a:ext cx="3868047" cy="46166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fr-FR" sz="2400" b="1" dirty="0"/>
              <a:t>Signes cliniques respiratoires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1643042" y="571501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P&lt;10-</a:t>
            </a:r>
            <a:r>
              <a:rPr lang="fr-FR" baseline="30000" dirty="0"/>
              <a:t>3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571472" y="1785924"/>
          <a:ext cx="7643865" cy="382891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838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1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Signes cardiaques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/>
                        <a:t>N</a:t>
                      </a:r>
                      <a:endParaRPr lang="fr-FR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/>
                        <a:t>%</a:t>
                      </a:r>
                      <a:endParaRPr lang="fr-FR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HTAP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/>
                        <a:t>3</a:t>
                      </a:r>
                      <a:endParaRPr lang="fr-FR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/>
                        <a:t>2,7</a:t>
                      </a:r>
                      <a:endParaRPr lang="fr-FR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1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/>
                        <a:t>Insuffisance cardiaque droite + HTAP</a:t>
                      </a:r>
                      <a:endParaRPr lang="fr-FR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3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/>
                        <a:t>2,7</a:t>
                      </a:r>
                      <a:endParaRPr lang="fr-FR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1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/>
                        <a:t>Epanchement péricardique</a:t>
                      </a:r>
                      <a:endParaRPr lang="fr-FR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/>
                        <a:t>1</a:t>
                      </a:r>
                      <a:endParaRPr lang="fr-FR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/>
                        <a:t>0,9</a:t>
                      </a:r>
                      <a:endParaRPr lang="fr-FR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1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/>
                        <a:t>Absence de signes cardiaques</a:t>
                      </a:r>
                      <a:endParaRPr lang="fr-FR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/>
                        <a:t>103</a:t>
                      </a:r>
                      <a:endParaRPr lang="fr-FR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/>
                        <a:t>93,6</a:t>
                      </a:r>
                      <a:endParaRPr lang="fr-FR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1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Total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/>
                        <a:t>110</a:t>
                      </a:r>
                      <a:endParaRPr lang="fr-FR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/>
                        <a:t>100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2214546" y="500042"/>
            <a:ext cx="5286412" cy="46166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Signes cardiaques et HTAP  associée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28596" y="1071545"/>
          <a:ext cx="8429685" cy="547724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916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1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56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/>
                        <a:t>Groupement lésionnel prédominant</a:t>
                      </a:r>
                      <a:endParaRPr lang="fr-FR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Diagnostic évoqué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N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%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6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Epaississement des septas inter et intra lobulaires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PINS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46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/>
                        <a:t>41,82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6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verre dépoli et rayon de miel localisé ou diffus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8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Lésions micronodulaires avec épaississement peribronchovasculaire 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Sarcoïdose type II : 31. Sarcoïdose type III, IV :6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37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/>
                        <a:t>33,63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6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DDB de traction centrale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8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Adénopathies hilaires bilatérales, mediastinales calcifiées parfois 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33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Rayon de miel diffus   à prédominance basale et des réticulations avec bronchectasies de traction 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Fibrose pulmonaire idiopathique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6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/>
                        <a:t>5,45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33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Micronodules centrolobulaires diffus avec verre dépoli étendu respectant les lobules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Pneumonie d’hypersensibilité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7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/>
                        <a:t>6,36</a:t>
                      </a:r>
                      <a:endParaRPr lang="fr-FR" sz="1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28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Micronodules denses  parfois calcifies prédominant aux lobes supérieurs avec masses de fibrose entourées de bulles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Pneumoconiose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5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/>
                        <a:t>4,54</a:t>
                      </a:r>
                      <a:endParaRPr lang="fr-FR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8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/>
                        <a:t>Epaississement bronchique diffus bilatéral avec micronodules</a:t>
                      </a:r>
                      <a:endParaRPr lang="fr-FR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/>
                        <a:t>Bronchiolite respiratoire</a:t>
                      </a:r>
                      <a:endParaRPr lang="fr-FR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5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4,54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8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Kystes à paroi fine et kystes à paroi épaisse avec nodules cavitaires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Histiocytose langheransienne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2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1,8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6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Verre dépoli bilatéral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Hémosidérose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1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0,9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56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Lecture non analysable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Indéterminé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1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0,9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7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Total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>
                  <a:txBody>
                    <a:bodyPr/>
                    <a:lstStyle/>
                    <a:p>
                      <a:endParaRPr lang="fr-FR" sz="1200">
                        <a:latin typeface="Calibri"/>
                      </a:endParaRPr>
                    </a:p>
                  </a:txBody>
                  <a:tcPr marL="35990" marR="3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/>
                        <a:t>110</a:t>
                      </a:r>
                      <a:endParaRPr lang="fr-FR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/>
                        <a:t>100</a:t>
                      </a:r>
                      <a:endParaRPr lang="fr-FR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990" marR="3599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00132" y="630776"/>
            <a:ext cx="7143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Tomodensitométrie thoracique HR et diagnostic évoqué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560808" y="142852"/>
            <a:ext cx="4453720" cy="40011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buNone/>
            </a:pPr>
            <a:r>
              <a:rPr lang="fr-FR" sz="2000" b="1" dirty="0"/>
              <a:t>EXPLORATIONS  A VISEE DIAGNOSTIQUE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4" descr="IMAG065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1"/>
            <a:ext cx="2648384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2844" y="3643314"/>
            <a:ext cx="2857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Sarcoïdose médiastino-pulmonaire au stade de fibrose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Image 6" descr="DSC007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571480"/>
            <a:ext cx="257176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928926" y="3643314"/>
            <a:ext cx="27146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pneumopathie interstitielle non spécifique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Imag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571480"/>
            <a:ext cx="3000396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357950" y="3643314"/>
            <a:ext cx="19832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>
                <a:latin typeface="Times New Roman" pitchFamily="18" charset="0"/>
                <a:cs typeface="Times New Roman" pitchFamily="18" charset="0"/>
              </a:rPr>
              <a:t>Fibrose pulmonaire idiopathique</a:t>
            </a:r>
            <a:endParaRPr lang="fr-FR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Image 28" descr="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71942"/>
            <a:ext cx="2714612" cy="2327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-357222" y="6429397"/>
            <a:ext cx="36433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pneumopathie d’hypersensibilité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Image 20" descr="Photo03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4071942"/>
            <a:ext cx="2571768" cy="235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928926" y="6429396"/>
            <a:ext cx="30003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Histiocytose langheransienne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Image 30" descr="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3929066"/>
            <a:ext cx="3000396" cy="2481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429388" y="6429396"/>
            <a:ext cx="207170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Asbestose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910" y="1142985"/>
            <a:ext cx="8143932" cy="6001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fr-FR" dirty="0"/>
              <a:t> </a:t>
            </a:r>
            <a:r>
              <a:rPr lang="fr-FR" sz="2400" dirty="0"/>
              <a:t>Les pneumonies interstitielles diffuses regroupent plus de 130 maladies différentes.</a:t>
            </a:r>
          </a:p>
          <a:p>
            <a:pPr lvl="0" algn="just">
              <a:buNone/>
            </a:pPr>
            <a:endParaRPr lang="fr-FR" sz="2400" dirty="0"/>
          </a:p>
          <a:p>
            <a:pPr lvl="0" algn="just"/>
            <a:r>
              <a:rPr lang="fr-FR" sz="2400" dirty="0"/>
              <a:t>Point commun : opacités radiologiques diffuses de type interstitiel (linéaires, réticulaires, nodulaires)</a:t>
            </a:r>
          </a:p>
          <a:p>
            <a:pPr lvl="0" algn="just"/>
            <a:r>
              <a:rPr lang="fr-FR" sz="2400" dirty="0"/>
              <a:t>possibilité d’un même aspect pour plusieurs pathologies.</a:t>
            </a:r>
          </a:p>
          <a:p>
            <a:pPr lvl="0" algn="just">
              <a:buNone/>
            </a:pPr>
            <a:endParaRPr lang="fr-FR" sz="2400" dirty="0"/>
          </a:p>
          <a:p>
            <a:pPr lvl="0" algn="just"/>
            <a:r>
              <a:rPr lang="fr-FR" sz="2400" dirty="0"/>
              <a:t>Les causes connues sont dominées par la sarcoïdose et les connectivites.</a:t>
            </a:r>
          </a:p>
          <a:p>
            <a:pPr lvl="0" algn="just"/>
            <a:endParaRPr lang="fr-FR" sz="2400" dirty="0"/>
          </a:p>
          <a:p>
            <a:pPr lvl="0" algn="just"/>
            <a:r>
              <a:rPr lang="fr-FR" sz="2400" dirty="0"/>
              <a:t>Nécessité d’une approche multidisciplinaire pour aboutir au diagnostic : cliniciens, radiologues, anatomopathologistes, chirurgiens.</a:t>
            </a:r>
          </a:p>
          <a:p>
            <a:pPr lvl="0" algn="just"/>
            <a:r>
              <a:rPr lang="fr-FR" sz="2400" dirty="0"/>
              <a:t>Le développement de l’imagerie par la TDM à haute résolution a rendu le recours en chirurgie plus rare</a:t>
            </a:r>
          </a:p>
          <a:p>
            <a:pPr lvl="0" algn="just"/>
            <a:endParaRPr lang="fr-FR" sz="24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85720" y="285729"/>
            <a:ext cx="84296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lbertus"/>
              </a:rPr>
              <a:t>INTRODUCTION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1428728" y="857232"/>
            <a:ext cx="6357982" cy="36933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Résultats des explorations fonctionnelles respiratoires  </a:t>
            </a:r>
            <a:endParaRPr kumimoji="0" 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fld id="{2DAB7978-6226-47E6-B1C1-94B2CE5649CE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071670" y="142852"/>
            <a:ext cx="4453720" cy="40011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buNone/>
            </a:pPr>
            <a:r>
              <a:rPr lang="fr-FR" sz="2000" b="1" dirty="0"/>
              <a:t>EXPLORATIONS  A VISEE DIAGNOSTIQUE</a:t>
            </a:r>
          </a:p>
        </p:txBody>
      </p:sp>
      <p:graphicFrame>
        <p:nvGraphicFramePr>
          <p:cNvPr id="10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Spirométrie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nle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Sarcoidose,P.Hypers</a:t>
                      </a:r>
                      <a:endParaRPr lang="fr-FR" dirty="0"/>
                    </a:p>
                    <a:p>
                      <a:r>
                        <a:rPr lang="fr-FR" dirty="0"/>
                        <a:t>PINSI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32,7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Sd</a:t>
                      </a:r>
                      <a:r>
                        <a:rPr lang="fr-FR" dirty="0"/>
                        <a:t> restrictif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Scl,FPI,PR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Sd</a:t>
                      </a:r>
                      <a:r>
                        <a:rPr lang="fr-FR" dirty="0"/>
                        <a:t> mixte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Sarcoidose</a:t>
                      </a:r>
                      <a:r>
                        <a:rPr lang="fr-FR" dirty="0"/>
                        <a:t> IV,</a:t>
                      </a:r>
                    </a:p>
                    <a:p>
                      <a:r>
                        <a:rPr lang="fr-FR" dirty="0"/>
                        <a:t>silicose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Chute des débits 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Sarcoidose,Sd</a:t>
                      </a:r>
                      <a:r>
                        <a:rPr lang="fr-FR" dirty="0"/>
                        <a:t> GS,</a:t>
                      </a:r>
                    </a:p>
                    <a:p>
                      <a:r>
                        <a:rPr lang="fr-FR" dirty="0" err="1"/>
                        <a:t>Br.resp</a:t>
                      </a:r>
                      <a:r>
                        <a:rPr lang="fr-FR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Pao2 </a:t>
                      </a:r>
                      <a:r>
                        <a:rPr lang="fr-FR" dirty="0" err="1"/>
                        <a:t>nle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Sarcoidose,PR</a:t>
                      </a:r>
                      <a:endParaRPr lang="fr-FR" dirty="0"/>
                    </a:p>
                    <a:p>
                      <a:r>
                        <a:rPr lang="fr-FR" dirty="0" err="1"/>
                        <a:t>PINS,Br.resp</a:t>
                      </a:r>
                      <a:r>
                        <a:rPr lang="fr-FR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63,6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Hypoxie légère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Sd</a:t>
                      </a:r>
                      <a:r>
                        <a:rPr lang="fr-FR" dirty="0"/>
                        <a:t> GS,PINSI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23,6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052">
                <a:tc>
                  <a:txBody>
                    <a:bodyPr/>
                    <a:lstStyle/>
                    <a:p>
                      <a:r>
                        <a:rPr lang="fr-FR" dirty="0" err="1"/>
                        <a:t>B.A.Cap</a:t>
                      </a:r>
                      <a:r>
                        <a:rPr lang="fr-FR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Scl,FPI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3164319" y="630776"/>
            <a:ext cx="3083023" cy="36933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Cytologie du LBA à l’admission</a:t>
            </a:r>
            <a:endParaRPr kumimoji="0" 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560808" y="142852"/>
            <a:ext cx="4453720" cy="40011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buNone/>
            </a:pPr>
            <a:r>
              <a:rPr lang="fr-FR" sz="2000" b="1" dirty="0"/>
              <a:t>EXPLORATIONS  A VISEE DIAGNOSTIQUE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524000" y="1397000"/>
          <a:ext cx="6096000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Cytologie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Lymphocytaire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Sarcoidose,PR,Sd</a:t>
                      </a:r>
                      <a:r>
                        <a:rPr lang="fr-FR" baseline="0" dirty="0"/>
                        <a:t> GS,</a:t>
                      </a:r>
                      <a:r>
                        <a:rPr lang="fr-FR" baseline="0" dirty="0" err="1"/>
                        <a:t>P.Hypers</a:t>
                      </a:r>
                      <a:r>
                        <a:rPr lang="fr-FR" baseline="0" dirty="0"/>
                        <a:t>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Macrophagique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Hémosidérose,PINSI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 P.N.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Scl,FPI,PINSI</a:t>
                      </a:r>
                      <a:endParaRPr lang="fr-FR" dirty="0"/>
                    </a:p>
                    <a:p>
                      <a:r>
                        <a:rPr lang="fr-FR" dirty="0" err="1"/>
                        <a:t>conn.mixtes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Pluricellulaire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FPI, </a:t>
                      </a:r>
                      <a:r>
                        <a:rPr lang="fr-FR" dirty="0" err="1"/>
                        <a:t>conn.mixtes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Ininterprétable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00298" y="823654"/>
            <a:ext cx="3187796" cy="36933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fr-FR" b="1" dirty="0"/>
              <a:t>                 Résultat des  biopsies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357422" y="142852"/>
            <a:ext cx="4453720" cy="40011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buNone/>
            </a:pPr>
            <a:r>
              <a:rPr lang="fr-FR" sz="2000" b="1" dirty="0"/>
              <a:t>EXPLORATIONS  A VISEE DIAGNOSTIQUE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785786" y="1397000"/>
          <a:ext cx="7715304" cy="450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7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2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49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3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Biopsie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.Bronchique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distale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Etagée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Pulmonaire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D.histo</a:t>
                      </a:r>
                      <a:r>
                        <a:rPr lang="fr-FR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Granulome </a:t>
                      </a:r>
                      <a:r>
                        <a:rPr lang="fr-FR" dirty="0" err="1"/>
                        <a:t>sarcoïdosique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6,3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7,2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1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1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Asbestose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1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Histiocytose</a:t>
                      </a:r>
                      <a:endParaRPr lang="fr-FR" dirty="0"/>
                    </a:p>
                    <a:p>
                      <a:r>
                        <a:rPr lang="fr-FR" dirty="0"/>
                        <a:t>X</a:t>
                      </a:r>
                    </a:p>
                    <a:p>
                      <a:r>
                        <a:rPr lang="fr-FR" dirty="0"/>
                        <a:t>Fibrose interstitielle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1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b="1" dirty="0"/>
                        <a:t>2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0,9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1,8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3" y="1428736"/>
            <a:ext cx="535781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392909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000628" y="853843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Répartition des PID selon les </a:t>
            </a:r>
          </a:p>
          <a:p>
            <a:r>
              <a:rPr lang="fr-FR" b="1" dirty="0"/>
              <a:t>preuves  diagnostiques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85752" y="8538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Répartition des diagnostics selon la </a:t>
            </a:r>
          </a:p>
          <a:p>
            <a:r>
              <a:rPr lang="fr-FR" b="1" dirty="0"/>
              <a:t>fréquence observée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214546" y="142852"/>
            <a:ext cx="4572000" cy="461665"/>
          </a:xfrm>
          <a:prstGeom prst="rect">
            <a:avLst/>
          </a:prstGeom>
          <a:solidFill>
            <a:srgbClr val="FFFFC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Diagnostic des PID étudiées 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28596" y="928670"/>
          <a:ext cx="8429686" cy="5168701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{35758FB7-9AC5-4552-8A53-C91805E547FA}</a:tableStyleId>
              </a:tblPr>
              <a:tblGrid>
                <a:gridCol w="172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5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5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9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2380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Diagnostic 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/>
                        <a:t>Traitement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1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/>
                        <a:t>Prédnisone</a:t>
                      </a:r>
                      <a:endParaRPr lang="fr-FR" sz="14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seul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/>
                        <a:t>Prédnisone</a:t>
                      </a:r>
                      <a:r>
                        <a:rPr lang="fr-FR" sz="1400" dirty="0"/>
                        <a:t> + antipaludéen de synthèse 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/>
                        <a:t>Prédnisone</a:t>
                      </a:r>
                      <a:r>
                        <a:rPr lang="fr-FR" sz="1400" dirty="0"/>
                        <a:t> +diurétique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     et OLD 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/>
                        <a:t>Prédnisone</a:t>
                      </a:r>
                      <a:r>
                        <a:rPr lang="fr-FR" sz="1400" dirty="0"/>
                        <a:t> +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D-</a:t>
                      </a:r>
                      <a:r>
                        <a:rPr lang="fr-FR" sz="1400" dirty="0" err="1"/>
                        <a:t>penicillamine</a:t>
                      </a:r>
                      <a:r>
                        <a:rPr lang="fr-FR" sz="1400" dirty="0"/>
                        <a:t> 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Total 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3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N                  %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N                    %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N                 %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N                    %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N        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1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Sarcoïdose médiastino-pulmonaire 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35             94,5</a:t>
                      </a:r>
                      <a:endParaRPr lang="fr-FR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6085" algn="ctr"/>
                        </a:tabLst>
                      </a:pPr>
                      <a:r>
                        <a:rPr lang="fr-FR" sz="1400" dirty="0"/>
                        <a:t>2                     5,4</a:t>
                      </a:r>
                      <a:endParaRPr lang="fr-FR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37             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7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PR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8                88,8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1                    1,9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9            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1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Sclérodermie systémique 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4                50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3                   37,7</a:t>
                      </a:r>
                      <a:endParaRPr lang="fr-FR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fr-FR" sz="1400"/>
                        <a:t>1                12,5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8           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61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Autres PID de l’étude :</a:t>
                      </a:r>
                    </a:p>
                    <a:p>
                      <a:pPr marL="342900" marR="1778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  <a:tabLst>
                          <a:tab pos="90170" algn="r"/>
                        </a:tabLst>
                      </a:pPr>
                      <a:r>
                        <a:rPr lang="fr-FR" sz="1400" dirty="0"/>
                        <a:t>Sans complication cardiaque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  <a:tabLst>
                          <a:tab pos="90170" algn="r"/>
                        </a:tabLst>
                      </a:pPr>
                      <a:r>
                        <a:rPr lang="fr-FR" sz="1400" dirty="0"/>
                        <a:t>PID au stade de CPC + HTAP 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53             94,6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     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 </a:t>
                      </a:r>
                    </a:p>
                    <a:p>
                      <a:pPr marL="22860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lain" startAt="3"/>
                      </a:pPr>
                      <a:endParaRPr lang="fr-FR" sz="1400" dirty="0"/>
                    </a:p>
                    <a:p>
                      <a:pPr marL="22860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lain" startAt="3"/>
                      </a:pPr>
                      <a:r>
                        <a:rPr lang="fr-FR" sz="1400" dirty="0"/>
                        <a:t>                 5,3</a:t>
                      </a:r>
                      <a:endParaRPr lang="fr-FR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56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8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Total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100         90,91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3                2,73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/>
                        <a:t>6            5,45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1                0,91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/>
                        <a:t>110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764" marR="5776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928926" y="285728"/>
            <a:ext cx="3429024" cy="46166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Traitement  prescrit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4357686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071670" y="782405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Evolution de la fonction ventilatoire en fonction de la CVF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650277" y="273586"/>
            <a:ext cx="4005841" cy="400110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ea typeface="Calibri" pitchFamily="34" charset="0"/>
                <a:cs typeface="Times New Roman" pitchFamily="18" charset="0"/>
              </a:rPr>
              <a:t>Evolution  fonctionnelle respiratoire</a:t>
            </a:r>
            <a:endParaRPr lang="fr-FR" sz="2000" dirty="0">
              <a:cs typeface="Arial" pitchFamily="34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000628" y="2143116"/>
            <a:ext cx="3786214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-Fonction </a:t>
            </a:r>
            <a:r>
              <a:rPr lang="fr-FR" dirty="0" err="1"/>
              <a:t>ventilatoire</a:t>
            </a:r>
            <a:r>
              <a:rPr lang="fr-FR" dirty="0"/>
              <a:t> stable pour la majorité des cas de sarcoïdose  et de  PINS idiopathique.</a:t>
            </a:r>
          </a:p>
          <a:p>
            <a:pPr algn="just">
              <a:buFontTx/>
              <a:buChar char="-"/>
            </a:pPr>
            <a:r>
              <a:rPr lang="fr-FR" dirty="0"/>
              <a:t>Par contre déclin de la CVF dans la FPI ainsi que celle de la sclérodermie systémique. Évolution comparable à celle de la FPI.</a:t>
            </a:r>
          </a:p>
          <a:p>
            <a:pPr algn="just"/>
            <a:endParaRPr lang="fr-F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43116"/>
            <a:ext cx="5857916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928926" y="928670"/>
            <a:ext cx="2585708" cy="400110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algn="ctr"/>
            <a:r>
              <a:rPr lang="fr-FR" sz="2000" b="1" dirty="0"/>
              <a:t>Evolution radiologique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 1297" descr="IMAG06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271464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Image 1283" descr="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71810"/>
            <a:ext cx="271464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5720" y="5896293"/>
            <a:ext cx="2857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      Sarcoïdose au stade de fibrose             </a:t>
            </a: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A. à</a:t>
            </a:r>
            <a:r>
              <a:rPr kumimoji="0" lang="fr-FR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l’admission         B : à 12 mois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030" y="257174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3030" y="542926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</a:t>
            </a:r>
          </a:p>
        </p:txBody>
      </p:sp>
      <p:pic>
        <p:nvPicPr>
          <p:cNvPr id="2052" name="Image 1299" descr="DSC007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85728"/>
            <a:ext cx="264320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Image 1300" descr="DSC007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071810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143240" y="5929330"/>
            <a:ext cx="26432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                       PINS</a:t>
            </a: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A. à l’admission       B- à 12 mois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7" descr="C:\Documents and Settings\user\Bureau\VJH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3000372"/>
            <a:ext cx="2947987" cy="2714644"/>
          </a:xfrm>
          <a:prstGeom prst="rect">
            <a:avLst/>
          </a:prstGeom>
          <a:noFill/>
        </p:spPr>
      </p:pic>
      <p:pic>
        <p:nvPicPr>
          <p:cNvPr id="2056" name="Image 1309" descr="Photo035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285728"/>
            <a:ext cx="292895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000760" y="5975355"/>
            <a:ext cx="29289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   Histiocytose langheransienne       </a:t>
            </a:r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A. à l’admission                      B. à 12 mois</a:t>
            </a:r>
            <a:endParaRPr kumimoji="0" lang="fr-F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</a:b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28926" y="257174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928926" y="548856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786446" y="257174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786446" y="542926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</a:t>
            </a: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fr-FR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Les décès à 12 mois</a:t>
            </a:r>
            <a:endParaRPr lang="fr-FR" sz="2800" dirty="0">
              <a:cs typeface="Arial" pitchFamily="34" charset="0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571471" y="1643050"/>
          <a:ext cx="8072496" cy="3788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7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7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553">
                <a:tc>
                  <a:txBody>
                    <a:bodyPr/>
                    <a:lstStyle/>
                    <a:p>
                      <a:r>
                        <a:rPr lang="fr-FR" sz="2400" dirty="0"/>
                        <a:t>PID   DCD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553">
                <a:tc>
                  <a:txBody>
                    <a:bodyPr/>
                    <a:lstStyle/>
                    <a:p>
                      <a:r>
                        <a:rPr lang="fr-FR" sz="2400" dirty="0"/>
                        <a:t>PINS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553">
                <a:tc>
                  <a:txBody>
                    <a:bodyPr/>
                    <a:lstStyle/>
                    <a:p>
                      <a:r>
                        <a:rPr lang="fr-FR" sz="2400" dirty="0"/>
                        <a:t>Silicose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553">
                <a:tc>
                  <a:txBody>
                    <a:bodyPr/>
                    <a:lstStyle/>
                    <a:p>
                      <a:r>
                        <a:rPr lang="fr-FR" sz="2400" dirty="0" err="1"/>
                        <a:t>P.hypersensibilité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553">
                <a:tc>
                  <a:txBody>
                    <a:bodyPr/>
                    <a:lstStyle/>
                    <a:p>
                      <a:r>
                        <a:rPr lang="fr-FR" sz="2400" dirty="0" err="1"/>
                        <a:t>Scl.systémique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553">
                <a:tc>
                  <a:txBody>
                    <a:bodyPr/>
                    <a:lstStyle/>
                    <a:p>
                      <a:r>
                        <a:rPr lang="fr-FR" sz="2400" dirty="0" err="1"/>
                        <a:t>H.Langerhansienne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553">
                <a:tc>
                  <a:txBody>
                    <a:bodyPr/>
                    <a:lstStyle/>
                    <a:p>
                      <a:r>
                        <a:rPr lang="fr-FR" sz="2400" dirty="0"/>
                        <a:t>PID indéterminée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553">
                <a:tc>
                  <a:txBody>
                    <a:bodyPr/>
                    <a:lstStyle/>
                    <a:p>
                      <a:r>
                        <a:rPr lang="fr-FR" sz="2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6,3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rgbClr val="FFFFCC"/>
          </a:solidFill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fr-FR" sz="3200" b="1" dirty="0">
                <a:ea typeface="Calibri" pitchFamily="34" charset="0"/>
                <a:cs typeface="Times New Roman" pitchFamily="18" charset="0"/>
              </a:rPr>
              <a:t>Profil évolutif des PID  à 12mois</a:t>
            </a:r>
            <a:endParaRPr lang="fr-FR" sz="3200" dirty="0">
              <a:cs typeface="Arial" pitchFamily="34" charset="0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PID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Stable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Progressive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Sarcoidose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34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Connectivites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14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12,7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7,2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PINSI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5,4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4,5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FPI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2,7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P.hypersensibilité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2,7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B.Respiratoire</a:t>
                      </a:r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 err="1"/>
                        <a:t>P.isocyanates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3,6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1</a:t>
                      </a:r>
                    </a:p>
                    <a:p>
                      <a:endParaRPr lang="fr-FR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0,9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fr-FR" sz="3600" b="1" dirty="0">
                <a:latin typeface="Albertus" pitchFamily="34" charset="0"/>
              </a:rPr>
              <a:t>OBJECTIFS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14488"/>
            <a:ext cx="8686800" cy="448368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dirty="0"/>
              <a:t>Une étude prospective longitudinale a été réalisée dans le service MATIBEN du CHU de Béni-</a:t>
            </a:r>
            <a:r>
              <a:rPr lang="fr-FR" sz="2400" dirty="0" err="1"/>
              <a:t>Messous</a:t>
            </a:r>
            <a:r>
              <a:rPr lang="fr-FR" sz="2400" dirty="0"/>
              <a:t> ,concernant les PID évoluant selon le mode chronique.</a:t>
            </a:r>
          </a:p>
          <a:p>
            <a:pPr indent="20638" algn="just">
              <a:buNone/>
            </a:pPr>
            <a:endParaRPr lang="fr-FR" sz="1000" dirty="0"/>
          </a:p>
          <a:p>
            <a:pPr indent="20638" algn="just">
              <a:buNone/>
            </a:pPr>
            <a:endParaRPr lang="fr-FR" sz="1000" dirty="0"/>
          </a:p>
          <a:p>
            <a:pPr algn="just">
              <a:buNone/>
            </a:pPr>
            <a:r>
              <a:rPr lang="fr-FR" sz="2400" b="1" dirty="0"/>
              <a:t>Objectifs :</a:t>
            </a:r>
          </a:p>
          <a:p>
            <a:pPr marL="0" indent="0" algn="just">
              <a:buNone/>
            </a:pPr>
            <a:r>
              <a:rPr lang="fr-FR" sz="2400" dirty="0"/>
              <a:t>Améliorer la qualité du diagnostic en identifiant des critères de diagnostic  fiables ,hiérarchisés et réalisables.</a:t>
            </a:r>
          </a:p>
          <a:p>
            <a:pPr marL="0" indent="0" algn="just">
              <a:buNone/>
            </a:pPr>
            <a:r>
              <a:rPr lang="fr-FR" sz="2400" dirty="0"/>
              <a:t>Organiser la prise en charge au long cours et la surveillance en milieu ambulatoire de ces patients .</a:t>
            </a:r>
          </a:p>
          <a:p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fr-FR" sz="3200" b="1" dirty="0">
                <a:latin typeface="Albertus"/>
              </a:rPr>
              <a:t>DISCUSSION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36575" indent="-274638" algn="just">
              <a:buFont typeface="Wingdings" pitchFamily="2" charset="2"/>
              <a:buChar char="§"/>
            </a:pPr>
            <a:r>
              <a:rPr lang="fr-FR" sz="2400" dirty="0"/>
              <a:t>La sarcoïdose est plus fréquente dans l’étude présentée suivie des connectivites, résultat comparable à celui des études: grecque, belge  et allemande.</a:t>
            </a:r>
          </a:p>
          <a:p>
            <a:pPr marL="536575" indent="-274638" algn="just">
              <a:buFont typeface="Wingdings" pitchFamily="2" charset="2"/>
              <a:buChar char="§"/>
            </a:pPr>
            <a:r>
              <a:rPr lang="fr-FR" sz="2400" dirty="0"/>
              <a:t>La FPI est prédominante dans la majorité des études(américaines ,espagnole et italienne)</a:t>
            </a:r>
          </a:p>
          <a:p>
            <a:pPr marL="536575" indent="-274638" algn="just">
              <a:buFont typeface="Wingdings" pitchFamily="2" charset="2"/>
              <a:buChar char="§"/>
            </a:pPr>
            <a:r>
              <a:rPr lang="fr-FR" sz="2400" dirty="0"/>
              <a:t>Les arguments diagnostiques: TDM HR,</a:t>
            </a:r>
          </a:p>
          <a:p>
            <a:pPr marL="536575" indent="-274638" algn="just">
              <a:buNone/>
            </a:pPr>
            <a:r>
              <a:rPr lang="fr-FR" sz="2400" dirty="0"/>
              <a:t>                   </a:t>
            </a:r>
            <a:r>
              <a:rPr lang="fr-FR" sz="2400" dirty="0" err="1"/>
              <a:t>histo</a:t>
            </a:r>
            <a:r>
              <a:rPr lang="fr-FR" sz="2400" dirty="0"/>
              <a:t>-cytologiques, immunologiques.</a:t>
            </a:r>
          </a:p>
          <a:p>
            <a:pPr marL="536575" indent="-274638" algn="just">
              <a:buFont typeface="Wingdings" pitchFamily="2" charset="2"/>
              <a:buChar char="§"/>
            </a:pPr>
            <a:r>
              <a:rPr lang="fr-FR" sz="2400" dirty="0"/>
              <a:t> La biopsie pulmonaire est rarement indiquée</a:t>
            </a:r>
          </a:p>
          <a:p>
            <a:pPr marL="536575" indent="-274638" algn="just">
              <a:buNone/>
            </a:pPr>
            <a:r>
              <a:rPr lang="fr-FR" sz="2400" dirty="0"/>
              <a:t>                       (5% dans l’étude présentée).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2400" dirty="0"/>
              <a:t>La progression de la PID est  corrélée  à la présence de rayon de miel et à une alvéolite à PNN (FPI ,PINS ,  sclérodermie). </a:t>
            </a:r>
          </a:p>
          <a:p>
            <a:pPr algn="just">
              <a:buFont typeface="Wingdings" pitchFamily="2" charset="2"/>
              <a:buChar char="§"/>
            </a:pPr>
            <a:r>
              <a:rPr lang="fr-FR" sz="2400" dirty="0"/>
              <a:t>La </a:t>
            </a:r>
            <a:r>
              <a:rPr lang="fr-FR" sz="2400" dirty="0" err="1"/>
              <a:t>cortico</a:t>
            </a:r>
            <a:r>
              <a:rPr lang="fr-FR" sz="2400" dirty="0"/>
              <a:t>-sensibilité: PINS avec IRC légère à modérée, aspect en verre dépoli et alvéolite lymphocytaire . </a:t>
            </a:r>
          </a:p>
          <a:p>
            <a:pPr algn="just"/>
            <a:r>
              <a:rPr lang="fr-FR" sz="2400" dirty="0"/>
              <a:t>La  </a:t>
            </a:r>
            <a:r>
              <a:rPr lang="fr-FR" sz="2400" dirty="0" err="1"/>
              <a:t>cortico</a:t>
            </a:r>
            <a:r>
              <a:rPr lang="fr-FR" sz="2400" dirty="0"/>
              <a:t>-résistance et la progression dans les formes avec rayon de miel prédominant et alvéolite à PNN (PINS idiopathique </a:t>
            </a:r>
            <a:r>
              <a:rPr lang="fr-FR" sz="2400" dirty="0" err="1"/>
              <a:t>fibrosante</a:t>
            </a:r>
            <a:r>
              <a:rPr lang="fr-FR" sz="2400" dirty="0"/>
              <a:t> et dans la PID de la sclérodermie).</a:t>
            </a:r>
          </a:p>
          <a:p>
            <a:pPr lvl="0" algn="just">
              <a:buFont typeface="Wingdings" pitchFamily="2" charset="2"/>
              <a:buChar char="§"/>
            </a:pPr>
            <a:r>
              <a:rPr lang="fr-FR" sz="2400" dirty="0"/>
              <a:t>La progression et la </a:t>
            </a:r>
            <a:r>
              <a:rPr lang="fr-FR" sz="2400" dirty="0" err="1"/>
              <a:t>cortico</a:t>
            </a:r>
            <a:r>
              <a:rPr lang="fr-FR" sz="2400" dirty="0"/>
              <a:t>-résistance  dans la  FPI </a:t>
            </a:r>
          </a:p>
          <a:p>
            <a:pPr algn="just">
              <a:buNone/>
            </a:pPr>
            <a:r>
              <a:rPr lang="fr-FR" sz="2400" dirty="0"/>
              <a:t>      (rapportées dans l’étude COMET)</a:t>
            </a:r>
          </a:p>
          <a:p>
            <a:pPr algn="just">
              <a:buFont typeface="Wingdings" pitchFamily="2" charset="2"/>
              <a:buChar char="§"/>
            </a:pP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fr-FR" sz="3200" b="1" dirty="0">
                <a:latin typeface="Albertus"/>
              </a:rPr>
              <a:t>DISCUSSION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Imag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071546"/>
            <a:ext cx="6572295" cy="50546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857488" y="357166"/>
            <a:ext cx="4286280" cy="36933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fr-FR" b="1" dirty="0"/>
              <a:t>Corrélation TDM avec l’EFR et le LBA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7" name="Espace réservé du pied de page 4"/>
          <p:cNvSpPr txBox="1">
            <a:spLocks/>
          </p:cNvSpPr>
          <p:nvPr/>
        </p:nvSpPr>
        <p:spPr>
          <a:xfrm flipV="1">
            <a:off x="1643042" y="6786586"/>
            <a:ext cx="5715040" cy="7141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371DF5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L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14290"/>
            <a:ext cx="5857915" cy="6357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00298" y="0"/>
            <a:ext cx="5072098" cy="27699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Algorithme diagnostique des PID chroniques  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30522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Les PID sont une cause importante de morbidité et de mortalité.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Leur évolution est variable déterminée  par la cause sous jacente.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La FPI est la plus sévère avec un pronostic effroyable comparable à celui des néoplasies 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La nécessité d’un diagnostic précoce  s’impose avant d’aboutir au handicap respiratoire.</a:t>
            </a:r>
          </a:p>
          <a:p>
            <a:pPr algn="just">
              <a:buFont typeface="Wingdings" pitchFamily="2" charset="2"/>
              <a:buChar char="§"/>
            </a:pP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L’apport diagnostique de la TDM HR est considérable.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L’exploration fonctionnelle respiratoire  a une valeur pronostique.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La discussion multidisciplinaire améliore la qualité du diagnostic de ces PID et évite le recours à la biopsie  pulmonaire</a:t>
            </a:r>
          </a:p>
          <a:p>
            <a:pPr algn="just">
              <a:buFont typeface="Wingdings" pitchFamily="2" charset="2"/>
              <a:buChar char="§"/>
            </a:pP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Traitement cortisonique décevant dans  les </a:t>
            </a:r>
            <a:r>
              <a:rPr lang="fr-FR" sz="2400" i="1" dirty="0" err="1">
                <a:latin typeface="Times New Roman" pitchFamily="18" charset="0"/>
                <a:cs typeface="Times New Roman" pitchFamily="18" charset="0"/>
              </a:rPr>
              <a:t>PID,plus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 favorables dans les </a:t>
            </a:r>
            <a:r>
              <a:rPr lang="fr-FR" sz="2400" i="1" dirty="0" err="1">
                <a:latin typeface="Times New Roman" pitchFamily="18" charset="0"/>
                <a:cs typeface="Times New Roman" pitchFamily="18" charset="0"/>
              </a:rPr>
              <a:t>connectivites.Les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i="1" dirty="0" err="1">
                <a:latin typeface="Times New Roman" pitchFamily="18" charset="0"/>
                <a:cs typeface="Times New Roman" pitchFamily="18" charset="0"/>
              </a:rPr>
              <a:t>antifibrosants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i="1" dirty="0" err="1">
                <a:latin typeface="Times New Roman" pitchFamily="18" charset="0"/>
                <a:cs typeface="Times New Roman" pitchFamily="18" charset="0"/>
              </a:rPr>
              <a:t>pirfénidone,inhibiteur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 de la tyrosine kinase) semblent ralentir  la progression.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00232" y="260648"/>
            <a:ext cx="5286412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lbertus"/>
              </a:rPr>
              <a:t>CONCLUSION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85791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buNone/>
            </a:pPr>
            <a:r>
              <a:rPr lang="fr-FR" sz="2400" b="1" dirty="0"/>
              <a:t>Provenance des patients</a:t>
            </a:r>
            <a:r>
              <a:rPr lang="fr-FR" sz="2400" dirty="0"/>
              <a:t>: consultation ambulatoire  du service et des transferts proposés par des confrères pneumologues essentiellement et rhumatologues.</a:t>
            </a:r>
          </a:p>
          <a:p>
            <a:pPr algn="just">
              <a:buNone/>
            </a:pPr>
            <a:endParaRPr lang="fr-FR" sz="2400" dirty="0"/>
          </a:p>
          <a:p>
            <a:pPr algn="just">
              <a:buFont typeface="Wingdings" pitchFamily="2" charset="2"/>
              <a:buChar char="§"/>
            </a:pPr>
            <a:r>
              <a:rPr lang="fr-FR" sz="2400" b="1" dirty="0"/>
              <a:t>Période de l’étude</a:t>
            </a:r>
            <a:r>
              <a:rPr lang="fr-FR" sz="2400" dirty="0"/>
              <a:t>:2005- 2009.</a:t>
            </a:r>
          </a:p>
          <a:p>
            <a:pPr algn="just">
              <a:buNone/>
            </a:pPr>
            <a:r>
              <a:rPr lang="fr-FR" sz="2400" dirty="0"/>
              <a:t>    2005-2008:recrutement et surveillance des cas admis à l’étude</a:t>
            </a:r>
          </a:p>
          <a:p>
            <a:pPr marL="363538" lvl="1" indent="-363538" algn="just">
              <a:buNone/>
              <a:tabLst>
                <a:tab pos="363538" algn="l"/>
              </a:tabLst>
            </a:pPr>
            <a:r>
              <a:rPr lang="fr-FR" sz="2400" dirty="0"/>
              <a:t>    2008-2009:surveillance des derniers cas recrutés</a:t>
            </a:r>
          </a:p>
          <a:p>
            <a:pPr marL="363538" lvl="1" indent="-363538" algn="just">
              <a:buNone/>
              <a:tabLst>
                <a:tab pos="363538" algn="l"/>
              </a:tabLst>
            </a:pPr>
            <a:r>
              <a:rPr lang="fr-FR" sz="2400" b="1" dirty="0"/>
              <a:t> Critère d’inclusion  </a:t>
            </a:r>
            <a:endParaRPr lang="fr-FR" sz="2400" dirty="0"/>
          </a:p>
          <a:p>
            <a:pPr marL="449263" lvl="0" indent="0" algn="just">
              <a:buNone/>
              <a:tabLst>
                <a:tab pos="812800" algn="l"/>
              </a:tabLst>
            </a:pPr>
            <a:r>
              <a:rPr lang="fr-FR" sz="2400" dirty="0"/>
              <a:t> La présence d’un  syndrome interstitiel bilatéral à l’imagerie thoracique.</a:t>
            </a:r>
          </a:p>
          <a:p>
            <a:pPr algn="just">
              <a:buNone/>
            </a:pPr>
            <a:r>
              <a:rPr lang="fr-FR" sz="2400" b="1" dirty="0"/>
              <a:t>Critères d’exclusion </a:t>
            </a:r>
            <a:r>
              <a:rPr lang="fr-FR" sz="2400" dirty="0"/>
              <a:t> </a:t>
            </a:r>
          </a:p>
          <a:p>
            <a:pPr marL="808038" lvl="0" algn="just">
              <a:buFont typeface="Wingdings" pitchFamily="2" charset="2"/>
              <a:buChar char="§"/>
            </a:pPr>
            <a:r>
              <a:rPr lang="fr-FR" sz="2400" dirty="0"/>
              <a:t>Pneumopathie  interstitielle d’origine cardiaque</a:t>
            </a:r>
          </a:p>
          <a:p>
            <a:pPr marL="808038" lvl="0" algn="just">
              <a:buFont typeface="Wingdings" pitchFamily="2" charset="2"/>
              <a:buChar char="§"/>
            </a:pPr>
            <a:r>
              <a:rPr lang="fr-FR" sz="2400" dirty="0"/>
              <a:t>Pneumopathie bilatérale  infectieuse</a:t>
            </a:r>
          </a:p>
          <a:p>
            <a:pPr marL="808038" lvl="0" algn="just">
              <a:buFont typeface="Wingdings" pitchFamily="2" charset="2"/>
              <a:buChar char="§"/>
            </a:pPr>
            <a:r>
              <a:rPr lang="fr-FR" sz="2400" dirty="0"/>
              <a:t>Pneumopathie néoplasique</a:t>
            </a:r>
          </a:p>
          <a:p>
            <a:pPr algn="just">
              <a:buNone/>
            </a:pPr>
            <a:r>
              <a:rPr lang="fr-FR" sz="2400" dirty="0"/>
              <a:t> </a:t>
            </a:r>
          </a:p>
          <a:p>
            <a:pPr algn="just">
              <a:buFont typeface="Wingdings" pitchFamily="2" charset="2"/>
              <a:buChar char="§"/>
            </a:pPr>
            <a:endParaRPr lang="fr-FR" sz="2400" dirty="0"/>
          </a:p>
          <a:p>
            <a:pPr algn="just">
              <a:buFont typeface="Wingdings" pitchFamily="2" charset="2"/>
              <a:buChar char="§"/>
            </a:pP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18"/>
          </a:xfrm>
          <a:solidFill>
            <a:srgbClr val="FFFFCC"/>
          </a:solidFill>
          <a:ln>
            <a:solidFill>
              <a:srgbClr val="FFFFCC"/>
            </a:solidFill>
          </a:ln>
        </p:spPr>
        <p:txBody>
          <a:bodyPr>
            <a:normAutofit/>
          </a:bodyPr>
          <a:lstStyle/>
          <a:p>
            <a:r>
              <a:rPr lang="fr-FR" sz="2800" b="1" dirty="0">
                <a:latin typeface="Albertus" pitchFamily="34" charset="0"/>
              </a:rPr>
              <a:t>MÉTHODOLOGIE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59293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363538" lvl="1" indent="-363538">
              <a:buNone/>
              <a:tabLst>
                <a:tab pos="363538" algn="l"/>
              </a:tabLst>
            </a:pPr>
            <a:endParaRPr lang="fr-FR" sz="2400" dirty="0"/>
          </a:p>
          <a:p>
            <a:pPr marL="808038" lvl="0">
              <a:buNone/>
            </a:pPr>
            <a:r>
              <a:rPr lang="fr-FR" sz="3800" b="1" dirty="0"/>
              <a:t>Principaux examens complémentaires réalisés</a:t>
            </a:r>
          </a:p>
          <a:p>
            <a:pPr marL="619125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fr-FR" sz="3800" dirty="0"/>
              <a:t>Tomodensitométrie thoracique haute résolution </a:t>
            </a:r>
          </a:p>
          <a:p>
            <a:pPr marL="619125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fr-FR" sz="3800" dirty="0"/>
              <a:t>Exploration fonctionnelle respiratoire </a:t>
            </a:r>
          </a:p>
          <a:p>
            <a:pPr marL="619125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fr-FR" sz="3800" dirty="0"/>
              <a:t>Fibroscopie  bronchique, LBA, biopsies broncho-pulmonaires </a:t>
            </a:r>
          </a:p>
          <a:p>
            <a:pPr marL="619125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fr-FR" sz="3800" dirty="0"/>
              <a:t>Echo-doppler cardiaque</a:t>
            </a:r>
          </a:p>
          <a:p>
            <a:pPr marL="619125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fr-FR" sz="3800" dirty="0"/>
              <a:t>Echographie abdominale</a:t>
            </a:r>
          </a:p>
          <a:p>
            <a:pPr marL="619125" algn="just">
              <a:lnSpc>
                <a:spcPct val="120000"/>
              </a:lnSpc>
              <a:buFont typeface="Wingdings" pitchFamily="2" charset="2"/>
              <a:buChar char="§"/>
            </a:pPr>
            <a:endParaRPr lang="fr-FR" sz="3800" dirty="0"/>
          </a:p>
          <a:p>
            <a:pPr marL="619125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fr-FR" sz="3800" dirty="0"/>
              <a:t>Biopsies extra thoraciques selon l’orientation diagnostique</a:t>
            </a:r>
          </a:p>
          <a:p>
            <a:pPr marL="619125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fr-FR" sz="3800" dirty="0"/>
              <a:t>Biopsie pulmonaire dans certains cas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fr-FR" sz="3800" b="1" dirty="0">
                <a:latin typeface="Albertus" pitchFamily="34" charset="0"/>
              </a:rPr>
              <a:t>Déroulement du traitement et de la surveillance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fr-FR" sz="3800" dirty="0"/>
              <a:t>Traitement  cortisonique prescrit à tous les patients de l’étude.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fr-FR" sz="3800" dirty="0"/>
              <a:t>Surveillance des cas admis : consultation mensuelle puis trimestrielle au cours de l’année suivant l’admission à l’étude. </a:t>
            </a:r>
          </a:p>
          <a:p>
            <a:pPr marL="619125" algn="just">
              <a:lnSpc>
                <a:spcPct val="120000"/>
              </a:lnSpc>
              <a:buFont typeface="Wingdings" pitchFamily="2" charset="2"/>
              <a:buChar char="§"/>
            </a:pPr>
            <a:endParaRPr lang="fr-FR" sz="2400" dirty="0">
              <a:latin typeface="Albertus" pitchFamily="34" charset="0"/>
            </a:endParaRPr>
          </a:p>
          <a:p>
            <a:pPr marL="619125" algn="just">
              <a:lnSpc>
                <a:spcPct val="120000"/>
              </a:lnSpc>
              <a:buFont typeface="Wingdings" pitchFamily="2" charset="2"/>
              <a:buChar char="§"/>
            </a:pPr>
            <a:endParaRPr lang="fr-FR" sz="2400" dirty="0"/>
          </a:p>
          <a:p>
            <a:pPr marL="619125" algn="just">
              <a:lnSpc>
                <a:spcPct val="120000"/>
              </a:lnSpc>
              <a:buFont typeface="Wingdings" pitchFamily="2" charset="2"/>
              <a:buChar char="§"/>
            </a:pPr>
            <a:endParaRPr lang="fr-FR" sz="2400" dirty="0"/>
          </a:p>
          <a:p>
            <a:endParaRPr lang="fr-FR" sz="2400" b="1" dirty="0"/>
          </a:p>
          <a:p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-214330"/>
            <a:ext cx="8229600" cy="785810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fr-FR" sz="2800" b="1" dirty="0">
                <a:latin typeface="Albertus" pitchFamily="34" charset="0"/>
              </a:rPr>
              <a:t>MÉTHODOLOGIE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52864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dirty="0"/>
              <a:t> Evaluation 3</a:t>
            </a:r>
            <a:r>
              <a:rPr lang="fr-FR" sz="2400" b="1" baseline="30000" dirty="0"/>
              <a:t>e</a:t>
            </a:r>
            <a:r>
              <a:rPr lang="fr-FR" sz="2400" b="1" dirty="0"/>
              <a:t>, 6</a:t>
            </a:r>
            <a:r>
              <a:rPr lang="fr-FR" sz="2400" b="1" baseline="30000" dirty="0"/>
              <a:t>e</a:t>
            </a:r>
            <a:r>
              <a:rPr lang="fr-FR" sz="2400" b="1" dirty="0"/>
              <a:t> et 9</a:t>
            </a:r>
            <a:r>
              <a:rPr lang="fr-FR" sz="2400" b="1" baseline="30000" dirty="0"/>
              <a:t>e</a:t>
            </a:r>
            <a:r>
              <a:rPr lang="fr-FR" sz="2400" b="1" dirty="0"/>
              <a:t> mois </a:t>
            </a:r>
            <a:r>
              <a:rPr lang="fr-FR" sz="2400" dirty="0"/>
              <a:t>: </a:t>
            </a:r>
          </a:p>
          <a:p>
            <a:pPr lvl="1">
              <a:buFont typeface="Wingdings" pitchFamily="2" charset="2"/>
              <a:buChar char="§"/>
            </a:pPr>
            <a:r>
              <a:rPr lang="fr-FR" sz="2400" dirty="0"/>
              <a:t>Clinique</a:t>
            </a:r>
          </a:p>
          <a:p>
            <a:pPr lvl="1">
              <a:buFont typeface="Wingdings" pitchFamily="2" charset="2"/>
              <a:buChar char="§"/>
            </a:pPr>
            <a:r>
              <a:rPr lang="fr-FR" sz="2400" dirty="0"/>
              <a:t>Radiologique</a:t>
            </a:r>
          </a:p>
          <a:p>
            <a:pPr lvl="1">
              <a:buFont typeface="Wingdings" pitchFamily="2" charset="2"/>
              <a:buChar char="§"/>
            </a:pPr>
            <a:r>
              <a:rPr lang="fr-FR" sz="2400" dirty="0"/>
              <a:t>Fonctionnelle respiratoire</a:t>
            </a:r>
          </a:p>
          <a:p>
            <a:pPr>
              <a:buNone/>
            </a:pPr>
            <a:r>
              <a:rPr lang="fr-FR" sz="2400" b="1" dirty="0"/>
              <a:t>Evaluation  12</a:t>
            </a:r>
            <a:r>
              <a:rPr lang="fr-FR" sz="2400" b="1" baseline="30000" dirty="0"/>
              <a:t>e</a:t>
            </a:r>
            <a:r>
              <a:rPr lang="fr-FR" sz="2400" b="1" dirty="0"/>
              <a:t> mois </a:t>
            </a:r>
            <a:r>
              <a:rPr lang="fr-FR" sz="2400" dirty="0"/>
              <a:t>:En plus de l’évaluation </a:t>
            </a:r>
            <a:r>
              <a:rPr lang="fr-FR" sz="2400" dirty="0" err="1"/>
              <a:t>cl,Rx,EFR,les</a:t>
            </a:r>
            <a:r>
              <a:rPr lang="fr-FR" sz="2400" dirty="0"/>
              <a:t> autres paramètres analysés :</a:t>
            </a:r>
          </a:p>
          <a:p>
            <a:pPr lvl="2"/>
            <a:r>
              <a:rPr lang="fr-FR" dirty="0"/>
              <a:t>Le bilan inflammatoire  ,le taux de l’ ECA </a:t>
            </a:r>
          </a:p>
          <a:p>
            <a:pPr lvl="2"/>
            <a:r>
              <a:rPr lang="fr-FR" dirty="0"/>
              <a:t>La TDM HR de contrôle </a:t>
            </a:r>
          </a:p>
          <a:p>
            <a:pPr lvl="2"/>
            <a:r>
              <a:rPr lang="fr-FR" dirty="0"/>
              <a:t>La cytologie du  LBA </a:t>
            </a:r>
          </a:p>
          <a:p>
            <a:pPr lvl="2"/>
            <a:r>
              <a:rPr lang="fr-FR" dirty="0"/>
              <a:t>L’écho –Doppler cardiaque</a:t>
            </a:r>
          </a:p>
          <a:p>
            <a:pPr lvl="2"/>
            <a:r>
              <a:rPr lang="fr-FR" dirty="0"/>
              <a:t> </a:t>
            </a:r>
            <a:r>
              <a:rPr lang="fr-FR" sz="2400" dirty="0"/>
              <a:t>L’échographie abdominale </a:t>
            </a:r>
          </a:p>
          <a:p>
            <a:pPr marL="623888" lvl="0" indent="-260350" algn="just">
              <a:buNone/>
            </a:pPr>
            <a:endParaRPr lang="fr-FR" dirty="0"/>
          </a:p>
          <a:p>
            <a:pPr lvl="2">
              <a:buNone/>
            </a:pPr>
            <a:endParaRPr lang="fr-FR" dirty="0"/>
          </a:p>
          <a:p>
            <a:pPr>
              <a:buNone/>
            </a:pP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fr-FR" sz="3200" b="1" dirty="0">
                <a:latin typeface="Albertus" pitchFamily="34" charset="0"/>
              </a:rPr>
              <a:t>MÉTHODOLOGIE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sz="2400" dirty="0"/>
              <a:t>Dans l’évaluation à 12 mois la PID a été considérée     </a:t>
            </a:r>
          </a:p>
          <a:p>
            <a:pPr algn="just">
              <a:buNone/>
            </a:pPr>
            <a:r>
              <a:rPr lang="fr-FR" sz="2400" dirty="0"/>
              <a:t>Progressive: altération de la CVF de plus de 10% de la valeur initiale</a:t>
            </a:r>
          </a:p>
          <a:p>
            <a:pPr algn="just">
              <a:buNone/>
            </a:pPr>
            <a:r>
              <a:rPr lang="fr-FR" sz="2400" dirty="0"/>
              <a:t>Efficacité du traitement corticoïde :</a:t>
            </a:r>
          </a:p>
          <a:p>
            <a:pPr algn="just">
              <a:buNone/>
            </a:pPr>
            <a:r>
              <a:rPr lang="fr-FR" sz="2400" dirty="0"/>
              <a:t>     Amélioration  des images radiologiques et de la CVF de 10% de la valeur  initiale.  </a:t>
            </a:r>
          </a:p>
          <a:p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fr-FR" sz="3200" b="1" dirty="0">
                <a:latin typeface="Albertus" pitchFamily="34" charset="0"/>
              </a:rPr>
              <a:t>MÉTHODOLOGIE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1928802"/>
            <a:ext cx="7972452" cy="214314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>
                <a:latin typeface="Algerian" pitchFamily="82" charset="0"/>
              </a:rPr>
              <a:t>Résultats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500043"/>
            <a:ext cx="8429684" cy="2714643"/>
          </a:xfrm>
          <a:solidFill>
            <a:srgbClr val="FFFFCC"/>
          </a:solidFill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fr-FR" sz="2400" b="1" dirty="0"/>
              <a:t>Charge de morbidité dans un service spécialisé d’Alger </a:t>
            </a:r>
            <a:endParaRPr lang="fr-FR" sz="2400" dirty="0"/>
          </a:p>
          <a:p>
            <a:pPr indent="20638" algn="just">
              <a:buFont typeface="Wingdings" pitchFamily="2" charset="2"/>
              <a:buChar char="ü"/>
            </a:pPr>
            <a:r>
              <a:rPr lang="fr-FR" sz="2400" dirty="0"/>
              <a:t>3341 patients hospitalisés de 2005 à 2008. </a:t>
            </a:r>
          </a:p>
          <a:p>
            <a:pPr indent="20638" algn="just">
              <a:buFont typeface="Wingdings" pitchFamily="2" charset="2"/>
              <a:buChar char="ü"/>
            </a:pPr>
            <a:r>
              <a:rPr lang="fr-FR" sz="2400" dirty="0"/>
              <a:t>110 patients admis à l’étude : (3,29%) des cas.  </a:t>
            </a:r>
          </a:p>
          <a:p>
            <a:pPr lvl="0" algn="just">
              <a:buFont typeface="Wingdings" pitchFamily="2" charset="2"/>
              <a:buChar char="v"/>
            </a:pPr>
            <a:r>
              <a:rPr lang="fr-FR" sz="2400" b="1" dirty="0"/>
              <a:t>Caractéristiques des  PID étudiées</a:t>
            </a:r>
          </a:p>
          <a:p>
            <a:pPr indent="20638" algn="just">
              <a:buFont typeface="Wingdings" pitchFamily="2" charset="2"/>
              <a:buChar char="ü"/>
            </a:pPr>
            <a:r>
              <a:rPr lang="fr-FR" sz="2400" dirty="0"/>
              <a:t>Sexe ratio F/M : 2,14/1             (DS, p&lt;10-</a:t>
            </a:r>
            <a:r>
              <a:rPr lang="fr-FR" sz="2400" baseline="30000" dirty="0"/>
              <a:t>6</a:t>
            </a:r>
            <a:r>
              <a:rPr lang="fr-FR" sz="2400" dirty="0"/>
              <a:t>).</a:t>
            </a:r>
          </a:p>
          <a:p>
            <a:pPr indent="20638" algn="just">
              <a:buFont typeface="Wingdings" pitchFamily="2" charset="2"/>
              <a:buChar char="ü"/>
            </a:pPr>
            <a:r>
              <a:rPr lang="fr-FR" sz="2400" dirty="0"/>
              <a:t>Age moyen: 50 ans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857628"/>
            <a:ext cx="4192588" cy="2292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 flipH="1">
            <a:off x="1763688" y="188640"/>
            <a:ext cx="402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714612" y="3429000"/>
            <a:ext cx="3739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Répartition des patients selon le sexe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7978-6226-47E6-B1C1-94B2CE5649CE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5624</TotalTime>
  <Words>1417</Words>
  <Application>Microsoft Office PowerPoint</Application>
  <PresentationFormat>Affichage à l'écran (4:3)</PresentationFormat>
  <Paragraphs>556</Paragraphs>
  <Slides>34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2" baseType="lpstr">
      <vt:lpstr>Albertus</vt:lpstr>
      <vt:lpstr>Algerian</vt:lpstr>
      <vt:lpstr>Arial</vt:lpstr>
      <vt:lpstr>Calibri</vt:lpstr>
      <vt:lpstr>Cambria</vt:lpstr>
      <vt:lpstr>Times New Roman</vt:lpstr>
      <vt:lpstr>Wingdings</vt:lpstr>
      <vt:lpstr>Thème Office</vt:lpstr>
      <vt:lpstr>Le Profil  des PNEUMOPATHIES INTERSTITIELLES DIFFUSES OBSERVEES  A  ALGER    N. Zidouni, A.Kheliouen 12éme congrès  de l’ AFAP Constantine   28,29 Mai 2016 </vt:lpstr>
      <vt:lpstr>Présentation PowerPoint</vt:lpstr>
      <vt:lpstr>OBJECTIFS </vt:lpstr>
      <vt:lpstr>MÉTHODOLOGIE </vt:lpstr>
      <vt:lpstr>MÉTHODOLOGIE </vt:lpstr>
      <vt:lpstr>MÉTHODOLOGIE </vt:lpstr>
      <vt:lpstr>MÉTHODOLOGIE </vt:lpstr>
      <vt:lpstr>Résultats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décès à 12 mois</vt:lpstr>
      <vt:lpstr>Profil évolutif des PID  à 12mois</vt:lpstr>
      <vt:lpstr>DISCUSSION</vt:lpstr>
      <vt:lpstr>DISCUSSION</vt:lpstr>
      <vt:lpstr>Présentation PowerPoint</vt:lpstr>
      <vt:lpstr>Présentation PowerPoint</vt:lpstr>
      <vt:lpstr>Présentation PowerPoint</vt:lpstr>
    </vt:vector>
  </TitlesOfParts>
  <Company>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</dc:creator>
  <cp:lastModifiedBy>Massinissa TOUAZI</cp:lastModifiedBy>
  <cp:revision>785</cp:revision>
  <dcterms:created xsi:type="dcterms:W3CDTF">2013-06-16T09:00:12Z</dcterms:created>
  <dcterms:modified xsi:type="dcterms:W3CDTF">2019-01-08T21:27:17Z</dcterms:modified>
</cp:coreProperties>
</file>