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295" r:id="rId4"/>
    <p:sldId id="296" r:id="rId5"/>
    <p:sldId id="272" r:id="rId6"/>
    <p:sldId id="275" r:id="rId7"/>
    <p:sldId id="276" r:id="rId8"/>
    <p:sldId id="277" r:id="rId9"/>
    <p:sldId id="262" r:id="rId10"/>
    <p:sldId id="265" r:id="rId11"/>
    <p:sldId id="279" r:id="rId12"/>
    <p:sldId id="274" r:id="rId13"/>
    <p:sldId id="280" r:id="rId14"/>
    <p:sldId id="281" r:id="rId15"/>
    <p:sldId id="294" r:id="rId16"/>
    <p:sldId id="300" r:id="rId17"/>
    <p:sldId id="278" r:id="rId18"/>
    <p:sldId id="267" r:id="rId19"/>
    <p:sldId id="289" r:id="rId20"/>
    <p:sldId id="282" r:id="rId21"/>
    <p:sldId id="283" r:id="rId22"/>
    <p:sldId id="284" r:id="rId23"/>
    <p:sldId id="297" r:id="rId24"/>
    <p:sldId id="291" r:id="rId25"/>
    <p:sldId id="301" r:id="rId26"/>
    <p:sldId id="292" r:id="rId27"/>
    <p:sldId id="293" r:id="rId28"/>
    <p:sldId id="298" r:id="rId29"/>
    <p:sldId id="285" r:id="rId30"/>
    <p:sldId id="286" r:id="rId31"/>
    <p:sldId id="287" r:id="rId32"/>
    <p:sldId id="299" r:id="rId33"/>
  </p:sldIdLst>
  <p:sldSz cx="12188825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86" d="100"/>
          <a:sy n="86" d="100"/>
        </p:scale>
        <p:origin x="470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Contrôle acceptable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Contrôle acceptable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Début de suivi</c:v>
                </c:pt>
                <c:pt idx="1">
                  <c:v>Fin de suivi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C-47C9-A959-4D4C55E81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646016"/>
        <c:axId val="112647552"/>
      </c:barChart>
      <c:catAx>
        <c:axId val="11264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647552"/>
        <c:crosses val="autoZero"/>
        <c:auto val="1"/>
        <c:lblAlgn val="ctr"/>
        <c:lblOffset val="100"/>
        <c:noMultiLvlLbl val="0"/>
      </c:catAx>
      <c:valAx>
        <c:axId val="11264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64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128FCA9C-FF92-4024-BDEC-A6D3B663DC09}" type="datetimeFigureOut">
              <a:rPr lang="fr-FR"/>
              <a:pPr/>
              <a:t>08/01/2019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A446DCAE-1661-43FF-8A44-43DAFDC1FD90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772AB877-E7B1-4681-847E-D0918612832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27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9C971FF-EF28-4195-A575-329446EFAA55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62738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595"/>
            <a:fld id="{3A2CC701-D80A-463B-8415-A85485312088}" type="slidenum">
              <a:rPr lang="en-US">
                <a:latin typeface="Century Gothic"/>
              </a:rPr>
              <a:pPr defTabSz="963595"/>
              <a:t>8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62738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595"/>
            <a:fld id="{3A2CC701-D80A-463B-8415-A85485312088}" type="slidenum">
              <a:rPr lang="en-US">
                <a:latin typeface="Century Gothic"/>
              </a:rPr>
              <a:pPr defTabSz="963595"/>
              <a:t>9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600" y="749300"/>
            <a:ext cx="6662738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3595"/>
            <a:fld id="{3A2CC701-D80A-463B-8415-A85485312088}" type="slidenum">
              <a:rPr lang="en-US">
                <a:latin typeface="Century Gothic"/>
              </a:rPr>
              <a:pPr defTabSz="963595"/>
              <a:t>10</a:t>
            </a:fld>
            <a:endParaRPr lang="en-US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981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fr-FR"/>
              <a:pPr/>
              <a:t>08/01/2019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tsjournals.org/doi/10.1164/rccm.201410-1874O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72" y="1196752"/>
            <a:ext cx="11449272" cy="1031777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6000" b="1" i="0" baseline="0" dirty="0">
                <a:solidFill>
                  <a:srgbClr val="002060"/>
                </a:solidFill>
                <a:latin typeface="Century Gothic"/>
                <a:ea typeface="+mj-ea"/>
                <a:cs typeface="+mj-cs"/>
              </a:rPr>
              <a:t>ASTHME SEVERE (ALLERGIQUE)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820" y="2852936"/>
            <a:ext cx="10873208" cy="165618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FR" sz="5100" b="1" dirty="0">
                <a:solidFill>
                  <a:srgbClr val="002060"/>
                </a:solidFill>
              </a:rPr>
              <a:t>QUE FAIRE QUAND TOUT A ECHOUE ? PERSPECTIVES ?</a:t>
            </a:r>
          </a:p>
          <a:p>
            <a:pPr algn="ctr"/>
            <a:endParaRPr lang="fr-FR" sz="5100" b="1" dirty="0">
              <a:solidFill>
                <a:srgbClr val="002060"/>
              </a:solidFill>
            </a:endParaRPr>
          </a:p>
          <a:p>
            <a:pPr algn="ctr"/>
            <a:r>
              <a:rPr lang="fr-FR" sz="5100" b="1" i="0" dirty="0">
                <a:solidFill>
                  <a:srgbClr val="002060"/>
                </a:solidFill>
              </a:rPr>
              <a:t>Dr </a:t>
            </a:r>
            <a:r>
              <a:rPr lang="fr-FR" sz="5100" b="1" i="0" dirty="0" err="1">
                <a:solidFill>
                  <a:srgbClr val="002060"/>
                </a:solidFill>
              </a:rPr>
              <a:t>Abdelghani</a:t>
            </a:r>
            <a:r>
              <a:rPr lang="fr-FR" sz="5100" b="1" i="0" dirty="0">
                <a:solidFill>
                  <a:srgbClr val="002060"/>
                </a:solidFill>
              </a:rPr>
              <a:t> BENTALEB</a:t>
            </a:r>
          </a:p>
          <a:p>
            <a:pPr algn="ctr"/>
            <a:endParaRPr lang="fr-FR" sz="5100" b="1" i="0" dirty="0">
              <a:solidFill>
                <a:srgbClr val="002060"/>
              </a:solidFill>
            </a:endParaRP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Centre de pneumologie de la polyclinique de Picardie</a:t>
            </a:r>
          </a:p>
          <a:p>
            <a:pPr algn="ctr"/>
            <a:r>
              <a:rPr lang="fr-FR" sz="3200" b="1" i="0" dirty="0">
                <a:solidFill>
                  <a:srgbClr val="002060"/>
                </a:solidFill>
              </a:rPr>
              <a:t>CHU Amiens Picardie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AMIENS</a:t>
            </a:r>
            <a:endParaRPr lang="fr-FR" sz="3200" b="1" i="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HU Amiens Picar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4941168"/>
            <a:ext cx="2354664" cy="1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4" y="5013176"/>
            <a:ext cx="1296144" cy="1296144"/>
          </a:xfrm>
          <a:prstGeom prst="rect">
            <a:avLst/>
          </a:prstGeom>
        </p:spPr>
      </p:pic>
      <p:pic>
        <p:nvPicPr>
          <p:cNvPr id="7" name="Image 6" descr="AFAP2016Banner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4797152"/>
            <a:ext cx="6131421" cy="173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788" y="274638"/>
            <a:ext cx="11377264" cy="7780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Les BIOTHERAPIES DANS L’ASTHME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1924" y="1052736"/>
            <a:ext cx="8640960" cy="5112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4640" y="6498268"/>
            <a:ext cx="5357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fr-FR" altLang="fr-FR" sz="1400" b="1" dirty="0" err="1">
                <a:latin typeface="Calibri" panose="020F0502020204030204" pitchFamily="34" charset="0"/>
              </a:rPr>
              <a:t>Bice</a:t>
            </a:r>
            <a:r>
              <a:rPr lang="fr-FR" altLang="fr-FR" sz="1400" b="1" dirty="0">
                <a:latin typeface="Calibri" panose="020F0502020204030204" pitchFamily="34" charset="0"/>
              </a:rPr>
              <a:t> et al. Ann of </a:t>
            </a:r>
            <a:r>
              <a:rPr lang="fr-FR" altLang="fr-FR" sz="1400" b="1" dirty="0" err="1">
                <a:latin typeface="Calibri" panose="020F0502020204030204" pitchFamily="34" charset="0"/>
              </a:rPr>
              <a:t>Allergy</a:t>
            </a:r>
            <a:r>
              <a:rPr lang="fr-FR" altLang="fr-FR" sz="1400" b="1" dirty="0">
                <a:latin typeface="Calibri" panose="020F0502020204030204" pitchFamily="34" charset="0"/>
              </a:rPr>
              <a:t>, </a:t>
            </a:r>
            <a:r>
              <a:rPr lang="fr-FR" altLang="fr-FR" sz="1400" b="1" dirty="0" err="1">
                <a:latin typeface="Calibri" panose="020F0502020204030204" pitchFamily="34" charset="0"/>
              </a:rPr>
              <a:t>Asthma</a:t>
            </a:r>
            <a:r>
              <a:rPr lang="fr-FR" altLang="fr-FR" sz="1400" b="1" dirty="0">
                <a:latin typeface="Calibri" panose="020F0502020204030204" pitchFamily="34" charset="0"/>
              </a:rPr>
              <a:t> &amp; </a:t>
            </a:r>
            <a:r>
              <a:rPr lang="fr-FR" altLang="fr-FR" sz="1400" b="1" dirty="0" err="1">
                <a:latin typeface="Calibri" panose="020F0502020204030204" pitchFamily="34" charset="0"/>
              </a:rPr>
              <a:t>Immunol</a:t>
            </a:r>
            <a:r>
              <a:rPr lang="fr-FR" altLang="fr-FR" sz="1400" b="1" dirty="0">
                <a:latin typeface="Calibri" panose="020F0502020204030204" pitchFamily="34" charset="0"/>
              </a:rPr>
              <a:t> 2015, 114, 175-177. </a:t>
            </a:r>
          </a:p>
        </p:txBody>
      </p:sp>
    </p:spTree>
    <p:extLst>
      <p:ext uri="{BB962C8B-B14F-4D97-AF65-F5344CB8AC3E}">
        <p14:creationId xmlns:p14="http://schemas.microsoft.com/office/powerpoint/2010/main" val="20418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70" y="1124744"/>
            <a:ext cx="3886200" cy="237552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LES BIOTHERAPIES ACTUELLEMENT DISPONIBLES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EFFET PRINCIPAL 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REDUIRE LE NOMBRES DES EXACERBATIONS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734372" y="873549"/>
            <a:ext cx="5478746" cy="550777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fr-FR" b="1" dirty="0" err="1"/>
              <a:t>Omalizumab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Anticorps monoclonal </a:t>
            </a:r>
            <a:r>
              <a:rPr lang="fr-FR" sz="1600" dirty="0" err="1">
                <a:solidFill>
                  <a:srgbClr val="C00000"/>
                </a:solidFill>
              </a:rPr>
              <a:t>anti-IgE</a:t>
            </a:r>
            <a:endParaRPr lang="fr-FR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Patients asthmatiques </a:t>
            </a:r>
            <a:r>
              <a:rPr lang="fr-FR" sz="1600" b="1" dirty="0">
                <a:solidFill>
                  <a:srgbClr val="1A841A"/>
                </a:solidFill>
              </a:rPr>
              <a:t>allergiques</a:t>
            </a:r>
            <a:r>
              <a:rPr lang="fr-FR" sz="1600" dirty="0">
                <a:solidFill>
                  <a:srgbClr val="C00000"/>
                </a:solidFill>
              </a:rPr>
              <a:t> sévères non contrôlés en </a:t>
            </a:r>
            <a:r>
              <a:rPr lang="fr-FR" sz="1600" dirty="0" err="1">
                <a:solidFill>
                  <a:srgbClr val="C00000"/>
                </a:solidFill>
              </a:rPr>
              <a:t>step</a:t>
            </a:r>
            <a:r>
              <a:rPr lang="fr-FR" sz="1600" dirty="0">
                <a:solidFill>
                  <a:srgbClr val="C00000"/>
                </a:solidFill>
              </a:rPr>
              <a:t>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Taux d’IgE et poids compatibles avec la table de dosage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Allergie documentée (test cutané ou IgE spécifiques sériques) à au moins un allergène </a:t>
            </a:r>
            <a:r>
              <a:rPr lang="fr-FR" sz="1600" dirty="0" err="1">
                <a:solidFill>
                  <a:srgbClr val="C00000"/>
                </a:solidFill>
              </a:rPr>
              <a:t>perannuel</a:t>
            </a:r>
            <a:endParaRPr lang="fr-FR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1 à 4 doses SC toutes les 2-4 semaines selon la table de dosage</a:t>
            </a:r>
          </a:p>
          <a:p>
            <a:pPr marL="0" indent="0">
              <a:buNone/>
            </a:pPr>
            <a:endParaRPr lang="fr-FR" sz="16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fr-FR" b="1" dirty="0" err="1"/>
              <a:t>Mépolizumab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Anticorps monoclonal anti-IL5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Asthme sévère réfractaire </a:t>
            </a:r>
            <a:r>
              <a:rPr lang="fr-FR" sz="1600" b="1" dirty="0">
                <a:solidFill>
                  <a:srgbClr val="1A841A"/>
                </a:solidFill>
              </a:rPr>
              <a:t>éosinophile</a:t>
            </a:r>
            <a:r>
              <a:rPr lang="fr-FR" sz="1600" dirty="0">
                <a:solidFill>
                  <a:srgbClr val="C00000"/>
                </a:solidFill>
              </a:rPr>
              <a:t> de l’adulte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100 mg SC toutes les 4 semaines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ATU nominative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7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10436" y="2651434"/>
            <a:ext cx="4752528" cy="417873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371" y="2651433"/>
            <a:ext cx="4347310" cy="41787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8462" y="1071374"/>
            <a:ext cx="1159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Patients asthmatiques allergiques sévères non contrôlés en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step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Taux d’IgE et poids compatibles avec la table de dosage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Allergie documentée (test cutané ou IgE spécifiques sériques) à au moins un allergène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perannuel</a:t>
            </a:r>
            <a:endParaRPr lang="fr-FR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 à 4 doses SC toutes les 2-4 semaines selon la table de dosage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477788" y="274638"/>
            <a:ext cx="11377264" cy="7780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OMALIZUMAB : DEJA 10 ANS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6876" y="6589404"/>
            <a:ext cx="18373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/>
            <a:r>
              <a:rPr lang="fr-FR" altLang="fr-FR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Humbert et al., </a:t>
            </a:r>
            <a:r>
              <a:rPr lang="fr-FR" altLang="fr-FR" sz="11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Allergy</a:t>
            </a:r>
            <a:r>
              <a:rPr lang="fr-FR" altLang="fr-FR" sz="1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2121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788" y="133489"/>
            <a:ext cx="11275109" cy="67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ET CHEZ L’ENFANT ?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11243492" cy="5256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Omalizumab dans l’asthme sévère : observatoire en vie réelle chez l’enfant  (</a:t>
            </a:r>
            <a:r>
              <a:rPr lang="fr-FR" b="1" i="1" dirty="0" err="1">
                <a:solidFill>
                  <a:schemeClr val="accent3">
                    <a:lumMod val="50000"/>
                  </a:schemeClr>
                </a:solidFill>
              </a:rPr>
              <a:t>Deschildre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 A, et al. </a:t>
            </a:r>
            <a:r>
              <a:rPr lang="fr-FR" b="1" i="1" dirty="0" err="1">
                <a:solidFill>
                  <a:schemeClr val="accent3">
                    <a:lumMod val="50000"/>
                  </a:schemeClr>
                </a:solidFill>
              </a:rPr>
              <a:t>Eur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i="1" dirty="0" err="1">
                <a:solidFill>
                  <a:schemeClr val="accent3">
                    <a:lumMod val="50000"/>
                  </a:schemeClr>
                </a:solidFill>
              </a:rPr>
              <a:t>Respir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 J 2013) </a:t>
            </a:r>
          </a:p>
          <a:p>
            <a:r>
              <a:rPr lang="fr-FR" sz="1600" dirty="0"/>
              <a:t>104 patients, 12 centres pédiatriques </a:t>
            </a:r>
          </a:p>
          <a:p>
            <a:r>
              <a:rPr lang="fr-FR" sz="1600" dirty="0"/>
              <a:t>AS défini suivant les critères ATS (suivi &gt; 1 an) </a:t>
            </a:r>
          </a:p>
          <a:p>
            <a:r>
              <a:rPr lang="fr-FR" sz="1600" dirty="0" err="1"/>
              <a:t>Comorbidités</a:t>
            </a:r>
            <a:r>
              <a:rPr lang="fr-FR" sz="1600" dirty="0"/>
              <a:t> allergiques fréquentes et allergies alimentaires </a:t>
            </a:r>
          </a:p>
          <a:p>
            <a:r>
              <a:rPr lang="fr-FR" sz="1600" dirty="0"/>
              <a:t>Phénotype </a:t>
            </a:r>
            <a:r>
              <a:rPr lang="fr-FR" sz="1600" dirty="0" err="1"/>
              <a:t>hyperallergique</a:t>
            </a:r>
            <a:r>
              <a:rPr lang="fr-FR" sz="1600" dirty="0"/>
              <a:t> surreprésenté avec taux d’IgE très élevé </a:t>
            </a:r>
          </a:p>
          <a:p>
            <a:r>
              <a:rPr lang="fr-FR" sz="1600" dirty="0"/>
              <a:t>Manifestation de certains </a:t>
            </a:r>
            <a:r>
              <a:rPr lang="fr-FR" sz="1600" dirty="0" err="1"/>
              <a:t>EIs</a:t>
            </a:r>
            <a:r>
              <a:rPr lang="fr-FR" sz="1600" dirty="0"/>
              <a:t> (asthénie, douleur au point d’injection) à l’initiation du traitement </a:t>
            </a:r>
          </a:p>
          <a:p>
            <a:r>
              <a:rPr lang="fr-FR" sz="1600" dirty="0"/>
              <a:t>Asthme non contrôlé + asthme à l’effort : après 20 semaines, bon contrôle </a:t>
            </a:r>
          </a:p>
          <a:p>
            <a:r>
              <a:rPr lang="fr-FR" sz="1600" dirty="0"/>
              <a:t>Evolution des exacerbations sévères : confirmation des résultats à 2 ans </a:t>
            </a:r>
          </a:p>
          <a:p>
            <a:r>
              <a:rPr lang="fr-FR" sz="1600" dirty="0"/>
              <a:t>Evolution fonctionnelle : EFR </a:t>
            </a:r>
          </a:p>
          <a:p>
            <a:pPr>
              <a:buNone/>
            </a:pPr>
            <a:r>
              <a:rPr lang="fr-FR" sz="1600" dirty="0"/>
              <a:t>    - Ne pas s’appuyer sur des critères fonctionnels pour évaluer la sévérité de l’asthme chez l’enfant </a:t>
            </a:r>
          </a:p>
          <a:p>
            <a:pPr>
              <a:buNone/>
            </a:pPr>
            <a:r>
              <a:rPr lang="fr-FR" sz="1600" dirty="0"/>
              <a:t>    - Stabilisation de la fonction respiratoire au cours du temps </a:t>
            </a:r>
            <a:r>
              <a:rPr lang="fr-FR" sz="1800" dirty="0"/>
              <a:t>	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224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3886200" cy="2239144"/>
          </a:xfrm>
        </p:spPr>
        <p:txBody>
          <a:bodyPr/>
          <a:lstStyle/>
          <a:p>
            <a:r>
              <a:rPr lang="en-US" dirty="0"/>
              <a:t>Le plus </a:t>
            </a:r>
            <a:r>
              <a:rPr lang="en-US" dirty="0" err="1"/>
              <a:t>proche</a:t>
            </a:r>
            <a:r>
              <a:rPr lang="en-US" dirty="0"/>
              <a:t> : </a:t>
            </a:r>
            <a:r>
              <a:rPr lang="en-US" b="1" dirty="0" err="1">
                <a:solidFill>
                  <a:schemeClr val="accent6"/>
                </a:solidFill>
              </a:rPr>
              <a:t>mepolizumab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50" y="3892536"/>
            <a:ext cx="4256934" cy="273755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IL-5 impliqué dans la croissance, l’activation et la maturation des éosinophiles</a:t>
            </a:r>
            <a:endParaRPr lang="fr-FR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Asthme sévère réfractaire éosinophile de l’adulte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100 mg SC toutes les 4 semaines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AMM France en attente du prix (AMM Europe obtenue)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Toujours en ATU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4332" y="1700808"/>
            <a:ext cx="6552728" cy="440120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</a:rPr>
              <a:t>Leckie (Lancet 2000)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• 24 asthmatiques modérés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• Etude randomisée en double aveugle vs placebo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• Injection unique de SB 240863 (2.5mg/kg ou 10mg/kg)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• Suivi 16 semaines 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</a:rPr>
              <a:t>• Excellente tolérance </a:t>
            </a:r>
            <a:endParaRPr lang="fr-FR" sz="28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940" y="1124744"/>
            <a:ext cx="7633860" cy="542571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77788" y="274638"/>
            <a:ext cx="11377264" cy="77809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ANTICORPS ANTI IL5 : EFFETS SUR LES EOSINOPHILES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90756" y="602128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</a:rPr>
              <a:t>Leckie (Lancet 2000)</a:t>
            </a:r>
          </a:p>
        </p:txBody>
      </p:sp>
    </p:spTree>
    <p:extLst>
      <p:ext uri="{BB962C8B-B14F-4D97-AF65-F5344CB8AC3E}">
        <p14:creationId xmlns:p14="http://schemas.microsoft.com/office/powerpoint/2010/main" val="21399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77788" y="274638"/>
            <a:ext cx="11377264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ANTICORPS ANTI-IL 5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836" y="1484784"/>
            <a:ext cx="9793088" cy="39703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rgbClr val="002060"/>
                </a:solidFill>
              </a:rPr>
              <a:t>Mepolizumab</a:t>
            </a:r>
            <a:r>
              <a:rPr lang="fr-FR" sz="2800" dirty="0">
                <a:solidFill>
                  <a:srgbClr val="002060"/>
                </a:solidFill>
              </a:rPr>
              <a:t> dans sous-type d’asthme avec éosinophilie (</a:t>
            </a:r>
            <a:r>
              <a:rPr lang="fr-FR" sz="2800" dirty="0" err="1">
                <a:solidFill>
                  <a:srgbClr val="002060"/>
                </a:solidFill>
              </a:rPr>
              <a:t>sputum</a:t>
            </a:r>
            <a:r>
              <a:rPr lang="fr-FR" sz="2800" dirty="0">
                <a:solidFill>
                  <a:srgbClr val="002060"/>
                </a:solidFill>
              </a:rPr>
              <a:t> ou </a:t>
            </a:r>
            <a:r>
              <a:rPr lang="fr-FR" sz="2800" dirty="0" err="1">
                <a:solidFill>
                  <a:srgbClr val="002060"/>
                </a:solidFill>
              </a:rPr>
              <a:t>FeNo</a:t>
            </a:r>
            <a:r>
              <a:rPr lang="fr-FR" sz="2800" dirty="0">
                <a:solidFill>
                  <a:srgbClr val="002060"/>
                </a:solidFill>
              </a:rPr>
              <a:t>) + persistante </a:t>
            </a:r>
            <a:r>
              <a:rPr lang="fr-FR" sz="2800" dirty="0" err="1">
                <a:solidFill>
                  <a:srgbClr val="002060"/>
                </a:solidFill>
              </a:rPr>
              <a:t>cortico</a:t>
            </a:r>
            <a:r>
              <a:rPr lang="fr-FR" sz="2800" dirty="0">
                <a:solidFill>
                  <a:srgbClr val="002060"/>
                </a:solidFill>
              </a:rPr>
              <a:t>-résistante + </a:t>
            </a:r>
            <a:r>
              <a:rPr lang="fr-FR" sz="2800" dirty="0" err="1">
                <a:solidFill>
                  <a:srgbClr val="002060"/>
                </a:solidFill>
              </a:rPr>
              <a:t>exacerbateurs</a:t>
            </a:r>
            <a:r>
              <a:rPr lang="fr-FR" sz="2800" dirty="0">
                <a:solidFill>
                  <a:srgbClr val="002060"/>
                </a:solidFill>
              </a:rPr>
              <a:t>: </a:t>
            </a:r>
          </a:p>
          <a:p>
            <a:r>
              <a:rPr lang="fr-FR" sz="2800" dirty="0">
                <a:solidFill>
                  <a:srgbClr val="002060"/>
                </a:solidFill>
              </a:rPr>
              <a:t>▫ ↓ nb exacerbations sévères et ↑AQLQ (n=61 adultes 12 mois) </a:t>
            </a:r>
          </a:p>
          <a:p>
            <a:r>
              <a:rPr lang="fr-FR" sz="2800" dirty="0">
                <a:solidFill>
                  <a:srgbClr val="002060"/>
                </a:solidFill>
              </a:rPr>
              <a:t>▫ ↓ nb exacerbations et dose CS oraux (n=20 adultes avec CS oraux 5 mois) </a:t>
            </a:r>
          </a:p>
          <a:p>
            <a:r>
              <a:rPr lang="fr-FR" sz="2800" dirty="0">
                <a:solidFill>
                  <a:srgbClr val="002060"/>
                </a:solidFill>
              </a:rPr>
              <a:t>▫ Etude DREAM (n=621 &gt;12 </a:t>
            </a:r>
            <a:r>
              <a:rPr lang="fr-FR" sz="2800" dirty="0" err="1">
                <a:solidFill>
                  <a:srgbClr val="002060"/>
                </a:solidFill>
              </a:rPr>
              <a:t>ans+adultes</a:t>
            </a:r>
            <a:r>
              <a:rPr lang="fr-FR" sz="2800" dirty="0">
                <a:solidFill>
                  <a:srgbClr val="002060"/>
                </a:solidFill>
              </a:rPr>
              <a:t>, 13 mois): ↓ nb exacerbations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6660" y="5661248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Pavord</a:t>
            </a:r>
            <a:r>
              <a:rPr lang="fr-FR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ID Lancet 2012</a:t>
            </a:r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56" y="145232"/>
            <a:ext cx="11809312" cy="1699592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Le </a:t>
            </a:r>
            <a:r>
              <a:rPr lang="fr-FR" sz="2800" b="1" dirty="0" err="1">
                <a:solidFill>
                  <a:srgbClr val="002060"/>
                </a:solidFill>
              </a:rPr>
              <a:t>mepolizumab</a:t>
            </a:r>
            <a:r>
              <a:rPr lang="fr-FR" sz="2800" b="1" dirty="0">
                <a:solidFill>
                  <a:srgbClr val="002060"/>
                </a:solidFill>
              </a:rPr>
              <a:t> (un anticorps anti-IL-5) diminue les 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rgbClr val="002060"/>
                </a:solidFill>
              </a:rPr>
              <a:t>exacerbations des asthmes sévères avec éosinophilie non 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rgbClr val="002060"/>
                </a:solidFill>
              </a:rPr>
              <a:t>contrôlés par les corticoïdes</a:t>
            </a:r>
            <a:br>
              <a:rPr lang="fr-FR" sz="2800" b="1" dirty="0">
                <a:solidFill>
                  <a:srgbClr val="002060"/>
                </a:solidFill>
              </a:rPr>
            </a:br>
            <a:endParaRPr lang="fr-FR" sz="2800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812" y="1844824"/>
            <a:ext cx="10552075" cy="4286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0356" y="6237312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Haldar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et al N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Engl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J Med 2009; 360: 973-.984</a:t>
            </a:r>
            <a:endParaRPr lang="fr-FR" b="1" i="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9876" y="116632"/>
            <a:ext cx="9753600" cy="934854"/>
          </a:xfrm>
        </p:spPr>
        <p:txBody>
          <a:bodyPr/>
          <a:lstStyle/>
          <a:p>
            <a:pPr algn="ctr"/>
            <a:r>
              <a:rPr lang="fr-FR" dirty="0"/>
              <a:t>LA </a:t>
            </a:r>
            <a:r>
              <a:rPr lang="fr-FR" b="1" dirty="0">
                <a:solidFill>
                  <a:srgbClr val="002060"/>
                </a:solidFill>
              </a:rPr>
              <a:t>THERMOPLASTIE</a:t>
            </a:r>
          </a:p>
        </p:txBody>
      </p:sp>
      <p:pic>
        <p:nvPicPr>
          <p:cNvPr id="3" name="Picture 6" descr="http://www.usmedicine.com/wp-content/uploads/2014/03/bronchialtub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2" y="1051486"/>
            <a:ext cx="8769203" cy="55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9649" y="3079925"/>
            <a:ext cx="202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itchFamily="34" charset="0"/>
              </a:rPr>
              <a:t>RB, right </a:t>
            </a:r>
            <a:r>
              <a:rPr lang="fr-FR" dirty="0" err="1">
                <a:latin typeface="Calibri" pitchFamily="34" charset="0"/>
              </a:rPr>
              <a:t>bronchus</a:t>
            </a:r>
            <a:r>
              <a:rPr lang="fr-FR" dirty="0">
                <a:latin typeface="Calibri" pitchFamily="34" charset="0"/>
              </a:rPr>
              <a:t>; </a:t>
            </a:r>
          </a:p>
          <a:p>
            <a:r>
              <a:rPr lang="fr-FR" dirty="0">
                <a:latin typeface="Calibri" pitchFamily="34" charset="0"/>
              </a:rPr>
              <a:t>LB, </a:t>
            </a:r>
            <a:r>
              <a:rPr lang="fr-FR" dirty="0" err="1">
                <a:latin typeface="Calibri" pitchFamily="34" charset="0"/>
              </a:rPr>
              <a:t>left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bronchus</a:t>
            </a:r>
            <a:r>
              <a:rPr lang="fr-FR" dirty="0">
                <a:latin typeface="Calibri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769" y="5805264"/>
            <a:ext cx="3358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  <a:latin typeface="Calibri" pitchFamily="34" charset="0"/>
              </a:rPr>
              <a:t>Adapted </a:t>
            </a:r>
            <a:r>
              <a:rPr lang="fr-FR" sz="1400" b="1" dirty="0" err="1">
                <a:solidFill>
                  <a:srgbClr val="002060"/>
                </a:solidFill>
                <a:latin typeface="Calibri" pitchFamily="34" charset="0"/>
              </a:rPr>
              <a:t>from</a:t>
            </a:r>
            <a:r>
              <a:rPr lang="fr-FR" sz="1400" b="1" dirty="0">
                <a:solidFill>
                  <a:srgbClr val="002060"/>
                </a:solidFill>
                <a:latin typeface="Calibri" pitchFamily="34" charset="0"/>
              </a:rPr>
              <a:t> Fernández AT </a:t>
            </a:r>
            <a:r>
              <a:rPr lang="fr-FR" sz="1400" b="1" i="1" dirty="0">
                <a:solidFill>
                  <a:srgbClr val="002060"/>
                </a:solidFill>
                <a:latin typeface="Calibri" pitchFamily="34" charset="0"/>
              </a:rPr>
              <a:t>et al. Arch </a:t>
            </a:r>
            <a:r>
              <a:rPr lang="fr-FR" sz="1400" b="1" i="1" dirty="0" err="1">
                <a:solidFill>
                  <a:srgbClr val="002060"/>
                </a:solidFill>
                <a:latin typeface="Calibri" pitchFamily="34" charset="0"/>
              </a:rPr>
              <a:t>Bronconeumol</a:t>
            </a:r>
            <a:r>
              <a:rPr lang="fr-FR" sz="1400" b="1" dirty="0">
                <a:solidFill>
                  <a:srgbClr val="002060"/>
                </a:solidFill>
                <a:latin typeface="Calibri" pitchFamily="34" charset="0"/>
              </a:rPr>
              <a:t> 2010;46:85–91</a:t>
            </a:r>
            <a:endParaRPr lang="fr-F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60648"/>
            <a:ext cx="9753600" cy="979512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ASTHME ALLERGIQUE SEVERE </a:t>
            </a:r>
            <a:r>
              <a:rPr lang="fr-FR" sz="2400" b="1" i="1" dirty="0"/>
              <a:t>Epidémiologie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0" y="1852857"/>
            <a:ext cx="10205394" cy="42644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fr-FR" dirty="0"/>
              <a:t>• </a:t>
            </a:r>
            <a:r>
              <a:rPr lang="fr-FR" b="1" dirty="0"/>
              <a:t>Asthme allergique: </a:t>
            </a:r>
          </a:p>
          <a:p>
            <a:pPr marL="45720" indent="0">
              <a:buNone/>
            </a:pPr>
            <a:r>
              <a:rPr lang="fr-FR" dirty="0"/>
              <a:t>▫ </a:t>
            </a:r>
            <a:r>
              <a:rPr lang="fr-FR" b="1" dirty="0"/>
              <a:t>NHANES</a:t>
            </a:r>
            <a:r>
              <a:rPr lang="fr-FR" dirty="0"/>
              <a:t> </a:t>
            </a:r>
            <a:r>
              <a:rPr lang="fr-FR" b="1" dirty="0"/>
              <a:t>III * :</a:t>
            </a:r>
            <a:r>
              <a:rPr lang="fr-FR" dirty="0"/>
              <a:t> 6-19 ans : 78% </a:t>
            </a:r>
            <a:r>
              <a:rPr lang="fr-FR" dirty="0" err="1"/>
              <a:t>d’atopiques</a:t>
            </a:r>
            <a:r>
              <a:rPr lang="fr-FR" dirty="0"/>
              <a:t> chez enfants asthmatiques </a:t>
            </a:r>
          </a:p>
          <a:p>
            <a:pPr marL="45720" indent="0">
              <a:buNone/>
            </a:pPr>
            <a:r>
              <a:rPr lang="fr-FR" dirty="0"/>
              <a:t>▫ </a:t>
            </a:r>
            <a:r>
              <a:rPr lang="fr-FR" b="1" dirty="0"/>
              <a:t>Etude TENOR </a:t>
            </a:r>
            <a:r>
              <a:rPr lang="fr-FR" dirty="0"/>
              <a:t>: 93,5% SPT + chez enfants ayant asthme sévère ou difficile à traiter </a:t>
            </a:r>
          </a:p>
          <a:p>
            <a:pPr marL="45720" indent="0">
              <a:buNone/>
            </a:pPr>
            <a:r>
              <a:rPr lang="fr-FR" b="1" dirty="0"/>
              <a:t>• Asthme sévère: </a:t>
            </a:r>
          </a:p>
          <a:p>
            <a:pPr marL="45720" indent="0">
              <a:buNone/>
            </a:pPr>
            <a:r>
              <a:rPr lang="fr-FR" dirty="0"/>
              <a:t>▫ 0,5% des enfants </a:t>
            </a:r>
          </a:p>
          <a:p>
            <a:pPr marL="45720" indent="0">
              <a:buNone/>
            </a:pPr>
            <a:r>
              <a:rPr lang="fr-FR" dirty="0"/>
              <a:t>▫ 4,5% des enfants asthmatiques </a:t>
            </a:r>
          </a:p>
          <a:p>
            <a:pPr marL="45720" indent="0">
              <a:buNone/>
            </a:pPr>
            <a:r>
              <a:rPr lang="fr-FR" dirty="0"/>
              <a:t>▫ Plus fréquemment allergique chez l’enfant que chez l’adulte </a:t>
            </a:r>
          </a:p>
          <a:p>
            <a:pPr marL="45720" indent="0">
              <a:buNone/>
            </a:pPr>
            <a:r>
              <a:rPr lang="fr-FR" dirty="0"/>
              <a:t>▫ Cout de santé élevé +++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2364" y="6094108"/>
            <a:ext cx="6337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>
                <a:solidFill>
                  <a:srgbClr val="0070C0"/>
                </a:solidFill>
              </a:rPr>
              <a:t>Arbes</a:t>
            </a:r>
            <a:r>
              <a:rPr lang="fr-FR" sz="1200" b="1" dirty="0">
                <a:solidFill>
                  <a:srgbClr val="0070C0"/>
                </a:solidFill>
              </a:rPr>
              <a:t> SJ JACI 2007, </a:t>
            </a:r>
            <a:r>
              <a:rPr lang="fr-FR" sz="1200" b="1" dirty="0" err="1">
                <a:solidFill>
                  <a:srgbClr val="0070C0"/>
                </a:solidFill>
              </a:rPr>
              <a:t>Hazelkorn</a:t>
            </a:r>
            <a:r>
              <a:rPr lang="fr-FR" sz="1200" b="1" dirty="0">
                <a:solidFill>
                  <a:srgbClr val="0070C0"/>
                </a:solidFill>
              </a:rPr>
              <a:t> T J </a:t>
            </a:r>
            <a:r>
              <a:rPr lang="fr-FR" sz="1200" b="1" dirty="0" err="1">
                <a:solidFill>
                  <a:srgbClr val="0070C0"/>
                </a:solidFill>
              </a:rPr>
              <a:t>Asthma</a:t>
            </a:r>
            <a:r>
              <a:rPr lang="fr-FR" sz="1200" b="1" dirty="0">
                <a:solidFill>
                  <a:srgbClr val="0070C0"/>
                </a:solidFill>
              </a:rPr>
              <a:t> 2006, Lang A </a:t>
            </a:r>
            <a:r>
              <a:rPr lang="fr-FR" sz="1200" b="1" dirty="0" err="1">
                <a:solidFill>
                  <a:srgbClr val="0070C0"/>
                </a:solidFill>
              </a:rPr>
              <a:t>Allergy</a:t>
            </a:r>
            <a:r>
              <a:rPr lang="fr-FR" sz="1200" b="1" dirty="0">
                <a:solidFill>
                  <a:srgbClr val="0070C0"/>
                </a:solidFill>
              </a:rPr>
              <a:t> 2008, </a:t>
            </a:r>
            <a:r>
              <a:rPr lang="fr-FR" sz="1200" b="1" dirty="0" err="1">
                <a:solidFill>
                  <a:srgbClr val="0070C0"/>
                </a:solidFill>
              </a:rPr>
              <a:t>Fitzpatrick</a:t>
            </a:r>
            <a:r>
              <a:rPr lang="fr-FR" sz="1200" b="1" dirty="0">
                <a:solidFill>
                  <a:srgbClr val="0070C0"/>
                </a:solidFill>
              </a:rPr>
              <a:t> AM JACI 2006, </a:t>
            </a:r>
            <a:r>
              <a:rPr lang="fr-FR" sz="1200" b="1" dirty="0" err="1">
                <a:solidFill>
                  <a:srgbClr val="0070C0"/>
                </a:solidFill>
              </a:rPr>
              <a:t>Holgate</a:t>
            </a:r>
            <a:r>
              <a:rPr lang="fr-FR" sz="1200" b="1" dirty="0">
                <a:solidFill>
                  <a:srgbClr val="0070C0"/>
                </a:solidFill>
              </a:rPr>
              <a:t> ST ERJ 2003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764" y="6304401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latin typeface="Lato"/>
              </a:rPr>
              <a:t>* The Third National Health and Nutrition Examination Survey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1467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56" y="548680"/>
            <a:ext cx="5243359" cy="1879104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RESULTATS HISTOLOGIQUES DE LA THERMOPLASTIE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87984" y="2215207"/>
            <a:ext cx="8765960" cy="570759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AVANT                                                                  APRES  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209729" y="2636912"/>
            <a:ext cx="8922470" cy="3465302"/>
            <a:chOff x="128539" y="2169023"/>
            <a:chExt cx="8922470" cy="3465302"/>
          </a:xfrm>
        </p:grpSpPr>
        <p:pic>
          <p:nvPicPr>
            <p:cNvPr id="6" name="Picture 4" descr="http://www.archbronconeumol.org/imatges/260/260v46n02/grande/260v46n02-13148668fig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8539" y="2169023"/>
              <a:ext cx="4464770" cy="3444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archbronconeumol.org/imatges/260/260v46n02/grande/260v46n02-13148668fig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86238" y="2174474"/>
              <a:ext cx="4464771" cy="345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2842846" y="2921977"/>
              <a:ext cx="1723549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C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Muscle lisse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086300" y="6348981"/>
            <a:ext cx="5985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Adapted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from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Fernández AT </a:t>
            </a:r>
            <a:r>
              <a:rPr lang="fr-FR" sz="1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et al. </a:t>
            </a:r>
            <a:r>
              <a:rPr lang="fr-FR" sz="1400" b="1" i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Arch</a:t>
            </a:r>
            <a:r>
              <a:rPr lang="fr-FR" sz="1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sz="1400" b="1" i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Bronconeumol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2010;46:85–91.</a:t>
            </a:r>
            <a:endParaRPr lang="en-GB" sz="1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56" y="548680"/>
            <a:ext cx="5243359" cy="1879104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RESULTATS CLINIQUES DE LA THERMOPLASTIE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7246540" y="5603776"/>
            <a:ext cx="2745903" cy="42440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BT, bronchial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thermoplasty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420" y="1484784"/>
            <a:ext cx="7905406" cy="45434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166420" y="6309320"/>
            <a:ext cx="5243817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Wechsler ME 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et al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J Allergy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Clin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Immunol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2013;132:1295–302.</a:t>
            </a:r>
          </a:p>
        </p:txBody>
      </p:sp>
    </p:spTree>
    <p:extLst>
      <p:ext uri="{BB962C8B-B14F-4D97-AF65-F5344CB8AC3E}">
        <p14:creationId xmlns:p14="http://schemas.microsoft.com/office/powerpoint/2010/main" val="33128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714" y="404664"/>
            <a:ext cx="9753600" cy="763488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002060"/>
                </a:solidFill>
              </a:rPr>
              <a:t>Tiotropium</a:t>
            </a:r>
            <a:r>
              <a:rPr lang="fr-FR" b="1" dirty="0">
                <a:solidFill>
                  <a:srgbClr val="002060"/>
                </a:solidFill>
              </a:rPr>
              <a:t> et asthme sévère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810752"/>
              </p:ext>
            </p:extLst>
          </p:nvPr>
        </p:nvGraphicFramePr>
        <p:xfrm>
          <a:off x="981844" y="1412776"/>
          <a:ext cx="10133384" cy="4848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08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AUTEURS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DESIGN DE L’ETUDE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BENIFICES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EFFETS SECONDAIRES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3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C00000"/>
                          </a:solidFill>
                        </a:rPr>
                        <a:t>Kerntjens</a:t>
                      </a: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 NEJM 2012 Phase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-2 études //, n=912, 48 w -Adultes avec obstruction fixée après 400 µg </a:t>
                      </a:r>
                      <a:r>
                        <a:rPr lang="fr-FR" sz="1400" dirty="0" err="1"/>
                        <a:t>salbu</a:t>
                      </a:r>
                      <a:r>
                        <a:rPr lang="fr-FR" sz="1400" dirty="0"/>
                        <a:t> (VEMS&lt;80%,CVF800 µg + LABA et symptomatiques -+ </a:t>
                      </a:r>
                      <a:r>
                        <a:rPr lang="fr-FR" sz="1400" dirty="0" err="1"/>
                        <a:t>tiotropium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Respimat</a:t>
                      </a:r>
                      <a:r>
                        <a:rPr lang="fr-FR" sz="1400" dirty="0"/>
                        <a:t> 5 µg vs +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Bronchodilatation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prolongée + efficace . VEMS 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pré-dose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. VEMS post-dose -Délai de la 1ère exacerbation (282 vs 226 j) plus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Pas de différence, pas de décès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13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Peters NEJM 2010 TALC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-Triple cross-over, n=210, 12 w -Adultes avec VEMS6j/7 et &gt;2nuits/</a:t>
                      </a:r>
                      <a:r>
                        <a:rPr lang="fr-FR" sz="1400" dirty="0" err="1"/>
                        <a:t>sem</a:t>
                      </a:r>
                      <a:r>
                        <a:rPr lang="fr-FR" sz="1400" dirty="0"/>
                        <a:t>) sous Q-var 80 µg x 2/j -+</a:t>
                      </a:r>
                      <a:r>
                        <a:rPr lang="fr-FR" sz="1400" dirty="0" err="1"/>
                        <a:t>tiotropium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Handihaler</a:t>
                      </a:r>
                      <a:r>
                        <a:rPr lang="fr-FR" sz="1400" dirty="0"/>
                        <a:t> 18 µg vs + </a:t>
                      </a:r>
                      <a:r>
                        <a:rPr lang="fr-FR" sz="1400" dirty="0" err="1"/>
                        <a:t>salmétérol</a:t>
                      </a:r>
                      <a:r>
                        <a:rPr lang="fr-FR" sz="1400" dirty="0"/>
                        <a:t> vs double dose Q-var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-vs double dose CSI . Meilleur DEP (matin, soir) . Meilleur VEMS 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prè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-dose . Jours contrôle . Jours sans symptômes </a:t>
                      </a:r>
                    </a:p>
                    <a:p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-vs 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salmétérol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. Meilleur VEMS 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pré-dose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. Non infériorité autres CJ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Pas de différence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13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rgbClr val="C00000"/>
                          </a:solidFill>
                        </a:rPr>
                        <a:t>Kerntjens</a:t>
                      </a: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 JACI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-cross over, n=107, 8 w x 3 -Adultes avec asthme </a:t>
                      </a:r>
                      <a:r>
                        <a:rPr lang="fr-FR" sz="1400" dirty="0" err="1"/>
                        <a:t>sevère</a:t>
                      </a:r>
                      <a:r>
                        <a:rPr lang="fr-FR" sz="1400" dirty="0"/>
                        <a:t> non contrôlé sous CSI fort +LABA (ACT&gt;1,5, VEMS post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Meilleure </a:t>
                      </a:r>
                      <a:r>
                        <a:rPr lang="fr-FR" sz="1400" dirty="0" err="1">
                          <a:solidFill>
                            <a:srgbClr val="002060"/>
                          </a:solidFill>
                        </a:rPr>
                        <a:t>bronchodilatation</a:t>
                      </a:r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 (VEMS pré et post, FVC pré et post, DEP matin et soir) Seule différence, DEP matin meilleur avec 10 µg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Pas de différence sauf plus de bouche sèche avec 10 µg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9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56" y="1196752"/>
            <a:ext cx="4608512" cy="3751312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Perspectives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actualites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1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89756" y="5733256"/>
            <a:ext cx="489654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The Lancet 2016; aop:10.1016/S0140-6736(16)30307-5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2325" y="589181"/>
            <a:ext cx="65527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4C4C4C"/>
                </a:solidFill>
                <a:latin typeface="Verdana" panose="020B0604030504040204" pitchFamily="34" charset="0"/>
              </a:rPr>
              <a:t>Anti - IL4</a:t>
            </a: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2800" b="1" dirty="0" err="1">
                <a:solidFill>
                  <a:srgbClr val="0070C0"/>
                </a:solidFill>
              </a:rPr>
              <a:t>Dupilumab</a:t>
            </a:r>
            <a:endParaRPr lang="fr-FR" sz="2800" b="1" dirty="0">
              <a:solidFill>
                <a:srgbClr val="0070C0"/>
              </a:solidFill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fr-FR" sz="2800" b="1" dirty="0">
              <a:solidFill>
                <a:srgbClr val="4C4C4C"/>
              </a:solidFill>
              <a:latin typeface="Verdana" panose="020B0604030504040204" pitchFamily="34" charset="0"/>
            </a:endParaRPr>
          </a:p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S'administre toutes les 4 ou 2 semaines.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769 asthmatiques sous corticoïdes </a:t>
            </a:r>
            <a:r>
              <a:rPr lang="fr-FR" sz="2800" dirty="0" err="1">
                <a:solidFill>
                  <a:srgbClr val="4C4C4C"/>
                </a:solidFill>
                <a:latin typeface="Verdana" panose="020B0604030504040204" pitchFamily="34" charset="0"/>
              </a:rPr>
              <a:t>inhalés+bronchodilatateurs</a:t>
            </a: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 et insuffisamment contrôlés.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Quatre groupes : 3 différentes doses de </a:t>
            </a:r>
            <a:r>
              <a:rPr lang="fr-FR" sz="2800" dirty="0" err="1">
                <a:solidFill>
                  <a:srgbClr val="4C4C4C"/>
                </a:solidFill>
                <a:latin typeface="Verdana" panose="020B0604030504040204" pitchFamily="34" charset="0"/>
              </a:rPr>
              <a:t>dupilumab</a:t>
            </a: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 et 1 </a:t>
            </a:r>
            <a:r>
              <a:rPr lang="fr-FR" sz="2800" i="1" dirty="0">
                <a:solidFill>
                  <a:srgbClr val="4C4C4C"/>
                </a:solidFill>
                <a:latin typeface="Verdana" panose="020B0604030504040204" pitchFamily="34" charset="0"/>
              </a:rPr>
              <a:t>placebo</a:t>
            </a: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Le suivi était sur l'évolution du </a:t>
            </a:r>
            <a:r>
              <a:rPr lang="fr-FR" sz="2800" b="1" dirty="0">
                <a:solidFill>
                  <a:srgbClr val="4C4C4C"/>
                </a:solidFill>
                <a:latin typeface="Verdana" panose="020B0604030504040204" pitchFamily="34" charset="0"/>
              </a:rPr>
              <a:t>VEMS</a:t>
            </a:r>
            <a:r>
              <a:rPr lang="fr-FR" sz="2800" dirty="0">
                <a:solidFill>
                  <a:srgbClr val="4C4C4C"/>
                </a:solidFill>
                <a:latin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06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5062" t="894" r="833" b="52988"/>
          <a:stretch/>
        </p:blipFill>
        <p:spPr bwMode="auto">
          <a:xfrm>
            <a:off x="5446340" y="908720"/>
            <a:ext cx="6263344" cy="47120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02324" y="6309320"/>
            <a:ext cx="5247409" cy="32076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vert="horz" wrap="square" lIns="0" tIns="12211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Wenzel S et al. N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Engl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J Med 2013;368:2455-2466.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757" y="980728"/>
            <a:ext cx="4896543" cy="50167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C4C4C"/>
                </a:solidFill>
                <a:latin typeface="Verdana" panose="020B0604030504040204" pitchFamily="34" charset="0"/>
              </a:rPr>
              <a:t>Amélioré dans les 3 groupes à partir du 3ème mois, avec quelques différences modestes entre les doses, contre placebo.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C4C4C"/>
                </a:solidFill>
                <a:latin typeface="Verdana" panose="020B0604030504040204" pitchFamily="34" charset="0"/>
              </a:rPr>
              <a:t>L'effet maintenu pendant la durée du traitement : 6 mois.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C4C4C"/>
                </a:solidFill>
                <a:latin typeface="Verdana" panose="020B0604030504040204" pitchFamily="34" charset="0"/>
              </a:rPr>
              <a:t>Il n'y avait pas de différence entre les malades avec ou sans </a:t>
            </a:r>
            <a:r>
              <a:rPr lang="fr-FR" sz="2000" dirty="0" err="1">
                <a:solidFill>
                  <a:srgbClr val="4C4C4C"/>
                </a:solidFill>
                <a:latin typeface="Verdana" panose="020B0604030504040204" pitchFamily="34" charset="0"/>
              </a:rPr>
              <a:t>hyperéosinophilie</a:t>
            </a:r>
            <a:r>
              <a:rPr lang="fr-FR" sz="2000" dirty="0">
                <a:solidFill>
                  <a:srgbClr val="4C4C4C"/>
                </a:solidFill>
                <a:latin typeface="Verdana" panose="020B0604030504040204" pitchFamily="34" charset="0"/>
              </a:rPr>
              <a:t>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C4C4C"/>
                </a:solidFill>
                <a:latin typeface="Verdana" panose="020B0604030504040204" pitchFamily="34" charset="0"/>
              </a:rPr>
              <a:t>Les effets secondaires sont notables mais surtout plus de bronchites dans les groupes traités, jusqu'à 41% contre 35% dans le </a:t>
            </a:r>
            <a:r>
              <a:rPr lang="fr-FR" sz="2000" i="1" dirty="0">
                <a:solidFill>
                  <a:srgbClr val="4C4C4C"/>
                </a:solidFill>
                <a:latin typeface="Verdana" panose="020B0604030504040204" pitchFamily="34" charset="0"/>
              </a:rPr>
              <a:t>placebo </a:t>
            </a:r>
            <a:r>
              <a:rPr lang="fr-FR" sz="2000" dirty="0">
                <a:solidFill>
                  <a:srgbClr val="4C4C4C"/>
                </a:solidFill>
                <a:latin typeface="Verdana" panose="020B0604030504040204" pitchFamily="34" charset="0"/>
              </a:rPr>
              <a:t>et plus de réactions sur le site d'injection (26% contre 13%)</a:t>
            </a:r>
          </a:p>
        </p:txBody>
      </p: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254" y="692095"/>
            <a:ext cx="4608512" cy="3168352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Perspectives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actualites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2 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214592" y="6234121"/>
            <a:ext cx="4896544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ATS JOURNAL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Volume 191, Issue 8 (April 15, 2015)</a:t>
            </a:r>
            <a:endParaRPr lang="en-GB" sz="1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8268" y="213608"/>
            <a:ext cx="7200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4C4C4C"/>
                </a:solidFill>
                <a:latin typeface="Verdana" panose="020B0604030504040204" pitchFamily="34" charset="0"/>
              </a:rPr>
              <a:t>Inhibiteurs des Canaux calciques</a:t>
            </a:r>
            <a:r>
              <a:rPr lang="fr-FR" sz="3600" b="1" dirty="0">
                <a:solidFill>
                  <a:srgbClr val="4C4C4C"/>
                </a:solidFill>
                <a:latin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rgbClr val="0070C0"/>
                </a:solidFill>
              </a:rPr>
              <a:t>Gallopamil</a:t>
            </a:r>
            <a:endParaRPr lang="fr-FR" sz="3600" b="1" dirty="0">
              <a:solidFill>
                <a:srgbClr val="0070C0"/>
              </a:solidFill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endParaRPr lang="fr-FR" sz="2800" b="1" dirty="0">
              <a:solidFill>
                <a:srgbClr val="4C4C4C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1556792"/>
            <a:ext cx="648072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6115" y="4176882"/>
            <a:ext cx="5137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Objectives:</a:t>
            </a:r>
            <a:r>
              <a:rPr lang="en-US" dirty="0"/>
              <a:t> We conducted a double-blind, randomized, placebo-controlled study to evaluate the effect of </a:t>
            </a:r>
            <a:r>
              <a:rPr lang="en-US" dirty="0" err="1"/>
              <a:t>gallopamil</a:t>
            </a:r>
            <a:r>
              <a:rPr lang="en-US" dirty="0"/>
              <a:t> on airway remodeling in patients with severe asthma.</a:t>
            </a:r>
            <a:br>
              <a:rPr lang="en-US" dirty="0"/>
            </a:br>
            <a:br>
              <a:rPr lang="en-US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916832"/>
            <a:ext cx="2158526" cy="17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1" y="1628800"/>
            <a:ext cx="476584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48" y="188640"/>
            <a:ext cx="63500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8222" y="179213"/>
            <a:ext cx="5013411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900" b="1" dirty="0"/>
              <a:t>Figure 4.</a:t>
            </a:r>
            <a:r>
              <a:rPr lang="en-US" altLang="fr-FR" sz="900" dirty="0"/>
              <a:t> Effect of </a:t>
            </a:r>
            <a:r>
              <a:rPr lang="en-US" altLang="fr-FR" sz="900" dirty="0" err="1"/>
              <a:t>gallopamil</a:t>
            </a:r>
            <a:r>
              <a:rPr lang="en-US" altLang="fr-FR" sz="900" dirty="0"/>
              <a:t> on asthma exacerbations. (</a:t>
            </a:r>
            <a:r>
              <a:rPr lang="en-US" altLang="fr-FR" sz="900" i="1" dirty="0"/>
              <a:t>A</a:t>
            </a:r>
            <a:r>
              <a:rPr lang="en-US" altLang="fr-FR" sz="900" dirty="0"/>
              <a:t>) Cumulative number of severe exacerbations that occurred in placebo (</a:t>
            </a:r>
            <a:r>
              <a:rPr lang="en-US" altLang="fr-FR" sz="900" i="1" dirty="0"/>
              <a:t>dashed line</a:t>
            </a:r>
            <a:r>
              <a:rPr lang="en-US" altLang="fr-FR" sz="900" dirty="0"/>
              <a:t>) and </a:t>
            </a:r>
            <a:r>
              <a:rPr lang="en-US" altLang="fr-FR" sz="900" dirty="0" err="1"/>
              <a:t>gallopamil</a:t>
            </a:r>
            <a:r>
              <a:rPr lang="en-US" altLang="fr-FR" sz="900" dirty="0"/>
              <a:t> (</a:t>
            </a:r>
            <a:r>
              <a:rPr lang="en-US" altLang="fr-FR" sz="900" i="1" dirty="0"/>
              <a:t>solid line</a:t>
            </a:r>
            <a:r>
              <a:rPr lang="en-US" altLang="fr-FR" sz="900" dirty="0"/>
              <a:t>) groups. The </a:t>
            </a:r>
            <a:r>
              <a:rPr lang="en-US" altLang="fr-FR" sz="900" i="1" dirty="0"/>
              <a:t>vertical gray line</a:t>
            </a:r>
            <a:r>
              <a:rPr lang="en-US" altLang="fr-FR" sz="900" dirty="0"/>
              <a:t> represents the start of follow-up. (</a:t>
            </a:r>
            <a:r>
              <a:rPr lang="en-US" altLang="fr-FR" sz="900" i="1" dirty="0"/>
              <a:t>B</a:t>
            </a:r>
            <a:r>
              <a:rPr lang="en-US" altLang="fr-FR" sz="900" dirty="0"/>
              <a:t>) Number of exacerbations per month in placebo (</a:t>
            </a:r>
            <a:r>
              <a:rPr lang="en-US" altLang="fr-FR" sz="900" i="1" dirty="0"/>
              <a:t>open bars</a:t>
            </a:r>
            <a:r>
              <a:rPr lang="en-US" altLang="fr-FR" sz="900" dirty="0"/>
              <a:t>, n = 15 and n = 14) and </a:t>
            </a:r>
            <a:r>
              <a:rPr lang="en-US" altLang="fr-FR" sz="900" dirty="0" err="1"/>
              <a:t>gallopamil</a:t>
            </a:r>
            <a:r>
              <a:rPr lang="en-US" altLang="fr-FR" sz="900" dirty="0"/>
              <a:t> (</a:t>
            </a:r>
            <a:r>
              <a:rPr lang="en-US" altLang="fr-FR" sz="900" i="1" dirty="0"/>
              <a:t>solid bars</a:t>
            </a:r>
            <a:r>
              <a:rPr lang="en-US" altLang="fr-FR" sz="900" dirty="0"/>
              <a:t>, n = 15 and n = 15) groups over investigational product administration (M0–M12) and follow-up (M12–M15) periods, respectively. Values are means ± SEM. NS = </a:t>
            </a:r>
            <a:r>
              <a:rPr lang="en-US" altLang="fr-FR" sz="900" dirty="0" err="1"/>
              <a:t>nonstatistically</a:t>
            </a:r>
            <a:r>
              <a:rPr lang="en-US" altLang="fr-FR" sz="900" dirty="0"/>
              <a:t> significant. *</a:t>
            </a:r>
            <a:r>
              <a:rPr lang="en-US" altLang="fr-FR" sz="900" i="1" dirty="0"/>
              <a:t>P</a:t>
            </a:r>
            <a:r>
              <a:rPr lang="en-US" altLang="fr-FR" sz="900" dirty="0"/>
              <a:t> &lt; 0.05 using Mann-Whitney test. (</a:t>
            </a:r>
            <a:r>
              <a:rPr lang="en-US" altLang="fr-FR" sz="900" i="1" dirty="0"/>
              <a:t>C</a:t>
            </a:r>
            <a:r>
              <a:rPr lang="en-US" altLang="fr-FR" sz="900" dirty="0"/>
              <a:t>) Distribution of the number of exacerbations among subjects in placebo (</a:t>
            </a:r>
            <a:r>
              <a:rPr lang="en-US" altLang="fr-FR" sz="900" i="1" dirty="0"/>
              <a:t>open bars</a:t>
            </a:r>
            <a:r>
              <a:rPr lang="en-US" altLang="fr-FR" sz="900" dirty="0"/>
              <a:t>) and </a:t>
            </a:r>
            <a:r>
              <a:rPr lang="en-US" altLang="fr-FR" sz="900" dirty="0" err="1"/>
              <a:t>gallopamil</a:t>
            </a:r>
            <a:r>
              <a:rPr lang="en-US" altLang="fr-FR" sz="900" dirty="0"/>
              <a:t> (</a:t>
            </a:r>
            <a:r>
              <a:rPr lang="en-US" altLang="fr-FR" sz="900" i="1" dirty="0"/>
              <a:t>solid bars</a:t>
            </a:r>
            <a:r>
              <a:rPr lang="en-US" altLang="fr-FR" sz="900" dirty="0"/>
              <a:t>) groups during the follow-up period of the study.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4049" y="2045811"/>
            <a:ext cx="6483012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In conclusion, this pioneer clinical trial provides a proof-of-concept that </a:t>
            </a:r>
            <a:r>
              <a:rPr lang="en-US" sz="2000" b="1" dirty="0" err="1"/>
              <a:t>gallopamil</a:t>
            </a:r>
            <a:r>
              <a:rPr lang="en-US" sz="2000" b="1" dirty="0"/>
              <a:t>, which is able to block BSM cell proliferation </a:t>
            </a:r>
            <a:r>
              <a:rPr lang="en-US" sz="2000" b="1" i="1" dirty="0"/>
              <a:t>in vitro</a:t>
            </a:r>
            <a:r>
              <a:rPr lang="en-US" sz="2000" b="1" dirty="0"/>
              <a:t> , is also able to significantly reduce normalized BSM thickness </a:t>
            </a:r>
            <a:r>
              <a:rPr lang="en-US" sz="2000" b="1" i="1" dirty="0"/>
              <a:t>in vivo</a:t>
            </a:r>
            <a:r>
              <a:rPr lang="en-US" sz="2000" b="1" dirty="0"/>
              <a:t> after 12-month treatment in patients with severe asthma. Whereas the other secondary outcomes (i.e., ACQ, AQLQ, FEV</a:t>
            </a:r>
            <a:r>
              <a:rPr lang="en-US" sz="2000" b="1" baseline="-25000" dirty="0"/>
              <a:t>1</a:t>
            </a:r>
            <a:r>
              <a:rPr lang="en-US" sz="2000" b="1" dirty="0"/>
              <a:t> exacerbations) were not significantly altered by </a:t>
            </a:r>
            <a:r>
              <a:rPr lang="en-US" sz="2000" b="1" dirty="0" err="1"/>
              <a:t>gallopamil</a:t>
            </a:r>
            <a:r>
              <a:rPr lang="en-US" sz="2000" b="1" dirty="0"/>
              <a:t> during the treatment phase, there was a significant decrease in asthma exacerbations during the follow-up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Read More: </a:t>
            </a:r>
            <a:r>
              <a:rPr lang="en-US" sz="2000" b="1" dirty="0">
                <a:hlinkClick r:id="rId4"/>
              </a:rPr>
              <a:t>http://www.atsjournals.org/doi/10.1164/rccm.201410-1874OC#.VzCMPo9OJhE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21804" y="6237312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BSM: bronchial </a:t>
            </a:r>
            <a:r>
              <a:rPr lang="fr-FR" b="1" dirty="0" err="1"/>
              <a:t>smooth</a:t>
            </a:r>
            <a:r>
              <a:rPr lang="fr-FR" b="1" dirty="0"/>
              <a:t> muscle </a:t>
            </a:r>
          </a:p>
        </p:txBody>
      </p:sp>
    </p:spTree>
    <p:extLst>
      <p:ext uri="{BB962C8B-B14F-4D97-AF65-F5344CB8AC3E}">
        <p14:creationId xmlns:p14="http://schemas.microsoft.com/office/powerpoint/2010/main" val="40318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254" y="692095"/>
            <a:ext cx="4608512" cy="3168352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Perspectives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actualites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3 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0316" y="1484784"/>
            <a:ext cx="68587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•</a:t>
            </a:r>
            <a:r>
              <a:rPr lang="fr-FR" dirty="0"/>
              <a:t> </a:t>
            </a:r>
            <a:r>
              <a:rPr lang="fr-FR" b="1" dirty="0">
                <a:solidFill>
                  <a:srgbClr val="002060"/>
                </a:solidFill>
              </a:rPr>
              <a:t>Voie Th2: </a:t>
            </a:r>
          </a:p>
          <a:p>
            <a:r>
              <a:rPr lang="fr-FR" dirty="0"/>
              <a:t>▫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Anti-IL-9</a:t>
            </a:r>
            <a:r>
              <a:rPr lang="fr-FR" dirty="0"/>
              <a:t>: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MEDI-528</a:t>
            </a:r>
            <a:r>
              <a:rPr lang="fr-FR" dirty="0"/>
              <a:t>: phase II </a:t>
            </a:r>
          </a:p>
          <a:p>
            <a:r>
              <a:rPr lang="fr-FR" dirty="0"/>
              <a:t> Tendance amélioration AQLQ et nb exacerbations</a:t>
            </a:r>
          </a:p>
          <a:p>
            <a:r>
              <a:rPr lang="fr-FR" dirty="0"/>
              <a:t> Amélioration bronchoconstriction induite par l’exercice </a:t>
            </a:r>
          </a:p>
          <a:p>
            <a:r>
              <a:rPr lang="fr-FR" dirty="0"/>
              <a:t>▫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Anti-TSLP</a:t>
            </a:r>
            <a:r>
              <a:rPr lang="fr-FR" dirty="0"/>
              <a:t> (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AMG157</a:t>
            </a:r>
            <a:r>
              <a:rPr lang="fr-FR" dirty="0"/>
              <a:t>): prometteur Phase </a:t>
            </a:r>
            <a:r>
              <a:rPr lang="fr-FR" dirty="0" err="1"/>
              <a:t>Ib</a:t>
            </a:r>
            <a:r>
              <a:rPr lang="fr-FR" dirty="0"/>
              <a:t> en cours </a:t>
            </a:r>
          </a:p>
          <a:p>
            <a:r>
              <a:rPr lang="fr-FR" dirty="0"/>
              <a:t> TSLP: produit par l’épithélium </a:t>
            </a:r>
          </a:p>
          <a:p>
            <a:r>
              <a:rPr lang="fr-FR" dirty="0"/>
              <a:t> Prometteur car induit différentiation Th2 par activation cellules dendritiques suite stress viral ou allergénique épithélial </a:t>
            </a:r>
          </a:p>
          <a:p>
            <a:r>
              <a:rPr lang="fr-FR" b="1" dirty="0">
                <a:solidFill>
                  <a:srgbClr val="002060"/>
                </a:solidFill>
              </a:rPr>
              <a:t>• Voie </a:t>
            </a:r>
            <a:r>
              <a:rPr lang="fr-FR" b="1" dirty="0" err="1">
                <a:solidFill>
                  <a:srgbClr val="002060"/>
                </a:solidFill>
              </a:rPr>
              <a:t>neutrophilique</a:t>
            </a:r>
            <a:r>
              <a:rPr lang="fr-FR" b="1" dirty="0">
                <a:solidFill>
                  <a:srgbClr val="002060"/>
                </a:solidFill>
              </a:rPr>
              <a:t>: </a:t>
            </a:r>
          </a:p>
          <a:p>
            <a:r>
              <a:rPr lang="fr-FR" dirty="0"/>
              <a:t>▫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Anti-TNF</a:t>
            </a:r>
            <a:r>
              <a:rPr lang="fr-FR" dirty="0"/>
              <a:t> (</a:t>
            </a:r>
            <a:r>
              <a:rPr lang="fr-FR" dirty="0" err="1"/>
              <a:t>infliximab</a:t>
            </a:r>
            <a:r>
              <a:rPr lang="fr-FR" dirty="0"/>
              <a:t>, </a:t>
            </a:r>
            <a:r>
              <a:rPr lang="fr-FR" dirty="0" err="1"/>
              <a:t>etanercept</a:t>
            </a:r>
            <a:r>
              <a:rPr lang="fr-FR" dirty="0"/>
              <a:t>, </a:t>
            </a:r>
            <a:r>
              <a:rPr lang="fr-FR" dirty="0" err="1"/>
              <a:t>golimumab</a:t>
            </a:r>
            <a:r>
              <a:rPr lang="fr-FR" dirty="0"/>
              <a:t>) </a:t>
            </a:r>
          </a:p>
          <a:p>
            <a:r>
              <a:rPr lang="fr-FR" dirty="0"/>
              <a:t> Résultats contradictoires </a:t>
            </a:r>
          </a:p>
          <a:p>
            <a:r>
              <a:rPr lang="fr-FR" dirty="0"/>
              <a:t> Risque </a:t>
            </a:r>
            <a:r>
              <a:rPr lang="fr-FR" dirty="0" err="1"/>
              <a:t>infectieurx</a:t>
            </a:r>
            <a:r>
              <a:rPr lang="fr-FR" dirty="0"/>
              <a:t>+++ (BK, pneumonies) et cancers </a:t>
            </a:r>
          </a:p>
          <a:p>
            <a:r>
              <a:rPr lang="fr-FR" dirty="0"/>
              <a:t>▫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Anti-IL-17</a:t>
            </a:r>
            <a:r>
              <a:rPr lang="fr-FR" dirty="0"/>
              <a:t> (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secukinumab</a:t>
            </a:r>
            <a:r>
              <a:rPr lang="fr-FR" dirty="0"/>
              <a:t>): phase II en cours dans asthme sévère </a:t>
            </a:r>
          </a:p>
          <a:p>
            <a:r>
              <a:rPr lang="fr-FR" dirty="0"/>
              <a:t> IL17 impliqué dans l’immunité contre agents infectieux et agents carcinogènes </a:t>
            </a:r>
          </a:p>
          <a:p>
            <a:r>
              <a:rPr lang="fr-FR" dirty="0"/>
              <a:t> Risque augmenter infections opportunistes et </a:t>
            </a:r>
            <a:r>
              <a:rPr lang="fr-FR" dirty="0" err="1"/>
              <a:t>dvpt</a:t>
            </a:r>
            <a:r>
              <a:rPr lang="fr-FR" dirty="0"/>
              <a:t> des cancers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1838" y="548680"/>
            <a:ext cx="6457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Et d’autres cytokines encore…. </a:t>
            </a:r>
          </a:p>
        </p:txBody>
      </p:sp>
    </p:spTree>
    <p:extLst>
      <p:ext uri="{BB962C8B-B14F-4D97-AF65-F5344CB8AC3E}">
        <p14:creationId xmlns:p14="http://schemas.microsoft.com/office/powerpoint/2010/main" val="23047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PRISE EN CHARGE DE L’ASTHME</a:t>
            </a: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 bwMode="auto">
          <a:xfrm>
            <a:off x="981844" y="1844824"/>
            <a:ext cx="10823375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Tahoma" pitchFamily="34" charset="0"/>
              <a:buChar char="-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Char char="o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Evaluer régulièrement le contrôle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Clinique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Fonction respiratoire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Exacerbations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Chercher systématiquement les facteurs de non contrôle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Adapter le traitement au niveau de contrôle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Intensification si non contrôle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Recherche de la dose minimale efficaces si contrôle &gt; 3 mois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L’ASTHME NON CONTRÔLE : POURQUOI ? </a:t>
            </a: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 bwMode="auto">
          <a:xfrm>
            <a:off x="599963" y="1556792"/>
            <a:ext cx="10988902" cy="510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Tahoma" pitchFamily="34" charset="0"/>
              <a:buChar char="-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Char char="o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Difficultés liées au médecin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Erreur diagnostique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Evaluation insuffisante (du contrôle notamment)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Traitement inadapté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Difficultés liées au patient 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Tabagisme actif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Mauvaise technique d’utilisation des dispositifs d’inhalation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Inobservance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Composante psychologique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</a:rPr>
              <a:t>Difficultés liées à l’environnement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Tabagisme passif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Empoussiérage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(domestique, professionnel)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Exposition allergénique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Tahoma" pitchFamily="34" charset="0"/>
              <a:buChar char="-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60648"/>
            <a:ext cx="9753600" cy="97951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ASTHME ALLERGIQUE SEVERE </a:t>
            </a:r>
            <a:r>
              <a:rPr lang="fr-FR" sz="2400" b="1" i="1" dirty="0"/>
              <a:t>physiopathologie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820" y="1852857"/>
            <a:ext cx="10205394" cy="42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b="1" dirty="0"/>
              <a:t>Différents phénotypes: </a:t>
            </a:r>
          </a:p>
          <a:p>
            <a:pPr marL="45720" indent="0">
              <a:buNone/>
            </a:pPr>
            <a:r>
              <a:rPr lang="fr-FR" dirty="0"/>
              <a:t>▫ Clinique: </a:t>
            </a:r>
            <a:r>
              <a:rPr lang="fr-FR" dirty="0" err="1"/>
              <a:t>exacerbateur</a:t>
            </a:r>
            <a:r>
              <a:rPr lang="fr-FR" dirty="0"/>
              <a:t>, « </a:t>
            </a:r>
            <a:r>
              <a:rPr lang="fr-FR" dirty="0" err="1"/>
              <a:t>brittle</a:t>
            </a:r>
            <a:r>
              <a:rPr lang="fr-FR" dirty="0"/>
              <a:t> </a:t>
            </a:r>
            <a:r>
              <a:rPr lang="fr-FR" dirty="0" err="1"/>
              <a:t>asthma</a:t>
            </a:r>
            <a:r>
              <a:rPr lang="fr-FR" dirty="0"/>
              <a:t> », obstructif, sensibilisation fongique 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/>
              <a:t>▫ Type inflammation (accès uniquement </a:t>
            </a:r>
            <a:r>
              <a:rPr lang="fr-FR" dirty="0" err="1"/>
              <a:t>endoluminal</a:t>
            </a:r>
            <a:r>
              <a:rPr lang="fr-FR" dirty="0"/>
              <a:t> et muqueuse): </a:t>
            </a:r>
            <a:r>
              <a:rPr lang="fr-FR" b="1" dirty="0" err="1"/>
              <a:t>Eo</a:t>
            </a:r>
            <a:r>
              <a:rPr lang="fr-FR" b="1" dirty="0"/>
              <a:t>, PNN </a:t>
            </a:r>
            <a:r>
              <a:rPr lang="fr-FR" dirty="0"/>
              <a:t>? </a:t>
            </a:r>
          </a:p>
          <a:p>
            <a:pPr marL="45720" indent="0">
              <a:buNone/>
            </a:pPr>
            <a:endParaRPr lang="fr-FR" dirty="0"/>
          </a:p>
          <a:p>
            <a:pPr marL="45720" indent="0">
              <a:buNone/>
            </a:pPr>
            <a:r>
              <a:rPr lang="fr-FR" dirty="0"/>
              <a:t>▫ Réponse au traitement: </a:t>
            </a:r>
            <a:r>
              <a:rPr lang="fr-FR" b="1" dirty="0"/>
              <a:t>Cortico-résistant ou sensible </a:t>
            </a:r>
          </a:p>
          <a:p>
            <a:pPr marL="45720" indent="0" algn="r">
              <a:buNone/>
            </a:pPr>
            <a:r>
              <a:rPr lang="fr-FR" sz="1100" b="1" dirty="0">
                <a:solidFill>
                  <a:srgbClr val="0070C0"/>
                </a:solidFill>
              </a:rPr>
              <a:t>Bush </a:t>
            </a:r>
            <a:r>
              <a:rPr lang="fr-FR" sz="1100" b="1" dirty="0" err="1">
                <a:solidFill>
                  <a:srgbClr val="0070C0"/>
                </a:solidFill>
              </a:rPr>
              <a:t>Paediatr</a:t>
            </a:r>
            <a:r>
              <a:rPr lang="fr-FR" sz="1100" b="1" dirty="0">
                <a:solidFill>
                  <a:srgbClr val="0070C0"/>
                </a:solidFill>
              </a:rPr>
              <a:t> </a:t>
            </a:r>
            <a:r>
              <a:rPr lang="fr-FR" sz="1100" b="1" dirty="0" err="1">
                <a:solidFill>
                  <a:srgbClr val="0070C0"/>
                </a:solidFill>
              </a:rPr>
              <a:t>Resp</a:t>
            </a:r>
            <a:r>
              <a:rPr lang="fr-FR" sz="1100" b="1" dirty="0">
                <a:solidFill>
                  <a:srgbClr val="0070C0"/>
                </a:solidFill>
              </a:rPr>
              <a:t> </a:t>
            </a:r>
            <a:r>
              <a:rPr lang="fr-FR" sz="1100" b="1" dirty="0" err="1">
                <a:solidFill>
                  <a:srgbClr val="0070C0"/>
                </a:solidFill>
              </a:rPr>
              <a:t>Rev</a:t>
            </a:r>
            <a:r>
              <a:rPr lang="fr-FR" sz="1100" b="1" dirty="0">
                <a:solidFill>
                  <a:srgbClr val="0070C0"/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1148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L’ASTHME NON CONTRÔLE : POURQUOI ? </a:t>
            </a: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405780" y="1206519"/>
            <a:ext cx="11215317" cy="56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Tahoma" pitchFamily="34" charset="0"/>
              <a:buChar char="-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Char char="o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Difficultés liées à la maladie et/ou au contexte allergique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Association : rhinite chronique non contrôlée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Complication : aspergillose broncho-pulmonaire allergique (ABPA)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Cause particulière : granulomatose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éosinophilique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avec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polyangéite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(syndrome de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Churg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et Strauss)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Difficultés liées à des maladies associées : comorbidités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Insuffisance cardiaque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Infections ORL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Dilatation des bronches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BPCO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Reflux gastro-œsophagien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Obésité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•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Difficultés liées à d’autres traitements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AINS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1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β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-bloquants</a:t>
            </a:r>
          </a:p>
        </p:txBody>
      </p:sp>
    </p:spTree>
    <p:extLst>
      <p:ext uri="{BB962C8B-B14F-4D97-AF65-F5344CB8AC3E}">
        <p14:creationId xmlns:p14="http://schemas.microsoft.com/office/powerpoint/2010/main" val="10213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AP2016Banner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692696"/>
            <a:ext cx="9227765" cy="35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13891" y="4941168"/>
            <a:ext cx="922776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714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72" y="438770"/>
            <a:ext cx="10565434" cy="8640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b="1" dirty="0">
                <a:solidFill>
                  <a:srgbClr val="002060"/>
                </a:solidFill>
                <a:latin typeface="Century Gothic"/>
              </a:rPr>
              <a:t>LE CONTRÔLE</a:t>
            </a:r>
            <a:br>
              <a:rPr lang="fr-FR" sz="2800" b="1" dirty="0">
                <a:solidFill>
                  <a:srgbClr val="002060"/>
                </a:solidFill>
                <a:latin typeface="Century Gothic"/>
              </a:rPr>
            </a:br>
            <a:r>
              <a:rPr lang="fr-FR" sz="2800" b="1" dirty="0">
                <a:solidFill>
                  <a:srgbClr val="002060"/>
                </a:solidFill>
                <a:latin typeface="Century Gothic"/>
              </a:rPr>
              <a:t>étape importante dans la prise </a:t>
            </a:r>
            <a:r>
              <a:rPr lang="fr-FR" sz="2800" b="1" dirty="0">
                <a:solidFill>
                  <a:srgbClr val="002060"/>
                </a:solidFill>
              </a:rPr>
              <a:t>en charge DE L’ASTHME </a:t>
            </a:r>
            <a:endParaRPr lang="fr-FR" sz="2800" b="1" dirty="0">
              <a:solidFill>
                <a:srgbClr val="002060"/>
              </a:solidFill>
              <a:latin typeface="Century Gothic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17090" y="1470091"/>
            <a:ext cx="8915399" cy="4207116"/>
            <a:chOff x="159654" y="1439229"/>
            <a:chExt cx="8915399" cy="4207116"/>
          </a:xfrm>
        </p:grpSpPr>
        <p:pic>
          <p:nvPicPr>
            <p:cNvPr id="6" name="Image 5"/>
            <p:cNvPicPr/>
            <p:nvPr/>
          </p:nvPicPr>
          <p:blipFill rotWithShape="1">
            <a:blip r:embed="rId2" cstate="print"/>
            <a:srcRect l="15034" t="15607" r="14219" b="41089"/>
            <a:stretch/>
          </p:blipFill>
          <p:spPr bwMode="auto">
            <a:xfrm>
              <a:off x="159654" y="1439229"/>
              <a:ext cx="8915399" cy="42071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880225" y="2512726"/>
              <a:ext cx="2106202" cy="31336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1-2 critères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06975" y="2512725"/>
              <a:ext cx="1816813" cy="31336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3-4 critères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1214" y="332656"/>
            <a:ext cx="1066800" cy="1076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4339" y="5846583"/>
            <a:ext cx="880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Evaluer régulièrement la fonction respiratoire et la survenue d’exacerbations</a:t>
            </a:r>
          </a:p>
        </p:txBody>
      </p:sp>
    </p:spTree>
    <p:extLst>
      <p:ext uri="{BB962C8B-B14F-4D97-AF65-F5344CB8AC3E}">
        <p14:creationId xmlns:p14="http://schemas.microsoft.com/office/powerpoint/2010/main" val="14935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116632"/>
            <a:ext cx="9753600" cy="8640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002060"/>
                </a:solidFill>
                <a:latin typeface="Century Gothic"/>
              </a:rPr>
              <a:t>EVALUER LE RISQUE FUTURE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1214" y="332656"/>
            <a:ext cx="1066800" cy="1076325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1382"/>
              </p:ext>
            </p:extLst>
          </p:nvPr>
        </p:nvGraphicFramePr>
        <p:xfrm>
          <a:off x="909836" y="1257374"/>
          <a:ext cx="9913127" cy="5378453"/>
        </p:xfrm>
        <a:graphic>
          <a:graphicData uri="http://schemas.openxmlformats.org/drawingml/2006/table">
            <a:tbl>
              <a:tblPr firstRow="1" firstCol="1" bandRow="1"/>
              <a:tblGrid>
                <a:gridCol w="9913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Patients à risque (exacerbations, dégradation</a:t>
                      </a:r>
                      <a:r>
                        <a:rPr lang="fr-FR" sz="2000" b="1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fonctionnelle)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55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Antécédents d’intubation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Hospitalisation ou admission en urgence dans l’année écoulée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Actuellement / récemment / fréquemment sous corticothérapie orale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 contrôle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Hypersécrétion bronchique chronique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 traités actuellement par corticothérapie inhalée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Besoin fréquent des bronchodilatateurs de courte durée d’action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Maladie psychiatrique ou problèmes socio-psychologique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Mauvaise adhésion au traitement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Mauvaise technique d’utilisation des dispositifs d’inhalation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Tabagisme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Expositions professionnelles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Obésité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Grossesse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Eosinophilie sanguine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9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64" y="108840"/>
            <a:ext cx="10709450" cy="6605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48" y="2780928"/>
            <a:ext cx="10668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60" y="116632"/>
            <a:ext cx="10421418" cy="12791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002060"/>
                </a:solidFill>
                <a:latin typeface="Century Gothic"/>
              </a:rPr>
              <a:t>Malgré tout cela : le contrôle de l’asthme reste insuffisant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1214" y="332656"/>
            <a:ext cx="1066800" cy="1076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780" y="2230492"/>
            <a:ext cx="4968552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924 patients recrutés en médecine 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455 recrutés en pneumologie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Traitement : association fixe corticostéroïde inhalé + bêta2 agoniste longue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Réponse évaluée en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Suivie sur 2 ans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906827194"/>
              </p:ext>
            </p:extLst>
          </p:nvPr>
        </p:nvGraphicFramePr>
        <p:xfrm>
          <a:off x="5590356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3892" y="5788791"/>
            <a:ext cx="235326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-31172" y="2881"/>
            <a:ext cx="11958232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1F4190"/>
                </a:solidFill>
              </a:rPr>
              <a:t>Il existe des traitements «d’exception» pour les situations «rebelles»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5613" y="1981096"/>
            <a:ext cx="8435975" cy="3565525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Biothérapies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b="1" dirty="0" err="1"/>
              <a:t>Thermoplastie</a:t>
            </a:r>
            <a:endParaRPr lang="fr-FR" b="1" dirty="0"/>
          </a:p>
        </p:txBody>
      </p:sp>
      <p:pic>
        <p:nvPicPr>
          <p:cNvPr id="10" name="Picture 2" descr="http://ichef-1.bbci.co.uk/news/624/media/images/53305000/gif/_53305591_asthma_treat_46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3789040"/>
            <a:ext cx="5121643" cy="28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3252651" y="1268760"/>
            <a:ext cx="5891349" cy="2593824"/>
            <a:chOff x="750997" y="1851800"/>
            <a:chExt cx="7419975" cy="3876676"/>
          </a:xfrm>
        </p:grpSpPr>
        <p:pic>
          <p:nvPicPr>
            <p:cNvPr id="12" name="Picture 2" descr="Fig. 1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97" y="1851800"/>
              <a:ext cx="7419975" cy="387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32811" y="3474720"/>
              <a:ext cx="954162" cy="274320"/>
            </a:xfrm>
            <a:prstGeom prst="rect">
              <a:avLst/>
            </a:prstGeom>
            <a:solidFill>
              <a:srgbClr val="F161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7364" y="3540587"/>
            <a:ext cx="2442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latin typeface="Calibri" panose="020F0502020204030204" pitchFamily="34" charset="0"/>
              </a:rPr>
              <a:t>Taube</a:t>
            </a:r>
            <a:r>
              <a:rPr lang="fr-FR" sz="1400" b="1" dirty="0">
                <a:latin typeface="Calibri" panose="020F0502020204030204" pitchFamily="34" charset="0"/>
              </a:rPr>
              <a:t> C , </a:t>
            </a:r>
            <a:r>
              <a:rPr lang="fr-FR" sz="1400" b="1" dirty="0" err="1">
                <a:latin typeface="Calibri" panose="020F0502020204030204" pitchFamily="34" charset="0"/>
              </a:rPr>
              <a:t>Allergo</a:t>
            </a:r>
            <a:r>
              <a:rPr lang="fr-FR" sz="1400" b="1" dirty="0">
                <a:latin typeface="Calibri" panose="020F0502020204030204" pitchFamily="34" charset="0"/>
              </a:rPr>
              <a:t> J Int. 2014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252651" y="2704011"/>
            <a:ext cx="5891349" cy="677429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973" y="63867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dirty="0">
                <a:latin typeface="Calibri" pitchFamily="34" charset="0"/>
              </a:rPr>
              <a:t>http://www.bbc.co.uk/news/uk-13690102</a:t>
            </a:r>
            <a:endParaRPr lang="fr-FR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788" y="274638"/>
            <a:ext cx="11377264" cy="7780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Les </a:t>
            </a:r>
            <a:r>
              <a:rPr lang="en-US" b="1" dirty="0" err="1">
                <a:solidFill>
                  <a:srgbClr val="002060"/>
                </a:solidFill>
              </a:rPr>
              <a:t>Recommandations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dans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l’asthme</a:t>
            </a:r>
            <a:r>
              <a:rPr lang="en-US" b="1" dirty="0">
                <a:solidFill>
                  <a:srgbClr val="002060"/>
                </a:solidFill>
              </a:rPr>
              <a:t> severe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93812" y="1988840"/>
            <a:ext cx="10521180" cy="4114800"/>
          </a:xfrm>
        </p:spPr>
        <p:txBody>
          <a:bodyPr/>
          <a:lstStyle/>
          <a:p>
            <a:r>
              <a:rPr lang="fr-FR" b="1" dirty="0"/>
              <a:t>Décision guidée par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</a:rPr>
              <a:t>La clinique </a:t>
            </a:r>
            <a:r>
              <a:rPr lang="fr-FR" dirty="0"/>
              <a:t>: asthme :</a:t>
            </a:r>
          </a:p>
          <a:p>
            <a:pPr lvl="2"/>
            <a:r>
              <a:rPr lang="fr-FR" sz="2000" dirty="0"/>
              <a:t>Sévère  = difficile à contrôler malgré un traitement de niveau 4 et prise en compte de l’ensemble des facteurs aggravants possibles</a:t>
            </a:r>
          </a:p>
          <a:p>
            <a:pPr lvl="2"/>
            <a:r>
              <a:rPr lang="fr-FR" sz="2000" dirty="0"/>
              <a:t>Et allergique pour </a:t>
            </a:r>
            <a:r>
              <a:rPr lang="fr-FR" sz="2000" dirty="0" err="1"/>
              <a:t>anti-IgE</a:t>
            </a:r>
            <a:r>
              <a:rPr lang="fr-FR" sz="2000" dirty="0"/>
              <a:t> [allergène(s) </a:t>
            </a:r>
            <a:r>
              <a:rPr lang="fr-FR" sz="2000" dirty="0" err="1"/>
              <a:t>perannuel</a:t>
            </a:r>
            <a:r>
              <a:rPr lang="fr-FR" sz="2000" dirty="0"/>
              <a:t>(s)]</a:t>
            </a: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</a:rPr>
              <a:t>+/- des biomarqueurs </a:t>
            </a:r>
          </a:p>
          <a:p>
            <a:pPr lvl="2"/>
            <a:r>
              <a:rPr lang="fr-FR" sz="2000" dirty="0"/>
              <a:t>IgE, éosinophiles, </a:t>
            </a:r>
            <a:r>
              <a:rPr lang="fr-FR" sz="2000" dirty="0" err="1"/>
              <a:t>périostine</a:t>
            </a:r>
            <a:r>
              <a:rPr lang="fr-FR" sz="2000" dirty="0"/>
              <a:t> </a:t>
            </a:r>
          </a:p>
          <a:p>
            <a:pPr lvl="2"/>
            <a:r>
              <a:rPr lang="fr-FR" sz="2000" dirty="0"/>
              <a:t>Reflétant « l’</a:t>
            </a:r>
            <a:r>
              <a:rPr lang="fr-FR" sz="2000" dirty="0" err="1"/>
              <a:t>endotype</a:t>
            </a:r>
            <a:r>
              <a:rPr lang="fr-FR" sz="2000" dirty="0"/>
              <a:t> » du patient = phénotype bio-physiopathologique</a:t>
            </a:r>
          </a:p>
          <a:p>
            <a:endParaRPr lang="fr-FR" dirty="0"/>
          </a:p>
          <a:p>
            <a:r>
              <a:rPr lang="fr-FR" b="1" dirty="0"/>
              <a:t>Bilan spécialisé et restriction de prescription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Tahoma"/>
      <a:ea typeface=""/>
      <a:cs typeface="Tahoma"/>
    </a:majorFont>
    <a:minorFont>
      <a:latin typeface="Franklin Gothic 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0AAE90-47C3-40A1-8017-32A7017B6A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Carte du monde, Série Carte du monde (grand écran)</Template>
  <TotalTime>0</TotalTime>
  <Words>1834</Words>
  <Application>Microsoft Office PowerPoint</Application>
  <PresentationFormat>Personnalisé</PresentationFormat>
  <Paragraphs>245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Lato</vt:lpstr>
      <vt:lpstr>Symbol</vt:lpstr>
      <vt:lpstr>Tahoma</vt:lpstr>
      <vt:lpstr>Verdana</vt:lpstr>
      <vt:lpstr>Wingdings</vt:lpstr>
      <vt:lpstr>Continental_World_16x9</vt:lpstr>
      <vt:lpstr>ASTHME SEVERE (ALLERGIQUE) </vt:lpstr>
      <vt:lpstr>ASTHME ALLERGIQUE SEVERE Epidémiologie </vt:lpstr>
      <vt:lpstr>ASTHME ALLERGIQUE SEVERE physiopathologie </vt:lpstr>
      <vt:lpstr>LE CONTRÔLE étape importante dans la prise en charge DE L’ASTHME </vt:lpstr>
      <vt:lpstr>EVALUER LE RISQUE FUTURE </vt:lpstr>
      <vt:lpstr>Présentation PowerPoint</vt:lpstr>
      <vt:lpstr>Malgré tout cela : le contrôle de l’asthme reste insuffisant</vt:lpstr>
      <vt:lpstr>Il existe des traitements «d’exception» pour les situations «rebelles»</vt:lpstr>
      <vt:lpstr>Les Recommandations dans l’asthme severe</vt:lpstr>
      <vt:lpstr>Les BIOTHERAPIES DANS L’ASTHME</vt:lpstr>
      <vt:lpstr>LES BIOTHERAPIES ACTUELLEMENT DISPONIBLES</vt:lpstr>
      <vt:lpstr>OMALIZUMAB : DEJA 10 ANS</vt:lpstr>
      <vt:lpstr>Présentation PowerPoint</vt:lpstr>
      <vt:lpstr>ET CHEZ L’ENFANT ?</vt:lpstr>
      <vt:lpstr>Le plus proche : mepolizumab</vt:lpstr>
      <vt:lpstr>Présentation PowerPoint</vt:lpstr>
      <vt:lpstr>Présentation PowerPoint</vt:lpstr>
      <vt:lpstr>Le mepolizumab (un anticorps anti-IL-5) diminue les  exacerbations des asthmes sévères avec éosinophilie non  contrôlés par les corticoïdes </vt:lpstr>
      <vt:lpstr>LA THERMOPLASTIE</vt:lpstr>
      <vt:lpstr>RESULTATS HISTOLOGIQUES DE LA THERMOPLASTIE</vt:lpstr>
      <vt:lpstr>RESULTATS CLINIQUES DE LA THERMOPLASTIE</vt:lpstr>
      <vt:lpstr>Tiotropium et asthme sévère</vt:lpstr>
      <vt:lpstr>Perspectives  actualites 1    </vt:lpstr>
      <vt:lpstr>Présentation PowerPoint</vt:lpstr>
      <vt:lpstr>Perspectives  actualites 2    </vt:lpstr>
      <vt:lpstr>Présentation PowerPoint</vt:lpstr>
      <vt:lpstr>Perspectives  actualites 3    </vt:lpstr>
      <vt:lpstr>PRISE EN CHARGE DE L’ASTHME</vt:lpstr>
      <vt:lpstr>L’ASTHME NON CONTRÔLE : POURQUOI ? </vt:lpstr>
      <vt:lpstr>L’ASTHME NON CONTRÔLE : POURQUOI 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2016-05-06T07:47:56Z</dcterms:created>
  <dcterms:modified xsi:type="dcterms:W3CDTF">2019-01-08T21:40:05Z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