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21"/>
  </p:notesMasterIdLst>
  <p:sldIdLst>
    <p:sldId id="256" r:id="rId2"/>
    <p:sldId id="257" r:id="rId3"/>
    <p:sldId id="259" r:id="rId4"/>
    <p:sldId id="260" r:id="rId5"/>
    <p:sldId id="261" r:id="rId6"/>
    <p:sldId id="273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4" r:id="rId19"/>
    <p:sldId id="276" r:id="rId20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300"/>
    <a:srgbClr val="0432FF"/>
    <a:srgbClr val="008F00"/>
    <a:srgbClr val="942092"/>
    <a:srgbClr val="0054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053"/>
    <p:restoredTop sz="94677"/>
  </p:normalViewPr>
  <p:slideViewPr>
    <p:cSldViewPr snapToGrid="0" snapToObjects="1">
      <p:cViewPr varScale="1">
        <p:scale>
          <a:sx n="82" d="100"/>
          <a:sy n="82" d="100"/>
        </p:scale>
        <p:origin x="1867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7FA070-C67E-C847-8106-2AE2ED64EB3F}" type="datetimeFigureOut">
              <a:rPr lang="fr-FR" smtClean="0"/>
              <a:t>08/01/2019</a:t>
            </a:fld>
            <a:endParaRPr lang="fr-FR"/>
          </a:p>
        </p:txBody>
      </p:sp>
      <p:sp>
        <p:nvSpPr>
          <p:cNvPr id="4" name="Espace réservé de l’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BB2B86-1462-FC40-A9EA-58A0FC7F11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871383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BB2B86-1462-FC40-A9EA-58A0FC7F11A8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456321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BB2B86-1462-FC40-A9EA-58A0FC7F11A8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198538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BB2B86-1462-FC40-A9EA-58A0FC7F11A8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272892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Cliquez et modifiez le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Cliquez pour modifier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3D972-06F6-164D-8B3E-A62AFC13603A}" type="datetimeFigureOut">
              <a:rPr lang="fr-FR" smtClean="0"/>
              <a:t>08/01/2019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775EC-4E30-694C-BEE9-60A1DF87BCB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65513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3D972-06F6-164D-8B3E-A62AFC13603A}" type="datetimeFigureOut">
              <a:rPr lang="fr-FR" smtClean="0"/>
              <a:t>08/01/2019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775EC-4E30-694C-BEE9-60A1DF87BCB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473885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Cliquez et modifiez le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3D972-06F6-164D-8B3E-A62AFC13603A}" type="datetimeFigureOut">
              <a:rPr lang="fr-FR" smtClean="0"/>
              <a:t>08/01/2019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775EC-4E30-694C-BEE9-60A1DF87BCB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408251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3D972-06F6-164D-8B3E-A62AFC13603A}" type="datetimeFigureOut">
              <a:rPr lang="fr-FR" smtClean="0"/>
              <a:t>08/01/2019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775EC-4E30-694C-BEE9-60A1DF87BCB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311291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Cliquez et modifiez le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3D972-06F6-164D-8B3E-A62AFC13603A}" type="datetimeFigureOut">
              <a:rPr lang="fr-FR" smtClean="0"/>
              <a:t>08/01/2019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775EC-4E30-694C-BEE9-60A1DF87BCB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656226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3D972-06F6-164D-8B3E-A62AFC13603A}" type="datetimeFigureOut">
              <a:rPr lang="fr-FR" smtClean="0"/>
              <a:t>08/01/2019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775EC-4E30-694C-BEE9-60A1DF87BCB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852018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/>
              <a:t>Cliquez et modifiez le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3D972-06F6-164D-8B3E-A62AFC13603A}" type="datetimeFigureOut">
              <a:rPr lang="fr-FR" smtClean="0"/>
              <a:t>08/01/2019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775EC-4E30-694C-BEE9-60A1DF87BCB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802785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3D972-06F6-164D-8B3E-A62AFC13603A}" type="datetimeFigureOut">
              <a:rPr lang="fr-FR" smtClean="0"/>
              <a:t>08/01/2019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775EC-4E30-694C-BEE9-60A1DF87BCB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237055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3D972-06F6-164D-8B3E-A62AFC13603A}" type="datetimeFigureOut">
              <a:rPr lang="fr-FR" smtClean="0"/>
              <a:t>08/01/2019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775EC-4E30-694C-BEE9-60A1DF87BCB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83251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Cliquez et modifiez le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3D972-06F6-164D-8B3E-A62AFC13603A}" type="datetimeFigureOut">
              <a:rPr lang="fr-FR" smtClean="0"/>
              <a:t>08/01/2019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775EC-4E30-694C-BEE9-60A1DF87BCB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928413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Cliquez et modifiez le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3D972-06F6-164D-8B3E-A62AFC13603A}" type="datetimeFigureOut">
              <a:rPr lang="fr-FR" smtClean="0"/>
              <a:t>08/01/2019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775EC-4E30-694C-BEE9-60A1DF87BCB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130020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Cliquez et modifiez le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53D972-06F6-164D-8B3E-A62AFC13603A}" type="datetimeFigureOut">
              <a:rPr lang="fr-FR" smtClean="0"/>
              <a:t>08/01/2019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4775EC-4E30-694C-BEE9-60A1DF87BCB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429653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tiff"/><Relationship Id="rId4" Type="http://schemas.openxmlformats.org/officeDocument/2006/relationships/image" Target="../media/image17.gi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p2a.fr/pdf/CFP2A-2012/hyperventilation.pdf" TargetMode="External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tiff"/><Relationship Id="rId4" Type="http://schemas.openxmlformats.org/officeDocument/2006/relationships/image" Target="../media/image9.tif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25910" y="171465"/>
            <a:ext cx="875622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32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Black"/>
              </a:rPr>
              <a:t>SYNDROME DE DYSFONCTION</a:t>
            </a:r>
          </a:p>
          <a:p>
            <a:pPr algn="ctr"/>
            <a:r>
              <a:rPr lang="fr-FR" sz="32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Black"/>
              </a:rPr>
              <a:t>(DYSKINÉSIE)DES CORDES VOCALES</a:t>
            </a:r>
            <a:endParaRPr lang="fr-FR" sz="3200" dirty="0"/>
          </a:p>
        </p:txBody>
      </p:sp>
      <p:sp>
        <p:nvSpPr>
          <p:cNvPr id="4" name="Rectangle 3"/>
          <p:cNvSpPr/>
          <p:nvPr/>
        </p:nvSpPr>
        <p:spPr>
          <a:xfrm>
            <a:off x="343476" y="1366889"/>
            <a:ext cx="863865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2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Black"/>
              </a:rPr>
              <a:t>DYSKINÉSIE LARYNGÉE ÉPISODIQUE</a:t>
            </a:r>
            <a:endParaRPr lang="fr-FR" sz="3200" dirty="0"/>
          </a:p>
        </p:txBody>
      </p:sp>
      <p:sp>
        <p:nvSpPr>
          <p:cNvPr id="5" name="Rectangle 4"/>
          <p:cNvSpPr/>
          <p:nvPr/>
        </p:nvSpPr>
        <p:spPr>
          <a:xfrm>
            <a:off x="544228" y="2055974"/>
            <a:ext cx="612053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2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Black"/>
              </a:rPr>
              <a:t>MOUVEMENT PARADOXAL</a:t>
            </a:r>
          </a:p>
          <a:p>
            <a:pPr algn="ctr"/>
            <a:r>
              <a:rPr lang="fr-FR" sz="32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Black"/>
              </a:rPr>
              <a:t>DES CORDES VOCALES</a:t>
            </a:r>
            <a:endParaRPr lang="fr-FR" sz="3200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4762" y="2055974"/>
            <a:ext cx="2118627" cy="9363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870481" y="5858753"/>
            <a:ext cx="442347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40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Black"/>
              </a:rPr>
              <a:t>C. KRESPINE</a:t>
            </a:r>
            <a:endParaRPr lang="fr-FR" sz="4000" dirty="0"/>
          </a:p>
        </p:txBody>
      </p:sp>
      <p:grpSp>
        <p:nvGrpSpPr>
          <p:cNvPr id="2" name="Grouper 1"/>
          <p:cNvGrpSpPr/>
          <p:nvPr/>
        </p:nvGrpSpPr>
        <p:grpSpPr>
          <a:xfrm>
            <a:off x="225910" y="3341810"/>
            <a:ext cx="8756225" cy="2308324"/>
            <a:chOff x="225910" y="3115588"/>
            <a:chExt cx="8756225" cy="2308324"/>
          </a:xfrm>
        </p:grpSpPr>
        <p:sp>
          <p:nvSpPr>
            <p:cNvPr id="9" name="Rectangle 8"/>
            <p:cNvSpPr/>
            <p:nvPr/>
          </p:nvSpPr>
          <p:spPr>
            <a:xfrm>
              <a:off x="225910" y="3115588"/>
              <a:ext cx="8756225" cy="2308324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lumMod val="0"/>
                    <a:lumOff val="100000"/>
                  </a:schemeClr>
                </a:gs>
                <a:gs pos="54000">
                  <a:schemeClr val="accent2">
                    <a:lumMod val="0"/>
                    <a:lumOff val="100000"/>
                  </a:schemeClr>
                </a:gs>
                <a:gs pos="100000">
                  <a:schemeClr val="accent2">
                    <a:lumMod val="100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  <a:ln w="57150">
              <a:solidFill>
                <a:srgbClr val="008000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fr-FR" sz="3600" kern="10" dirty="0">
                  <a:ln w="12700">
                    <a:solidFill>
                      <a:srgbClr val="EAEAEA"/>
                    </a:solidFill>
                    <a:round/>
                    <a:headEnd/>
                    <a:tailEnd/>
                  </a:ln>
                  <a:gradFill rotWithShape="1">
                    <a:gsLst>
                      <a:gs pos="0">
                        <a:srgbClr val="A603AB"/>
                      </a:gs>
                      <a:gs pos="12000">
                        <a:srgbClr val="E81766"/>
                      </a:gs>
                      <a:gs pos="27000">
                        <a:srgbClr val="EE3F17"/>
                      </a:gs>
                      <a:gs pos="48000">
                        <a:srgbClr val="FFFF00"/>
                      </a:gs>
                      <a:gs pos="64999">
                        <a:srgbClr val="1A8D48"/>
                      </a:gs>
                      <a:gs pos="78999">
                        <a:srgbClr val="0819FB"/>
                      </a:gs>
                      <a:gs pos="100000">
                        <a:srgbClr val="A603AB"/>
                      </a:gs>
                    </a:gsLst>
                    <a:lin ang="0" scaled="1"/>
                  </a:gradFill>
                  <a:effectLst>
                    <a:outerShdw dist="35921" dir="2700000" sy="50000" kx="2115830" algn="bl" rotWithShape="0">
                      <a:srgbClr val="C0C0C0">
                        <a:alpha val="79999"/>
                      </a:srgbClr>
                    </a:outerShdw>
                  </a:effectLst>
                  <a:latin typeface="Arial Black"/>
                </a:rPr>
                <a:t>XIIème Congrès de l’Association Franco-Algérienne de Pneumologie </a:t>
              </a:r>
            </a:p>
            <a:p>
              <a:pPr algn="ctr"/>
              <a:r>
                <a:rPr lang="fr-FR" sz="3600" kern="10" dirty="0">
                  <a:ln w="12700">
                    <a:solidFill>
                      <a:srgbClr val="EAEAEA"/>
                    </a:solidFill>
                    <a:round/>
                    <a:headEnd/>
                    <a:tailEnd/>
                  </a:ln>
                  <a:gradFill rotWithShape="1">
                    <a:gsLst>
                      <a:gs pos="0">
                        <a:srgbClr val="A603AB"/>
                      </a:gs>
                      <a:gs pos="12000">
                        <a:srgbClr val="E81766"/>
                      </a:gs>
                      <a:gs pos="27000">
                        <a:srgbClr val="EE3F17"/>
                      </a:gs>
                      <a:gs pos="48000">
                        <a:srgbClr val="FFFF00"/>
                      </a:gs>
                      <a:gs pos="64999">
                        <a:srgbClr val="1A8D48"/>
                      </a:gs>
                      <a:gs pos="78999">
                        <a:srgbClr val="0819FB"/>
                      </a:gs>
                      <a:gs pos="100000">
                        <a:srgbClr val="A603AB"/>
                      </a:gs>
                    </a:gsLst>
                    <a:lin ang="0" scaled="1"/>
                  </a:gradFill>
                  <a:effectLst>
                    <a:outerShdw dist="35921" dir="2700000" sy="50000" kx="2115830" algn="bl" rotWithShape="0">
                      <a:srgbClr val="C0C0C0">
                        <a:alpha val="79999"/>
                      </a:srgbClr>
                    </a:outerShdw>
                  </a:effectLst>
                  <a:latin typeface="Arial Black"/>
                </a:rPr>
                <a:t>CONSTANTINE 28-29 Mai 2016</a:t>
              </a:r>
              <a:r>
                <a:rPr lang="fr-FR" sz="3200" kern="10" dirty="0">
                  <a:ln w="12700">
                    <a:solidFill>
                      <a:srgbClr val="EAEAEA"/>
                    </a:solidFill>
                    <a:round/>
                    <a:headEnd/>
                    <a:tailEnd/>
                  </a:ln>
                  <a:gradFill rotWithShape="1">
                    <a:gsLst>
                      <a:gs pos="0">
                        <a:srgbClr val="A603AB"/>
                      </a:gs>
                      <a:gs pos="12000">
                        <a:srgbClr val="E81766"/>
                      </a:gs>
                      <a:gs pos="27000">
                        <a:srgbClr val="EE3F17"/>
                      </a:gs>
                      <a:gs pos="48000">
                        <a:srgbClr val="FFFF00"/>
                      </a:gs>
                      <a:gs pos="64999">
                        <a:srgbClr val="1A8D48"/>
                      </a:gs>
                      <a:gs pos="78999">
                        <a:srgbClr val="0819FB"/>
                      </a:gs>
                      <a:gs pos="100000">
                        <a:srgbClr val="A603AB"/>
                      </a:gs>
                    </a:gsLst>
                    <a:lin ang="0" scaled="1"/>
                  </a:gradFill>
                  <a:effectLst>
                    <a:outerShdw dist="35921" dir="2700000" sy="50000" kx="2115830" algn="bl" rotWithShape="0">
                      <a:srgbClr val="C0C0C0">
                        <a:alpha val="79999"/>
                      </a:srgbClr>
                    </a:outerShdw>
                  </a:effectLst>
                  <a:latin typeface="Arial Black"/>
                </a:rPr>
                <a:t> </a:t>
              </a:r>
              <a:endParaRPr lang="fr-FR" sz="3200" dirty="0"/>
            </a:p>
          </p:txBody>
        </p:sp>
        <p:pic>
          <p:nvPicPr>
            <p:cNvPr id="10" name="Picture 8" descr="afap nouveau logo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4228" y="3802452"/>
              <a:ext cx="1136328" cy="10195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3572792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be 1"/>
          <p:cNvSpPr/>
          <p:nvPr/>
        </p:nvSpPr>
        <p:spPr>
          <a:xfrm>
            <a:off x="655335" y="352225"/>
            <a:ext cx="7975747" cy="757237"/>
          </a:xfrm>
          <a:prstGeom prst="cube">
            <a:avLst>
              <a:gd name="adj" fmla="val 21226"/>
            </a:avLst>
          </a:prstGeom>
          <a:solidFill>
            <a:srgbClr val="942092"/>
          </a:solidFill>
          <a:ln>
            <a:solidFill>
              <a:srgbClr val="FFFF00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rgbClr val="FFFF00"/>
                </a:solidFill>
              </a:rPr>
              <a:t>☝ </a:t>
            </a:r>
            <a:r>
              <a:rPr lang="fr-FR" b="1">
                <a:solidFill>
                  <a:srgbClr val="FFFF00"/>
                </a:solidFill>
              </a:rPr>
              <a:t>ORIENTATION DIAGNOSTIQUE: LE SDCV DOIT ÊTRE SUSPECTÉ DANS L’ASTHME DEVANT:</a:t>
            </a:r>
            <a:endParaRPr lang="fr-FR" b="1" dirty="0">
              <a:solidFill>
                <a:srgbClr val="FFFF00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312331" y="1332585"/>
            <a:ext cx="4686300" cy="369332"/>
          </a:xfrm>
          <a:prstGeom prst="rect">
            <a:avLst/>
          </a:prstGeom>
          <a:noFill/>
          <a:ln w="5715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C00000"/>
                </a:solidFill>
              </a:rPr>
              <a:t>❶ LES ASPECTS ATYPIQUES DE « L’ASTHME »</a:t>
            </a:r>
          </a:p>
        </p:txBody>
      </p:sp>
      <p:sp>
        <p:nvSpPr>
          <p:cNvPr id="4" name="Parchemin vertical 3"/>
          <p:cNvSpPr/>
          <p:nvPr/>
        </p:nvSpPr>
        <p:spPr>
          <a:xfrm>
            <a:off x="3657842" y="1786753"/>
            <a:ext cx="5343525" cy="2071688"/>
          </a:xfrm>
          <a:prstGeom prst="verticalScroll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fr-FR" b="1" dirty="0">
                <a:solidFill>
                  <a:srgbClr val="942092"/>
                </a:solidFill>
              </a:rPr>
              <a:t>☞ PAS D’EXPECTORATION</a:t>
            </a:r>
          </a:p>
          <a:p>
            <a:r>
              <a:rPr lang="fr-FR" b="1" dirty="0">
                <a:solidFill>
                  <a:srgbClr val="942092"/>
                </a:solidFill>
              </a:rPr>
              <a:t>☞ </a:t>
            </a:r>
            <a:r>
              <a:rPr lang="fr-FR" b="1" u="sng" dirty="0">
                <a:solidFill>
                  <a:srgbClr val="942092"/>
                </a:solidFill>
              </a:rPr>
              <a:t>PRÉDOMINANCE INSPIRATOIRE +++</a:t>
            </a:r>
          </a:p>
          <a:p>
            <a:r>
              <a:rPr lang="fr-FR" b="1" dirty="0">
                <a:solidFill>
                  <a:srgbClr val="942092"/>
                </a:solidFill>
              </a:rPr>
              <a:t>☞ PAS D’HRB ( AUCUNE RÉPONSE)</a:t>
            </a:r>
          </a:p>
          <a:p>
            <a:r>
              <a:rPr lang="fr-FR" b="1" dirty="0">
                <a:solidFill>
                  <a:srgbClr val="942092"/>
                </a:solidFill>
              </a:rPr>
              <a:t>	 ➣  AUX BÊTA-2 ADRÉNERGIQUES</a:t>
            </a:r>
          </a:p>
          <a:p>
            <a:r>
              <a:rPr lang="fr-FR" b="1" dirty="0">
                <a:solidFill>
                  <a:srgbClr val="942092"/>
                </a:solidFill>
              </a:rPr>
              <a:t>	 ➣  À LA MÉTACHOLINE</a:t>
            </a:r>
          </a:p>
          <a:p>
            <a:r>
              <a:rPr lang="fr-FR" b="1" dirty="0">
                <a:solidFill>
                  <a:srgbClr val="942092"/>
                </a:solidFill>
              </a:rPr>
              <a:t>☞ PAS D’AMÉLIORATION CLINIQUE PAR BÊTA-2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143761" y="3983021"/>
            <a:ext cx="4686300" cy="369332"/>
          </a:xfrm>
          <a:prstGeom prst="rect">
            <a:avLst/>
          </a:prstGeom>
          <a:noFill/>
          <a:ln w="5715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fr-FR" b="1">
                <a:solidFill>
                  <a:srgbClr val="C00000"/>
                </a:solidFill>
              </a:rPr>
              <a:t>❷ AGGRAVATION INEXPLIQUÉE D’UN ASTHME</a:t>
            </a:r>
            <a:endParaRPr lang="fr-FR" b="1" dirty="0">
              <a:solidFill>
                <a:srgbClr val="C00000"/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143761" y="6221266"/>
            <a:ext cx="6748463" cy="369332"/>
          </a:xfrm>
          <a:prstGeom prst="rect">
            <a:avLst/>
          </a:prstGeom>
          <a:noFill/>
          <a:ln w="5715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C00000"/>
                </a:solidFill>
              </a:rPr>
              <a:t>❹ ABSENCE DE RÉPONSE À UN TRAITEMENT OPTIMAL DE L’ASTHME</a:t>
            </a: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0932" y="4605788"/>
            <a:ext cx="3740150" cy="1546033"/>
          </a:xfrm>
          <a:prstGeom prst="rect">
            <a:avLst/>
          </a:prstGeom>
        </p:spPr>
      </p:pic>
      <p:grpSp>
        <p:nvGrpSpPr>
          <p:cNvPr id="18" name="Grouper 17"/>
          <p:cNvGrpSpPr/>
          <p:nvPr/>
        </p:nvGrpSpPr>
        <p:grpSpPr>
          <a:xfrm>
            <a:off x="5064785" y="3993020"/>
            <a:ext cx="3721524" cy="568320"/>
            <a:chOff x="945667" y="4476933"/>
            <a:chExt cx="3721524" cy="568320"/>
          </a:xfrm>
        </p:grpSpPr>
        <p:sp>
          <p:nvSpPr>
            <p:cNvPr id="16" name="ZoneTexte 15"/>
            <p:cNvSpPr txBox="1"/>
            <p:nvPr/>
          </p:nvSpPr>
          <p:spPr>
            <a:xfrm>
              <a:off x="945667" y="4476933"/>
              <a:ext cx="371474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b="1" dirty="0"/>
                <a:t>A: courbe débit/volume avec flux inspiratoire normal</a:t>
              </a:r>
            </a:p>
          </p:txBody>
        </p:sp>
        <p:sp>
          <p:nvSpPr>
            <p:cNvPr id="17" name="ZoneTexte 16"/>
            <p:cNvSpPr txBox="1"/>
            <p:nvPr/>
          </p:nvSpPr>
          <p:spPr>
            <a:xfrm>
              <a:off x="952442" y="4768254"/>
              <a:ext cx="371474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b="1" dirty="0"/>
                <a:t>B: courbe débit/volume avec flux </a:t>
              </a:r>
              <a:r>
                <a:rPr lang="fr-FR" sz="1200" b="1"/>
                <a:t>inspiratoire diminué</a:t>
              </a:r>
              <a:endParaRPr lang="fr-FR" sz="1200" b="1" dirty="0"/>
            </a:p>
          </p:txBody>
        </p:sp>
      </p:grpSp>
      <p:sp>
        <p:nvSpPr>
          <p:cNvPr id="19" name="ZoneTexte 18"/>
          <p:cNvSpPr txBox="1"/>
          <p:nvPr/>
        </p:nvSpPr>
        <p:spPr>
          <a:xfrm>
            <a:off x="143761" y="4963644"/>
            <a:ext cx="4342178" cy="646331"/>
          </a:xfrm>
          <a:prstGeom prst="rect">
            <a:avLst/>
          </a:prstGeom>
          <a:noFill/>
          <a:ln w="5715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rgbClr val="C00000"/>
                </a:solidFill>
              </a:rPr>
              <a:t>❸ PTG EN FAVEUR D’UNE </a:t>
            </a:r>
            <a:r>
              <a:rPr lang="fr-FR" b="1">
                <a:solidFill>
                  <a:srgbClr val="C00000"/>
                </a:solidFill>
              </a:rPr>
              <a:t>OBSTRUCTION INSPIRATOIRE *</a:t>
            </a:r>
            <a:endParaRPr lang="fr-FR" b="1" dirty="0">
              <a:solidFill>
                <a:srgbClr val="C00000"/>
              </a:solidFill>
            </a:endParaRPr>
          </a:p>
        </p:txBody>
      </p:sp>
      <p:grpSp>
        <p:nvGrpSpPr>
          <p:cNvPr id="25" name="Grouper 24"/>
          <p:cNvGrpSpPr/>
          <p:nvPr/>
        </p:nvGrpSpPr>
        <p:grpSpPr>
          <a:xfrm>
            <a:off x="5391894" y="4550274"/>
            <a:ext cx="3394415" cy="1485337"/>
            <a:chOff x="5391894" y="4550274"/>
            <a:chExt cx="3394415" cy="1485337"/>
          </a:xfrm>
        </p:grpSpPr>
        <p:sp>
          <p:nvSpPr>
            <p:cNvPr id="9" name="ZoneTexte 8"/>
            <p:cNvSpPr txBox="1"/>
            <p:nvPr/>
          </p:nvSpPr>
          <p:spPr>
            <a:xfrm>
              <a:off x="5391894" y="4835481"/>
              <a:ext cx="51636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b="1" dirty="0"/>
                <a:t>D: l/s</a:t>
              </a:r>
            </a:p>
          </p:txBody>
        </p:sp>
        <p:sp>
          <p:nvSpPr>
            <p:cNvPr id="10" name="ZoneTexte 9"/>
            <p:cNvSpPr txBox="1"/>
            <p:nvPr/>
          </p:nvSpPr>
          <p:spPr>
            <a:xfrm>
              <a:off x="7413812" y="4701091"/>
              <a:ext cx="51636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b="1" dirty="0"/>
                <a:t>D: l/s</a:t>
              </a:r>
            </a:p>
          </p:txBody>
        </p:sp>
        <p:sp>
          <p:nvSpPr>
            <p:cNvPr id="11" name="ZoneTexte 10"/>
            <p:cNvSpPr txBox="1"/>
            <p:nvPr/>
          </p:nvSpPr>
          <p:spPr>
            <a:xfrm>
              <a:off x="5862918" y="5733826"/>
              <a:ext cx="77455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b="1" dirty="0"/>
                <a:t>D/V </a:t>
              </a:r>
              <a:r>
                <a:rPr lang="fr-FR" sz="1200" b="1"/>
                <a:t>Insp</a:t>
              </a:r>
              <a:endParaRPr lang="fr-FR" sz="1200" b="1" dirty="0"/>
            </a:p>
          </p:txBody>
        </p:sp>
        <p:sp>
          <p:nvSpPr>
            <p:cNvPr id="12" name="ZoneTexte 11"/>
            <p:cNvSpPr txBox="1"/>
            <p:nvPr/>
          </p:nvSpPr>
          <p:spPr>
            <a:xfrm>
              <a:off x="7413812" y="5758612"/>
              <a:ext cx="77455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b="1" dirty="0"/>
                <a:t>D/V Insp</a:t>
              </a:r>
            </a:p>
          </p:txBody>
        </p:sp>
        <p:sp>
          <p:nvSpPr>
            <p:cNvPr id="13" name="ZoneTexte 12"/>
            <p:cNvSpPr txBox="1"/>
            <p:nvPr/>
          </p:nvSpPr>
          <p:spPr>
            <a:xfrm>
              <a:off x="5933728" y="4803038"/>
              <a:ext cx="77455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b="1" dirty="0"/>
                <a:t>D/V Exp</a:t>
              </a:r>
            </a:p>
          </p:txBody>
        </p:sp>
        <p:sp>
          <p:nvSpPr>
            <p:cNvPr id="14" name="ZoneTexte 13"/>
            <p:cNvSpPr txBox="1"/>
            <p:nvPr/>
          </p:nvSpPr>
          <p:spPr>
            <a:xfrm>
              <a:off x="8011759" y="4720704"/>
              <a:ext cx="77455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b="1" dirty="0"/>
                <a:t>D/V Exp</a:t>
              </a:r>
            </a:p>
          </p:txBody>
        </p:sp>
        <p:sp>
          <p:nvSpPr>
            <p:cNvPr id="15" name="ZoneTexte 14"/>
            <p:cNvSpPr txBox="1"/>
            <p:nvPr/>
          </p:nvSpPr>
          <p:spPr>
            <a:xfrm>
              <a:off x="7110757" y="4582204"/>
              <a:ext cx="19543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b="1" dirty="0"/>
                <a:t>B</a:t>
              </a:r>
            </a:p>
          </p:txBody>
        </p:sp>
        <p:sp>
          <p:nvSpPr>
            <p:cNvPr id="21" name="ZoneTexte 20"/>
            <p:cNvSpPr txBox="1"/>
            <p:nvPr/>
          </p:nvSpPr>
          <p:spPr>
            <a:xfrm>
              <a:off x="5436175" y="4550274"/>
              <a:ext cx="37300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b="1" dirty="0"/>
                <a:t>A</a:t>
              </a:r>
            </a:p>
          </p:txBody>
        </p:sp>
        <p:sp>
          <p:nvSpPr>
            <p:cNvPr id="22" name="Ellipse 21"/>
            <p:cNvSpPr/>
            <p:nvPr/>
          </p:nvSpPr>
          <p:spPr>
            <a:xfrm>
              <a:off x="5459067" y="4598328"/>
              <a:ext cx="265379" cy="208987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94209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200" b="1" dirty="0">
                  <a:solidFill>
                    <a:schemeClr val="tx1"/>
                  </a:solidFill>
                </a:rPr>
                <a:t>A</a:t>
              </a:r>
            </a:p>
          </p:txBody>
        </p:sp>
        <p:sp>
          <p:nvSpPr>
            <p:cNvPr id="23" name="Ellipse 22"/>
            <p:cNvSpPr/>
            <p:nvPr/>
          </p:nvSpPr>
          <p:spPr>
            <a:xfrm>
              <a:off x="7107643" y="4630603"/>
              <a:ext cx="265379" cy="208987"/>
            </a:xfrm>
            <a:prstGeom prst="ellipse">
              <a:avLst/>
            </a:prstGeom>
            <a:noFill/>
            <a:ln w="19050">
              <a:solidFill>
                <a:srgbClr val="94209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4" name="ZoneTexte 23"/>
          <p:cNvSpPr txBox="1"/>
          <p:nvPr/>
        </p:nvSpPr>
        <p:spPr>
          <a:xfrm>
            <a:off x="143761" y="5758612"/>
            <a:ext cx="45465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* </a:t>
            </a:r>
            <a:r>
              <a:rPr lang="fr-FR" sz="1400" b="1" dirty="0"/>
              <a:t>d’après Taramarcaz P. et Coll. Rev Med Suisse 2004; 2471</a:t>
            </a:r>
          </a:p>
        </p:txBody>
      </p:sp>
      <p:sp>
        <p:nvSpPr>
          <p:cNvPr id="26" name="Ellipse 25"/>
          <p:cNvSpPr/>
          <p:nvPr/>
        </p:nvSpPr>
        <p:spPr>
          <a:xfrm>
            <a:off x="4735705" y="4476933"/>
            <a:ext cx="335855" cy="30131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*</a:t>
            </a:r>
          </a:p>
        </p:txBody>
      </p:sp>
      <p:cxnSp>
        <p:nvCxnSpPr>
          <p:cNvPr id="20" name="Connecteur droit avec flèche 19"/>
          <p:cNvCxnSpPr/>
          <p:nvPr/>
        </p:nvCxnSpPr>
        <p:spPr>
          <a:xfrm flipV="1">
            <a:off x="5071560" y="5758612"/>
            <a:ext cx="320334" cy="307777"/>
          </a:xfrm>
          <a:prstGeom prst="straightConnector1">
            <a:avLst/>
          </a:prstGeom>
          <a:ln w="57150">
            <a:solidFill>
              <a:srgbClr val="0432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avec flèche 27"/>
          <p:cNvCxnSpPr/>
          <p:nvPr/>
        </p:nvCxnSpPr>
        <p:spPr>
          <a:xfrm flipV="1">
            <a:off x="7306188" y="5609975"/>
            <a:ext cx="66834" cy="45641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783550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be 1"/>
          <p:cNvSpPr/>
          <p:nvPr/>
        </p:nvSpPr>
        <p:spPr>
          <a:xfrm>
            <a:off x="2158409" y="233586"/>
            <a:ext cx="4524152" cy="670182"/>
          </a:xfrm>
          <a:prstGeom prst="cube">
            <a:avLst>
              <a:gd name="adj" fmla="val 21226"/>
            </a:avLst>
          </a:prstGeom>
          <a:solidFill>
            <a:srgbClr val="942092"/>
          </a:solidFill>
          <a:ln>
            <a:solidFill>
              <a:srgbClr val="FFFF00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>
                <a:solidFill>
                  <a:srgbClr val="FFFF00"/>
                </a:solidFill>
              </a:rPr>
              <a:t>☝ AUTRES DIAGNOSTICS À ÉLIMINER</a:t>
            </a:r>
            <a:endParaRPr lang="fr-FR" b="1" dirty="0">
              <a:solidFill>
                <a:srgbClr val="FFFF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02019" y="1127051"/>
            <a:ext cx="3657600" cy="510363"/>
          </a:xfrm>
          <a:prstGeom prst="rect">
            <a:avLst/>
          </a:prstGeom>
          <a:solidFill>
            <a:srgbClr val="FFFF00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b="1">
                <a:solidFill>
                  <a:srgbClr val="942092"/>
                </a:solidFill>
              </a:rPr>
              <a:t>☝ ŒDÈME LARYNGÉ RÉCIDIVANT</a:t>
            </a:r>
            <a:endParaRPr lang="fr-FR" b="1" dirty="0">
              <a:solidFill>
                <a:srgbClr val="942092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906773" y="1770357"/>
            <a:ext cx="1952846" cy="510363"/>
          </a:xfrm>
          <a:prstGeom prst="rect">
            <a:avLst/>
          </a:prstGeom>
          <a:solidFill>
            <a:srgbClr val="FFFF00"/>
          </a:solidFill>
          <a:ln w="57150">
            <a:solidFill>
              <a:srgbClr val="0054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b="1">
                <a:solidFill>
                  <a:srgbClr val="942092"/>
                </a:solidFill>
              </a:rPr>
              <a:t>☞ ANGIOEDÈME</a:t>
            </a:r>
            <a:endParaRPr lang="fr-FR" b="1" dirty="0">
              <a:solidFill>
                <a:srgbClr val="942092"/>
              </a:solidFill>
            </a:endParaRPr>
          </a:p>
        </p:txBody>
      </p:sp>
      <p:sp>
        <p:nvSpPr>
          <p:cNvPr id="5" name="Plaque 4"/>
          <p:cNvSpPr/>
          <p:nvPr/>
        </p:nvSpPr>
        <p:spPr>
          <a:xfrm>
            <a:off x="4007225" y="986639"/>
            <a:ext cx="4965782" cy="1424888"/>
          </a:xfrm>
          <a:prstGeom prst="bevel">
            <a:avLst>
              <a:gd name="adj" fmla="val 6618"/>
            </a:avLst>
          </a:prstGeom>
          <a:noFill/>
          <a:ln w="57150">
            <a:solidFill>
              <a:srgbClr val="9420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fr-FR" b="1" dirty="0">
                <a:solidFill>
                  <a:schemeClr val="tx1"/>
                </a:solidFill>
              </a:rPr>
              <a:t>◎ Œdème Angioneurotique Héréditaire </a:t>
            </a:r>
          </a:p>
          <a:p>
            <a:pPr lvl="1"/>
            <a:r>
              <a:rPr lang="fr-FR" b="1" dirty="0">
                <a:solidFill>
                  <a:schemeClr val="tx1"/>
                </a:solidFill>
              </a:rPr>
              <a:t>☞ dosage C1inh – C3 – C4</a:t>
            </a:r>
          </a:p>
          <a:p>
            <a:r>
              <a:rPr lang="fr-FR" b="1">
                <a:solidFill>
                  <a:schemeClr val="tx1"/>
                </a:solidFill>
              </a:rPr>
              <a:t>❒  IATROGÈNE:</a:t>
            </a:r>
            <a:endParaRPr lang="fr-FR" b="1" dirty="0">
              <a:solidFill>
                <a:schemeClr val="tx1"/>
              </a:solidFill>
            </a:endParaRPr>
          </a:p>
          <a:p>
            <a:r>
              <a:rPr lang="fr-FR" b="1" dirty="0">
                <a:solidFill>
                  <a:schemeClr val="tx1"/>
                </a:solidFill>
              </a:rPr>
              <a:t>           😡 Inhibiteur de l’Enzyme de Conversion</a:t>
            </a:r>
          </a:p>
        </p:txBody>
      </p:sp>
      <p:sp>
        <p:nvSpPr>
          <p:cNvPr id="6" name="Cadre 5"/>
          <p:cNvSpPr/>
          <p:nvPr/>
        </p:nvSpPr>
        <p:spPr>
          <a:xfrm>
            <a:off x="1969090" y="2535900"/>
            <a:ext cx="4390767" cy="542261"/>
          </a:xfrm>
          <a:prstGeom prst="fram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>
                <a:solidFill>
                  <a:schemeClr val="tx1"/>
                </a:solidFill>
              </a:rPr>
              <a:t>➼ INTUBATION - TRACHÉOSTOMIE</a:t>
            </a:r>
          </a:p>
        </p:txBody>
      </p:sp>
      <p:sp>
        <p:nvSpPr>
          <p:cNvPr id="7" name="Rectangle 6"/>
          <p:cNvSpPr/>
          <p:nvPr/>
        </p:nvSpPr>
        <p:spPr>
          <a:xfrm>
            <a:off x="286179" y="3375355"/>
            <a:ext cx="2732567" cy="510363"/>
          </a:xfrm>
          <a:prstGeom prst="rect">
            <a:avLst/>
          </a:prstGeom>
          <a:solidFill>
            <a:srgbClr val="FFFF00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b="1" dirty="0">
                <a:solidFill>
                  <a:srgbClr val="942092"/>
                </a:solidFill>
              </a:rPr>
              <a:t>☝ LARYNGOMALACIE</a:t>
            </a:r>
          </a:p>
        </p:txBody>
      </p:sp>
      <p:sp>
        <p:nvSpPr>
          <p:cNvPr id="8" name="Rectangle 7"/>
          <p:cNvSpPr/>
          <p:nvPr/>
        </p:nvSpPr>
        <p:spPr>
          <a:xfrm>
            <a:off x="228520" y="4152825"/>
            <a:ext cx="5106960" cy="510363"/>
          </a:xfrm>
          <a:prstGeom prst="rect">
            <a:avLst/>
          </a:prstGeom>
          <a:solidFill>
            <a:srgbClr val="FFFF00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b="1" dirty="0">
                <a:solidFill>
                  <a:srgbClr val="942092"/>
                </a:solidFill>
              </a:rPr>
              <a:t>☝ CORPS ÉTRANGER TRACHÉAL OU OESOPHAGIEN</a:t>
            </a:r>
          </a:p>
        </p:txBody>
      </p:sp>
      <p:sp>
        <p:nvSpPr>
          <p:cNvPr id="9" name="Rectangle 8"/>
          <p:cNvSpPr/>
          <p:nvPr/>
        </p:nvSpPr>
        <p:spPr>
          <a:xfrm>
            <a:off x="259623" y="4948139"/>
            <a:ext cx="2360428" cy="510363"/>
          </a:xfrm>
          <a:prstGeom prst="rect">
            <a:avLst/>
          </a:prstGeom>
          <a:solidFill>
            <a:srgbClr val="FFFF00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b="1">
                <a:solidFill>
                  <a:srgbClr val="942092"/>
                </a:solidFill>
              </a:rPr>
              <a:t>☝ LARYNGOSPASME</a:t>
            </a:r>
            <a:endParaRPr lang="fr-FR" b="1" dirty="0">
              <a:solidFill>
                <a:srgbClr val="942092"/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2668772" y="5020937"/>
            <a:ext cx="59329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❒ </a:t>
            </a:r>
            <a:r>
              <a:rPr lang="fr-FR" b="1"/>
              <a:t>fermeture totale sur </a:t>
            </a:r>
            <a:r>
              <a:rPr lang="fr-FR" b="1" dirty="0"/>
              <a:t>toute la longueur des cordes vocales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02019" y="5676115"/>
            <a:ext cx="3657600" cy="510363"/>
          </a:xfrm>
          <a:prstGeom prst="rect">
            <a:avLst/>
          </a:prstGeom>
          <a:solidFill>
            <a:srgbClr val="FFFF00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b="1">
                <a:solidFill>
                  <a:srgbClr val="942092"/>
                </a:solidFill>
              </a:rPr>
              <a:t>☝ PARALYSIE D’UNE CORDE VOCALE</a:t>
            </a:r>
            <a:endParaRPr lang="fr-FR" b="1" dirty="0">
              <a:solidFill>
                <a:srgbClr val="942092"/>
              </a:solidFill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1153631" y="6269348"/>
            <a:ext cx="55289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❒ confirmée lors de la phonation: « </a:t>
            </a:r>
            <a:r>
              <a:rPr lang="fr-FR" b="1" dirty="0" err="1"/>
              <a:t>é</a:t>
            </a:r>
            <a:r>
              <a:rPr lang="fr-FR" b="1" dirty="0"/>
              <a:t> » et « ah-ah-ah »</a:t>
            </a:r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56143" y="2513345"/>
            <a:ext cx="1616863" cy="1243238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6143" y="3960220"/>
            <a:ext cx="1655221" cy="1034509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5562763" y="4130913"/>
            <a:ext cx="965544" cy="510363"/>
          </a:xfrm>
          <a:prstGeom prst="rect">
            <a:avLst/>
          </a:prstGeom>
          <a:solidFill>
            <a:srgbClr val="FFFF00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b="1">
                <a:solidFill>
                  <a:srgbClr val="942092"/>
                </a:solidFill>
              </a:rPr>
              <a:t>☝ RGO</a:t>
            </a:r>
            <a:endParaRPr lang="fr-FR" b="1" dirty="0">
              <a:solidFill>
                <a:srgbClr val="942092"/>
              </a:solidFill>
            </a:endParaRPr>
          </a:p>
        </p:txBody>
      </p:sp>
      <p:sp>
        <p:nvSpPr>
          <p:cNvPr id="24" name="Flèche à angle droit 23"/>
          <p:cNvSpPr/>
          <p:nvPr/>
        </p:nvSpPr>
        <p:spPr>
          <a:xfrm rot="5400000">
            <a:off x="859964" y="6149025"/>
            <a:ext cx="409432" cy="309039"/>
          </a:xfrm>
          <a:prstGeom prst="bentUpArrow">
            <a:avLst/>
          </a:prstGeom>
          <a:solidFill>
            <a:srgbClr val="FF9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139144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que 1"/>
          <p:cNvSpPr/>
          <p:nvPr/>
        </p:nvSpPr>
        <p:spPr>
          <a:xfrm>
            <a:off x="1860698" y="287079"/>
            <a:ext cx="5252483" cy="627321"/>
          </a:xfrm>
          <a:prstGeom prst="bevel">
            <a:avLst/>
          </a:prstGeom>
          <a:solidFill>
            <a:srgbClr val="FF9300"/>
          </a:solidFill>
          <a:ln w="57150">
            <a:solidFill>
              <a:srgbClr val="9420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>
                <a:solidFill>
                  <a:schemeClr val="tx1"/>
                </a:solidFill>
              </a:rPr>
              <a:t>✛ AUTRES DIAGNOSTICS DIFFÉRENTIELS</a:t>
            </a:r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3" name="Cadre 2"/>
          <p:cNvSpPr/>
          <p:nvPr/>
        </p:nvSpPr>
        <p:spPr>
          <a:xfrm>
            <a:off x="425302" y="1233377"/>
            <a:ext cx="3434317" cy="637953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b="1">
                <a:solidFill>
                  <a:srgbClr val="0432FF"/>
                </a:solidFill>
              </a:rPr>
              <a:t>🏋 SPORTIFS DE HAUT NIVEAU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7531" y="1210930"/>
            <a:ext cx="393700" cy="66040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8230" y="1042286"/>
            <a:ext cx="2159000" cy="1485900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1169581" y="1942398"/>
            <a:ext cx="48484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>
                <a:solidFill>
                  <a:srgbClr val="FF0000"/>
                </a:solidFill>
              </a:rPr>
              <a:t>☸ BRONCHOSPASME INDUIT PAR L’EFFORT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4528756" y="4891941"/>
            <a:ext cx="2112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>
                <a:solidFill>
                  <a:srgbClr val="FF0000"/>
                </a:solidFill>
              </a:rPr>
              <a:t>☸ TRACHÉOTOMIE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11" name="Cadre 10"/>
          <p:cNvSpPr/>
          <p:nvPr/>
        </p:nvSpPr>
        <p:spPr>
          <a:xfrm>
            <a:off x="422605" y="5694877"/>
            <a:ext cx="3912782" cy="637953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b="1" dirty="0">
                <a:solidFill>
                  <a:srgbClr val="0432FF"/>
                </a:solidFill>
              </a:rPr>
              <a:t>⚛ AUTRES ASSOCIATIONS DÉCRITES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4668896" y="5519809"/>
            <a:ext cx="11660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/>
              <a:t>☸ BPCO</a:t>
            </a:r>
            <a:endParaRPr lang="fr-FR" b="1" dirty="0"/>
          </a:p>
        </p:txBody>
      </p:sp>
      <p:sp>
        <p:nvSpPr>
          <p:cNvPr id="13" name="ZoneTexte 12"/>
          <p:cNvSpPr txBox="1"/>
          <p:nvPr/>
        </p:nvSpPr>
        <p:spPr>
          <a:xfrm>
            <a:off x="4701361" y="6036339"/>
            <a:ext cx="11660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☸ SAOS</a:t>
            </a:r>
          </a:p>
        </p:txBody>
      </p:sp>
      <p:sp>
        <p:nvSpPr>
          <p:cNvPr id="15" name="Rectangle 14"/>
          <p:cNvSpPr/>
          <p:nvPr/>
        </p:nvSpPr>
        <p:spPr>
          <a:xfrm>
            <a:off x="459045" y="2382404"/>
            <a:ext cx="3727506" cy="510363"/>
          </a:xfrm>
          <a:prstGeom prst="rect">
            <a:avLst/>
          </a:prstGeom>
          <a:solidFill>
            <a:srgbClr val="FFFF00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b="1">
                <a:solidFill>
                  <a:srgbClr val="942092"/>
                </a:solidFill>
              </a:rPr>
              <a:t>☝ DYSPNÉE INDUITE PAR L’EXERCICE</a:t>
            </a:r>
            <a:endParaRPr lang="fr-FR" b="1" dirty="0">
              <a:solidFill>
                <a:srgbClr val="942092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74482" y="3148659"/>
            <a:ext cx="5543546" cy="510363"/>
          </a:xfrm>
          <a:prstGeom prst="rect">
            <a:avLst/>
          </a:prstGeom>
          <a:solidFill>
            <a:srgbClr val="FFFF00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b="1">
                <a:solidFill>
                  <a:srgbClr val="942092"/>
                </a:solidFill>
              </a:rPr>
              <a:t>☝SYNDROME D’ HYPERVENTILATION CHRONIQUE +++</a:t>
            </a:r>
            <a:endParaRPr lang="fr-FR" b="1" dirty="0">
              <a:solidFill>
                <a:srgbClr val="942092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44002" y="4218310"/>
            <a:ext cx="4242316" cy="510363"/>
          </a:xfrm>
          <a:prstGeom prst="rect">
            <a:avLst/>
          </a:prstGeom>
          <a:solidFill>
            <a:srgbClr val="FFFF00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b="1">
                <a:solidFill>
                  <a:srgbClr val="942092"/>
                </a:solidFill>
              </a:rPr>
              <a:t>☝ANAPHYLAXIE INDUITE PAR L’EXERCICE</a:t>
            </a:r>
            <a:endParaRPr lang="fr-FR" b="1" dirty="0">
              <a:solidFill>
                <a:srgbClr val="942092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59045" y="4990937"/>
            <a:ext cx="3098559" cy="510363"/>
          </a:xfrm>
          <a:prstGeom prst="rect">
            <a:avLst/>
          </a:prstGeom>
          <a:solidFill>
            <a:srgbClr val="FFFF00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b="1">
                <a:solidFill>
                  <a:srgbClr val="942092"/>
                </a:solidFill>
              </a:rPr>
              <a:t>☝URTICAIRE CHOLINERGIQUE</a:t>
            </a:r>
            <a:endParaRPr lang="fr-FR" b="1" dirty="0">
              <a:solidFill>
                <a:srgbClr val="942092"/>
              </a:solidFill>
            </a:endParaRP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55936" y="2778845"/>
            <a:ext cx="757245" cy="915993"/>
          </a:xfrm>
          <a:prstGeom prst="rect">
            <a:avLst/>
          </a:prstGeom>
        </p:spPr>
      </p:pic>
      <p:sp>
        <p:nvSpPr>
          <p:cNvPr id="10" name="Flèche à angle droit 9"/>
          <p:cNvSpPr/>
          <p:nvPr/>
        </p:nvSpPr>
        <p:spPr>
          <a:xfrm rot="5400000">
            <a:off x="4038077" y="4686752"/>
            <a:ext cx="448758" cy="532600"/>
          </a:xfrm>
          <a:prstGeom prst="bentUpArrow">
            <a:avLst/>
          </a:prstGeom>
          <a:solidFill>
            <a:srgbClr val="FF0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Plaque 6"/>
          <p:cNvSpPr/>
          <p:nvPr/>
        </p:nvSpPr>
        <p:spPr>
          <a:xfrm>
            <a:off x="5001768" y="3776472"/>
            <a:ext cx="3703320" cy="616159"/>
          </a:xfrm>
          <a:prstGeom prst="bevel">
            <a:avLst/>
          </a:prstGeom>
          <a:solidFill>
            <a:srgbClr val="FF9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b="1" dirty="0">
                <a:solidFill>
                  <a:schemeClr val="bg1"/>
                </a:solidFill>
              </a:rPr>
              <a:t>🗣</a:t>
            </a:r>
            <a:r>
              <a:rPr lang="fr-FR" b="1" dirty="0"/>
              <a:t> Gazométrie artérielle en AA +++</a:t>
            </a:r>
          </a:p>
        </p:txBody>
      </p:sp>
    </p:spTree>
    <p:extLst>
      <p:ext uri="{BB962C8B-B14F-4D97-AF65-F5344CB8AC3E}">
        <p14:creationId xmlns:p14="http://schemas.microsoft.com/office/powerpoint/2010/main" val="19410724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que 1"/>
          <p:cNvSpPr/>
          <p:nvPr/>
        </p:nvSpPr>
        <p:spPr>
          <a:xfrm>
            <a:off x="254642" y="287080"/>
            <a:ext cx="2812649" cy="627321"/>
          </a:xfrm>
          <a:prstGeom prst="bevel">
            <a:avLst/>
          </a:prstGeom>
          <a:solidFill>
            <a:srgbClr val="FF9300"/>
          </a:solidFill>
          <a:ln w="57150">
            <a:solidFill>
              <a:srgbClr val="942092"/>
            </a:solidFill>
          </a:ln>
          <a:effectLst>
            <a:outerShdw blurRad="50800" dist="50800" dir="5400000" sx="53000" sy="53000" algn="ctr" rotWithShape="0">
              <a:srgbClr val="942092">
                <a:alpha val="4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rgbClr val="0432FF"/>
                </a:solidFill>
              </a:rPr>
              <a:t>⚛ ÉTIOPATHOGÉNIE</a:t>
            </a:r>
          </a:p>
        </p:txBody>
      </p:sp>
      <p:grpSp>
        <p:nvGrpSpPr>
          <p:cNvPr id="7" name="Grouper 6"/>
          <p:cNvGrpSpPr/>
          <p:nvPr/>
        </p:nvGrpSpPr>
        <p:grpSpPr>
          <a:xfrm>
            <a:off x="3530279" y="287080"/>
            <a:ext cx="3796496" cy="694481"/>
            <a:chOff x="3530279" y="287080"/>
            <a:chExt cx="3796496" cy="694481"/>
          </a:xfrm>
        </p:grpSpPr>
        <p:sp>
          <p:nvSpPr>
            <p:cNvPr id="4" name="Cadre 3"/>
            <p:cNvSpPr/>
            <p:nvPr/>
          </p:nvSpPr>
          <p:spPr>
            <a:xfrm>
              <a:off x="3530279" y="287080"/>
              <a:ext cx="3692324" cy="694481"/>
            </a:xfrm>
            <a:prstGeom prst="frame">
              <a:avLst/>
            </a:prstGeom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5" name="Flèche droite rayée 4"/>
            <p:cNvSpPr/>
            <p:nvPr/>
          </p:nvSpPr>
          <p:spPr>
            <a:xfrm>
              <a:off x="3796496" y="499175"/>
              <a:ext cx="474562" cy="250657"/>
            </a:xfrm>
            <a:prstGeom prst="stripedRightArrow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" name="ZoneTexte 5"/>
            <p:cNvSpPr txBox="1"/>
            <p:nvPr/>
          </p:nvSpPr>
          <p:spPr>
            <a:xfrm>
              <a:off x="4271058" y="439838"/>
              <a:ext cx="30557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b="1">
                  <a:solidFill>
                    <a:srgbClr val="942092"/>
                  </a:solidFill>
                </a:rPr>
                <a:t>FACTEURS MÉCANIQUES</a:t>
              </a:r>
            </a:p>
          </p:txBody>
        </p:sp>
      </p:grpSp>
      <p:sp>
        <p:nvSpPr>
          <p:cNvPr id="8" name="Plaque 7"/>
          <p:cNvSpPr/>
          <p:nvPr/>
        </p:nvSpPr>
        <p:spPr>
          <a:xfrm>
            <a:off x="254642" y="1114953"/>
            <a:ext cx="3541854" cy="740780"/>
          </a:xfrm>
          <a:prstGeom prst="bevel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b="1" dirty="0">
                <a:solidFill>
                  <a:srgbClr val="FF0000"/>
                </a:solidFill>
              </a:rPr>
              <a:t>       THÉORÈME DE BERNOUILLI</a:t>
            </a:r>
          </a:p>
        </p:txBody>
      </p:sp>
      <p:sp>
        <p:nvSpPr>
          <p:cNvPr id="9" name="Éclair 8"/>
          <p:cNvSpPr/>
          <p:nvPr/>
        </p:nvSpPr>
        <p:spPr>
          <a:xfrm>
            <a:off x="474562" y="1458410"/>
            <a:ext cx="196770" cy="266218"/>
          </a:xfrm>
          <a:prstGeom prst="lightningBol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ZoneTexte 9"/>
          <p:cNvSpPr txBox="1"/>
          <p:nvPr/>
        </p:nvSpPr>
        <p:spPr>
          <a:xfrm>
            <a:off x="4016416" y="1171297"/>
            <a:ext cx="4780344" cy="646331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⚛ </a:t>
            </a:r>
            <a:r>
              <a:rPr lang="fr-FR" b="1" dirty="0">
                <a:solidFill>
                  <a:srgbClr val="0432FF"/>
                </a:solidFill>
              </a:rPr>
              <a:t>à la base des théories sur les vibrations des cordes vocales</a:t>
            </a:r>
            <a:endParaRPr lang="fr-FR" dirty="0"/>
          </a:p>
        </p:txBody>
      </p:sp>
      <p:sp>
        <p:nvSpPr>
          <p:cNvPr id="11" name="Parchemin horizontal 10"/>
          <p:cNvSpPr/>
          <p:nvPr/>
        </p:nvSpPr>
        <p:spPr>
          <a:xfrm>
            <a:off x="295153" y="1930031"/>
            <a:ext cx="7436734" cy="1066723"/>
          </a:xfrm>
          <a:prstGeom prst="horizontalScroll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b="1" dirty="0"/>
              <a:t>  </a:t>
            </a:r>
            <a:r>
              <a:rPr lang="fr-FR" b="1" dirty="0">
                <a:solidFill>
                  <a:srgbClr val="FF0000"/>
                </a:solidFill>
              </a:rPr>
              <a:t>☝</a:t>
            </a:r>
            <a:r>
              <a:rPr lang="fr-FR" b="1" dirty="0">
                <a:solidFill>
                  <a:srgbClr val="7030A0"/>
                </a:solidFill>
              </a:rPr>
              <a:t>Apparition d’une pression négative lorsqu’un courant d’air se heurte à    	un  rétrécissement</a:t>
            </a:r>
            <a:endParaRPr lang="fr-FR" b="1" dirty="0"/>
          </a:p>
        </p:txBody>
      </p:sp>
      <p:sp>
        <p:nvSpPr>
          <p:cNvPr id="14" name="Cadre 13"/>
          <p:cNvSpPr/>
          <p:nvPr/>
        </p:nvSpPr>
        <p:spPr>
          <a:xfrm>
            <a:off x="1649390" y="2996271"/>
            <a:ext cx="5694745" cy="532436"/>
          </a:xfrm>
          <a:prstGeom prst="frame">
            <a:avLst/>
          </a:prstGeom>
          <a:solidFill>
            <a:schemeClr val="tx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b="1">
                <a:solidFill>
                  <a:schemeClr val="tx1"/>
                </a:solidFill>
              </a:rPr>
              <a:t>◉ TENDANCE À LA FERMETURE DES PAROIS À CE NIVEAU</a:t>
            </a:r>
          </a:p>
        </p:txBody>
      </p:sp>
      <p:sp>
        <p:nvSpPr>
          <p:cNvPr id="15" name="Flèche à angle droit 14"/>
          <p:cNvSpPr/>
          <p:nvPr/>
        </p:nvSpPr>
        <p:spPr>
          <a:xfrm rot="5400000">
            <a:off x="943336" y="2688684"/>
            <a:ext cx="532435" cy="636607"/>
          </a:xfrm>
          <a:prstGeom prst="bentUpArrow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C00000"/>
              </a:solidFill>
            </a:endParaRPr>
          </a:p>
        </p:txBody>
      </p:sp>
      <p:sp>
        <p:nvSpPr>
          <p:cNvPr id="16" name="Rectangle avec coin arrondi du même côté 15"/>
          <p:cNvSpPr/>
          <p:nvPr/>
        </p:nvSpPr>
        <p:spPr>
          <a:xfrm>
            <a:off x="393539" y="3773251"/>
            <a:ext cx="8252749" cy="580322"/>
          </a:xfrm>
          <a:prstGeom prst="round2SameRect">
            <a:avLst/>
          </a:prstGeom>
          <a:gradFill flip="none" rotWithShape="1">
            <a:gsLst>
              <a:gs pos="0">
                <a:srgbClr val="FF9300">
                  <a:tint val="66000"/>
                  <a:satMod val="160000"/>
                </a:srgbClr>
              </a:gs>
              <a:gs pos="50000">
                <a:srgbClr val="FF9300">
                  <a:tint val="44500"/>
                  <a:satMod val="160000"/>
                </a:srgbClr>
              </a:gs>
              <a:gs pos="100000">
                <a:srgbClr val="FF9300">
                  <a:tint val="23500"/>
                  <a:satMod val="160000"/>
                </a:srgbClr>
              </a:gs>
            </a:gsLst>
            <a:lin ang="81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rgbClr val="942092"/>
                </a:solidFill>
              </a:rPr>
              <a:t>◎ À l’inspiration, malgré l’abduction des cordes vocales, le plan glottique reste la zone la plus rétrécie du larynx</a:t>
            </a:r>
          </a:p>
        </p:txBody>
      </p:sp>
      <p:grpSp>
        <p:nvGrpSpPr>
          <p:cNvPr id="19" name="Grouper 18"/>
          <p:cNvGrpSpPr/>
          <p:nvPr/>
        </p:nvGrpSpPr>
        <p:grpSpPr>
          <a:xfrm>
            <a:off x="1209554" y="4424645"/>
            <a:ext cx="6794339" cy="646331"/>
            <a:chOff x="1747777" y="4450177"/>
            <a:chExt cx="6794339" cy="646331"/>
          </a:xfrm>
        </p:grpSpPr>
        <p:sp>
          <p:nvSpPr>
            <p:cNvPr id="17" name="ZoneTexte 16"/>
            <p:cNvSpPr txBox="1"/>
            <p:nvPr/>
          </p:nvSpPr>
          <p:spPr>
            <a:xfrm>
              <a:off x="1747777" y="4450177"/>
              <a:ext cx="679433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b="1" dirty="0">
                  <a:solidFill>
                    <a:srgbClr val="FF0000"/>
                  </a:solidFill>
                </a:rPr>
                <a:t>  augmentation du flux aérien à l’inspiration          rapprochement des cordes vocales dû à la pression négative </a:t>
              </a:r>
            </a:p>
          </p:txBody>
        </p:sp>
        <p:sp>
          <p:nvSpPr>
            <p:cNvPr id="18" name="Flèche vers la droite 17"/>
            <p:cNvSpPr/>
            <p:nvPr/>
          </p:nvSpPr>
          <p:spPr>
            <a:xfrm>
              <a:off x="6111433" y="4571160"/>
              <a:ext cx="381964" cy="202183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0" name="Flèche à angle droit 19"/>
          <p:cNvSpPr/>
          <p:nvPr/>
        </p:nvSpPr>
        <p:spPr>
          <a:xfrm rot="5400000">
            <a:off x="804440" y="4188822"/>
            <a:ext cx="532435" cy="636607"/>
          </a:xfrm>
          <a:prstGeom prst="bentUpArrow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C00000"/>
              </a:solidFill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2951543" y="5070976"/>
            <a:ext cx="5497976" cy="369332"/>
          </a:xfrm>
          <a:prstGeom prst="rect">
            <a:avLst/>
          </a:prstGeom>
          <a:solidFill>
            <a:srgbClr val="92D050"/>
          </a:solidFill>
          <a:ln w="57150">
            <a:solidFill>
              <a:srgbClr val="0432FF"/>
            </a:solidFill>
          </a:ln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0432FF"/>
                </a:solidFill>
              </a:rPr>
              <a:t>☞ normalement les muscles abducteurs </a:t>
            </a:r>
            <a:r>
              <a:rPr lang="fr-FR" b="1">
                <a:solidFill>
                  <a:srgbClr val="0432FF"/>
                </a:solidFill>
              </a:rPr>
              <a:t>s’y opposent</a:t>
            </a:r>
          </a:p>
        </p:txBody>
      </p:sp>
      <p:sp>
        <p:nvSpPr>
          <p:cNvPr id="22" name="ZoneTexte 21"/>
          <p:cNvSpPr txBox="1"/>
          <p:nvPr/>
        </p:nvSpPr>
        <p:spPr>
          <a:xfrm>
            <a:off x="578734" y="5532699"/>
            <a:ext cx="7766613" cy="369332"/>
          </a:xfrm>
          <a:prstGeom prst="rect">
            <a:avLst/>
          </a:prstGeom>
          <a:solidFill>
            <a:srgbClr val="FFFF00"/>
          </a:solidFill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fr-FR" b="1" dirty="0"/>
              <a:t>❒ leur mise en défaut (cordes vocales trop proches/volume </a:t>
            </a:r>
            <a:r>
              <a:rPr lang="fr-FR" b="1"/>
              <a:t>d’air augmenté)</a:t>
            </a:r>
          </a:p>
        </p:txBody>
      </p:sp>
      <p:sp>
        <p:nvSpPr>
          <p:cNvPr id="23" name="Plaque 22"/>
          <p:cNvSpPr/>
          <p:nvPr/>
        </p:nvSpPr>
        <p:spPr>
          <a:xfrm>
            <a:off x="1863523" y="6046284"/>
            <a:ext cx="6481824" cy="615103"/>
          </a:xfrm>
          <a:prstGeom prst="bevel">
            <a:avLst/>
          </a:prstGeom>
          <a:solidFill>
            <a:srgbClr val="942092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b="1">
                <a:solidFill>
                  <a:srgbClr val="FFFF00"/>
                </a:solidFill>
              </a:rPr>
              <a:t>☹️        RAPPROCHEMENT PARADOXAL DES CORDES VOCALES</a:t>
            </a:r>
          </a:p>
        </p:txBody>
      </p:sp>
      <p:sp>
        <p:nvSpPr>
          <p:cNvPr id="25" name="Éclair 24"/>
          <p:cNvSpPr/>
          <p:nvPr/>
        </p:nvSpPr>
        <p:spPr>
          <a:xfrm>
            <a:off x="2352439" y="6202490"/>
            <a:ext cx="300941" cy="278020"/>
          </a:xfrm>
          <a:prstGeom prst="lightningBol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6" name="Image 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5668" y="2907141"/>
            <a:ext cx="1558644" cy="735944"/>
          </a:xfrm>
          <a:prstGeom prst="rect">
            <a:avLst/>
          </a:prstGeom>
        </p:spPr>
      </p:pic>
      <p:sp>
        <p:nvSpPr>
          <p:cNvPr id="3" name="Flèche à angle droit 2"/>
          <p:cNvSpPr/>
          <p:nvPr/>
        </p:nvSpPr>
        <p:spPr>
          <a:xfrm flipV="1">
            <a:off x="7573042" y="2580937"/>
            <a:ext cx="754942" cy="477081"/>
          </a:xfrm>
          <a:prstGeom prst="bentUpArrow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Flèche à angle droit 23"/>
          <p:cNvSpPr/>
          <p:nvPr/>
        </p:nvSpPr>
        <p:spPr>
          <a:xfrm rot="5400000">
            <a:off x="1238375" y="5900383"/>
            <a:ext cx="532435" cy="636607"/>
          </a:xfrm>
          <a:prstGeom prst="bentUpArrow">
            <a:avLst/>
          </a:prstGeom>
          <a:solidFill>
            <a:schemeClr val="tx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97095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que 1"/>
          <p:cNvSpPr/>
          <p:nvPr/>
        </p:nvSpPr>
        <p:spPr>
          <a:xfrm>
            <a:off x="254642" y="287080"/>
            <a:ext cx="2812649" cy="627321"/>
          </a:xfrm>
          <a:prstGeom prst="bevel">
            <a:avLst/>
          </a:prstGeom>
          <a:solidFill>
            <a:srgbClr val="FF9300"/>
          </a:solidFill>
          <a:ln w="57150">
            <a:solidFill>
              <a:srgbClr val="942092"/>
            </a:solidFill>
          </a:ln>
          <a:effectLst>
            <a:outerShdw blurRad="50800" dist="50800" dir="5400000" sx="53000" sy="53000" algn="ctr" rotWithShape="0">
              <a:srgbClr val="942092">
                <a:alpha val="4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rgbClr val="0432FF"/>
                </a:solidFill>
              </a:rPr>
              <a:t>⚛ ÉTIOPATHOGÉNIE</a:t>
            </a:r>
          </a:p>
        </p:txBody>
      </p:sp>
      <p:grpSp>
        <p:nvGrpSpPr>
          <p:cNvPr id="3" name="Grouper 2"/>
          <p:cNvGrpSpPr/>
          <p:nvPr/>
        </p:nvGrpSpPr>
        <p:grpSpPr>
          <a:xfrm>
            <a:off x="3530279" y="287080"/>
            <a:ext cx="3796496" cy="694481"/>
            <a:chOff x="3530279" y="287080"/>
            <a:chExt cx="3796496" cy="694481"/>
          </a:xfrm>
        </p:grpSpPr>
        <p:sp>
          <p:nvSpPr>
            <p:cNvPr id="4" name="Cadre 3"/>
            <p:cNvSpPr/>
            <p:nvPr/>
          </p:nvSpPr>
          <p:spPr>
            <a:xfrm>
              <a:off x="3530279" y="287080"/>
              <a:ext cx="3692324" cy="694481"/>
            </a:xfrm>
            <a:prstGeom prst="frame">
              <a:avLst/>
            </a:prstGeom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5" name="Flèche droite rayée 4"/>
            <p:cNvSpPr/>
            <p:nvPr/>
          </p:nvSpPr>
          <p:spPr>
            <a:xfrm>
              <a:off x="3796496" y="499175"/>
              <a:ext cx="474562" cy="250657"/>
            </a:xfrm>
            <a:prstGeom prst="stripedRightArrow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" name="ZoneTexte 5"/>
            <p:cNvSpPr txBox="1"/>
            <p:nvPr/>
          </p:nvSpPr>
          <p:spPr>
            <a:xfrm>
              <a:off x="4271058" y="439838"/>
              <a:ext cx="30557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b="1" dirty="0">
                  <a:solidFill>
                    <a:srgbClr val="942092"/>
                  </a:solidFill>
                </a:rPr>
                <a:t>FACTEURS NEUROLOGIQUES</a:t>
              </a:r>
            </a:p>
          </p:txBody>
        </p:sp>
      </p:grpSp>
      <p:sp>
        <p:nvSpPr>
          <p:cNvPr id="7" name="Plaque 6"/>
          <p:cNvSpPr/>
          <p:nvPr/>
        </p:nvSpPr>
        <p:spPr>
          <a:xfrm>
            <a:off x="1684113" y="1962370"/>
            <a:ext cx="5428527" cy="615103"/>
          </a:xfrm>
          <a:prstGeom prst="bevel">
            <a:avLst/>
          </a:prstGeom>
          <a:solidFill>
            <a:srgbClr val="942092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b="1">
                <a:solidFill>
                  <a:srgbClr val="FFFF00"/>
                </a:solidFill>
              </a:rPr>
              <a:t>☹️ MOUVEMENTS ANORMAUX LARYNGÉS À TYPE DE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347241" y="1228428"/>
            <a:ext cx="40511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⇶ DYSKINÉSIE POST NEUROLEPTIQUE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6481823" y="1204221"/>
            <a:ext cx="2037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⇶ DYSTONIE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572943" y="3084943"/>
            <a:ext cx="7650865" cy="369332"/>
          </a:xfrm>
          <a:prstGeom prst="rect">
            <a:avLst/>
          </a:prstGeom>
          <a:noFill/>
          <a:ln w="57150">
            <a:solidFill>
              <a:srgbClr val="94209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/>
              <a:t>⇶   MOUVEMENTS QUASI CONSTANTS  ➸ DYSPNÉE QUASI PERMANENTE</a:t>
            </a:r>
          </a:p>
        </p:txBody>
      </p:sp>
      <p:sp>
        <p:nvSpPr>
          <p:cNvPr id="11" name="Flèche vers la droite 10"/>
          <p:cNvSpPr/>
          <p:nvPr/>
        </p:nvSpPr>
        <p:spPr>
          <a:xfrm rot="5400000">
            <a:off x="3910482" y="2813940"/>
            <a:ext cx="494216" cy="226936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Flèche vers la droite 11"/>
          <p:cNvSpPr/>
          <p:nvPr/>
        </p:nvSpPr>
        <p:spPr>
          <a:xfrm rot="18808535">
            <a:off x="6613169" y="1631545"/>
            <a:ext cx="494216" cy="226936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Flèche vers la droite 12"/>
          <p:cNvSpPr/>
          <p:nvPr/>
        </p:nvSpPr>
        <p:spPr>
          <a:xfrm rot="13714498">
            <a:off x="2867098" y="1634657"/>
            <a:ext cx="494216" cy="267037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Plaque 13"/>
          <p:cNvSpPr/>
          <p:nvPr/>
        </p:nvSpPr>
        <p:spPr>
          <a:xfrm>
            <a:off x="572943" y="3900668"/>
            <a:ext cx="8362713" cy="752355"/>
          </a:xfrm>
          <a:prstGeom prst="bevel">
            <a:avLst/>
          </a:prstGeom>
          <a:solidFill>
            <a:srgbClr val="FFFF00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>
                <a:solidFill>
                  <a:srgbClr val="0432FF"/>
                </a:solidFill>
              </a:rPr>
              <a:t>☞ LA COMPOSANTE DYSFONCTIONNELLE NEUROLOGIQUE DE LA FERMETURE INSPIRATOIRE DES CORDES VOCALES EST PROBABLE</a:t>
            </a:r>
          </a:p>
        </p:txBody>
      </p:sp>
      <p:sp>
        <p:nvSpPr>
          <p:cNvPr id="16" name="Cube 15"/>
          <p:cNvSpPr/>
          <p:nvPr/>
        </p:nvSpPr>
        <p:spPr>
          <a:xfrm>
            <a:off x="1516283" y="4904588"/>
            <a:ext cx="6366076" cy="671332"/>
          </a:xfrm>
          <a:prstGeom prst="cube">
            <a:avLst/>
          </a:prstGeom>
          <a:solidFill>
            <a:srgbClr val="942092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rgbClr val="FFFF00"/>
                </a:solidFill>
              </a:rPr>
              <a:t>MAIS RESTE HYPOTHÉTIQUE</a:t>
            </a:r>
          </a:p>
        </p:txBody>
      </p:sp>
      <p:sp>
        <p:nvSpPr>
          <p:cNvPr id="17" name="Rectangle avec coin arrondi du même côté 16"/>
          <p:cNvSpPr/>
          <p:nvPr/>
        </p:nvSpPr>
        <p:spPr>
          <a:xfrm>
            <a:off x="810227" y="5827485"/>
            <a:ext cx="7778187" cy="601883"/>
          </a:xfrm>
          <a:prstGeom prst="round2SameRect">
            <a:avLst/>
          </a:prstGeom>
          <a:solidFill>
            <a:srgbClr val="0432FF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b="1" dirty="0">
                <a:solidFill>
                  <a:schemeClr val="bg1"/>
                </a:solidFill>
              </a:rPr>
              <a:t>☞ PLUSIEURS FACTEURS ÉTIOLOGIQUES SONT POSSIBLES...PARFOIS ASSOCIÉS</a:t>
            </a:r>
          </a:p>
        </p:txBody>
      </p:sp>
    </p:spTree>
    <p:extLst>
      <p:ext uri="{BB962C8B-B14F-4D97-AF65-F5344CB8AC3E}">
        <p14:creationId xmlns:p14="http://schemas.microsoft.com/office/powerpoint/2010/main" val="9132387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que 1"/>
          <p:cNvSpPr/>
          <p:nvPr/>
        </p:nvSpPr>
        <p:spPr>
          <a:xfrm>
            <a:off x="500301" y="354240"/>
            <a:ext cx="2812649" cy="627321"/>
          </a:xfrm>
          <a:prstGeom prst="bevel">
            <a:avLst/>
          </a:prstGeom>
          <a:solidFill>
            <a:srgbClr val="FF9300"/>
          </a:solidFill>
          <a:ln w="57150">
            <a:solidFill>
              <a:srgbClr val="942092"/>
            </a:solidFill>
          </a:ln>
          <a:effectLst>
            <a:outerShdw blurRad="50800" dist="50800" dir="5400000" sx="53000" sy="53000" algn="ctr" rotWithShape="0">
              <a:srgbClr val="942092">
                <a:alpha val="4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rgbClr val="0432FF"/>
                </a:solidFill>
              </a:rPr>
              <a:t>⚛ ÉTIOPATHOGÉNIE</a:t>
            </a:r>
          </a:p>
        </p:txBody>
      </p:sp>
      <p:sp>
        <p:nvSpPr>
          <p:cNvPr id="5" name="Flèche droite rayée 4"/>
          <p:cNvSpPr/>
          <p:nvPr/>
        </p:nvSpPr>
        <p:spPr>
          <a:xfrm>
            <a:off x="3902999" y="480780"/>
            <a:ext cx="477644" cy="304204"/>
          </a:xfrm>
          <a:prstGeom prst="striped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fr-FR" b="1">
                <a:solidFill>
                  <a:srgbClr val="FF0000"/>
                </a:solidFill>
              </a:rPr>
              <a:t> </a:t>
            </a:r>
            <a:endParaRPr lang="fr-FR" b="1" dirty="0">
              <a:solidFill>
                <a:srgbClr val="FF0000"/>
              </a:solidFill>
            </a:endParaRPr>
          </a:p>
        </p:txBody>
      </p:sp>
      <p:grpSp>
        <p:nvGrpSpPr>
          <p:cNvPr id="8" name="Grouper 7"/>
          <p:cNvGrpSpPr/>
          <p:nvPr/>
        </p:nvGrpSpPr>
        <p:grpSpPr>
          <a:xfrm>
            <a:off x="3530279" y="287080"/>
            <a:ext cx="4139764" cy="694481"/>
            <a:chOff x="3530279" y="287080"/>
            <a:chExt cx="3796496" cy="694481"/>
          </a:xfrm>
        </p:grpSpPr>
        <p:sp>
          <p:nvSpPr>
            <p:cNvPr id="9" name="Cadre 8"/>
            <p:cNvSpPr/>
            <p:nvPr/>
          </p:nvSpPr>
          <p:spPr>
            <a:xfrm>
              <a:off x="3530279" y="287080"/>
              <a:ext cx="3692324" cy="694481"/>
            </a:xfrm>
            <a:prstGeom prst="frame">
              <a:avLst/>
            </a:prstGeom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11" name="ZoneTexte 10"/>
            <p:cNvSpPr txBox="1"/>
            <p:nvPr/>
          </p:nvSpPr>
          <p:spPr>
            <a:xfrm>
              <a:off x="4271058" y="439838"/>
              <a:ext cx="30557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b="1" dirty="0">
                  <a:solidFill>
                    <a:srgbClr val="942092"/>
                  </a:solidFill>
                </a:rPr>
                <a:t>FACTEURS PSYCHOLOGIQUES</a:t>
              </a:r>
            </a:p>
          </p:txBody>
        </p:sp>
      </p:grpSp>
      <p:sp>
        <p:nvSpPr>
          <p:cNvPr id="12" name="Plaque 11"/>
          <p:cNvSpPr/>
          <p:nvPr/>
        </p:nvSpPr>
        <p:spPr>
          <a:xfrm>
            <a:off x="2175433" y="1175261"/>
            <a:ext cx="4894108" cy="615103"/>
          </a:xfrm>
          <a:prstGeom prst="bevel">
            <a:avLst/>
          </a:prstGeom>
          <a:solidFill>
            <a:srgbClr val="942092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rgbClr val="FFFF00"/>
                </a:solidFill>
              </a:rPr>
              <a:t>☹️CONVERSION HYSTÉRIQUE (1974)</a:t>
            </a:r>
          </a:p>
        </p:txBody>
      </p:sp>
      <p:sp>
        <p:nvSpPr>
          <p:cNvPr id="13" name="Parchemin vertical 12"/>
          <p:cNvSpPr/>
          <p:nvPr/>
        </p:nvSpPr>
        <p:spPr>
          <a:xfrm>
            <a:off x="159669" y="1984065"/>
            <a:ext cx="8925635" cy="4570972"/>
          </a:xfrm>
          <a:prstGeom prst="verticalScroll">
            <a:avLst>
              <a:gd name="adj" fmla="val 6387"/>
            </a:avLst>
          </a:prstGeom>
          <a:solidFill>
            <a:srgbClr val="FFFF0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85750" indent="-285750">
              <a:lnSpc>
                <a:spcPct val="150000"/>
              </a:lnSpc>
              <a:buFont typeface="Wingdings" charset="2"/>
              <a:buChar char="M"/>
            </a:pPr>
            <a:r>
              <a:rPr lang="fr-FR" b="1" dirty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Wingdings" charset="2"/>
              </a:rPr>
              <a:t>PERSONNALITÉS DÉPRESSIVES/OBSESSIONELLES/PASSIVES etc...</a:t>
            </a:r>
          </a:p>
          <a:p>
            <a:pPr marL="285750" indent="-285750">
              <a:lnSpc>
                <a:spcPct val="150000"/>
              </a:lnSpc>
              <a:buFont typeface="Wingdings" charset="2"/>
              <a:buChar char="M"/>
            </a:pPr>
            <a:r>
              <a:rPr lang="fr-FR" b="1" dirty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Wingdings" charset="2"/>
              </a:rPr>
              <a:t> CHOCS ÉMOTIONNELS DANS LES ANTÉCÉDENTS</a:t>
            </a:r>
          </a:p>
          <a:p>
            <a:pPr marL="285750" indent="-285750">
              <a:lnSpc>
                <a:spcPct val="150000"/>
              </a:lnSpc>
              <a:buFont typeface="Wingdings" charset="2"/>
              <a:buChar char="M"/>
            </a:pPr>
            <a:r>
              <a:rPr lang="fr-FR" b="1" dirty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Wingdings" charset="2"/>
              </a:rPr>
              <a:t> CONTEXTE PSYCHO SOCIAL SOUVENT PERTURBÉ</a:t>
            </a:r>
          </a:p>
          <a:p>
            <a:pPr marL="742950" lvl="1" indent="-285750">
              <a:lnSpc>
                <a:spcPct val="150000"/>
              </a:lnSpc>
              <a:buFont typeface="Wingdings" charset="2"/>
              <a:buChar char="M"/>
            </a:pPr>
            <a:r>
              <a:rPr lang="fr-FR" b="1" dirty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Wingdings" charset="2"/>
              </a:rPr>
              <a:t> SITUATIONS INSTABLES</a:t>
            </a:r>
          </a:p>
          <a:p>
            <a:pPr marL="742950" lvl="1" indent="-285750">
              <a:lnSpc>
                <a:spcPct val="150000"/>
              </a:lnSpc>
              <a:buFont typeface="Wingdings" charset="2"/>
              <a:buChar char="M"/>
            </a:pPr>
            <a:r>
              <a:rPr lang="fr-FR" b="1" dirty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Wingdings" charset="2"/>
              </a:rPr>
              <a:t> CONFLITS FAMILIAUX </a:t>
            </a:r>
          </a:p>
          <a:p>
            <a:pPr marL="285750" indent="-285750">
              <a:lnSpc>
                <a:spcPct val="150000"/>
              </a:lnSpc>
              <a:buFont typeface="Wingdings" charset="2"/>
              <a:buChar char="M"/>
            </a:pPr>
            <a:r>
              <a:rPr lang="fr-FR" b="1" dirty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Wingdings" charset="2"/>
              </a:rPr>
              <a:t>ASSOCIATION À DES SÉVICES SEXUELS DANS L’ENFANCE</a:t>
            </a:r>
          </a:p>
          <a:p>
            <a:pPr marL="285750" indent="-285750">
              <a:lnSpc>
                <a:spcPct val="150000"/>
              </a:lnSpc>
              <a:buFont typeface="Wingdings" charset="2"/>
              <a:buChar char="M"/>
            </a:pPr>
            <a:r>
              <a:rPr lang="fr-FR" b="1" dirty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Wingdings" charset="2"/>
              </a:rPr>
              <a:t> ÉGALEMENT CHEZ LES ATHLÈTES: </a:t>
            </a:r>
          </a:p>
          <a:p>
            <a:pPr marL="742950" lvl="1" indent="-285750">
              <a:lnSpc>
                <a:spcPct val="150000"/>
              </a:lnSpc>
              <a:buFont typeface="Wingdings" charset="2"/>
              <a:buChar char="M"/>
            </a:pPr>
            <a:r>
              <a:rPr lang="fr-FR" b="1" dirty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Wingdings" charset="2"/>
              </a:rPr>
              <a:t> PERFECTIONISME</a:t>
            </a:r>
          </a:p>
          <a:p>
            <a:pPr marL="742950" lvl="1" indent="-285750">
              <a:lnSpc>
                <a:spcPct val="150000"/>
              </a:lnSpc>
              <a:buFont typeface="Wingdings" charset="2"/>
              <a:buChar char="M"/>
            </a:pPr>
            <a:r>
              <a:rPr lang="fr-FR" b="1" dirty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Wingdings" charset="2"/>
              </a:rPr>
              <a:t> DÉPRESSION</a:t>
            </a:r>
          </a:p>
          <a:p>
            <a:pPr marL="742950" lvl="1" indent="-285750">
              <a:lnSpc>
                <a:spcPct val="150000"/>
              </a:lnSpc>
              <a:buFont typeface="Wingdings" charset="2"/>
              <a:buChar char="M"/>
            </a:pPr>
            <a:r>
              <a:rPr lang="fr-FR" b="1" dirty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Wingdings" charset="2"/>
              </a:rPr>
              <a:t> ANGOISSES</a:t>
            </a:r>
          </a:p>
          <a:p>
            <a:pPr marL="285750" indent="-285750">
              <a:lnSpc>
                <a:spcPct val="150000"/>
              </a:lnSpc>
              <a:buFont typeface="Wingdings" charset="2"/>
              <a:buChar char="M"/>
            </a:pPr>
            <a:endParaRPr lang="fr-FR" b="1" dirty="0">
              <a:solidFill>
                <a:schemeClr val="tx1"/>
              </a:solidFill>
              <a:sym typeface="Wingdings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815695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que 1"/>
          <p:cNvSpPr/>
          <p:nvPr/>
        </p:nvSpPr>
        <p:spPr>
          <a:xfrm>
            <a:off x="1812535" y="186808"/>
            <a:ext cx="5486400" cy="709683"/>
          </a:xfrm>
          <a:prstGeom prst="bevel">
            <a:avLst/>
          </a:prstGeom>
          <a:blipFill>
            <a:blip r:embed="rId2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rgbClr val="0432FF"/>
                </a:solidFill>
              </a:rPr>
              <a:t>💊 LE TRAITEMENT DE FOND</a:t>
            </a:r>
          </a:p>
        </p:txBody>
      </p:sp>
      <p:sp>
        <p:nvSpPr>
          <p:cNvPr id="4" name="Cadre 3"/>
          <p:cNvSpPr/>
          <p:nvPr/>
        </p:nvSpPr>
        <p:spPr>
          <a:xfrm>
            <a:off x="2044355" y="1011922"/>
            <a:ext cx="5109882" cy="645459"/>
          </a:xfrm>
          <a:prstGeom prst="frame">
            <a:avLst/>
          </a:prstGeom>
          <a:solidFill>
            <a:srgbClr val="0432FF"/>
          </a:solidFill>
          <a:ln w="57150">
            <a:solidFill>
              <a:srgbClr val="008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b="1" dirty="0">
                <a:solidFill>
                  <a:srgbClr val="0432FF"/>
                </a:solidFill>
              </a:rPr>
              <a:t>🗣 RÉÉDUCATION ORTHOPHONIQUE : </a:t>
            </a:r>
            <a:r>
              <a:rPr lang="fr-FR" b="1" u="sng" dirty="0">
                <a:solidFill>
                  <a:srgbClr val="0432FF"/>
                </a:solidFill>
              </a:rPr>
              <a:t>PHONIATRE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2765117" y="1624426"/>
            <a:ext cx="36683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rgbClr val="FF0000"/>
                </a:solidFill>
              </a:rPr>
              <a:t>✍ </a:t>
            </a:r>
            <a:r>
              <a:rPr lang="fr-FR" b="1" dirty="0">
                <a:ln>
                  <a:solidFill>
                    <a:srgbClr val="0432FF"/>
                  </a:solidFill>
                </a:ln>
                <a:solidFill>
                  <a:srgbClr val="FF0000"/>
                </a:solidFill>
              </a:rPr>
              <a:t>TRAITEMENT LE PLUS EFFICACE</a:t>
            </a:r>
          </a:p>
        </p:txBody>
      </p:sp>
      <p:sp>
        <p:nvSpPr>
          <p:cNvPr id="6" name="Plaque 5"/>
          <p:cNvSpPr/>
          <p:nvPr/>
        </p:nvSpPr>
        <p:spPr>
          <a:xfrm>
            <a:off x="139850" y="2579377"/>
            <a:ext cx="3130475" cy="677732"/>
          </a:xfrm>
          <a:prstGeom prst="bevel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b="1" dirty="0">
                <a:solidFill>
                  <a:srgbClr val="942092"/>
                </a:solidFill>
              </a:rPr>
              <a:t>✍ LE PROGRAMME DE RÉÉDUCATION DOIT INCLURE</a:t>
            </a:r>
          </a:p>
        </p:txBody>
      </p:sp>
      <p:sp>
        <p:nvSpPr>
          <p:cNvPr id="7" name="Parchemin vertical 6"/>
          <p:cNvSpPr/>
          <p:nvPr/>
        </p:nvSpPr>
        <p:spPr>
          <a:xfrm>
            <a:off x="3270325" y="2064415"/>
            <a:ext cx="5798371" cy="2000922"/>
          </a:xfrm>
          <a:prstGeom prst="verticalScroll">
            <a:avLst>
              <a:gd name="adj" fmla="val 8737"/>
            </a:avLst>
          </a:prstGeom>
          <a:solidFill>
            <a:srgbClr val="FFFF00"/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fr-FR" b="1" dirty="0">
                <a:solidFill>
                  <a:srgbClr val="0432FF"/>
                </a:solidFill>
              </a:rPr>
              <a:t>✍ Informations sur le syndrome</a:t>
            </a:r>
          </a:p>
          <a:p>
            <a:r>
              <a:rPr lang="fr-FR" b="1" dirty="0">
                <a:solidFill>
                  <a:srgbClr val="0432FF"/>
                </a:solidFill>
              </a:rPr>
              <a:t>✍ Approche comportementale de la respiration avec</a:t>
            </a:r>
          </a:p>
          <a:p>
            <a:r>
              <a:rPr lang="fr-FR" b="1" dirty="0">
                <a:solidFill>
                  <a:srgbClr val="0432FF"/>
                </a:solidFill>
              </a:rPr>
              <a:t>       apprentissage des techniques de souffle optimisées </a:t>
            </a:r>
          </a:p>
          <a:p>
            <a:r>
              <a:rPr lang="fr-FR" b="1" dirty="0">
                <a:solidFill>
                  <a:srgbClr val="0432FF"/>
                </a:solidFill>
              </a:rPr>
              <a:t>                  (chanteurs professionnels)</a:t>
            </a:r>
          </a:p>
          <a:p>
            <a:r>
              <a:rPr lang="fr-FR" b="1" dirty="0">
                <a:solidFill>
                  <a:srgbClr val="0432FF"/>
                </a:solidFill>
              </a:rPr>
              <a:t>✍ Techniques de relaxation laryngée</a:t>
            </a:r>
          </a:p>
          <a:p>
            <a:r>
              <a:rPr lang="fr-FR" b="1" dirty="0">
                <a:solidFill>
                  <a:srgbClr val="0432FF"/>
                </a:solidFill>
              </a:rPr>
              <a:t>✍ contrôle volontaire des temps respiratoires</a:t>
            </a:r>
          </a:p>
        </p:txBody>
      </p:sp>
      <p:sp>
        <p:nvSpPr>
          <p:cNvPr id="8" name="Plaque 7"/>
          <p:cNvSpPr/>
          <p:nvPr/>
        </p:nvSpPr>
        <p:spPr>
          <a:xfrm>
            <a:off x="328711" y="4178994"/>
            <a:ext cx="8541170" cy="740171"/>
          </a:xfrm>
          <a:prstGeom prst="bevel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>
                <a:solidFill>
                  <a:srgbClr val="942092"/>
                </a:solidFill>
              </a:rPr>
              <a:t>✍ MISE EN APPLICATION PROGRESSIVE DE CES APPRENTISSAGES DANS LES SITUATIONS DÉCLENCHANT LES CRISES</a:t>
            </a:r>
            <a:endParaRPr lang="fr-FR" b="1" dirty="0">
              <a:solidFill>
                <a:srgbClr val="942092"/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581315" y="5057982"/>
            <a:ext cx="8035962" cy="36933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rgbClr val="0432FF"/>
                </a:solidFill>
              </a:rPr>
              <a:t>✌ INTÉRÊT D’UN CONTACT ÉTROIT AVEC LE PHONIATRE (pathologie méconnue)</a:t>
            </a:r>
          </a:p>
        </p:txBody>
      </p:sp>
      <p:sp>
        <p:nvSpPr>
          <p:cNvPr id="10" name="Cadre 9"/>
          <p:cNvSpPr/>
          <p:nvPr/>
        </p:nvSpPr>
        <p:spPr>
          <a:xfrm>
            <a:off x="139850" y="5778722"/>
            <a:ext cx="4050053" cy="645459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b="1">
                <a:solidFill>
                  <a:srgbClr val="0432FF"/>
                </a:solidFill>
              </a:rPr>
              <a:t>🗣 PRISE EN CHARGE PSYCHOLOGIQUE</a:t>
            </a:r>
            <a:endParaRPr lang="fr-FR" b="1" u="sng" dirty="0">
              <a:solidFill>
                <a:srgbClr val="0432FF"/>
              </a:solidFill>
            </a:endParaRPr>
          </a:p>
        </p:txBody>
      </p:sp>
      <p:sp>
        <p:nvSpPr>
          <p:cNvPr id="11" name="Parchemin vertical 10"/>
          <p:cNvSpPr/>
          <p:nvPr/>
        </p:nvSpPr>
        <p:spPr>
          <a:xfrm>
            <a:off x="4281544" y="5608467"/>
            <a:ext cx="4658061" cy="1061274"/>
          </a:xfrm>
          <a:prstGeom prst="verticalScroll">
            <a:avLst/>
          </a:prstGeom>
          <a:solidFill>
            <a:srgbClr val="FFFF0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fr-FR" b="1" dirty="0">
                <a:solidFill>
                  <a:schemeClr val="tx1"/>
                </a:solidFill>
              </a:rPr>
              <a:t>☝en cas de facteurs psychiatriques au</a:t>
            </a:r>
          </a:p>
          <a:p>
            <a:r>
              <a:rPr lang="fr-FR" b="1" dirty="0">
                <a:solidFill>
                  <a:schemeClr val="tx1"/>
                </a:solidFill>
              </a:rPr>
              <a:t>           premier plan</a:t>
            </a:r>
          </a:p>
          <a:p>
            <a:r>
              <a:rPr lang="fr-FR" b="1" dirty="0">
                <a:solidFill>
                  <a:schemeClr val="tx1"/>
                </a:solidFill>
              </a:rPr>
              <a:t>☝ Consultation spécialisée à discuter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8935" y="806913"/>
            <a:ext cx="1625064" cy="1081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8162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avec coins rognés du même côté 1"/>
          <p:cNvSpPr/>
          <p:nvPr/>
        </p:nvSpPr>
        <p:spPr>
          <a:xfrm>
            <a:off x="382297" y="982517"/>
            <a:ext cx="4711850" cy="656217"/>
          </a:xfrm>
          <a:prstGeom prst="snip2SameRect">
            <a:avLst/>
          </a:prstGeom>
          <a:solidFill>
            <a:srgbClr val="942092"/>
          </a:solidFill>
          <a:ln w="57150">
            <a:solidFill>
              <a:srgbClr val="04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>
                <a:solidFill>
                  <a:srgbClr val="FFFF00"/>
                </a:solidFill>
              </a:rPr>
              <a:t>💊 ARRÊT DES TRAITEMENTS INUTILES</a:t>
            </a:r>
          </a:p>
        </p:txBody>
      </p:sp>
      <p:sp>
        <p:nvSpPr>
          <p:cNvPr id="3" name="Cadre 2"/>
          <p:cNvSpPr/>
          <p:nvPr/>
        </p:nvSpPr>
        <p:spPr>
          <a:xfrm>
            <a:off x="1915263" y="172826"/>
            <a:ext cx="5109882" cy="645459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rgbClr val="C00000"/>
                </a:solidFill>
              </a:rPr>
              <a:t>💊 TRAITEMENTS MÉDICAUX</a:t>
            </a:r>
          </a:p>
        </p:txBody>
      </p:sp>
      <p:sp>
        <p:nvSpPr>
          <p:cNvPr id="4" name="Rectangle 3"/>
          <p:cNvSpPr/>
          <p:nvPr/>
        </p:nvSpPr>
        <p:spPr>
          <a:xfrm>
            <a:off x="382297" y="1827877"/>
            <a:ext cx="2183802" cy="484094"/>
          </a:xfrm>
          <a:prstGeom prst="rect">
            <a:avLst/>
          </a:prstGeom>
          <a:solidFill>
            <a:srgbClr val="FFFF00"/>
          </a:solidFill>
          <a:ln w="57150">
            <a:solidFill>
              <a:srgbClr val="04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b="1">
                <a:solidFill>
                  <a:srgbClr val="C00000"/>
                </a:solidFill>
              </a:rPr>
              <a:t>✤ ANXIOLYTIQUES</a:t>
            </a:r>
          </a:p>
        </p:txBody>
      </p:sp>
      <p:sp>
        <p:nvSpPr>
          <p:cNvPr id="6" name="Rectangle 5"/>
          <p:cNvSpPr/>
          <p:nvPr/>
        </p:nvSpPr>
        <p:spPr>
          <a:xfrm>
            <a:off x="382297" y="2486844"/>
            <a:ext cx="5125618" cy="484094"/>
          </a:xfrm>
          <a:prstGeom prst="rect">
            <a:avLst/>
          </a:prstGeom>
          <a:solidFill>
            <a:srgbClr val="FFFF00"/>
          </a:solidFill>
          <a:ln w="57150">
            <a:solidFill>
              <a:srgbClr val="04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b="1">
                <a:solidFill>
                  <a:srgbClr val="C00000"/>
                </a:solidFill>
              </a:rPr>
              <a:t>✤ UTILISATION D’UN MÉLANGE HÉLIUM-OXYGÈNE</a:t>
            </a:r>
            <a:endParaRPr lang="fr-FR" b="1" dirty="0">
              <a:solidFill>
                <a:srgbClr val="C00000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777440" y="3073170"/>
            <a:ext cx="7914739" cy="369332"/>
          </a:xfrm>
          <a:prstGeom prst="rect">
            <a:avLst/>
          </a:prstGeom>
          <a:noFill/>
          <a:ln>
            <a:solidFill>
              <a:srgbClr val="942092"/>
            </a:solidFill>
          </a:ln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0432FF"/>
                </a:solidFill>
              </a:rPr>
              <a:t>↪ </a:t>
            </a:r>
            <a:r>
              <a:rPr lang="fr-FR" altLang="fr-FR" dirty="0">
                <a:solidFill>
                  <a:srgbClr val="800080"/>
                </a:solidFill>
                <a:sym typeface="Wingdings" charset="2"/>
              </a:rPr>
              <a:t></a:t>
            </a:r>
            <a:r>
              <a:rPr lang="fr-FR" altLang="fr-FR" dirty="0">
                <a:solidFill>
                  <a:schemeClr val="accent2"/>
                </a:solidFill>
                <a:sym typeface="Wingdings" charset="2"/>
              </a:rPr>
              <a:t> </a:t>
            </a:r>
            <a:r>
              <a:rPr lang="fr-FR" b="1" dirty="0">
                <a:solidFill>
                  <a:srgbClr val="0432FF"/>
                </a:solidFill>
              </a:rPr>
              <a:t>DENSITÉ ➔ </a:t>
            </a:r>
            <a:r>
              <a:rPr lang="fr-FR" altLang="fr-FR" dirty="0">
                <a:solidFill>
                  <a:schemeClr val="accent2"/>
                </a:solidFill>
                <a:sym typeface="Wingdings" charset="2"/>
              </a:rPr>
              <a:t> </a:t>
            </a:r>
            <a:r>
              <a:rPr lang="fr-FR" b="1" dirty="0">
                <a:solidFill>
                  <a:srgbClr val="0432FF"/>
                </a:solidFill>
              </a:rPr>
              <a:t>PASSAGE DE L’AIR À TRAVERS LE RETRÉCISSEMENT GLOTTIQUE</a:t>
            </a:r>
          </a:p>
        </p:txBody>
      </p:sp>
      <p:sp>
        <p:nvSpPr>
          <p:cNvPr id="8" name="Cube 7"/>
          <p:cNvSpPr/>
          <p:nvPr/>
        </p:nvSpPr>
        <p:spPr>
          <a:xfrm>
            <a:off x="2566099" y="3544734"/>
            <a:ext cx="3834700" cy="582706"/>
          </a:xfrm>
          <a:prstGeom prst="cube">
            <a:avLst>
              <a:gd name="adj" fmla="val 16803"/>
            </a:avLst>
          </a:prstGeom>
          <a:blipFill>
            <a:blip r:embed="rId2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😡 AU MOMENT DE LA CRISE</a:t>
            </a:r>
          </a:p>
        </p:txBody>
      </p:sp>
      <p:sp>
        <p:nvSpPr>
          <p:cNvPr id="9" name="Rectangle avec un coin diagonal rogné 8"/>
          <p:cNvSpPr/>
          <p:nvPr/>
        </p:nvSpPr>
        <p:spPr>
          <a:xfrm>
            <a:off x="409192" y="4290612"/>
            <a:ext cx="6981230" cy="668740"/>
          </a:xfrm>
          <a:prstGeom prst="snip2DiagRect">
            <a:avLst/>
          </a:prstGeom>
          <a:solidFill>
            <a:srgbClr val="0432FF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b="1">
                <a:solidFill>
                  <a:srgbClr val="FFFF00"/>
                </a:solidFill>
              </a:rPr>
              <a:t>☞ AXER LA RESPIRATION SUR LE TRAVAIL DIAPHRAGMATIQUE</a:t>
            </a:r>
          </a:p>
        </p:txBody>
      </p:sp>
      <p:sp>
        <p:nvSpPr>
          <p:cNvPr id="10" name="Rectangle avec un coin diagonal rogné 9"/>
          <p:cNvSpPr/>
          <p:nvPr/>
        </p:nvSpPr>
        <p:spPr>
          <a:xfrm>
            <a:off x="424925" y="5068457"/>
            <a:ext cx="6981230" cy="668740"/>
          </a:xfrm>
          <a:prstGeom prst="snip2DiagRect">
            <a:avLst/>
          </a:prstGeom>
          <a:solidFill>
            <a:srgbClr val="0432FF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b="1">
                <a:solidFill>
                  <a:srgbClr val="FFFF00"/>
                </a:solidFill>
              </a:rPr>
              <a:t>☞ DÉPLACEMENT DE L’EFFORT INSPIRATOIRE LOCALISÉ À LA GORGE</a:t>
            </a:r>
            <a:endParaRPr lang="fr-FR" b="1" dirty="0">
              <a:solidFill>
                <a:srgbClr val="FFFF00"/>
              </a:solidFill>
            </a:endParaRPr>
          </a:p>
        </p:txBody>
      </p:sp>
      <p:sp>
        <p:nvSpPr>
          <p:cNvPr id="11" name="Rectangle avec un coin diagonal rogné 10"/>
          <p:cNvSpPr/>
          <p:nvPr/>
        </p:nvSpPr>
        <p:spPr>
          <a:xfrm>
            <a:off x="382297" y="5846302"/>
            <a:ext cx="4189703" cy="668740"/>
          </a:xfrm>
          <a:prstGeom prst="snip2DiagRect">
            <a:avLst/>
          </a:prstGeom>
          <a:solidFill>
            <a:srgbClr val="0432FF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b="1">
                <a:solidFill>
                  <a:srgbClr val="FFFF00"/>
                </a:solidFill>
              </a:rPr>
              <a:t>☞ AUTRES MÉTHODES DE RELAXATION</a:t>
            </a:r>
            <a:endParaRPr lang="fr-FR" b="1" dirty="0">
              <a:solidFill>
                <a:srgbClr val="FFFF00"/>
              </a:solidFill>
            </a:endParaRPr>
          </a:p>
        </p:txBody>
      </p:sp>
      <p:sp>
        <p:nvSpPr>
          <p:cNvPr id="12" name="Rectangle avec un coin diagonal rogné 11"/>
          <p:cNvSpPr/>
          <p:nvPr/>
        </p:nvSpPr>
        <p:spPr>
          <a:xfrm>
            <a:off x="4655571" y="5846302"/>
            <a:ext cx="4112955" cy="668740"/>
          </a:xfrm>
          <a:prstGeom prst="snip2DiagRect">
            <a:avLst/>
          </a:prstGeom>
          <a:solidFill>
            <a:srgbClr val="0432FF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rgbClr val="FFFF00"/>
                </a:solidFill>
              </a:rPr>
              <a:t>☞  RASSURER EN EXPLIQUANT LE MÉCANISME DE LA GÈNE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2871489" y="1880849"/>
            <a:ext cx="4445316" cy="3693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0432FF"/>
                </a:solidFill>
              </a:rPr>
              <a:t>☞ NÉCESSITÉ D’UN DIAGNOSTIC CERTAIN ++</a:t>
            </a:r>
          </a:p>
        </p:txBody>
      </p:sp>
    </p:spTree>
    <p:extLst>
      <p:ext uri="{BB962C8B-B14F-4D97-AF65-F5344CB8AC3E}">
        <p14:creationId xmlns:p14="http://schemas.microsoft.com/office/powerpoint/2010/main" val="18789670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50517" y="155896"/>
            <a:ext cx="536108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54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Black"/>
              </a:rPr>
              <a:t>CONCLUSION</a:t>
            </a:r>
            <a:endParaRPr lang="fr-FR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3" name="Rectangle avec coins rognés du même côté 2"/>
          <p:cNvSpPr/>
          <p:nvPr/>
        </p:nvSpPr>
        <p:spPr>
          <a:xfrm>
            <a:off x="348018" y="1187355"/>
            <a:ext cx="8366079" cy="627797"/>
          </a:xfrm>
          <a:prstGeom prst="snip2SameRect">
            <a:avLst>
              <a:gd name="adj1" fmla="val 0"/>
              <a:gd name="adj2" fmla="val 0"/>
            </a:avLst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b="1" dirty="0">
                <a:solidFill>
                  <a:srgbClr val="0432FF"/>
                </a:solidFill>
              </a:rPr>
              <a:t>☝PATHOLOGIE SOUVENT IGNORÉE (MÉCONNUE) OU </a:t>
            </a:r>
            <a:r>
              <a:rPr lang="fr-FR" b="1" dirty="0">
                <a:ln>
                  <a:solidFill>
                    <a:srgbClr val="FF0000"/>
                  </a:solidFill>
                </a:ln>
                <a:solidFill>
                  <a:srgbClr val="0432FF"/>
                </a:solidFill>
              </a:rPr>
              <a:t>CONFONDUE AVEC UN ASTHME</a:t>
            </a:r>
          </a:p>
        </p:txBody>
      </p:sp>
      <p:sp>
        <p:nvSpPr>
          <p:cNvPr id="4" name="Rectangle avec coins rognés du même côté 3"/>
          <p:cNvSpPr/>
          <p:nvPr/>
        </p:nvSpPr>
        <p:spPr>
          <a:xfrm>
            <a:off x="348018" y="1923281"/>
            <a:ext cx="8366079" cy="627797"/>
          </a:xfrm>
          <a:prstGeom prst="snip2SameRect">
            <a:avLst>
              <a:gd name="adj1" fmla="val 0"/>
              <a:gd name="adj2" fmla="val 0"/>
            </a:avLst>
          </a:prstGeom>
          <a:solidFill>
            <a:schemeClr val="accent4"/>
          </a:solidFill>
          <a:effectLst>
            <a:glow rad="101600">
              <a:srgbClr val="FF0000">
                <a:alpha val="6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b="1" dirty="0">
                <a:solidFill>
                  <a:srgbClr val="0432FF"/>
                </a:solidFill>
              </a:rPr>
              <a:t>☝</a:t>
            </a:r>
            <a:r>
              <a:rPr lang="fr-FR" b="1" dirty="0">
                <a:ln>
                  <a:solidFill>
                    <a:srgbClr val="FF0000"/>
                  </a:solidFill>
                </a:ln>
                <a:solidFill>
                  <a:srgbClr val="0432FF"/>
                </a:solidFill>
              </a:rPr>
              <a:t>LA RECHERCHER EN CAS D’ASTHME SÉVÈRE/NON AMÉLIORÉ PAR LE TRAITEMENT</a:t>
            </a:r>
          </a:p>
        </p:txBody>
      </p:sp>
      <p:sp>
        <p:nvSpPr>
          <p:cNvPr id="5" name="Rectangle avec coins rognés du même côté 4"/>
          <p:cNvSpPr/>
          <p:nvPr/>
        </p:nvSpPr>
        <p:spPr>
          <a:xfrm>
            <a:off x="2818263" y="2719231"/>
            <a:ext cx="3077571" cy="627797"/>
          </a:xfrm>
          <a:prstGeom prst="snip2SameRect">
            <a:avLst>
              <a:gd name="adj1" fmla="val 0"/>
              <a:gd name="adj2" fmla="val 0"/>
            </a:avLst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b="1">
                <a:solidFill>
                  <a:srgbClr val="0432FF"/>
                </a:solidFill>
              </a:rPr>
              <a:t>☝LE DIAGNOSTIC SE FAIT SUR</a:t>
            </a:r>
            <a:endParaRPr lang="fr-FR" b="1" dirty="0">
              <a:solidFill>
                <a:srgbClr val="0432FF"/>
              </a:solidFill>
            </a:endParaRPr>
          </a:p>
        </p:txBody>
      </p:sp>
      <p:sp>
        <p:nvSpPr>
          <p:cNvPr id="6" name="Rectangle avec coins rognés du même côté 5"/>
          <p:cNvSpPr/>
          <p:nvPr/>
        </p:nvSpPr>
        <p:spPr>
          <a:xfrm>
            <a:off x="545909" y="3472658"/>
            <a:ext cx="7622275" cy="1125058"/>
          </a:xfrm>
          <a:prstGeom prst="snip2SameRect">
            <a:avLst>
              <a:gd name="adj1" fmla="val 0"/>
              <a:gd name="adj2" fmla="val 0"/>
            </a:avLst>
          </a:prstGeom>
          <a:solidFill>
            <a:schemeClr val="accent4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b="1" dirty="0">
                <a:solidFill>
                  <a:srgbClr val="0432FF"/>
                </a:solidFill>
              </a:rPr>
              <a:t>☝ LA CLINIQUE: </a:t>
            </a:r>
            <a:r>
              <a:rPr lang="fr-FR" b="1" dirty="0">
                <a:solidFill>
                  <a:srgbClr val="0432FF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DYSPNÉE LARYNGÉE = INSPIRATOIRE</a:t>
            </a:r>
          </a:p>
          <a:p>
            <a:r>
              <a:rPr lang="fr-FR" b="1" dirty="0">
                <a:solidFill>
                  <a:srgbClr val="0432FF"/>
                </a:solidFill>
              </a:rPr>
              <a:t>☝ LA PTG : ASPECT DES COURBES (</a:t>
            </a:r>
            <a:r>
              <a:rPr lang="fr-FR" b="1" dirty="0" err="1">
                <a:solidFill>
                  <a:srgbClr val="0432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applatissement</a:t>
            </a:r>
            <a:r>
              <a:rPr lang="fr-FR" b="1" dirty="0">
                <a:solidFill>
                  <a:srgbClr val="0432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 de la courbe inspiratoire</a:t>
            </a:r>
            <a:r>
              <a:rPr lang="fr-FR" b="1" dirty="0">
                <a:solidFill>
                  <a:srgbClr val="0432FF"/>
                </a:solidFill>
              </a:rPr>
              <a:t>)</a:t>
            </a:r>
          </a:p>
          <a:p>
            <a:r>
              <a:rPr lang="fr-FR" b="1" dirty="0">
                <a:solidFill>
                  <a:srgbClr val="0432FF"/>
                </a:solidFill>
              </a:rPr>
              <a:t>☝ ET IN FINE: SUR LA VISUALISATION ENDOSCOPIQUE DES CORDES VOCALES</a:t>
            </a:r>
          </a:p>
        </p:txBody>
      </p:sp>
      <p:sp>
        <p:nvSpPr>
          <p:cNvPr id="7" name="Rectangle avec coins rognés du même côté 6"/>
          <p:cNvSpPr/>
          <p:nvPr/>
        </p:nvSpPr>
        <p:spPr>
          <a:xfrm>
            <a:off x="2707783" y="4680825"/>
            <a:ext cx="3298526" cy="627797"/>
          </a:xfrm>
          <a:prstGeom prst="snip2SameRect">
            <a:avLst>
              <a:gd name="adj1" fmla="val 0"/>
              <a:gd name="adj2" fmla="val 0"/>
            </a:avLst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b="1" dirty="0">
                <a:solidFill>
                  <a:srgbClr val="0432FF"/>
                </a:solidFill>
              </a:rPr>
              <a:t>☝LE TRAITEMENT REPOSE SUR  </a:t>
            </a:r>
          </a:p>
        </p:txBody>
      </p:sp>
      <p:sp>
        <p:nvSpPr>
          <p:cNvPr id="8" name="Rectangle avec coins rognés du même côté 7"/>
          <p:cNvSpPr/>
          <p:nvPr/>
        </p:nvSpPr>
        <p:spPr>
          <a:xfrm>
            <a:off x="664191" y="5391731"/>
            <a:ext cx="7838363" cy="627797"/>
          </a:xfrm>
          <a:prstGeom prst="snip2SameRect">
            <a:avLst>
              <a:gd name="adj1" fmla="val 0"/>
              <a:gd name="adj2" fmla="val 0"/>
            </a:avLst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rgbClr val="0432FF"/>
                </a:solidFill>
              </a:rPr>
              <a:t>☝LA PRISE EN CHARGE DE LA DYSFONCTION DES CV: PHONIATRE</a:t>
            </a:r>
          </a:p>
        </p:txBody>
      </p:sp>
      <p:sp>
        <p:nvSpPr>
          <p:cNvPr id="9" name="Rectangle avec coins rognés du même côté 8"/>
          <p:cNvSpPr/>
          <p:nvPr/>
        </p:nvSpPr>
        <p:spPr>
          <a:xfrm>
            <a:off x="664191" y="6102637"/>
            <a:ext cx="7838363" cy="627797"/>
          </a:xfrm>
          <a:prstGeom prst="snip2SameRect">
            <a:avLst>
              <a:gd name="adj1" fmla="val 0"/>
              <a:gd name="adj2" fmla="val 0"/>
            </a:avLst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rgbClr val="0432FF"/>
                </a:solidFill>
              </a:rPr>
              <a:t>☝LE RETENTISSEMENT PSYCHOLOGIQUE DES TROUBLES SI NECESSAIRE</a:t>
            </a:r>
          </a:p>
        </p:txBody>
      </p:sp>
    </p:spTree>
    <p:extLst>
      <p:ext uri="{BB962C8B-B14F-4D97-AF65-F5344CB8AC3E}">
        <p14:creationId xmlns:p14="http://schemas.microsoft.com/office/powerpoint/2010/main" val="9083885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/>
          <p:cNvGrpSpPr/>
          <p:nvPr/>
        </p:nvGrpSpPr>
        <p:grpSpPr>
          <a:xfrm>
            <a:off x="235270" y="3396340"/>
            <a:ext cx="8673975" cy="3254268"/>
            <a:chOff x="449657" y="3298932"/>
            <a:chExt cx="8458200" cy="3254268"/>
          </a:xfrm>
        </p:grpSpPr>
        <p:sp>
          <p:nvSpPr>
            <p:cNvPr id="23554" name="WordArt 4" descr="Marbre blanc"/>
            <p:cNvSpPr>
              <a:spLocks noChangeArrowheads="1" noChangeShapeType="1" noTextEdit="1"/>
            </p:cNvSpPr>
            <p:nvPr/>
          </p:nvSpPr>
          <p:spPr bwMode="auto">
            <a:xfrm>
              <a:off x="449657" y="3298932"/>
              <a:ext cx="8458200" cy="1600200"/>
            </a:xfrm>
            <a:prstGeom prst="rect">
              <a:avLst/>
            </a:prstGeom>
          </p:spPr>
          <p:txBody>
            <a:bodyPr wrap="none" fromWordArt="1">
              <a:prstTxWarp prst="textChevron">
                <a:avLst>
                  <a:gd name="adj" fmla="val 25000"/>
                </a:avLst>
              </a:prstTxWarp>
              <a:scene3d>
                <a:camera prst="legacyObliqueRight"/>
                <a:lightRig rig="legacyHarsh3" dir="t"/>
              </a:scene3d>
              <a:sp3d extrusionH="100000" prstMaterial="legacyMatte">
                <a:extrusionClr>
                  <a:srgbClr val="663300"/>
                </a:extrusionClr>
              </a:sp3d>
            </a:bodyPr>
            <a:lstStyle/>
            <a:p>
              <a:pPr algn="ctr"/>
              <a:r>
                <a:rPr lang="fr-FR" sz="3600" kern="10" dirty="0">
                  <a:ln w="9525">
                    <a:round/>
                    <a:headEnd/>
                    <a:tailEnd/>
                  </a:ln>
                  <a:blipFill dpi="0" rotWithShape="0">
                    <a:blip r:embed="rId2"/>
                    <a:srcRect/>
                    <a:tile tx="0" ty="0" sx="100000" sy="100000" flip="none" algn="tl"/>
                  </a:blipFill>
                  <a:latin typeface="Arial Black"/>
                </a:rPr>
                <a:t>Je vous remercie de votre attention</a:t>
              </a:r>
            </a:p>
          </p:txBody>
        </p:sp>
        <p:sp>
          <p:nvSpPr>
            <p:cNvPr id="23555" name="WordArt 5"/>
            <p:cNvSpPr>
              <a:spLocks noChangeArrowheads="1" noChangeShapeType="1" noTextEdit="1"/>
            </p:cNvSpPr>
            <p:nvPr/>
          </p:nvSpPr>
          <p:spPr bwMode="auto">
            <a:xfrm>
              <a:off x="3086099" y="4838700"/>
              <a:ext cx="3025775" cy="647700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fr-FR" sz="3600" kern="10" dirty="0">
                  <a:ln w="12700">
                    <a:solidFill>
                      <a:srgbClr val="EAEAEA"/>
                    </a:solidFill>
                    <a:round/>
                    <a:headEnd/>
                    <a:tailEnd/>
                  </a:ln>
                  <a:gradFill rotWithShape="1">
                    <a:gsLst>
                      <a:gs pos="0">
                        <a:srgbClr val="A603AB"/>
                      </a:gs>
                      <a:gs pos="12000">
                        <a:srgbClr val="E81766"/>
                      </a:gs>
                      <a:gs pos="27000">
                        <a:srgbClr val="EE3F17"/>
                      </a:gs>
                      <a:gs pos="48000">
                        <a:srgbClr val="FFFF00"/>
                      </a:gs>
                      <a:gs pos="64999">
                        <a:srgbClr val="1A8D48"/>
                      </a:gs>
                      <a:gs pos="78999">
                        <a:srgbClr val="0819FB"/>
                      </a:gs>
                      <a:gs pos="100000">
                        <a:srgbClr val="A603AB"/>
                      </a:gs>
                    </a:gsLst>
                    <a:lin ang="0" scaled="1"/>
                  </a:gradFill>
                  <a:effectLst>
                    <a:outerShdw dist="35921" dir="2700000" sy="50000" kx="2115830" algn="bl" rotWithShape="0">
                      <a:srgbClr val="C0C0C0">
                        <a:alpha val="79999"/>
                      </a:srgbClr>
                    </a:outerShdw>
                  </a:effectLst>
                  <a:latin typeface="Arial Black"/>
                </a:rPr>
                <a:t>et</a:t>
              </a:r>
            </a:p>
          </p:txBody>
        </p:sp>
        <p:sp>
          <p:nvSpPr>
            <p:cNvPr id="23556" name="WordArt 6" descr="Marbre blanc"/>
            <p:cNvSpPr>
              <a:spLocks noChangeArrowheads="1" noChangeShapeType="1" noTextEdit="1"/>
            </p:cNvSpPr>
            <p:nvPr/>
          </p:nvSpPr>
          <p:spPr bwMode="auto">
            <a:xfrm>
              <a:off x="979487" y="5410200"/>
              <a:ext cx="7543800" cy="1143000"/>
            </a:xfrm>
            <a:prstGeom prst="rect">
              <a:avLst/>
            </a:prstGeom>
          </p:spPr>
          <p:txBody>
            <a:bodyPr wrap="none" fromWordArt="1">
              <a:prstTxWarp prst="textChevronInverted">
                <a:avLst>
                  <a:gd name="adj" fmla="val 75000"/>
                </a:avLst>
              </a:prstTxWarp>
              <a:scene3d>
                <a:camera prst="legacyObliqueRight"/>
                <a:lightRig rig="legacyHarsh3" dir="t"/>
              </a:scene3d>
              <a:sp3d extrusionH="100000" prstMaterial="legacyMatte">
                <a:extrusionClr>
                  <a:srgbClr val="663300"/>
                </a:extrusionClr>
              </a:sp3d>
            </a:bodyPr>
            <a:lstStyle/>
            <a:p>
              <a:pPr algn="ctr"/>
              <a:r>
                <a:rPr lang="fr-FR" sz="3600" kern="10" dirty="0">
                  <a:ln w="9525">
                    <a:round/>
                    <a:headEnd/>
                    <a:tailEnd/>
                  </a:ln>
                  <a:blipFill dpi="0" rotWithShape="0">
                    <a:blip r:embed="rId2"/>
                    <a:srcRect/>
                    <a:tile tx="0" ty="0" sx="100000" sy="100000" flip="none" algn="tl"/>
                  </a:blipFill>
                  <a:latin typeface="Arial Black"/>
                </a:rPr>
                <a:t>de votre patience</a:t>
              </a:r>
            </a:p>
          </p:txBody>
        </p:sp>
      </p:grpSp>
      <p:sp>
        <p:nvSpPr>
          <p:cNvPr id="8" name="AutoShape 3" descr="Marbre blanc"/>
          <p:cNvSpPr>
            <a:spLocks noChangeArrowheads="1"/>
          </p:cNvSpPr>
          <p:nvPr/>
        </p:nvSpPr>
        <p:spPr bwMode="auto">
          <a:xfrm>
            <a:off x="235270" y="116632"/>
            <a:ext cx="8729218" cy="2268488"/>
          </a:xfrm>
          <a:prstGeom prst="horizontalScroll">
            <a:avLst>
              <a:gd name="adj" fmla="val 12500"/>
            </a:avLst>
          </a:prstGeom>
          <a:solidFill>
            <a:srgbClr val="FFFF00"/>
          </a:solidFill>
          <a:ln w="38100">
            <a:solidFill>
              <a:schemeClr val="accent2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endParaRPr lang="fr-FR" sz="2400" dirty="0">
              <a:solidFill>
                <a:srgbClr val="FF0066"/>
              </a:solidFill>
            </a:endParaRPr>
          </a:p>
        </p:txBody>
      </p:sp>
      <p:sp>
        <p:nvSpPr>
          <p:cNvPr id="9" name="Cadre 8"/>
          <p:cNvSpPr/>
          <p:nvPr/>
        </p:nvSpPr>
        <p:spPr>
          <a:xfrm>
            <a:off x="530534" y="404664"/>
            <a:ext cx="8136904" cy="1800200"/>
          </a:xfrm>
          <a:prstGeom prst="frame">
            <a:avLst>
              <a:gd name="adj1" fmla="val 7835"/>
            </a:avLst>
          </a:prstGeom>
          <a:solidFill>
            <a:srgbClr val="A5002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Wingdings"/>
              <a:buChar char="L"/>
            </a:pPr>
            <a:r>
              <a:rPr lang="fr-FR" b="1" dirty="0">
                <a:solidFill>
                  <a:srgbClr val="002060"/>
                </a:solidFill>
                <a:sym typeface="Wingdings"/>
              </a:rPr>
              <a:t>LE HASARD N'EST QUE LE REFLET DE NOS INSUFFISANCES DE COMPRÉHENSION DE L'INTRICATION DES LOIS FONDAMENTALES DE LA PHYSIQUE RÉGISSANT LA SURVENUE D’UN PHÉNOMÈNE OBSERVÉ DANS UN ENVIRONNEMENT DONNÉ</a:t>
            </a:r>
          </a:p>
          <a:p>
            <a:pPr algn="ctr"/>
            <a:r>
              <a:rPr lang="fr-FR" b="1" dirty="0">
                <a:solidFill>
                  <a:srgbClr val="002060"/>
                </a:solidFill>
                <a:sym typeface="Wingdings"/>
              </a:rPr>
              <a:t>  S. SANCHO</a:t>
            </a:r>
            <a:endParaRPr lang="fr-FR" b="1" dirty="0">
              <a:solidFill>
                <a:srgbClr val="002060"/>
              </a:solidFill>
            </a:endParaRPr>
          </a:p>
        </p:txBody>
      </p:sp>
      <p:pic>
        <p:nvPicPr>
          <p:cNvPr id="10" name="Picture 2" descr="http://www.polemixetlavoixoff.com/wp-content/uploads/2011/06/Hollande-louche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2118261"/>
            <a:ext cx="1575023" cy="1641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utoShape 4"/>
          <p:cNvSpPr>
            <a:spLocks noChangeArrowheads="1"/>
          </p:cNvSpPr>
          <p:nvPr/>
        </p:nvSpPr>
        <p:spPr bwMode="auto">
          <a:xfrm>
            <a:off x="2760678" y="2260542"/>
            <a:ext cx="3772122" cy="1080120"/>
          </a:xfrm>
          <a:prstGeom prst="wedgeRoundRectCallout">
            <a:avLst>
              <a:gd name="adj1" fmla="val 77163"/>
              <a:gd name="adj2" fmla="val 27932"/>
              <a:gd name="adj3" fmla="val 16667"/>
            </a:avLst>
          </a:prstGeom>
          <a:solidFill>
            <a:srgbClr val="FFC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algn="ctr"/>
            <a:r>
              <a:rPr lang="fr-FR" sz="2800" b="1" dirty="0">
                <a:solidFill>
                  <a:srgbClr val="0033CC"/>
                </a:solidFill>
              </a:rPr>
              <a:t>IL A BIEN RAISON</a:t>
            </a:r>
          </a:p>
          <a:p>
            <a:pPr algn="ctr"/>
            <a:r>
              <a:rPr lang="fr-FR" sz="2800" b="1" dirty="0">
                <a:solidFill>
                  <a:srgbClr val="0033CC"/>
                </a:solidFill>
              </a:rPr>
              <a:t>S. SANCHO</a:t>
            </a:r>
          </a:p>
        </p:txBody>
      </p:sp>
    </p:spTree>
    <p:extLst>
      <p:ext uri="{BB962C8B-B14F-4D97-AF65-F5344CB8AC3E}">
        <p14:creationId xmlns:p14="http://schemas.microsoft.com/office/powerpoint/2010/main" val="10441142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rchemin horizontal 1"/>
          <p:cNvSpPr/>
          <p:nvPr/>
        </p:nvSpPr>
        <p:spPr>
          <a:xfrm>
            <a:off x="3254261" y="73281"/>
            <a:ext cx="2351011" cy="638924"/>
          </a:xfrm>
          <a:prstGeom prst="horizontalScroll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rgbClr val="0432FF"/>
                </a:solidFill>
              </a:rPr>
              <a:t>❑ DÉFINITION *</a:t>
            </a:r>
          </a:p>
        </p:txBody>
      </p:sp>
      <p:grpSp>
        <p:nvGrpSpPr>
          <p:cNvPr id="11" name="Grouper 10"/>
          <p:cNvGrpSpPr/>
          <p:nvPr/>
        </p:nvGrpSpPr>
        <p:grpSpPr>
          <a:xfrm>
            <a:off x="883261" y="904783"/>
            <a:ext cx="7123471" cy="876830"/>
            <a:chOff x="807388" y="1497819"/>
            <a:chExt cx="7123471" cy="693174"/>
          </a:xfrm>
        </p:grpSpPr>
        <p:sp>
          <p:nvSpPr>
            <p:cNvPr id="3" name="Rectangle 2"/>
            <p:cNvSpPr/>
            <p:nvPr/>
          </p:nvSpPr>
          <p:spPr>
            <a:xfrm>
              <a:off x="807388" y="1497819"/>
              <a:ext cx="7123471" cy="693174"/>
            </a:xfrm>
            <a:prstGeom prst="rect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fr-FR" b="1" dirty="0">
                  <a:solidFill>
                    <a:srgbClr val="FFFF00"/>
                  </a:solidFill>
                </a:rPr>
                <a:t>😡 Mouvements     d’adduction    des cordes vocales au passage de l’air</a:t>
              </a:r>
            </a:p>
            <a:p>
              <a:pPr algn="ctr">
                <a:lnSpc>
                  <a:spcPct val="150000"/>
                </a:lnSpc>
              </a:pPr>
              <a:r>
                <a:rPr lang="fr-FR" b="1" dirty="0">
                  <a:solidFill>
                    <a:srgbClr val="FFFF00"/>
                  </a:solidFill>
                </a:rPr>
                <a:t> (fermeture à l’inspiration)</a:t>
              </a:r>
            </a:p>
          </p:txBody>
        </p:sp>
        <p:sp>
          <p:nvSpPr>
            <p:cNvPr id="4" name="Rectangle 3"/>
            <p:cNvSpPr/>
            <p:nvPr/>
          </p:nvSpPr>
          <p:spPr>
            <a:xfrm>
              <a:off x="2694221" y="1549993"/>
              <a:ext cx="1409251" cy="339212"/>
            </a:xfrm>
            <a:prstGeom prst="rect">
              <a:avLst/>
            </a:prstGeom>
            <a:noFill/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sp>
        <p:nvSpPr>
          <p:cNvPr id="10" name="ZoneTexte 9"/>
          <p:cNvSpPr txBox="1"/>
          <p:nvPr/>
        </p:nvSpPr>
        <p:spPr>
          <a:xfrm>
            <a:off x="4436031" y="627784"/>
            <a:ext cx="42626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200" b="1"/>
              <a:t>* </a:t>
            </a:r>
            <a:r>
              <a:rPr lang="fr-FR" sz="1200" b="1" dirty="0"/>
              <a:t>Ibrahim W.H. et al. Postgraduate Med J 2007; </a:t>
            </a:r>
            <a:r>
              <a:rPr lang="fr-FR" sz="1200" b="1" u="sng" dirty="0"/>
              <a:t>83</a:t>
            </a:r>
            <a:r>
              <a:rPr lang="fr-FR" sz="1200" b="1" dirty="0"/>
              <a:t>; 97: 164 172</a:t>
            </a:r>
          </a:p>
        </p:txBody>
      </p:sp>
      <p:grpSp>
        <p:nvGrpSpPr>
          <p:cNvPr id="14" name="Grouper 13"/>
          <p:cNvGrpSpPr/>
          <p:nvPr/>
        </p:nvGrpSpPr>
        <p:grpSpPr>
          <a:xfrm>
            <a:off x="1298461" y="1849684"/>
            <a:ext cx="6947067" cy="919306"/>
            <a:chOff x="1289496" y="2352682"/>
            <a:chExt cx="6947067" cy="919306"/>
          </a:xfrm>
        </p:grpSpPr>
        <p:grpSp>
          <p:nvGrpSpPr>
            <p:cNvPr id="12" name="Grouper 11"/>
            <p:cNvGrpSpPr/>
            <p:nvPr/>
          </p:nvGrpSpPr>
          <p:grpSpPr>
            <a:xfrm>
              <a:off x="1289496" y="2354783"/>
              <a:ext cx="6947067" cy="917205"/>
              <a:chOff x="2459837" y="2440966"/>
              <a:chExt cx="6947067" cy="917205"/>
            </a:xfrm>
          </p:grpSpPr>
          <p:sp>
            <p:nvSpPr>
              <p:cNvPr id="5" name="ZoneTexte 4"/>
              <p:cNvSpPr txBox="1"/>
              <p:nvPr/>
            </p:nvSpPr>
            <p:spPr>
              <a:xfrm>
                <a:off x="2459837" y="2440966"/>
                <a:ext cx="3911600" cy="369332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r>
                  <a:rPr lang="fr-FR" b="1" dirty="0"/>
                  <a:t>↹ obstacle au passage de </a:t>
                </a:r>
                <a:r>
                  <a:rPr lang="fr-FR" b="1"/>
                  <a:t>l’air    INSPIRÉ</a:t>
                </a:r>
                <a:endParaRPr lang="fr-FR" b="1" dirty="0"/>
              </a:p>
            </p:txBody>
          </p:sp>
          <p:sp>
            <p:nvSpPr>
              <p:cNvPr id="6" name="ZoneTexte 5"/>
              <p:cNvSpPr txBox="1"/>
              <p:nvPr/>
            </p:nvSpPr>
            <p:spPr>
              <a:xfrm>
                <a:off x="5127004" y="2988839"/>
                <a:ext cx="4279900" cy="369332"/>
              </a:xfrm>
              <a:prstGeom prst="rect">
                <a:avLst/>
              </a:prstGeom>
              <a:noFill/>
              <a:ln w="57150">
                <a:solidFill>
                  <a:srgbClr val="FF0000"/>
                </a:solidFill>
              </a:ln>
            </p:spPr>
            <p:txBody>
              <a:bodyPr wrap="square" rtlCol="0" anchor="ctr">
                <a:spAutoFit/>
              </a:bodyPr>
              <a:lstStyle/>
              <a:p>
                <a:r>
                  <a:rPr lang="fr-FR" b="1" dirty="0"/>
                  <a:t>↹ DYSPNÉE À PRÉDOMINANCE LARYNGÉE</a:t>
                </a:r>
              </a:p>
            </p:txBody>
          </p:sp>
          <p:sp>
            <p:nvSpPr>
              <p:cNvPr id="7" name="Flèche à angle droit 6"/>
              <p:cNvSpPr/>
              <p:nvPr/>
            </p:nvSpPr>
            <p:spPr>
              <a:xfrm rot="5400000">
                <a:off x="4602394" y="2809788"/>
                <a:ext cx="485988" cy="487008"/>
              </a:xfrm>
              <a:prstGeom prst="bentUpArrow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13" name="Rectangle 12"/>
            <p:cNvSpPr/>
            <p:nvPr/>
          </p:nvSpPr>
          <p:spPr>
            <a:xfrm>
              <a:off x="4221066" y="2352682"/>
              <a:ext cx="980030" cy="399414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  <a:effectLst>
              <a:glow rad="635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5" name="Flèche à angle droit 14"/>
          <p:cNvSpPr/>
          <p:nvPr/>
        </p:nvSpPr>
        <p:spPr>
          <a:xfrm rot="5400000">
            <a:off x="963532" y="1825569"/>
            <a:ext cx="336976" cy="332882"/>
          </a:xfrm>
          <a:prstGeom prst="bentUpArrow">
            <a:avLst/>
          </a:prstGeom>
          <a:solidFill>
            <a:srgbClr val="00206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7" name="Imag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6542" y="2430890"/>
            <a:ext cx="965770" cy="907343"/>
          </a:xfrm>
          <a:prstGeom prst="rect">
            <a:avLst/>
          </a:prstGeom>
        </p:spPr>
      </p:pic>
      <p:sp>
        <p:nvSpPr>
          <p:cNvPr id="18" name="Parchemin horizontal 17"/>
          <p:cNvSpPr/>
          <p:nvPr/>
        </p:nvSpPr>
        <p:spPr>
          <a:xfrm>
            <a:off x="2294252" y="2794156"/>
            <a:ext cx="5712480" cy="683874"/>
          </a:xfrm>
          <a:prstGeom prst="horizontalScroll">
            <a:avLst/>
          </a:prstGeom>
          <a:noFill/>
          <a:ln w="571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rgbClr val="0432FF"/>
                </a:solidFill>
              </a:rPr>
              <a:t>❑ QUAND ÉVOQUER LE DIAGNOSTIC</a:t>
            </a:r>
          </a:p>
        </p:txBody>
      </p:sp>
      <p:sp>
        <p:nvSpPr>
          <p:cNvPr id="19" name="ZoneTexte 18"/>
          <p:cNvSpPr txBox="1"/>
          <p:nvPr/>
        </p:nvSpPr>
        <p:spPr>
          <a:xfrm>
            <a:off x="207336" y="3674433"/>
            <a:ext cx="3793439" cy="369332"/>
          </a:xfrm>
          <a:prstGeom prst="rect">
            <a:avLst/>
          </a:prstGeom>
          <a:noFill/>
          <a:ln w="38100">
            <a:solidFill>
              <a:srgbClr val="0432FF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 anchor="ctr">
            <a:spAutoFit/>
          </a:bodyPr>
          <a:lstStyle/>
          <a:p>
            <a:r>
              <a:rPr lang="fr-FR" b="1">
                <a:solidFill>
                  <a:srgbClr val="FF40FF"/>
                </a:solidFill>
              </a:rPr>
              <a:t>☞ ADOLESCENTS – ADULTES JEUNES</a:t>
            </a:r>
            <a:endParaRPr lang="fr-FR" b="1" dirty="0">
              <a:solidFill>
                <a:srgbClr val="FF40FF"/>
              </a:solidFill>
            </a:endParaRPr>
          </a:p>
        </p:txBody>
      </p:sp>
      <p:sp>
        <p:nvSpPr>
          <p:cNvPr id="20" name="Cadre 19"/>
          <p:cNvSpPr/>
          <p:nvPr/>
        </p:nvSpPr>
        <p:spPr>
          <a:xfrm>
            <a:off x="4121780" y="3513159"/>
            <a:ext cx="4909215" cy="779894"/>
          </a:xfrm>
          <a:prstGeom prst="frame">
            <a:avLst/>
          </a:prstGeom>
          <a:solidFill>
            <a:srgbClr val="FFFF00"/>
          </a:solidFill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>
                <a:solidFill>
                  <a:schemeClr val="tx1"/>
                </a:solidFill>
              </a:rPr>
              <a:t>👠 </a:t>
            </a:r>
            <a:r>
              <a:rPr lang="fr-FR" b="1">
                <a:solidFill>
                  <a:schemeClr val="tx1"/>
                </a:solidFill>
              </a:rPr>
              <a:t> </a:t>
            </a:r>
            <a:r>
              <a:rPr lang="fr-FR" b="1" dirty="0">
                <a:solidFill>
                  <a:srgbClr val="FF40FF"/>
                </a:solidFill>
              </a:rPr>
              <a:t>PRÉDOMINANCE FÉMININE </a:t>
            </a:r>
          </a:p>
          <a:p>
            <a:r>
              <a:rPr lang="fr-FR" b="1" dirty="0">
                <a:solidFill>
                  <a:srgbClr val="FF40FF"/>
                </a:solidFill>
              </a:rPr>
              <a:t>	– FEMMES SEULES ENTRE 20- 40 ANS</a:t>
            </a:r>
            <a:endParaRPr lang="fr-FR" dirty="0">
              <a:solidFill>
                <a:srgbClr val="FF40FF"/>
              </a:solidFill>
            </a:endParaRPr>
          </a:p>
        </p:txBody>
      </p:sp>
      <p:sp>
        <p:nvSpPr>
          <p:cNvPr id="21" name="Explosion 2 20"/>
          <p:cNvSpPr/>
          <p:nvPr/>
        </p:nvSpPr>
        <p:spPr>
          <a:xfrm>
            <a:off x="511061" y="4087348"/>
            <a:ext cx="2743200" cy="1280792"/>
          </a:xfrm>
          <a:prstGeom prst="irregularSeal2">
            <a:avLst/>
          </a:prstGeom>
          <a:solidFill>
            <a:srgbClr val="FF0000"/>
          </a:solidFill>
          <a:ln>
            <a:solidFill>
              <a:srgbClr val="942092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rgbClr val="FFFF00"/>
                </a:solidFill>
              </a:rPr>
              <a:t>PLAINTES</a:t>
            </a:r>
          </a:p>
        </p:txBody>
      </p:sp>
      <p:sp>
        <p:nvSpPr>
          <p:cNvPr id="22" name="Parchemin vertical 21"/>
          <p:cNvSpPr/>
          <p:nvPr/>
        </p:nvSpPr>
        <p:spPr>
          <a:xfrm>
            <a:off x="3395574" y="4383924"/>
            <a:ext cx="5143500" cy="680781"/>
          </a:xfrm>
          <a:prstGeom prst="verticalScroll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fr-FR" b="1" dirty="0">
                <a:solidFill>
                  <a:schemeClr val="tx1"/>
                </a:solidFill>
              </a:rPr>
              <a:t>✷ GORGE SERRÉE – </a:t>
            </a:r>
            <a:r>
              <a:rPr lang="fr-FR" b="1" dirty="0">
                <a:ln>
                  <a:solidFill>
                    <a:schemeClr val="tx1"/>
                  </a:solidFill>
                </a:ln>
                <a:solidFill>
                  <a:srgbClr val="942092"/>
                </a:solidFill>
              </a:rPr>
              <a:t>MODIFICATION DE LA VOIX</a:t>
            </a:r>
          </a:p>
          <a:p>
            <a:r>
              <a:rPr lang="fr-FR" b="1" dirty="0">
                <a:solidFill>
                  <a:schemeClr val="tx1"/>
                </a:solidFill>
              </a:rPr>
              <a:t>☛ </a:t>
            </a:r>
            <a:r>
              <a:rPr lang="fr-FR" b="1" dirty="0">
                <a:ln>
                  <a:solidFill>
                    <a:srgbClr val="FF0000"/>
                  </a:solidFill>
                </a:ln>
                <a:solidFill>
                  <a:srgbClr val="942092"/>
                </a:solidFill>
              </a:rPr>
              <a:t>DIFFICULTÉ À L’INSPIRATION</a:t>
            </a:r>
          </a:p>
        </p:txBody>
      </p:sp>
      <p:sp>
        <p:nvSpPr>
          <p:cNvPr id="23" name="Explosion 2 22"/>
          <p:cNvSpPr/>
          <p:nvPr/>
        </p:nvSpPr>
        <p:spPr>
          <a:xfrm>
            <a:off x="270089" y="5497081"/>
            <a:ext cx="2743200" cy="1073761"/>
          </a:xfrm>
          <a:prstGeom prst="irregularSeal2">
            <a:avLst/>
          </a:prstGeom>
          <a:solidFill>
            <a:srgbClr val="FF0000"/>
          </a:solidFill>
          <a:ln w="38100">
            <a:solidFill>
              <a:srgbClr val="942092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rgbClr val="FFFF00"/>
                </a:solidFill>
              </a:rPr>
              <a:t>CLINIQUE</a:t>
            </a:r>
          </a:p>
        </p:txBody>
      </p:sp>
      <p:sp>
        <p:nvSpPr>
          <p:cNvPr id="24" name="Parchemin vertical 23"/>
          <p:cNvSpPr/>
          <p:nvPr/>
        </p:nvSpPr>
        <p:spPr>
          <a:xfrm>
            <a:off x="2943828" y="5290050"/>
            <a:ext cx="6046993" cy="1428496"/>
          </a:xfrm>
          <a:prstGeom prst="verticalScroll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fr-FR" b="1" dirty="0">
                <a:solidFill>
                  <a:schemeClr val="tx1"/>
                </a:solidFill>
              </a:rPr>
              <a:t>✷ CRISES DE DYSPNÉE AIGUÊ OU MIXTE:</a:t>
            </a:r>
          </a:p>
          <a:p>
            <a:r>
              <a:rPr lang="fr-FR" b="1" dirty="0">
                <a:solidFill>
                  <a:schemeClr val="tx1"/>
                </a:solidFill>
              </a:rPr>
              <a:t>	 ☛  LE JOUR</a:t>
            </a:r>
          </a:p>
          <a:p>
            <a:r>
              <a:rPr lang="fr-FR" b="1" dirty="0">
                <a:solidFill>
                  <a:schemeClr val="tx1"/>
                </a:solidFill>
              </a:rPr>
              <a:t>	 ☛  À DÉBUT ET FIN BRUSQUE</a:t>
            </a:r>
          </a:p>
          <a:p>
            <a:r>
              <a:rPr lang="fr-FR" b="1" dirty="0">
                <a:solidFill>
                  <a:schemeClr val="tx1"/>
                </a:solidFill>
              </a:rPr>
              <a:t>	 ☛  RÉCIDIVANTES </a:t>
            </a:r>
            <a:r>
              <a:rPr lang="fr-FR" b="1" dirty="0">
                <a:solidFill>
                  <a:schemeClr val="tx1"/>
                </a:solidFill>
                <a:sym typeface="Wingdings"/>
              </a:rPr>
              <a:t> PLUSIEURS CRISES PAR AN</a:t>
            </a:r>
            <a:endParaRPr lang="fr-FR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6016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rchemin horizontal 1"/>
          <p:cNvSpPr/>
          <p:nvPr/>
        </p:nvSpPr>
        <p:spPr>
          <a:xfrm>
            <a:off x="2048256" y="277584"/>
            <a:ext cx="4718304" cy="813334"/>
          </a:xfrm>
          <a:prstGeom prst="horizontalScroll">
            <a:avLst/>
          </a:prstGeom>
          <a:noFill/>
          <a:ln w="57150">
            <a:solidFill>
              <a:schemeClr val="accent2">
                <a:lumMod val="50000"/>
              </a:schemeClr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>
                <a:solidFill>
                  <a:srgbClr val="0432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❑ PARTICULARITÉS </a:t>
            </a:r>
            <a:r>
              <a:rPr lang="fr-FR" b="1" dirty="0">
                <a:solidFill>
                  <a:srgbClr val="0432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AU MOMENT DE LA CRISE</a:t>
            </a:r>
          </a:p>
        </p:txBody>
      </p:sp>
      <p:sp>
        <p:nvSpPr>
          <p:cNvPr id="3" name="Cadre 2"/>
          <p:cNvSpPr/>
          <p:nvPr/>
        </p:nvSpPr>
        <p:spPr>
          <a:xfrm>
            <a:off x="233950" y="2420995"/>
            <a:ext cx="3149600" cy="762000"/>
          </a:xfrm>
          <a:prstGeom prst="fram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dirty="0">
                <a:solidFill>
                  <a:schemeClr val="tx1"/>
                </a:solidFill>
              </a:rPr>
              <a:t>😡 </a:t>
            </a:r>
            <a:r>
              <a:rPr lang="fr-FR" b="1" dirty="0">
                <a:solidFill>
                  <a:schemeClr val="tx1"/>
                </a:solidFill>
              </a:rPr>
              <a:t>DYSPNÉE PARTICULIÈRE</a:t>
            </a:r>
          </a:p>
        </p:txBody>
      </p:sp>
      <p:grpSp>
        <p:nvGrpSpPr>
          <p:cNvPr id="4" name="Grouper 3"/>
          <p:cNvGrpSpPr/>
          <p:nvPr/>
        </p:nvGrpSpPr>
        <p:grpSpPr>
          <a:xfrm>
            <a:off x="3721098" y="1381176"/>
            <a:ext cx="4089402" cy="417667"/>
            <a:chOff x="4145799" y="1369126"/>
            <a:chExt cx="5753100" cy="417667"/>
          </a:xfrm>
        </p:grpSpPr>
        <p:sp>
          <p:nvSpPr>
            <p:cNvPr id="5" name="ZoneTexte 4"/>
            <p:cNvSpPr txBox="1"/>
            <p:nvPr/>
          </p:nvSpPr>
          <p:spPr>
            <a:xfrm>
              <a:off x="4145799" y="1417461"/>
              <a:ext cx="57531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b="1">
                  <a:solidFill>
                    <a:srgbClr val="C00000"/>
                  </a:solidFill>
                </a:rPr>
                <a:t>➤ allure    </a:t>
              </a:r>
              <a:r>
                <a:rPr lang="fr-FR" b="1" dirty="0">
                  <a:solidFill>
                    <a:srgbClr val="C00000"/>
                  </a:solidFill>
                </a:rPr>
                <a:t>INSPIRATOIRE      OU MIXTE</a:t>
              </a:r>
            </a:p>
          </p:txBody>
        </p:sp>
        <p:sp>
          <p:nvSpPr>
            <p:cNvPr id="6" name="Cadre 5"/>
            <p:cNvSpPr/>
            <p:nvPr/>
          </p:nvSpPr>
          <p:spPr>
            <a:xfrm>
              <a:off x="5537331" y="1369126"/>
              <a:ext cx="2228774" cy="409496"/>
            </a:xfrm>
            <a:prstGeom prst="frame">
              <a:avLst/>
            </a:prstGeom>
            <a:ln>
              <a:solidFill>
                <a:srgbClr val="7030A0"/>
              </a:solidFill>
            </a:ln>
            <a:effectLst>
              <a:glow rad="228600">
                <a:schemeClr val="accent4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dirty="0">
                  <a:solidFill>
                    <a:schemeClr val="tx1"/>
                  </a:solidFill>
                </a:rPr>
                <a:t> </a:t>
              </a:r>
            </a:p>
          </p:txBody>
        </p:sp>
      </p:grpSp>
      <p:sp>
        <p:nvSpPr>
          <p:cNvPr id="7" name="ZoneTexte 6"/>
          <p:cNvSpPr txBox="1"/>
          <p:nvPr/>
        </p:nvSpPr>
        <p:spPr>
          <a:xfrm>
            <a:off x="3634873" y="2046883"/>
            <a:ext cx="54467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rgbClr val="C00000"/>
                </a:solidFill>
              </a:rPr>
              <a:t>➤ possibilité d’apnées volontaires malgré la dyspnée, les sifflements et la dysphonie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3740150" y="2874161"/>
            <a:ext cx="50736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rgbClr val="C00000"/>
                </a:solidFill>
              </a:rPr>
              <a:t>➤ pas d’aggravation de la dyspnée par la toux et </a:t>
            </a:r>
            <a:r>
              <a:rPr lang="fr-FR" b="1">
                <a:solidFill>
                  <a:srgbClr val="C00000"/>
                </a:solidFill>
              </a:rPr>
              <a:t>le halètement</a:t>
            </a:r>
            <a:endParaRPr lang="fr-FR" b="1" dirty="0">
              <a:solidFill>
                <a:srgbClr val="C00000"/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3677403" y="3586730"/>
            <a:ext cx="54042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rgbClr val="C00000"/>
                </a:solidFill>
              </a:rPr>
              <a:t>➤ amélioration des symptômes quand l’attention </a:t>
            </a:r>
            <a:r>
              <a:rPr lang="fr-FR" b="1">
                <a:solidFill>
                  <a:srgbClr val="C00000"/>
                </a:solidFill>
              </a:rPr>
              <a:t>est détournée</a:t>
            </a:r>
            <a:endParaRPr lang="fr-FR" b="1" dirty="0">
              <a:solidFill>
                <a:srgbClr val="C00000"/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3098799" y="4292195"/>
            <a:ext cx="571500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b="1" dirty="0">
                <a:solidFill>
                  <a:srgbClr val="C00000"/>
                </a:solidFill>
              </a:rPr>
              <a:t>➤ Cyanose – Hypoxie – Arrêts respiratoires:</a:t>
            </a:r>
          </a:p>
        </p:txBody>
      </p:sp>
      <p:sp>
        <p:nvSpPr>
          <p:cNvPr id="13" name="Cadre 12"/>
          <p:cNvSpPr/>
          <p:nvPr/>
        </p:nvSpPr>
        <p:spPr>
          <a:xfrm>
            <a:off x="254001" y="4927600"/>
            <a:ext cx="2743199" cy="762000"/>
          </a:xfrm>
          <a:prstGeom prst="fram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>
                <a:solidFill>
                  <a:schemeClr val="tx1"/>
                </a:solidFill>
              </a:rPr>
              <a:t>😡 </a:t>
            </a:r>
            <a:r>
              <a:rPr lang="fr-FR" b="1">
                <a:solidFill>
                  <a:schemeClr val="tx1"/>
                </a:solidFill>
              </a:rPr>
              <a:t>EXAMEN CLINIQUE</a:t>
            </a:r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1497121" y="6137029"/>
            <a:ext cx="7316679" cy="369332"/>
          </a:xfrm>
          <a:prstGeom prst="rect">
            <a:avLst/>
          </a:prstGeom>
          <a:noFill/>
          <a:ln>
            <a:solidFill>
              <a:srgbClr val="005493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C00000"/>
                </a:solidFill>
              </a:rPr>
              <a:t>➤ AUCUN EFFET VOIRE AGGRAVATION POSSIBLE PAR LES BÊTA-AGONISTES</a:t>
            </a:r>
          </a:p>
        </p:txBody>
      </p:sp>
      <p:grpSp>
        <p:nvGrpSpPr>
          <p:cNvPr id="15" name="Grouper 14"/>
          <p:cNvGrpSpPr/>
          <p:nvPr/>
        </p:nvGrpSpPr>
        <p:grpSpPr>
          <a:xfrm>
            <a:off x="3441700" y="5015747"/>
            <a:ext cx="5270501" cy="979181"/>
            <a:chOff x="3441700" y="5015747"/>
            <a:chExt cx="7988300" cy="979181"/>
          </a:xfrm>
        </p:grpSpPr>
        <p:sp>
          <p:nvSpPr>
            <p:cNvPr id="16" name="ZoneTexte 15"/>
            <p:cNvSpPr txBox="1"/>
            <p:nvPr/>
          </p:nvSpPr>
          <p:spPr>
            <a:xfrm>
              <a:off x="3441700" y="5071598"/>
              <a:ext cx="79883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b="1" dirty="0">
                  <a:solidFill>
                    <a:srgbClr val="C00000"/>
                  </a:solidFill>
                </a:rPr>
                <a:t>    ➤ SIFFLEMENTS  INSPIRATOIRES    ➸ LARYNGÉS</a:t>
              </a:r>
            </a:p>
            <a:p>
              <a:endParaRPr lang="fr-FR" b="1" dirty="0">
                <a:solidFill>
                  <a:srgbClr val="C00000"/>
                </a:solidFill>
              </a:endParaRPr>
            </a:p>
            <a:p>
              <a:r>
                <a:rPr lang="fr-FR" b="1" dirty="0">
                  <a:solidFill>
                    <a:srgbClr val="C00000"/>
                  </a:solidFill>
                </a:rPr>
                <a:t>	➸ TRANSMISSION THORACIQUE POSSIBLE</a:t>
              </a:r>
            </a:p>
          </p:txBody>
        </p:sp>
        <p:sp>
          <p:nvSpPr>
            <p:cNvPr id="17" name="Cadre 16"/>
            <p:cNvSpPr/>
            <p:nvPr/>
          </p:nvSpPr>
          <p:spPr>
            <a:xfrm>
              <a:off x="8648052" y="5015747"/>
              <a:ext cx="2417841" cy="452780"/>
            </a:xfrm>
            <a:prstGeom prst="frame">
              <a:avLst/>
            </a:prstGeom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dirty="0">
                  <a:solidFill>
                    <a:schemeClr val="tx1"/>
                  </a:solidFill>
                </a:rPr>
                <a:t> </a:t>
              </a:r>
            </a:p>
          </p:txBody>
        </p:sp>
      </p:grpSp>
      <p:sp>
        <p:nvSpPr>
          <p:cNvPr id="19" name="Cadre 18"/>
          <p:cNvSpPr/>
          <p:nvPr/>
        </p:nvSpPr>
        <p:spPr>
          <a:xfrm>
            <a:off x="1818409" y="4329753"/>
            <a:ext cx="1863647" cy="452780"/>
          </a:xfrm>
          <a:prstGeom prst="frame">
            <a:avLst/>
          </a:prstGeom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fr-FR" b="1" dirty="0">
                <a:solidFill>
                  <a:srgbClr val="C00000"/>
                </a:solidFill>
              </a:rPr>
              <a:t>EXCEPTIONNELS</a:t>
            </a:r>
          </a:p>
        </p:txBody>
      </p:sp>
      <p:sp>
        <p:nvSpPr>
          <p:cNvPr id="10" name="Accolade ouvrante 9"/>
          <p:cNvSpPr/>
          <p:nvPr/>
        </p:nvSpPr>
        <p:spPr>
          <a:xfrm>
            <a:off x="3352222" y="1412080"/>
            <a:ext cx="381153" cy="2779829"/>
          </a:xfrm>
          <a:prstGeom prst="leftBrace">
            <a:avLst/>
          </a:prstGeom>
          <a:blipFill>
            <a:blip r:embed="rId2"/>
            <a:tile tx="0" ty="0" sx="100000" sy="100000" flip="none" algn="tl"/>
          </a:blipFill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0738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rchemin horizontal 1"/>
          <p:cNvSpPr/>
          <p:nvPr/>
        </p:nvSpPr>
        <p:spPr>
          <a:xfrm>
            <a:off x="1623918" y="292508"/>
            <a:ext cx="6375400" cy="813334"/>
          </a:xfrm>
          <a:prstGeom prst="horizontalScroll">
            <a:avLst/>
          </a:prstGeom>
          <a:noFill/>
          <a:ln w="571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rgbClr val="0432FF"/>
                </a:solidFill>
              </a:rPr>
              <a:t>❑ LE DIAGNOSTIC PEUT ÊTRE DÉJÀ ENVISAGÉ  SUR</a:t>
            </a:r>
          </a:p>
        </p:txBody>
      </p:sp>
      <p:sp>
        <p:nvSpPr>
          <p:cNvPr id="3" name="Rectangle 2"/>
          <p:cNvSpPr/>
          <p:nvPr/>
        </p:nvSpPr>
        <p:spPr>
          <a:xfrm>
            <a:off x="294468" y="1332854"/>
            <a:ext cx="4840956" cy="883403"/>
          </a:xfrm>
          <a:prstGeom prst="rect">
            <a:avLst/>
          </a:prstGeom>
          <a:solidFill>
            <a:srgbClr val="FFC000"/>
          </a:solidFill>
          <a:ln w="57150">
            <a:solidFill>
              <a:srgbClr val="04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rgbClr val="0432FF"/>
                </a:solidFill>
              </a:rPr>
              <a:t>☝ Absence des signes radiologiques fréquents dans l’asthme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5231219" y="1292927"/>
            <a:ext cx="36682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❐ Épaississements péribronchiques</a:t>
            </a:r>
          </a:p>
          <a:p>
            <a:endParaRPr lang="fr-FR" b="1" dirty="0"/>
          </a:p>
          <a:p>
            <a:r>
              <a:rPr lang="fr-FR" b="1" dirty="0"/>
              <a:t>❐ Distension pulmonaire</a:t>
            </a:r>
          </a:p>
        </p:txBody>
      </p:sp>
      <p:sp>
        <p:nvSpPr>
          <p:cNvPr id="5" name="Rectangle 4"/>
          <p:cNvSpPr/>
          <p:nvPr/>
        </p:nvSpPr>
        <p:spPr>
          <a:xfrm>
            <a:off x="294467" y="2747005"/>
            <a:ext cx="2929825" cy="883403"/>
          </a:xfrm>
          <a:prstGeom prst="rect">
            <a:avLst/>
          </a:prstGeom>
          <a:solidFill>
            <a:srgbClr val="FFC000"/>
          </a:solidFill>
          <a:ln w="57150">
            <a:solidFill>
              <a:srgbClr val="04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b="1">
                <a:solidFill>
                  <a:srgbClr val="0432FF"/>
                </a:solidFill>
              </a:rPr>
              <a:t>☝ Aspect normal de la PTG</a:t>
            </a:r>
            <a:endParaRPr lang="fr-FR" b="1" dirty="0">
              <a:solidFill>
                <a:srgbClr val="0432FF"/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278347" y="3837990"/>
            <a:ext cx="4405048" cy="646331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rgbClr val="942092"/>
                </a:solidFill>
              </a:rPr>
              <a:t>☞ ou anomalie de la </a:t>
            </a:r>
            <a:r>
              <a:rPr lang="fr-FR" b="1">
                <a:solidFill>
                  <a:srgbClr val="942092"/>
                </a:solidFill>
              </a:rPr>
              <a:t>courbe Débit/Volume </a:t>
            </a:r>
            <a:r>
              <a:rPr lang="fr-FR" b="1" dirty="0">
                <a:solidFill>
                  <a:srgbClr val="942092"/>
                </a:solidFill>
              </a:rPr>
              <a:t>(♒ 50% des cas)</a:t>
            </a:r>
          </a:p>
        </p:txBody>
      </p:sp>
      <p:sp>
        <p:nvSpPr>
          <p:cNvPr id="7" name="Rectangle 6"/>
          <p:cNvSpPr/>
          <p:nvPr/>
        </p:nvSpPr>
        <p:spPr>
          <a:xfrm>
            <a:off x="294467" y="5207431"/>
            <a:ext cx="3405663" cy="883403"/>
          </a:xfrm>
          <a:prstGeom prst="rect">
            <a:avLst/>
          </a:prstGeom>
          <a:solidFill>
            <a:srgbClr val="FFC000"/>
          </a:solidFill>
          <a:ln w="57150">
            <a:solidFill>
              <a:srgbClr val="04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rgbClr val="0432FF"/>
                </a:solidFill>
              </a:rPr>
              <a:t>☝ Test de provocation à l’exercice ou à la Métacholine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3807666" y="5339077"/>
            <a:ext cx="50917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/>
              <a:t>✷ peut entrainer une crise ou une anomalie de la courbe débit/volume</a:t>
            </a:r>
          </a:p>
          <a:p>
            <a:r>
              <a:rPr lang="fr-FR" b="1" dirty="0"/>
              <a:t>  ◎ peut être négatif</a:t>
            </a: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0422" y="2413400"/>
            <a:ext cx="3044439" cy="2466944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 rot="19753282">
            <a:off x="6931514" y="2538765"/>
            <a:ext cx="21356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/>
              <a:t>➢ </a:t>
            </a:r>
            <a:r>
              <a:rPr lang="fr-FR" sz="1600" b="1" dirty="0"/>
              <a:t>aspect en cloche de la courbe expiratoire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4901729" y="4779744"/>
            <a:ext cx="3769139" cy="584775"/>
          </a:xfrm>
          <a:prstGeom prst="rect">
            <a:avLst/>
          </a:prstGeom>
          <a:noFill/>
          <a:ln>
            <a:solidFill>
              <a:srgbClr val="942092"/>
            </a:solidFill>
          </a:ln>
          <a:effectLst>
            <a:glow rad="101600">
              <a:srgbClr val="FF0000">
                <a:alpha val="60000"/>
              </a:srgb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/>
              <a:t>➢ </a:t>
            </a:r>
            <a:r>
              <a:rPr lang="fr-FR" sz="1600" b="1" dirty="0"/>
              <a:t>aspect tronqué et en dent de scie de la courbe inspiratoire</a:t>
            </a:r>
          </a:p>
        </p:txBody>
      </p:sp>
      <p:cxnSp>
        <p:nvCxnSpPr>
          <p:cNvPr id="12" name="Connecteur droit avec flèche 11"/>
          <p:cNvCxnSpPr/>
          <p:nvPr/>
        </p:nvCxnSpPr>
        <p:spPr>
          <a:xfrm flipH="1">
            <a:off x="6523213" y="3296093"/>
            <a:ext cx="526173" cy="296146"/>
          </a:xfrm>
          <a:prstGeom prst="straightConnector1">
            <a:avLst/>
          </a:prstGeom>
          <a:ln w="5715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avec flèche 12"/>
          <p:cNvCxnSpPr/>
          <p:nvPr/>
        </p:nvCxnSpPr>
        <p:spPr>
          <a:xfrm flipH="1" flipV="1">
            <a:off x="6576350" y="4488203"/>
            <a:ext cx="355942" cy="364563"/>
          </a:xfrm>
          <a:prstGeom prst="straightConnector1">
            <a:avLst/>
          </a:prstGeom>
          <a:ln w="5715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2286774" y="6321534"/>
            <a:ext cx="619456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b="1" dirty="0">
                <a:hlinkClick r:id="rId3"/>
              </a:rPr>
              <a:t>* Garcia G. in: http://www.sp2a.fr/pdf/CFP2A-2012/hyperventilation.pdf</a:t>
            </a:r>
            <a:endParaRPr lang="fr-FR" sz="1400" b="1" dirty="0"/>
          </a:p>
        </p:txBody>
      </p:sp>
    </p:spTree>
    <p:extLst>
      <p:ext uri="{BB962C8B-B14F-4D97-AF65-F5344CB8AC3E}">
        <p14:creationId xmlns:p14="http://schemas.microsoft.com/office/powerpoint/2010/main" val="12046289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rchemin horizontal 1"/>
          <p:cNvSpPr/>
          <p:nvPr/>
        </p:nvSpPr>
        <p:spPr>
          <a:xfrm>
            <a:off x="1845741" y="156741"/>
            <a:ext cx="5861304" cy="699553"/>
          </a:xfrm>
          <a:prstGeom prst="horizontalScroll">
            <a:avLst/>
          </a:prstGeom>
          <a:noFill/>
          <a:ln w="571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rgbClr val="0432FF"/>
                </a:solidFill>
              </a:rPr>
              <a:t>❑ LE DIAGNOSTIC: LORS (VOIRE EN DEHORS) DES CRISES</a:t>
            </a:r>
          </a:p>
        </p:txBody>
      </p:sp>
      <p:sp>
        <p:nvSpPr>
          <p:cNvPr id="3" name="Cadre 2"/>
          <p:cNvSpPr/>
          <p:nvPr/>
        </p:nvSpPr>
        <p:spPr>
          <a:xfrm>
            <a:off x="556361" y="937435"/>
            <a:ext cx="8077277" cy="719221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rgbClr val="942092"/>
                </a:solidFill>
              </a:rPr>
              <a:t>😃 Il est affirmé par la </a:t>
            </a:r>
            <a:r>
              <a:rPr lang="fr-FR" b="1" u="sng" dirty="0">
                <a:solidFill>
                  <a:srgbClr val="942092"/>
                </a:solidFill>
              </a:rPr>
              <a:t>visualisation</a:t>
            </a:r>
            <a:r>
              <a:rPr lang="fr-FR" b="1" dirty="0">
                <a:solidFill>
                  <a:srgbClr val="942092"/>
                </a:solidFill>
              </a:rPr>
              <a:t> du mouvement paradoxal des cordes vocales à l’examen pharyngé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1424049" y="1778265"/>
            <a:ext cx="7015163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fr-FR" b="1">
                <a:solidFill>
                  <a:srgbClr val="942092"/>
                </a:solidFill>
              </a:rPr>
              <a:t>↪︎↪ NASOFIBROSCOPIE PLUS FACILE À EXÉCUTER ET MIEUX TOLÉRÉE </a:t>
            </a:r>
            <a:endParaRPr lang="fr-FR" b="1" dirty="0">
              <a:solidFill>
                <a:srgbClr val="942092"/>
              </a:solidFill>
            </a:endParaRPr>
          </a:p>
        </p:txBody>
      </p:sp>
      <p:sp>
        <p:nvSpPr>
          <p:cNvPr id="5" name="Cube 4"/>
          <p:cNvSpPr/>
          <p:nvPr/>
        </p:nvSpPr>
        <p:spPr>
          <a:xfrm>
            <a:off x="161006" y="2269207"/>
            <a:ext cx="2719974" cy="565668"/>
          </a:xfrm>
          <a:prstGeom prst="cube">
            <a:avLst>
              <a:gd name="adj" fmla="val 16837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b="1" dirty="0">
                <a:solidFill>
                  <a:srgbClr val="FFFF00"/>
                </a:solidFill>
              </a:rPr>
              <a:t>☝ </a:t>
            </a:r>
            <a:r>
              <a:rPr lang="fr-FR" b="1">
                <a:solidFill>
                  <a:srgbClr val="FFFF00"/>
                </a:solidFill>
              </a:rPr>
              <a:t>critères diagnostiques</a:t>
            </a:r>
            <a:endParaRPr lang="fr-FR" b="1" dirty="0">
              <a:solidFill>
                <a:srgbClr val="FFFF00"/>
              </a:solidFill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2415" y="2340207"/>
            <a:ext cx="2138148" cy="1591834"/>
          </a:xfrm>
          <a:prstGeom prst="rect">
            <a:avLst/>
          </a:prstGeom>
        </p:spPr>
      </p:pic>
      <p:sp>
        <p:nvSpPr>
          <p:cNvPr id="7" name="Flèche à angle droit 6"/>
          <p:cNvSpPr/>
          <p:nvPr/>
        </p:nvSpPr>
        <p:spPr>
          <a:xfrm rot="5400000">
            <a:off x="931569" y="1604221"/>
            <a:ext cx="400050" cy="512207"/>
          </a:xfrm>
          <a:prstGeom prst="ben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/>
          <p:cNvSpPr txBox="1"/>
          <p:nvPr/>
        </p:nvSpPr>
        <p:spPr>
          <a:xfrm>
            <a:off x="2949701" y="2370806"/>
            <a:ext cx="3486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✖ Obstacle au passage de l’air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161006" y="3129427"/>
            <a:ext cx="6771422" cy="1754326"/>
          </a:xfrm>
          <a:prstGeom prst="rect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FF0000"/>
                </a:solidFill>
              </a:rPr>
              <a:t>❒ Cordes vocales normales (pas de processus néoplasique) mais:</a:t>
            </a:r>
            <a:endParaRPr lang="fr-FR" dirty="0"/>
          </a:p>
          <a:p>
            <a:r>
              <a:rPr lang="fr-FR" dirty="0"/>
              <a:t>     😡 </a:t>
            </a:r>
            <a:r>
              <a:rPr lang="fr-FR" b="1" dirty="0">
                <a:solidFill>
                  <a:srgbClr val="FF0000"/>
                </a:solidFill>
              </a:rPr>
              <a:t>mouvements d’adduction des cordes vocales à l’inspiration</a:t>
            </a:r>
          </a:p>
          <a:p>
            <a:r>
              <a:rPr lang="fr-FR" b="1" dirty="0">
                <a:solidFill>
                  <a:srgbClr val="FF0000"/>
                </a:solidFill>
              </a:rPr>
              <a:t>       ➼ maintien d’une ouverture de la région glottique postérieure </a:t>
            </a:r>
          </a:p>
          <a:p>
            <a:r>
              <a:rPr lang="fr-FR" b="1" dirty="0">
                <a:solidFill>
                  <a:srgbClr val="FF0000"/>
                </a:solidFill>
              </a:rPr>
              <a:t>       ☞ l’adduction peut se prolonger à l’expiration</a:t>
            </a:r>
          </a:p>
          <a:p>
            <a:r>
              <a:rPr lang="fr-FR" b="1" dirty="0">
                <a:solidFill>
                  <a:srgbClr val="FF0000"/>
                </a:solidFill>
              </a:rPr>
              <a:t>      ☆ mouvements d’adduction des cordes vocales normaux à la toux</a:t>
            </a:r>
          </a:p>
          <a:p>
            <a:pPr lvl="3"/>
            <a:r>
              <a:rPr lang="fr-FR" b="1" dirty="0">
                <a:solidFill>
                  <a:srgbClr val="FF0000"/>
                </a:solidFill>
              </a:rPr>
              <a:t>(élimine une possible paralysie des cordes vocales)</a:t>
            </a:r>
          </a:p>
        </p:txBody>
      </p:sp>
      <p:sp>
        <p:nvSpPr>
          <p:cNvPr id="11" name="Flèche à angle droit 10"/>
          <p:cNvSpPr/>
          <p:nvPr/>
        </p:nvSpPr>
        <p:spPr>
          <a:xfrm>
            <a:off x="6388561" y="3144363"/>
            <a:ext cx="1213718" cy="525789"/>
          </a:xfrm>
          <a:prstGeom prst="ben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Cube 11"/>
          <p:cNvSpPr/>
          <p:nvPr/>
        </p:nvSpPr>
        <p:spPr>
          <a:xfrm>
            <a:off x="299230" y="5128437"/>
            <a:ext cx="2220686" cy="700087"/>
          </a:xfrm>
          <a:prstGeom prst="cube">
            <a:avLst>
              <a:gd name="adj" fmla="val 16837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b="1">
                <a:solidFill>
                  <a:srgbClr val="FFFF00"/>
                </a:solidFill>
              </a:rPr>
              <a:t>☝ causes d’erreur</a:t>
            </a:r>
            <a:endParaRPr lang="fr-FR" b="1" dirty="0">
              <a:solidFill>
                <a:srgbClr val="FFFF00"/>
              </a:solidFill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2711301" y="5367342"/>
            <a:ext cx="26753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7030A0"/>
                </a:solidFill>
              </a:rPr>
              <a:t>❒ </a:t>
            </a:r>
            <a:r>
              <a:rPr lang="fr-FR" b="1">
                <a:solidFill>
                  <a:srgbClr val="7030A0"/>
                </a:solidFill>
              </a:rPr>
              <a:t>fermeture secondaire à</a:t>
            </a:r>
            <a:endParaRPr lang="fr-FR" b="1" dirty="0">
              <a:solidFill>
                <a:srgbClr val="7030A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488318" y="5108848"/>
            <a:ext cx="2888219" cy="925497"/>
          </a:xfrm>
          <a:prstGeom prst="rect">
            <a:avLst/>
          </a:prstGeom>
          <a:solidFill>
            <a:srgbClr val="C00000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fr-FR" b="1" dirty="0">
                <a:solidFill>
                  <a:srgbClr val="FFFF00"/>
                </a:solidFill>
              </a:rPr>
              <a:t>➢ LA DOULEUR</a:t>
            </a:r>
          </a:p>
          <a:p>
            <a:r>
              <a:rPr lang="fr-FR" b="1" dirty="0">
                <a:solidFill>
                  <a:srgbClr val="FFFF00"/>
                </a:solidFill>
              </a:rPr>
              <a:t>➢ UN REFLEXE NAUSÉEUX</a:t>
            </a:r>
          </a:p>
          <a:p>
            <a:r>
              <a:rPr lang="fr-FR" b="1" dirty="0">
                <a:solidFill>
                  <a:srgbClr val="FFFF00"/>
                </a:solidFill>
              </a:rPr>
              <a:t>➢ AU STRESS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1131594" y="6259441"/>
            <a:ext cx="6112432" cy="369332"/>
          </a:xfrm>
          <a:prstGeom prst="rect">
            <a:avLst/>
          </a:prstGeom>
          <a:noFill/>
          <a:ln w="57150">
            <a:solidFill>
              <a:srgbClr val="0432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>
                <a:solidFill>
                  <a:srgbClr val="FF40FF"/>
                </a:solidFill>
              </a:rPr>
              <a:t>☝ INTÉRÊT D’UNE ANESTHÉSIE LOCALE NASALE SOIGNEUSE</a:t>
            </a:r>
          </a:p>
        </p:txBody>
      </p:sp>
      <p:sp>
        <p:nvSpPr>
          <p:cNvPr id="16" name="ZoneTexte 15"/>
          <p:cNvSpPr txBox="1"/>
          <p:nvPr/>
        </p:nvSpPr>
        <p:spPr>
          <a:xfrm>
            <a:off x="2000469" y="2815931"/>
            <a:ext cx="46839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/>
              <a:t>* Campainha S. et al. Case Report Pneumol 2012; ID525493</a:t>
            </a:r>
          </a:p>
        </p:txBody>
      </p:sp>
      <p:sp>
        <p:nvSpPr>
          <p:cNvPr id="32" name="ZoneTexte 31"/>
          <p:cNvSpPr txBox="1"/>
          <p:nvPr/>
        </p:nvSpPr>
        <p:spPr>
          <a:xfrm>
            <a:off x="7022415" y="2328982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>
                <a:solidFill>
                  <a:schemeClr val="bg1"/>
                </a:solidFill>
              </a:rPr>
              <a:t>*</a:t>
            </a:r>
          </a:p>
        </p:txBody>
      </p:sp>
      <p:sp>
        <p:nvSpPr>
          <p:cNvPr id="17" name="Flèche à angle droit 16"/>
          <p:cNvSpPr/>
          <p:nvPr/>
        </p:nvSpPr>
        <p:spPr>
          <a:xfrm>
            <a:off x="5069349" y="3221081"/>
            <a:ext cx="3848740" cy="1047065"/>
          </a:xfrm>
          <a:prstGeom prst="ben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Flèche à angle droit 17"/>
          <p:cNvSpPr/>
          <p:nvPr/>
        </p:nvSpPr>
        <p:spPr>
          <a:xfrm rot="10800000">
            <a:off x="4776394" y="5736673"/>
            <a:ext cx="711923" cy="483589"/>
          </a:xfrm>
          <a:prstGeom prst="bentUpArrow">
            <a:avLst/>
          </a:prstGeom>
          <a:solidFill>
            <a:srgbClr val="94209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485745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que 1"/>
          <p:cNvSpPr/>
          <p:nvPr/>
        </p:nvSpPr>
        <p:spPr>
          <a:xfrm>
            <a:off x="1364776" y="286602"/>
            <a:ext cx="6277970" cy="846162"/>
          </a:xfrm>
          <a:prstGeom prst="bevel">
            <a:avLst/>
          </a:prstGeom>
          <a:solidFill>
            <a:srgbClr val="FFFF00"/>
          </a:solidFill>
          <a:effectLst>
            <a:glow rad="241300">
              <a:srgbClr val="FF930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rgbClr val="0432FF"/>
                </a:solidFill>
              </a:rPr>
              <a:t>PROCÉDURE DE L’ENDOSCOPIE</a:t>
            </a:r>
          </a:p>
          <a:p>
            <a:pPr algn="ctr"/>
            <a:r>
              <a:rPr lang="fr-FR" b="1" dirty="0">
                <a:solidFill>
                  <a:srgbClr val="0432FF"/>
                </a:solidFill>
              </a:rPr>
              <a:t>(RHINOLARYNGOSCOPIE OU BRONCHOFIBROSCOPIE)</a:t>
            </a:r>
          </a:p>
        </p:txBody>
      </p:sp>
      <p:sp>
        <p:nvSpPr>
          <p:cNvPr id="3" name="Cadre 2"/>
          <p:cNvSpPr/>
          <p:nvPr/>
        </p:nvSpPr>
        <p:spPr>
          <a:xfrm>
            <a:off x="409432" y="1733266"/>
            <a:ext cx="2115404" cy="764275"/>
          </a:xfrm>
          <a:prstGeom prst="frame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rgbClr val="942092"/>
                </a:solidFill>
              </a:rPr>
              <a:t>❶ PRÉPARATION NASALE</a:t>
            </a:r>
          </a:p>
        </p:txBody>
      </p:sp>
      <p:sp>
        <p:nvSpPr>
          <p:cNvPr id="4" name="Parchemin vertical 3"/>
          <p:cNvSpPr/>
          <p:nvPr/>
        </p:nvSpPr>
        <p:spPr>
          <a:xfrm>
            <a:off x="2524836" y="1405719"/>
            <a:ext cx="6387151" cy="1433015"/>
          </a:xfrm>
          <a:prstGeom prst="verticalScroll">
            <a:avLst/>
          </a:prstGeom>
          <a:solidFill>
            <a:srgbClr val="FFFF00"/>
          </a:solidFill>
          <a:ln>
            <a:solidFill>
              <a:srgbClr val="9420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fr-FR" b="1" dirty="0">
                <a:solidFill>
                  <a:srgbClr val="7030A0"/>
                </a:solidFill>
              </a:rPr>
              <a:t>☝ Administrer 3 ml d’Épinéphrine à 1% (2 pulvérisations)</a:t>
            </a:r>
          </a:p>
          <a:p>
            <a:r>
              <a:rPr lang="fr-FR" b="1" dirty="0">
                <a:solidFill>
                  <a:srgbClr val="7030A0"/>
                </a:solidFill>
              </a:rPr>
              <a:t>☝ Administrer 3 ml de Lidocaïne aqueuse à 4%</a:t>
            </a:r>
          </a:p>
          <a:p>
            <a:r>
              <a:rPr lang="fr-FR" b="1" dirty="0">
                <a:solidFill>
                  <a:srgbClr val="7030A0"/>
                </a:solidFill>
              </a:rPr>
              <a:t>        ↳ </a:t>
            </a:r>
            <a:r>
              <a:rPr lang="fr-FR" b="1" u="sng" dirty="0">
                <a:solidFill>
                  <a:srgbClr val="7030A0"/>
                </a:solidFill>
              </a:rPr>
              <a:t>attendre 2-3 minutes </a:t>
            </a:r>
            <a:r>
              <a:rPr lang="fr-FR" b="1" dirty="0">
                <a:solidFill>
                  <a:srgbClr val="7030A0"/>
                </a:solidFill>
              </a:rPr>
              <a:t>(</a:t>
            </a:r>
            <a:r>
              <a:rPr lang="fr-FR" b="1" u="sng" dirty="0">
                <a:solidFill>
                  <a:srgbClr val="7030A0"/>
                </a:solidFill>
              </a:rPr>
              <a:t>MONTRE EN MAIN</a:t>
            </a:r>
            <a:r>
              <a:rPr lang="fr-FR" b="1" dirty="0">
                <a:solidFill>
                  <a:srgbClr val="7030A0"/>
                </a:solidFill>
              </a:rPr>
              <a:t>)</a:t>
            </a:r>
          </a:p>
          <a:p>
            <a:r>
              <a:rPr lang="fr-FR" b="1" dirty="0">
                <a:solidFill>
                  <a:srgbClr val="7030A0"/>
                </a:solidFill>
              </a:rPr>
              <a:t>☝ Répéter si l’anesthésie n’apparaît pas satisfaisante</a:t>
            </a:r>
          </a:p>
        </p:txBody>
      </p:sp>
      <p:sp>
        <p:nvSpPr>
          <p:cNvPr id="5" name="Cadre 4"/>
          <p:cNvSpPr/>
          <p:nvPr/>
        </p:nvSpPr>
        <p:spPr>
          <a:xfrm>
            <a:off x="409431" y="3043453"/>
            <a:ext cx="5540993" cy="764275"/>
          </a:xfrm>
          <a:prstGeom prst="frame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b="1" dirty="0">
                <a:solidFill>
                  <a:srgbClr val="942092"/>
                </a:solidFill>
              </a:rPr>
              <a:t>❷ METTRE L’ENDOSCOPE À HAUTEUR DU MILIEU DE</a:t>
            </a:r>
          </a:p>
          <a:p>
            <a:r>
              <a:rPr lang="fr-FR" b="1" dirty="0">
                <a:solidFill>
                  <a:srgbClr val="942092"/>
                </a:solidFill>
              </a:rPr>
              <a:t>              L’ÉPIGLOTTE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6059606" y="3102424"/>
            <a:ext cx="2606721" cy="646331"/>
          </a:xfrm>
          <a:prstGeom prst="rect">
            <a:avLst/>
          </a:prstGeom>
          <a:noFill/>
          <a:ln w="38100">
            <a:solidFill>
              <a:srgbClr val="94209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>
                <a:solidFill>
                  <a:srgbClr val="0432FF"/>
                </a:solidFill>
              </a:rPr>
              <a:t>☞ LAISSER EN PLACE 2 MINUTES</a:t>
            </a:r>
            <a:endParaRPr lang="fr-FR" b="1" dirty="0">
              <a:solidFill>
                <a:srgbClr val="0432FF"/>
              </a:solidFill>
            </a:endParaRPr>
          </a:p>
        </p:txBody>
      </p:sp>
      <p:sp>
        <p:nvSpPr>
          <p:cNvPr id="8" name="Cadre 7"/>
          <p:cNvSpPr/>
          <p:nvPr/>
        </p:nvSpPr>
        <p:spPr>
          <a:xfrm>
            <a:off x="2342265" y="4049988"/>
            <a:ext cx="3971501" cy="764275"/>
          </a:xfrm>
          <a:prstGeom prst="frame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b="1">
                <a:solidFill>
                  <a:srgbClr val="942092"/>
                </a:solidFill>
              </a:rPr>
              <a:t>❸ OBSERVER LES CORDES VOCALES</a:t>
            </a:r>
            <a:endParaRPr lang="fr-FR" b="1" dirty="0">
              <a:solidFill>
                <a:srgbClr val="942092"/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132383" y="4953978"/>
            <a:ext cx="29206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0432FF"/>
                </a:solidFill>
                <a:sym typeface="Wingdings" charset="2"/>
              </a:rPr>
              <a:t> </a:t>
            </a:r>
            <a:r>
              <a:rPr lang="fr-FR" b="1" dirty="0">
                <a:solidFill>
                  <a:srgbClr val="0432FF"/>
                </a:solidFill>
              </a:rPr>
              <a:t>EN VENTILATION CALME 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146029" y="5413488"/>
            <a:ext cx="64826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0432FF"/>
                </a:solidFill>
                <a:sym typeface="Wingdings" charset="2"/>
              </a:rPr>
              <a:t> </a:t>
            </a:r>
            <a:r>
              <a:rPr lang="fr-FR" b="1" dirty="0">
                <a:solidFill>
                  <a:srgbClr val="0432FF"/>
                </a:solidFill>
              </a:rPr>
              <a:t>VENTILATION GORGE DÉTENDUE</a:t>
            </a:r>
            <a:r>
              <a:rPr lang="fr-FR" dirty="0">
                <a:solidFill>
                  <a:srgbClr val="0432FF"/>
                </a:solidFill>
              </a:rPr>
              <a:t> 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132383" y="5861778"/>
            <a:ext cx="53362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0432FF"/>
                </a:solidFill>
                <a:sym typeface="Wingdings" charset="2"/>
              </a:rPr>
              <a:t> </a:t>
            </a:r>
            <a:r>
              <a:rPr lang="fr-FR" b="1" dirty="0">
                <a:solidFill>
                  <a:srgbClr val="0432FF"/>
                </a:solidFill>
              </a:rPr>
              <a:t>VENTILATION GORGE FERMÉE</a:t>
            </a:r>
            <a:endParaRPr lang="fr-FR" dirty="0">
              <a:solidFill>
                <a:srgbClr val="0432FF"/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146029" y="6321288"/>
            <a:ext cx="70508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0432FF"/>
                </a:solidFill>
                <a:sym typeface="Wingdings" charset="2"/>
              </a:rPr>
              <a:t> </a:t>
            </a:r>
            <a:r>
              <a:rPr lang="fr-FR" b="1" dirty="0">
                <a:solidFill>
                  <a:srgbClr val="0432FF"/>
                </a:solidFill>
              </a:rPr>
              <a:t>FAIRE REPETER À VOIX HAUTE ET À VOIX</a:t>
            </a:r>
            <a:r>
              <a:rPr lang="fr-FR" dirty="0">
                <a:solidFill>
                  <a:srgbClr val="0432FF"/>
                </a:solidFill>
              </a:rPr>
              <a:t> </a:t>
            </a:r>
            <a:r>
              <a:rPr lang="fr-FR" b="1" dirty="0">
                <a:solidFill>
                  <a:srgbClr val="0432FF"/>
                </a:solidFill>
              </a:rPr>
              <a:t>BASSE « É » et « AH-AH-AH »</a:t>
            </a:r>
            <a:endParaRPr lang="fr-FR" dirty="0">
              <a:solidFill>
                <a:srgbClr val="0432FF"/>
              </a:solidFill>
            </a:endParaRPr>
          </a:p>
        </p:txBody>
      </p:sp>
      <p:grpSp>
        <p:nvGrpSpPr>
          <p:cNvPr id="18" name="Grouper 17"/>
          <p:cNvGrpSpPr/>
          <p:nvPr/>
        </p:nvGrpSpPr>
        <p:grpSpPr>
          <a:xfrm>
            <a:off x="409431" y="3883189"/>
            <a:ext cx="1089172" cy="869078"/>
            <a:chOff x="6827331" y="4012445"/>
            <a:chExt cx="1630829" cy="1154721"/>
          </a:xfrm>
        </p:grpSpPr>
        <p:pic>
          <p:nvPicPr>
            <p:cNvPr id="7" name="Image 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827331" y="4034905"/>
              <a:ext cx="1630829" cy="1132261"/>
            </a:xfrm>
            <a:prstGeom prst="rect">
              <a:avLst/>
            </a:prstGeom>
          </p:spPr>
        </p:pic>
        <p:sp>
          <p:nvSpPr>
            <p:cNvPr id="14" name="Triangle 13"/>
            <p:cNvSpPr/>
            <p:nvPr/>
          </p:nvSpPr>
          <p:spPr>
            <a:xfrm rot="16200000">
              <a:off x="8035819" y="4063441"/>
              <a:ext cx="398033" cy="296041"/>
            </a:xfrm>
            <a:prstGeom prst="triangle">
              <a:avLst/>
            </a:prstGeom>
            <a:gradFill flip="none" rotWithShape="1">
              <a:gsLst>
                <a:gs pos="0">
                  <a:srgbClr val="FF0000">
                    <a:tint val="66000"/>
                    <a:satMod val="160000"/>
                  </a:srgbClr>
                </a:gs>
                <a:gs pos="50000">
                  <a:srgbClr val="FF0000">
                    <a:tint val="44500"/>
                    <a:satMod val="160000"/>
                  </a:srgbClr>
                </a:gs>
                <a:gs pos="100000">
                  <a:srgbClr val="FF0000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" name="Triangle 14"/>
            <p:cNvSpPr/>
            <p:nvPr/>
          </p:nvSpPr>
          <p:spPr>
            <a:xfrm rot="16200000">
              <a:off x="7163949" y="4495935"/>
              <a:ext cx="398033" cy="296041"/>
            </a:xfrm>
            <a:prstGeom prst="triangle">
              <a:avLst/>
            </a:prstGeom>
            <a:gradFill flip="none" rotWithShape="1">
              <a:gsLst>
                <a:gs pos="0">
                  <a:srgbClr val="FF0000">
                    <a:tint val="66000"/>
                    <a:satMod val="160000"/>
                  </a:srgbClr>
                </a:gs>
                <a:gs pos="50000">
                  <a:srgbClr val="FF0000">
                    <a:tint val="44500"/>
                    <a:satMod val="160000"/>
                  </a:srgbClr>
                </a:gs>
                <a:gs pos="100000">
                  <a:srgbClr val="FF0000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16" name="Imag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2639" y="325541"/>
            <a:ext cx="764391" cy="970777"/>
          </a:xfrm>
          <a:prstGeom prst="rect">
            <a:avLst/>
          </a:prstGeom>
        </p:spPr>
      </p:pic>
      <p:sp>
        <p:nvSpPr>
          <p:cNvPr id="17" name="Triangle 16"/>
          <p:cNvSpPr/>
          <p:nvPr/>
        </p:nvSpPr>
        <p:spPr>
          <a:xfrm rot="16200000" flipH="1">
            <a:off x="8257231" y="403536"/>
            <a:ext cx="401857" cy="296041"/>
          </a:xfrm>
          <a:prstGeom prst="triangle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87556" y="3903564"/>
            <a:ext cx="2324431" cy="2411014"/>
          </a:xfrm>
          <a:prstGeom prst="rect">
            <a:avLst/>
          </a:prstGeom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03015" y="2115403"/>
            <a:ext cx="479462" cy="392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459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rchemin horizontal 1"/>
          <p:cNvSpPr/>
          <p:nvPr/>
        </p:nvSpPr>
        <p:spPr>
          <a:xfrm>
            <a:off x="1705419" y="264570"/>
            <a:ext cx="4619624" cy="813334"/>
          </a:xfrm>
          <a:prstGeom prst="horizontalScroll">
            <a:avLst/>
          </a:prstGeom>
          <a:noFill/>
          <a:ln w="571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rgbClr val="0432FF"/>
                </a:solidFill>
              </a:rPr>
              <a:t>❑ LE DIAGNOSTIC: EN DEHORS DES CRISES</a:t>
            </a:r>
          </a:p>
        </p:txBody>
      </p:sp>
      <p:sp>
        <p:nvSpPr>
          <p:cNvPr id="3" name="Plaque 2"/>
          <p:cNvSpPr/>
          <p:nvPr/>
        </p:nvSpPr>
        <p:spPr>
          <a:xfrm>
            <a:off x="226368" y="1275413"/>
            <a:ext cx="5238768" cy="719766"/>
          </a:xfrm>
          <a:prstGeom prst="bevel">
            <a:avLst/>
          </a:prstGeom>
          <a:solidFill>
            <a:srgbClr val="FFC000"/>
          </a:solidFill>
          <a:ln>
            <a:solidFill>
              <a:srgbClr val="FF40FF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b="1" dirty="0">
                <a:solidFill>
                  <a:srgbClr val="0432FF"/>
                </a:solidFill>
              </a:rPr>
              <a:t>😊   Toutes les explorations peuvent être normales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958881" y="2269655"/>
            <a:ext cx="4788255" cy="646331"/>
          </a:xfrm>
          <a:prstGeom prst="rect">
            <a:avLst/>
          </a:prstGeom>
          <a:noFill/>
          <a:ln w="57150">
            <a:solidFill>
              <a:srgbClr val="942092"/>
            </a:solidFill>
          </a:ln>
          <a:effectLst>
            <a:glow rad="101600">
              <a:srgbClr val="0432FF">
                <a:alpha val="60000"/>
              </a:srgbClr>
            </a:glow>
          </a:effectLst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942092"/>
                </a:solidFill>
              </a:rPr>
              <a:t>➸ un argument fondamental:</a:t>
            </a:r>
          </a:p>
          <a:p>
            <a:r>
              <a:rPr lang="fr-FR" b="1" dirty="0">
                <a:solidFill>
                  <a:srgbClr val="942092"/>
                </a:solidFill>
              </a:rPr>
              <a:t>	 l’absence de réponse aux traitements</a:t>
            </a:r>
          </a:p>
        </p:txBody>
      </p:sp>
      <p:sp>
        <p:nvSpPr>
          <p:cNvPr id="5" name="Flèche à angle droit 4"/>
          <p:cNvSpPr/>
          <p:nvPr/>
        </p:nvSpPr>
        <p:spPr>
          <a:xfrm rot="5400000">
            <a:off x="119579" y="2071169"/>
            <a:ext cx="1070527" cy="600075"/>
          </a:xfrm>
          <a:prstGeom prst="bentUpArrow">
            <a:avLst/>
          </a:prstGeom>
          <a:solidFill>
            <a:srgbClr val="0432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n>
                <a:solidFill>
                  <a:srgbClr val="0432FF"/>
                </a:solidFill>
              </a:ln>
              <a:solidFill>
                <a:srgbClr val="0432FF"/>
              </a:solidFill>
            </a:endParaRPr>
          </a:p>
        </p:txBody>
      </p:sp>
      <p:sp>
        <p:nvSpPr>
          <p:cNvPr id="6" name="Plaque 5"/>
          <p:cNvSpPr/>
          <p:nvPr/>
        </p:nvSpPr>
        <p:spPr>
          <a:xfrm>
            <a:off x="226367" y="3190462"/>
            <a:ext cx="3624114" cy="704704"/>
          </a:xfrm>
          <a:prstGeom prst="bevel">
            <a:avLst/>
          </a:prstGeom>
          <a:solidFill>
            <a:srgbClr val="FFC000"/>
          </a:solidFill>
          <a:ln>
            <a:solidFill>
              <a:srgbClr val="FF4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b="1" dirty="0">
                <a:solidFill>
                  <a:srgbClr val="0432FF"/>
                </a:solidFill>
              </a:rPr>
              <a:t>😊 Tenter </a:t>
            </a:r>
            <a:r>
              <a:rPr lang="fr-FR" b="1">
                <a:solidFill>
                  <a:srgbClr val="0432FF"/>
                </a:solidFill>
              </a:rPr>
              <a:t>de reproduire une crise</a:t>
            </a:r>
            <a:endParaRPr lang="fr-FR" b="1" dirty="0">
              <a:solidFill>
                <a:srgbClr val="0432FF"/>
              </a:solidFill>
            </a:endParaRPr>
          </a:p>
        </p:txBody>
      </p:sp>
      <p:sp>
        <p:nvSpPr>
          <p:cNvPr id="7" name="Parchemin vertical 6"/>
          <p:cNvSpPr/>
          <p:nvPr/>
        </p:nvSpPr>
        <p:spPr>
          <a:xfrm>
            <a:off x="1203448" y="4104607"/>
            <a:ext cx="5025380" cy="1038951"/>
          </a:xfrm>
          <a:prstGeom prst="verticalScroll">
            <a:avLst/>
          </a:prstGeom>
          <a:solidFill>
            <a:srgbClr val="FFFF00"/>
          </a:solidFill>
          <a:ln>
            <a:solidFill>
              <a:srgbClr val="FF4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fr-FR" b="1" dirty="0">
                <a:solidFill>
                  <a:srgbClr val="C00000"/>
                </a:solidFill>
              </a:rPr>
              <a:t>☞ Test de provocation à la métacholine</a:t>
            </a:r>
          </a:p>
          <a:p>
            <a:r>
              <a:rPr lang="fr-FR" b="1" dirty="0">
                <a:solidFill>
                  <a:srgbClr val="C00000"/>
                </a:solidFill>
              </a:rPr>
              <a:t>☞ Test d’exercice (</a:t>
            </a:r>
            <a:r>
              <a:rPr lang="fr-FR" b="1" dirty="0" err="1">
                <a:solidFill>
                  <a:srgbClr val="C00000"/>
                </a:solidFill>
              </a:rPr>
              <a:t>EFx</a:t>
            </a:r>
            <a:r>
              <a:rPr lang="fr-FR" b="1" dirty="0">
                <a:solidFill>
                  <a:srgbClr val="C00000"/>
                </a:solidFill>
              </a:rPr>
              <a:t>)</a:t>
            </a:r>
          </a:p>
          <a:p>
            <a:r>
              <a:rPr lang="fr-FR" b="1" dirty="0">
                <a:solidFill>
                  <a:srgbClr val="C00000"/>
                </a:solidFill>
              </a:rPr>
              <a:t>☞ Utilisation de facteurs déclenchants connus</a:t>
            </a:r>
          </a:p>
        </p:txBody>
      </p:sp>
      <p:sp>
        <p:nvSpPr>
          <p:cNvPr id="8" name="Plaque 7"/>
          <p:cNvSpPr/>
          <p:nvPr/>
        </p:nvSpPr>
        <p:spPr>
          <a:xfrm>
            <a:off x="354805" y="5357813"/>
            <a:ext cx="2967039" cy="900112"/>
          </a:xfrm>
          <a:prstGeom prst="bevel">
            <a:avLst/>
          </a:prstGeom>
          <a:solidFill>
            <a:srgbClr val="FFC000"/>
          </a:solidFill>
          <a:ln>
            <a:solidFill>
              <a:srgbClr val="FF4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b="1" dirty="0">
                <a:solidFill>
                  <a:srgbClr val="0432FF"/>
                </a:solidFill>
              </a:rPr>
              <a:t>😊 Pléthysmographie</a:t>
            </a:r>
          </a:p>
          <a:p>
            <a:r>
              <a:rPr lang="fr-FR" b="1" dirty="0">
                <a:solidFill>
                  <a:srgbClr val="0432FF"/>
                </a:solidFill>
              </a:rPr>
              <a:t>(Courbe Débit/Volume)</a:t>
            </a:r>
          </a:p>
        </p:txBody>
      </p:sp>
      <p:grpSp>
        <p:nvGrpSpPr>
          <p:cNvPr id="9" name="Grouper 8"/>
          <p:cNvGrpSpPr/>
          <p:nvPr/>
        </p:nvGrpSpPr>
        <p:grpSpPr>
          <a:xfrm>
            <a:off x="6320110" y="1051106"/>
            <a:ext cx="2543074" cy="3063141"/>
            <a:chOff x="9132986" y="106541"/>
            <a:chExt cx="2543074" cy="3063141"/>
          </a:xfrm>
        </p:grpSpPr>
        <p:grpSp>
          <p:nvGrpSpPr>
            <p:cNvPr id="10" name="Grouper 9"/>
            <p:cNvGrpSpPr/>
            <p:nvPr/>
          </p:nvGrpSpPr>
          <p:grpSpPr>
            <a:xfrm>
              <a:off x="9132986" y="106541"/>
              <a:ext cx="2543074" cy="3063141"/>
              <a:chOff x="9132986" y="106541"/>
              <a:chExt cx="2543074" cy="3063141"/>
            </a:xfrm>
          </p:grpSpPr>
          <p:pic>
            <p:nvPicPr>
              <p:cNvPr id="13" name="Image 12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9258298" y="106541"/>
                <a:ext cx="2417762" cy="3063141"/>
              </a:xfrm>
              <a:prstGeom prst="rect">
                <a:avLst/>
              </a:prstGeom>
            </p:spPr>
          </p:pic>
          <p:sp>
            <p:nvSpPr>
              <p:cNvPr id="14" name="ZoneTexte 13"/>
              <p:cNvSpPr txBox="1"/>
              <p:nvPr/>
            </p:nvSpPr>
            <p:spPr>
              <a:xfrm rot="16200000">
                <a:off x="8793956" y="1330886"/>
                <a:ext cx="985837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400" dirty="0"/>
                  <a:t>Débit l/s</a:t>
                </a:r>
              </a:p>
            </p:txBody>
          </p:sp>
        </p:grpSp>
        <p:sp>
          <p:nvSpPr>
            <p:cNvPr id="11" name="ZoneTexte 10"/>
            <p:cNvSpPr txBox="1"/>
            <p:nvPr/>
          </p:nvSpPr>
          <p:spPr>
            <a:xfrm>
              <a:off x="10452601" y="1961905"/>
              <a:ext cx="98583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dirty="0"/>
                <a:t>D/V Insp</a:t>
              </a:r>
            </a:p>
          </p:txBody>
        </p:sp>
        <p:sp>
          <p:nvSpPr>
            <p:cNvPr id="12" name="ZoneTexte 11"/>
            <p:cNvSpPr txBox="1"/>
            <p:nvPr/>
          </p:nvSpPr>
          <p:spPr>
            <a:xfrm>
              <a:off x="10421049" y="684078"/>
              <a:ext cx="98583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dirty="0"/>
                <a:t>D/V </a:t>
              </a:r>
              <a:r>
                <a:rPr lang="fr-FR" sz="1400" dirty="0" err="1"/>
                <a:t>IExp</a:t>
              </a:r>
              <a:endParaRPr lang="fr-FR" sz="1400" dirty="0"/>
            </a:p>
          </p:txBody>
        </p:sp>
      </p:grpSp>
      <p:sp>
        <p:nvSpPr>
          <p:cNvPr id="15" name="ZoneTexte 14"/>
          <p:cNvSpPr txBox="1"/>
          <p:nvPr/>
        </p:nvSpPr>
        <p:spPr>
          <a:xfrm>
            <a:off x="3491467" y="5540271"/>
            <a:ext cx="56149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 ↹   aspect écrasé de la boucle inspiratoire</a:t>
            </a:r>
          </a:p>
          <a:p>
            <a:r>
              <a:rPr lang="fr-FR" b="1" dirty="0"/>
              <a:t>☀  mauvaise reproductibilité de la portion inspiratoire</a:t>
            </a:r>
          </a:p>
        </p:txBody>
      </p:sp>
      <p:sp>
        <p:nvSpPr>
          <p:cNvPr id="17" name="Flèche vers le haut 16"/>
          <p:cNvSpPr/>
          <p:nvPr/>
        </p:nvSpPr>
        <p:spPr>
          <a:xfrm rot="535443">
            <a:off x="7092619" y="2797808"/>
            <a:ext cx="176234" cy="2772915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636875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be 1"/>
          <p:cNvSpPr/>
          <p:nvPr/>
        </p:nvSpPr>
        <p:spPr>
          <a:xfrm>
            <a:off x="2015867" y="310670"/>
            <a:ext cx="6272212" cy="757237"/>
          </a:xfrm>
          <a:prstGeom prst="cube">
            <a:avLst/>
          </a:prstGeom>
          <a:solidFill>
            <a:srgbClr val="942092"/>
          </a:solidFill>
          <a:ln>
            <a:solidFill>
              <a:srgbClr val="FFFF00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rgbClr val="FFFF00"/>
                </a:solidFill>
              </a:rPr>
              <a:t>☝︎ DIAGNOSTIC DIFFÉRENTIEL : L’ASTHME</a:t>
            </a:r>
          </a:p>
        </p:txBody>
      </p:sp>
      <p:sp>
        <p:nvSpPr>
          <p:cNvPr id="3" name="Rectangle 2"/>
          <p:cNvSpPr/>
          <p:nvPr/>
        </p:nvSpPr>
        <p:spPr>
          <a:xfrm>
            <a:off x="571003" y="1211946"/>
            <a:ext cx="8178432" cy="675534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b="1" dirty="0">
                <a:solidFill>
                  <a:srgbClr val="7030A0"/>
                </a:solidFill>
              </a:rPr>
              <a:t>👎 Syndrome souvent méconnu simulant un tableau d’asthme sévère mal équilibré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455961" y="1919288"/>
            <a:ext cx="3486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☞ </a:t>
            </a:r>
            <a:r>
              <a:rPr lang="fr-FR" b="1" dirty="0"/>
              <a:t>1</a:t>
            </a:r>
            <a:r>
              <a:rPr lang="fr-FR" b="1" baseline="30000" dirty="0"/>
              <a:t>ÈRE</a:t>
            </a:r>
            <a:r>
              <a:rPr lang="fr-FR" b="1" dirty="0"/>
              <a:t> OBSERVATION EN 1974 !! *</a:t>
            </a:r>
            <a:endParaRPr lang="fr-FR" dirty="0"/>
          </a:p>
        </p:txBody>
      </p:sp>
      <p:sp>
        <p:nvSpPr>
          <p:cNvPr id="7" name="Rectangle 6"/>
          <p:cNvSpPr/>
          <p:nvPr/>
        </p:nvSpPr>
        <p:spPr>
          <a:xfrm>
            <a:off x="1102552" y="2832128"/>
            <a:ext cx="6727419" cy="565822"/>
          </a:xfrm>
          <a:prstGeom prst="rect">
            <a:avLst/>
          </a:prstGeom>
          <a:solidFill>
            <a:srgbClr val="FFFF00"/>
          </a:solidFill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b="1" dirty="0">
                <a:solidFill>
                  <a:srgbClr val="7030A0"/>
                </a:solidFill>
              </a:rPr>
              <a:t>👎 un asthme authentique coexiste dans environ un tiers </a:t>
            </a:r>
            <a:r>
              <a:rPr lang="fr-FR" b="1">
                <a:solidFill>
                  <a:srgbClr val="7030A0"/>
                </a:solidFill>
              </a:rPr>
              <a:t>des cas** </a:t>
            </a:r>
            <a:endParaRPr lang="fr-FR" b="1" dirty="0">
              <a:solidFill>
                <a:srgbClr val="7030A0"/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3942111" y="1939187"/>
            <a:ext cx="47005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/>
              <a:t>*Patterson R. et al. Clin Allergy 1974; 4; 3:  307 310</a:t>
            </a:r>
          </a:p>
        </p:txBody>
      </p:sp>
      <p:sp>
        <p:nvSpPr>
          <p:cNvPr id="6" name="Rectangle 5"/>
          <p:cNvSpPr/>
          <p:nvPr/>
        </p:nvSpPr>
        <p:spPr>
          <a:xfrm>
            <a:off x="1490466" y="2345562"/>
            <a:ext cx="6339505" cy="369332"/>
          </a:xfrm>
          <a:prstGeom prst="rect">
            <a:avLst/>
          </a:prstGeom>
          <a:ln w="38100"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fontAlgn="base"/>
            <a:r>
              <a:rPr lang="fr-FR" b="1" dirty="0">
                <a:solidFill>
                  <a:srgbClr val="000000"/>
                </a:solidFill>
                <a:latin typeface="Open Sans" charset="0"/>
              </a:rPr>
              <a:t>« Munchausen's stridor: non- organic laryngeal obstruction »</a:t>
            </a:r>
            <a:endParaRPr lang="fr-FR" b="1" i="0" dirty="0">
              <a:solidFill>
                <a:srgbClr val="000000"/>
              </a:solidFill>
              <a:effectLst/>
              <a:latin typeface="Open Sans" charset="0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2671762" y="3452649"/>
            <a:ext cx="64722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/>
              <a:t>** Newman K.B. et al. Am J Respir Crit Care Med 1995; 152; 4:1382-1386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153393" y="3713710"/>
            <a:ext cx="70786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0432FF"/>
                </a:solidFill>
              </a:rPr>
              <a:t>N= 95 patients avec Syndrome de Dysfonction des Cordes Vocales (SDCV)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884542" y="4077511"/>
            <a:ext cx="4103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0432FF"/>
                </a:solidFill>
              </a:rPr>
              <a:t>53 patients avaient également un asthme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4832410" y="4067313"/>
            <a:ext cx="42205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>
                <a:solidFill>
                  <a:srgbClr val="0432FF"/>
                </a:solidFill>
              </a:rPr>
              <a:t>👠 SDCV </a:t>
            </a:r>
            <a:r>
              <a:rPr lang="fr-FR" b="1" dirty="0">
                <a:solidFill>
                  <a:srgbClr val="0432FF"/>
                </a:solidFill>
              </a:rPr>
              <a:t>sans asthme: surtout des femmes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1588408" y="4668375"/>
            <a:ext cx="6143624" cy="369332"/>
          </a:xfrm>
          <a:prstGeom prst="rect">
            <a:avLst/>
          </a:prstGeom>
          <a:noFill/>
          <a:ln w="57150">
            <a:solidFill>
              <a:srgbClr val="942092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rgbClr val="0432FF"/>
                </a:solidFill>
              </a:rPr>
              <a:t>Asthme diagnostiqué avec un retard diagnostic de 4.8 ans</a:t>
            </a:r>
          </a:p>
        </p:txBody>
      </p:sp>
      <p:sp>
        <p:nvSpPr>
          <p:cNvPr id="13" name="Plaque 12"/>
          <p:cNvSpPr/>
          <p:nvPr/>
        </p:nvSpPr>
        <p:spPr>
          <a:xfrm>
            <a:off x="153393" y="5523381"/>
            <a:ext cx="2315895" cy="614202"/>
          </a:xfrm>
          <a:prstGeom prst="bevel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b="1">
                <a:solidFill>
                  <a:srgbClr val="FFFF00"/>
                </a:solidFill>
              </a:rPr>
              <a:t>❊Y PENSER DEVANT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2477329" y="5022898"/>
            <a:ext cx="657563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FR" b="1" dirty="0"/>
              <a:t>☞ un asthme difficile à contrôler</a:t>
            </a:r>
          </a:p>
          <a:p>
            <a:pPr>
              <a:lnSpc>
                <a:spcPct val="150000"/>
              </a:lnSpc>
            </a:pPr>
            <a:r>
              <a:rPr lang="fr-FR" b="1" dirty="0"/>
              <a:t>☞ le plus souvent chez une femme jeune traitée de façon majeure</a:t>
            </a:r>
          </a:p>
          <a:p>
            <a:pPr>
              <a:lnSpc>
                <a:spcPct val="150000"/>
              </a:lnSpc>
            </a:pPr>
            <a:r>
              <a:rPr lang="fr-FR" b="1" dirty="0"/>
              <a:t>☞ «crises» rapidement suivie d’un DEP normal</a:t>
            </a:r>
          </a:p>
          <a:p>
            <a:pPr>
              <a:lnSpc>
                <a:spcPct val="150000"/>
              </a:lnSpc>
            </a:pPr>
            <a:r>
              <a:rPr lang="fr-FR" b="1" dirty="0"/>
              <a:t>☞ avec épisodes de dyspnées atypiques......</a:t>
            </a:r>
          </a:p>
        </p:txBody>
      </p:sp>
      <p:sp>
        <p:nvSpPr>
          <p:cNvPr id="15" name="Flèche à angle droit 14"/>
          <p:cNvSpPr/>
          <p:nvPr/>
        </p:nvSpPr>
        <p:spPr>
          <a:xfrm rot="5400000">
            <a:off x="536376" y="3991504"/>
            <a:ext cx="325907" cy="370425"/>
          </a:xfrm>
          <a:prstGeom prst="bentUpArrow">
            <a:avLst>
              <a:gd name="adj1" fmla="val 21240"/>
              <a:gd name="adj2" fmla="val 23739"/>
              <a:gd name="adj3" fmla="val 250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257992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be 1"/>
          <p:cNvSpPr/>
          <p:nvPr/>
        </p:nvSpPr>
        <p:spPr>
          <a:xfrm>
            <a:off x="2855130" y="281177"/>
            <a:ext cx="3899159" cy="617339"/>
          </a:xfrm>
          <a:prstGeom prst="cube">
            <a:avLst/>
          </a:prstGeom>
          <a:solidFill>
            <a:srgbClr val="942092"/>
          </a:solidFill>
          <a:ln>
            <a:solidFill>
              <a:srgbClr val="FFFF00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rgbClr val="FFFF00"/>
                </a:solidFill>
              </a:rPr>
              <a:t>☝ LE SDCV DANS L’ASTHME *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3641322" y="955957"/>
            <a:ext cx="51577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/>
              <a:t>* Taverne J et Coll. Presse Med; 2014; 43; 12P1: e393-e400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401668" y="1324292"/>
            <a:ext cx="8499070" cy="646331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rgbClr val="0432FF"/>
                </a:solidFill>
              </a:rPr>
              <a:t>➣ n=13F – 2 H: asthme mal contrôlé + dyspnée d’effort inexpliquée VS même nombre de témoins dyspnée sans asthme</a:t>
            </a:r>
          </a:p>
        </p:txBody>
      </p:sp>
      <p:sp>
        <p:nvSpPr>
          <p:cNvPr id="6" name="Flèche à angle droit 5"/>
          <p:cNvSpPr/>
          <p:nvPr/>
        </p:nvSpPr>
        <p:spPr>
          <a:xfrm rot="5400000">
            <a:off x="436856" y="1819535"/>
            <a:ext cx="434340" cy="357187"/>
          </a:xfrm>
          <a:prstGeom prst="ben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>
            <a:off x="756060" y="1972676"/>
            <a:ext cx="80972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rgbClr val="0432FF"/>
                </a:solidFill>
              </a:rPr>
              <a:t>EFx et Endoscopie sus glottique avec mesure </a:t>
            </a:r>
            <a:r>
              <a:rPr lang="fr-FR" b="1" u="sng" dirty="0">
                <a:solidFill>
                  <a:srgbClr val="0432FF"/>
                </a:solidFill>
              </a:rPr>
              <a:t>angle d’ouverture des cordes vocales </a:t>
            </a:r>
            <a:r>
              <a:rPr lang="fr-FR" b="1" dirty="0">
                <a:solidFill>
                  <a:srgbClr val="0432FF"/>
                </a:solidFill>
              </a:rPr>
              <a:t>(AOCV) à  différents temps de l’effort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401668" y="2619007"/>
            <a:ext cx="5200649" cy="36933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0432FF"/>
                </a:solidFill>
              </a:rPr>
              <a:t>➣ Groupe témoin: </a:t>
            </a:r>
            <a:r>
              <a:rPr lang="fr-FR" b="1">
                <a:solidFill>
                  <a:srgbClr val="0432FF"/>
                </a:solidFill>
              </a:rPr>
              <a:t>valeurs normales de l’AOCV </a:t>
            </a:r>
            <a:r>
              <a:rPr lang="fr-FR" b="1" dirty="0">
                <a:solidFill>
                  <a:srgbClr val="0432FF"/>
                </a:solidFill>
              </a:rPr>
              <a:t>&gt; 49°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832620" y="3179937"/>
            <a:ext cx="8068118" cy="646331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rgbClr val="0432FF"/>
                </a:solidFill>
              </a:rPr>
              <a:t>➣ Asthmatiques: AOCVmax au temps inspiratoire &lt; témoins à partir de 50% de la Pmax</a:t>
            </a:r>
          </a:p>
        </p:txBody>
      </p:sp>
      <p:sp>
        <p:nvSpPr>
          <p:cNvPr id="9" name="Flèche à angle droit 8"/>
          <p:cNvSpPr/>
          <p:nvPr/>
        </p:nvSpPr>
        <p:spPr>
          <a:xfrm rot="5400000">
            <a:off x="355158" y="3021332"/>
            <a:ext cx="801802" cy="629285"/>
          </a:xfrm>
          <a:prstGeom prst="ben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Cadre 9"/>
          <p:cNvSpPr/>
          <p:nvPr/>
        </p:nvSpPr>
        <p:spPr>
          <a:xfrm>
            <a:off x="373882" y="3961905"/>
            <a:ext cx="8554641" cy="442912"/>
          </a:xfrm>
          <a:prstGeom prst="frame">
            <a:avLst/>
          </a:prstGeom>
          <a:solidFill>
            <a:srgbClr val="002060"/>
          </a:solidFill>
          <a:ln>
            <a:solidFill>
              <a:srgbClr val="9420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b="1" dirty="0">
                <a:solidFill>
                  <a:schemeClr val="tx1"/>
                </a:solidFill>
              </a:rPr>
              <a:t>☹️ 4 asthmatiques (26%)  souffrant de SDCV avaient un AOCV au pic de l’effort &lt; 49°</a:t>
            </a:r>
          </a:p>
        </p:txBody>
      </p:sp>
      <p:sp>
        <p:nvSpPr>
          <p:cNvPr id="11" name="Plaque 10"/>
          <p:cNvSpPr/>
          <p:nvPr/>
        </p:nvSpPr>
        <p:spPr>
          <a:xfrm>
            <a:off x="119285" y="5310650"/>
            <a:ext cx="1849341" cy="891300"/>
          </a:xfrm>
          <a:prstGeom prst="bevel">
            <a:avLst/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rgbClr val="FFFF00"/>
                </a:solidFill>
              </a:rPr>
              <a:t>CONCLUSIONS</a:t>
            </a:r>
          </a:p>
        </p:txBody>
      </p:sp>
      <p:sp>
        <p:nvSpPr>
          <p:cNvPr id="12" name="Parchemin vertical 11"/>
          <p:cNvSpPr/>
          <p:nvPr/>
        </p:nvSpPr>
        <p:spPr>
          <a:xfrm>
            <a:off x="1872933" y="4481342"/>
            <a:ext cx="7055590" cy="2256780"/>
          </a:xfrm>
          <a:prstGeom prst="verticalScroll">
            <a:avLst>
              <a:gd name="adj" fmla="val 599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fr-FR" b="1" dirty="0">
                <a:solidFill>
                  <a:srgbClr val="0432FF"/>
                </a:solidFill>
              </a:rPr>
              <a:t>☝ Mesure de l’AOCV = nouvelle approche simplifiée de l’exploration</a:t>
            </a:r>
          </a:p>
          <a:p>
            <a:r>
              <a:rPr lang="fr-FR" b="1" dirty="0">
                <a:solidFill>
                  <a:srgbClr val="0432FF"/>
                </a:solidFill>
              </a:rPr>
              <a:t>             diagnostique  de la DCV</a:t>
            </a:r>
          </a:p>
          <a:p>
            <a:r>
              <a:rPr lang="fr-FR" b="1" dirty="0">
                <a:solidFill>
                  <a:srgbClr val="0432FF"/>
                </a:solidFill>
              </a:rPr>
              <a:t>☝ </a:t>
            </a:r>
            <a:r>
              <a:rPr lang="fr-FR" b="1" u="sng" dirty="0">
                <a:solidFill>
                  <a:srgbClr val="0432FF"/>
                </a:solidFill>
              </a:rPr>
              <a:t>Prévalence importante de la DCV à l’exercice (26%) chez les </a:t>
            </a:r>
            <a:r>
              <a:rPr lang="fr-FR" b="1" dirty="0">
                <a:solidFill>
                  <a:srgbClr val="0432FF"/>
                </a:solidFill>
              </a:rPr>
              <a:t>	</a:t>
            </a:r>
            <a:r>
              <a:rPr lang="fr-FR" b="1" u="sng" dirty="0">
                <a:solidFill>
                  <a:srgbClr val="0432FF"/>
                </a:solidFill>
              </a:rPr>
              <a:t>asthmatiques non   contrôlés +++</a:t>
            </a:r>
          </a:p>
          <a:p>
            <a:r>
              <a:rPr lang="fr-FR" b="1" dirty="0">
                <a:solidFill>
                  <a:srgbClr val="0432FF"/>
                </a:solidFill>
              </a:rPr>
              <a:t>☝ La DCV sous diagnostiquée est probablement un facteur aggravant 	important de l’asthme</a:t>
            </a:r>
          </a:p>
          <a:p>
            <a:r>
              <a:rPr lang="fr-FR" b="1" dirty="0">
                <a:solidFill>
                  <a:srgbClr val="0432FF"/>
                </a:solidFill>
              </a:rPr>
              <a:t>☝ </a:t>
            </a:r>
            <a:r>
              <a:rPr lang="fr-FR" b="1" u="sng" dirty="0">
                <a:solidFill>
                  <a:srgbClr val="0432FF"/>
                </a:solidFill>
              </a:rPr>
              <a:t>DCV fait partie des facteurs d’aggravation de l’asthme </a:t>
            </a:r>
            <a:r>
              <a:rPr lang="fr-FR" b="1" dirty="0">
                <a:solidFill>
                  <a:srgbClr val="0432FF"/>
                </a:solidFill>
              </a:rPr>
              <a:t>+++</a:t>
            </a:r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73310" y="2275801"/>
            <a:ext cx="1789628" cy="860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203250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Bureau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1401</TotalTime>
  <Words>1686</Words>
  <Application>Microsoft Office PowerPoint</Application>
  <PresentationFormat>Affichage à l'écran (4:3)</PresentationFormat>
  <Paragraphs>264</Paragraphs>
  <Slides>19</Slides>
  <Notes>3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19</vt:i4>
      </vt:variant>
    </vt:vector>
  </HeadingPairs>
  <TitlesOfParts>
    <vt:vector size="27" baseType="lpstr">
      <vt:lpstr>Arial</vt:lpstr>
      <vt:lpstr>Arial Black</vt:lpstr>
      <vt:lpstr>Calibri</vt:lpstr>
      <vt:lpstr>Calibri Light</vt:lpstr>
      <vt:lpstr>Open Sans</vt:lpstr>
      <vt:lpstr>Times New Roman</vt:lpstr>
      <vt:lpstr>Wingdings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Claude Krespine</dc:creator>
  <cp:lastModifiedBy>Massinissa TOUAZI</cp:lastModifiedBy>
  <cp:revision>151</cp:revision>
  <dcterms:created xsi:type="dcterms:W3CDTF">2015-11-12T07:56:35Z</dcterms:created>
  <dcterms:modified xsi:type="dcterms:W3CDTF">2019-01-08T21:57:25Z</dcterms:modified>
</cp:coreProperties>
</file>