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5.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6.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17.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18.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19.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20.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21.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1"/>
  </p:notesMasterIdLst>
  <p:sldIdLst>
    <p:sldId id="256" r:id="rId2"/>
    <p:sldId id="257" r:id="rId3"/>
    <p:sldId id="448" r:id="rId4"/>
    <p:sldId id="449" r:id="rId5"/>
    <p:sldId id="432" r:id="rId6"/>
    <p:sldId id="341" r:id="rId7"/>
    <p:sldId id="349" r:id="rId8"/>
    <p:sldId id="350" r:id="rId9"/>
    <p:sldId id="351" r:id="rId10"/>
    <p:sldId id="464" r:id="rId11"/>
    <p:sldId id="470" r:id="rId12"/>
    <p:sldId id="411" r:id="rId13"/>
    <p:sldId id="312" r:id="rId14"/>
    <p:sldId id="382" r:id="rId15"/>
    <p:sldId id="450" r:id="rId16"/>
    <p:sldId id="447" r:id="rId17"/>
    <p:sldId id="431" r:id="rId18"/>
    <p:sldId id="263" r:id="rId19"/>
    <p:sldId id="264" r:id="rId20"/>
    <p:sldId id="410" r:id="rId21"/>
    <p:sldId id="383" r:id="rId22"/>
    <p:sldId id="452" r:id="rId23"/>
    <p:sldId id="414" r:id="rId24"/>
    <p:sldId id="466" r:id="rId25"/>
    <p:sldId id="426" r:id="rId26"/>
    <p:sldId id="429" r:id="rId27"/>
    <p:sldId id="467" r:id="rId28"/>
    <p:sldId id="468" r:id="rId29"/>
    <p:sldId id="339" r:id="rId30"/>
    <p:sldId id="384" r:id="rId31"/>
    <p:sldId id="373" r:id="rId32"/>
    <p:sldId id="456" r:id="rId33"/>
    <p:sldId id="459" r:id="rId34"/>
    <p:sldId id="457" r:id="rId35"/>
    <p:sldId id="376" r:id="rId36"/>
    <p:sldId id="365" r:id="rId37"/>
    <p:sldId id="280" r:id="rId38"/>
    <p:sldId id="364" r:id="rId39"/>
    <p:sldId id="458" r:id="rId40"/>
    <p:sldId id="352" r:id="rId41"/>
    <p:sldId id="377" r:id="rId42"/>
    <p:sldId id="460" r:id="rId43"/>
    <p:sldId id="281" r:id="rId44"/>
    <p:sldId id="454" r:id="rId45"/>
    <p:sldId id="453" r:id="rId46"/>
    <p:sldId id="461" r:id="rId47"/>
    <p:sldId id="438" r:id="rId48"/>
    <p:sldId id="283" r:id="rId49"/>
    <p:sldId id="314" r:id="rId50"/>
    <p:sldId id="370" r:id="rId51"/>
    <p:sldId id="321" r:id="rId52"/>
    <p:sldId id="343" r:id="rId53"/>
    <p:sldId id="344" r:id="rId54"/>
    <p:sldId id="284" r:id="rId55"/>
    <p:sldId id="420" r:id="rId56"/>
    <p:sldId id="433" r:id="rId57"/>
    <p:sldId id="462" r:id="rId58"/>
    <p:sldId id="285" r:id="rId59"/>
    <p:sldId id="441" r:id="rId60"/>
    <p:sldId id="430" r:id="rId61"/>
    <p:sldId id="288" r:id="rId62"/>
    <p:sldId id="415" r:id="rId63"/>
    <p:sldId id="465" r:id="rId64"/>
    <p:sldId id="293" r:id="rId65"/>
    <p:sldId id="292" r:id="rId66"/>
    <p:sldId id="296" r:id="rId67"/>
    <p:sldId id="298" r:id="rId68"/>
    <p:sldId id="354" r:id="rId69"/>
    <p:sldId id="265" r:id="rId70"/>
    <p:sldId id="469" r:id="rId71"/>
    <p:sldId id="443" r:id="rId72"/>
    <p:sldId id="311" r:id="rId73"/>
    <p:sldId id="303" r:id="rId74"/>
    <p:sldId id="437" r:id="rId75"/>
    <p:sldId id="327" r:id="rId76"/>
    <p:sldId id="340" r:id="rId77"/>
    <p:sldId id="358" r:id="rId78"/>
    <p:sldId id="359" r:id="rId79"/>
    <p:sldId id="355" r:id="rId80"/>
    <p:sldId id="367" r:id="rId81"/>
    <p:sldId id="381" r:id="rId82"/>
    <p:sldId id="401" r:id="rId83"/>
    <p:sldId id="417" r:id="rId84"/>
    <p:sldId id="419" r:id="rId85"/>
    <p:sldId id="386" r:id="rId86"/>
    <p:sldId id="396" r:id="rId87"/>
    <p:sldId id="388" r:id="rId88"/>
    <p:sldId id="304" r:id="rId89"/>
    <p:sldId id="387" r:id="rId90"/>
    <p:sldId id="422" r:id="rId91"/>
    <p:sldId id="395" r:id="rId92"/>
    <p:sldId id="385" r:id="rId93"/>
    <p:sldId id="427" r:id="rId94"/>
    <p:sldId id="368" r:id="rId95"/>
    <p:sldId id="379" r:id="rId96"/>
    <p:sldId id="413" r:id="rId97"/>
    <p:sldId id="258" r:id="rId98"/>
    <p:sldId id="434" r:id="rId99"/>
    <p:sldId id="436" r:id="rId100"/>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2998" autoAdjust="0"/>
    <p:restoredTop sz="76231" autoAdjust="0"/>
  </p:normalViewPr>
  <p:slideViewPr>
    <p:cSldViewPr snapToGrid="0">
      <p:cViewPr varScale="1">
        <p:scale>
          <a:sx n="66" d="100"/>
          <a:sy n="66" d="100"/>
        </p:scale>
        <p:origin x="960" y="43"/>
      </p:cViewPr>
      <p:guideLst>
        <p:guide orient="horz" pos="2160"/>
        <p:guide pos="3840"/>
      </p:guideLst>
    </p:cSldViewPr>
  </p:slideViewPr>
  <p:outlineViewPr>
    <p:cViewPr>
      <p:scale>
        <a:sx n="33" d="100"/>
        <a:sy n="33" d="100"/>
      </p:scale>
      <p:origin x="0" y="546"/>
    </p:cViewPr>
    <p:sldLst>
      <p:sld r:id="rId1" collapse="1"/>
    </p:sldLst>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theme" Target="theme/theme1.xml"/></Relationships>
</file>

<file path=ppt/_rels/viewProps.xml.rels><?xml version="1.0" encoding="UTF-8" standalone="yes"?>
<Relationships xmlns="http://schemas.openxmlformats.org/package/2006/relationships"><Relationship Id="rId1" Type="http://schemas.openxmlformats.org/officeDocument/2006/relationships/slide" Target="slides/slide96.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1#3">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colorful1#4">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colorful1#5">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6_5">
  <dgm:title val=""/>
  <dgm:desc val=""/>
  <dgm:catLst>
    <dgm:cat type="accent6" pri="11500"/>
  </dgm:catLst>
  <dgm:styleLbl name="node0">
    <dgm:fillClrLst meth="cycle">
      <a:schemeClr val="accent6">
        <a:alpha val="80000"/>
      </a:schemeClr>
    </dgm:fillClrLst>
    <dgm:linClrLst meth="repeat">
      <a:schemeClr val="lt1"/>
    </dgm:linClrLst>
    <dgm:effectClrLst/>
    <dgm:txLinClrLst/>
    <dgm:txFillClrLst/>
    <dgm:txEffectClrLst/>
  </dgm:styleLbl>
  <dgm:styleLbl name="alignNode1">
    <dgm:fillClrLst>
      <a:schemeClr val="accent6">
        <a:alpha val="90000"/>
      </a:schemeClr>
      <a:schemeClr val="accent6">
        <a:alpha val="50000"/>
      </a:schemeClr>
    </dgm:fillClrLst>
    <dgm:linClrLst>
      <a:schemeClr val="accent6">
        <a:alpha val="90000"/>
      </a:schemeClr>
      <a:schemeClr val="accent6">
        <a:alpha val="50000"/>
      </a:schemeClr>
    </dgm:linClrLst>
    <dgm:effectClrLst/>
    <dgm:txLinClrLst/>
    <dgm:txFillClrLst/>
    <dgm:txEffectClrLst/>
  </dgm:styleLbl>
  <dgm:styleLbl name="node1">
    <dgm:fillClrLst>
      <a:schemeClr val="accent6">
        <a:alpha val="90000"/>
      </a:schemeClr>
      <a:schemeClr val="accent6">
        <a:alpha val="50000"/>
      </a:schemeClr>
    </dgm:fillClrLst>
    <dgm:linClrLst meth="repeat">
      <a:schemeClr val="lt1"/>
    </dgm:linClrLst>
    <dgm:effectClrLst/>
    <dgm:txLinClrLst/>
    <dgm:txFillClrLst/>
    <dgm:txEffectClrLst/>
  </dgm:styleLbl>
  <dgm:styleLbl name="lnNode1">
    <dgm:fillClrLst>
      <a:schemeClr val="accent6">
        <a:shade val="90000"/>
      </a:schemeClr>
      <a:schemeClr val="accent6">
        <a:tint val="50000"/>
        <a:alpha val="5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alpha val="80000"/>
      </a:schemeClr>
    </dgm:fillClrLst>
    <dgm:linClrLst meth="repeat">
      <a:schemeClr val="lt1"/>
    </dgm:linClrLst>
    <dgm:effectClrLst/>
    <dgm:txLinClrLst/>
    <dgm:txFillClrLst/>
    <dgm:txEffectClrLst/>
  </dgm:styleLbl>
  <dgm:styleLbl name="node2">
    <dgm:fillClrLst>
      <a:schemeClr val="accent6">
        <a:alpha val="70000"/>
      </a:schemeClr>
    </dgm:fillClrLst>
    <dgm:linClrLst meth="repeat">
      <a:schemeClr val="lt1"/>
    </dgm:linClrLst>
    <dgm:effectClrLst/>
    <dgm:txLinClrLst/>
    <dgm:txFillClrLst/>
    <dgm:txEffectClrLst/>
  </dgm:styleLbl>
  <dgm:styleLbl name="node3">
    <dgm:fillClrLst>
      <a:schemeClr val="accent6">
        <a:alpha val="50000"/>
      </a:schemeClr>
    </dgm:fillClrLst>
    <dgm:linClrLst meth="repeat">
      <a:schemeClr val="lt1"/>
    </dgm:linClrLst>
    <dgm:effectClrLst/>
    <dgm:txLinClrLst/>
    <dgm:txFillClrLst/>
    <dgm:txEffectClrLst/>
  </dgm:styleLbl>
  <dgm:styleLbl name="node4">
    <dgm:fillClrLst>
      <a:schemeClr val="accent6">
        <a:alpha val="30000"/>
      </a:schemeClr>
    </dgm:fillClrLst>
    <dgm:linClrLst meth="repeat">
      <a:schemeClr val="lt1"/>
    </dgm:linClrLst>
    <dgm:effectClrLst/>
    <dgm:txLinClrLst/>
    <dgm:txFillClrLst/>
    <dgm:txEffectClrLst/>
  </dgm:styleLbl>
  <dgm:styleLbl name="fgImgPlace1">
    <dgm:fillClrLst>
      <a:schemeClr val="accent6">
        <a:tint val="50000"/>
        <a:alpha val="90000"/>
      </a:schemeClr>
      <a:schemeClr val="accent6">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f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b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sibTrans1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alpha val="90000"/>
      </a:schemeClr>
    </dgm:fillClrLst>
    <dgm:linClrLst meth="repeat">
      <a:schemeClr val="lt1"/>
    </dgm:linClrLst>
    <dgm:effectClrLst/>
    <dgm:txLinClrLst/>
    <dgm:txFillClrLst/>
    <dgm:txEffectClrLst/>
  </dgm:styleLbl>
  <dgm:styleLbl name="asst1">
    <dgm:fillClrLst meth="repeat">
      <a:schemeClr val="accent6">
        <a:alpha val="90000"/>
      </a:schemeClr>
    </dgm:fillClrLst>
    <dgm:linClrLst meth="repeat">
      <a:schemeClr val="lt1"/>
    </dgm:linClrLst>
    <dgm:effectClrLst/>
    <dgm:txLinClrLst/>
    <dgm:txFillClrLst/>
    <dgm:txEffectClrLst/>
  </dgm:styleLbl>
  <dgm:styleLbl name="asst2">
    <dgm:fillClrLst>
      <a:schemeClr val="accent6">
        <a:alpha val="90000"/>
      </a:schemeClr>
    </dgm:fillClrLst>
    <dgm:linClrLst meth="repeat">
      <a:schemeClr val="lt1"/>
    </dgm:linClrLst>
    <dgm:effectClrLst/>
    <dgm:txLinClrLst/>
    <dgm:txFillClrLst/>
    <dgm:txEffectClrLst/>
  </dgm:styleLbl>
  <dgm:styleLbl name="asst3">
    <dgm:fillClrLst>
      <a:schemeClr val="accent6">
        <a:alpha val="70000"/>
      </a:schemeClr>
    </dgm:fillClrLst>
    <dgm:linClrLst meth="repeat">
      <a:schemeClr val="lt1"/>
    </dgm:linClrLst>
    <dgm:effectClrLst/>
    <dgm:txLinClrLst/>
    <dgm:txFillClrLst/>
    <dgm:txEffectClrLst/>
  </dgm:styleLbl>
  <dgm:styleLbl name="asst4">
    <dgm:fillClrLst>
      <a:schemeClr val="accent6">
        <a:alpha val="50000"/>
      </a:schemeClr>
    </dgm:fillClrLst>
    <dgm:linClrLst meth="repeat">
      <a:schemeClr val="lt1"/>
    </dgm:linClrLst>
    <dgm:effectClrLst/>
    <dgm:txLinClrLst/>
    <dgm:txFillClrLst/>
    <dgm:txEffectClrLst/>
  </dgm:styleLbl>
  <dgm:styleLbl name="parChTrans2D1">
    <dgm:fillClrLst meth="repeat">
      <a:schemeClr val="accent6">
        <a:shade val="8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a:schemeClr val="accent6">
        <a:alpha val="90000"/>
        <a:tint val="40000"/>
      </a:schemeClr>
      <a:schemeClr val="accent6">
        <a:alpha val="5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1#2">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7C5E2CA-0445-431E-B8E8-6297095610C2}" type="doc">
      <dgm:prSet loTypeId="urn:microsoft.com/office/officeart/2005/8/layout/vList6" loCatId="process" qsTypeId="urn:microsoft.com/office/officeart/2005/8/quickstyle/3d1" qsCatId="3D" csTypeId="urn:microsoft.com/office/officeart/2005/8/colors/colorful5" csCatId="colorful" phldr="1"/>
      <dgm:spPr/>
      <dgm:t>
        <a:bodyPr/>
        <a:lstStyle/>
        <a:p>
          <a:endParaRPr lang="fr-FR"/>
        </a:p>
      </dgm:t>
    </dgm:pt>
    <dgm:pt modelId="{09DABE79-3E95-495B-875F-BDB51AF0A764}">
      <dgm:prSet phldrT="[Texte]"/>
      <dgm:spPr/>
      <dgm:t>
        <a:bodyPr/>
        <a:lstStyle/>
        <a:p>
          <a:r>
            <a:rPr lang="fr-FR" b="1" dirty="0"/>
            <a:t>Obésité</a:t>
          </a:r>
          <a:endParaRPr lang="fr-FR" dirty="0"/>
        </a:p>
      </dgm:t>
    </dgm:pt>
    <dgm:pt modelId="{36177282-1093-405C-9F8B-C401D243FC0D}" type="parTrans" cxnId="{22AA1F02-E535-4D7A-93BB-7C1768D7497D}">
      <dgm:prSet/>
      <dgm:spPr/>
      <dgm:t>
        <a:bodyPr/>
        <a:lstStyle/>
        <a:p>
          <a:endParaRPr lang="fr-FR"/>
        </a:p>
      </dgm:t>
    </dgm:pt>
    <dgm:pt modelId="{880D696E-EC6F-4B05-BBB5-3E4542F67CD0}" type="sibTrans" cxnId="{22AA1F02-E535-4D7A-93BB-7C1768D7497D}">
      <dgm:prSet/>
      <dgm:spPr/>
      <dgm:t>
        <a:bodyPr/>
        <a:lstStyle/>
        <a:p>
          <a:endParaRPr lang="fr-FR"/>
        </a:p>
      </dgm:t>
    </dgm:pt>
    <dgm:pt modelId="{12E8B040-3F04-48F8-80BF-4C5F6AFDAEFD}">
      <dgm:prSet phldrT="[Texte]" custT="1"/>
      <dgm:spPr/>
      <dgm:t>
        <a:bodyPr/>
        <a:lstStyle/>
        <a:p>
          <a:pPr algn="ctr"/>
          <a:r>
            <a:rPr lang="fr-FR" sz="4000" dirty="0"/>
            <a:t>IMC </a:t>
          </a:r>
          <a:r>
            <a:rPr lang="fr-FR" sz="4000" b="1" dirty="0">
              <a:solidFill>
                <a:srgbClr val="FF0000"/>
              </a:solidFill>
            </a:rPr>
            <a:t>≥ 30 Kg/m²</a:t>
          </a:r>
        </a:p>
      </dgm:t>
    </dgm:pt>
    <dgm:pt modelId="{B7E450F0-F0A7-4914-90D0-98CAC1242C51}" type="parTrans" cxnId="{FF78C891-6A37-4A99-85AB-A9EE77E2BDD6}">
      <dgm:prSet/>
      <dgm:spPr/>
      <dgm:t>
        <a:bodyPr/>
        <a:lstStyle/>
        <a:p>
          <a:endParaRPr lang="fr-FR"/>
        </a:p>
      </dgm:t>
    </dgm:pt>
    <dgm:pt modelId="{1B51D36A-E401-43C4-AE60-200D52687BC0}" type="sibTrans" cxnId="{FF78C891-6A37-4A99-85AB-A9EE77E2BDD6}">
      <dgm:prSet/>
      <dgm:spPr/>
      <dgm:t>
        <a:bodyPr/>
        <a:lstStyle/>
        <a:p>
          <a:endParaRPr lang="fr-FR"/>
        </a:p>
      </dgm:t>
    </dgm:pt>
    <dgm:pt modelId="{B16F5824-A275-4174-A201-D2A181B06466}">
      <dgm:prSet phldrT="[Texte]" custT="1"/>
      <dgm:spPr/>
      <dgm:t>
        <a:bodyPr/>
        <a:lstStyle/>
        <a:p>
          <a:pPr algn="ctr"/>
          <a:endParaRPr lang="fr-FR" sz="4000" b="1" dirty="0"/>
        </a:p>
      </dgm:t>
    </dgm:pt>
    <dgm:pt modelId="{68A3C1E0-1F3F-43BA-8228-A96795E09ADA}" type="parTrans" cxnId="{5BF7A248-C704-4134-8128-F0CAB1CC309C}">
      <dgm:prSet/>
      <dgm:spPr/>
      <dgm:t>
        <a:bodyPr/>
        <a:lstStyle/>
        <a:p>
          <a:endParaRPr lang="fr-FR"/>
        </a:p>
      </dgm:t>
    </dgm:pt>
    <dgm:pt modelId="{07169B72-22BC-4AD1-A54A-FA6204214971}" type="sibTrans" cxnId="{5BF7A248-C704-4134-8128-F0CAB1CC309C}">
      <dgm:prSet/>
      <dgm:spPr/>
      <dgm:t>
        <a:bodyPr/>
        <a:lstStyle/>
        <a:p>
          <a:endParaRPr lang="fr-FR"/>
        </a:p>
      </dgm:t>
    </dgm:pt>
    <dgm:pt modelId="{1DA45A62-EC6A-4D52-B284-B6A85C87995E}" type="pres">
      <dgm:prSet presAssocID="{A7C5E2CA-0445-431E-B8E8-6297095610C2}" presName="Name0" presStyleCnt="0">
        <dgm:presLayoutVars>
          <dgm:dir/>
          <dgm:animLvl val="lvl"/>
          <dgm:resizeHandles/>
        </dgm:presLayoutVars>
      </dgm:prSet>
      <dgm:spPr/>
    </dgm:pt>
    <dgm:pt modelId="{2B479269-FA5D-464F-991C-74BC9848B6E6}" type="pres">
      <dgm:prSet presAssocID="{09DABE79-3E95-495B-875F-BDB51AF0A764}" presName="linNode" presStyleCnt="0"/>
      <dgm:spPr/>
    </dgm:pt>
    <dgm:pt modelId="{B4A20A0B-6B9A-4A03-ACE2-413E267DFDA1}" type="pres">
      <dgm:prSet presAssocID="{09DABE79-3E95-495B-875F-BDB51AF0A764}" presName="parentShp" presStyleLbl="node1" presStyleIdx="0" presStyleCnt="1">
        <dgm:presLayoutVars>
          <dgm:bulletEnabled val="1"/>
        </dgm:presLayoutVars>
      </dgm:prSet>
      <dgm:spPr/>
    </dgm:pt>
    <dgm:pt modelId="{6A70D2C3-BAE6-40E4-97B8-85CD4869F2B8}" type="pres">
      <dgm:prSet presAssocID="{09DABE79-3E95-495B-875F-BDB51AF0A764}" presName="childShp" presStyleLbl="bgAccFollowNode1" presStyleIdx="0" presStyleCnt="1" custScaleX="98009">
        <dgm:presLayoutVars>
          <dgm:bulletEnabled val="1"/>
        </dgm:presLayoutVars>
      </dgm:prSet>
      <dgm:spPr/>
    </dgm:pt>
  </dgm:ptLst>
  <dgm:cxnLst>
    <dgm:cxn modelId="{22AA1F02-E535-4D7A-93BB-7C1768D7497D}" srcId="{A7C5E2CA-0445-431E-B8E8-6297095610C2}" destId="{09DABE79-3E95-495B-875F-BDB51AF0A764}" srcOrd="0" destOrd="0" parTransId="{36177282-1093-405C-9F8B-C401D243FC0D}" sibTransId="{880D696E-EC6F-4B05-BBB5-3E4542F67CD0}"/>
    <dgm:cxn modelId="{3F184238-419F-44A9-BD4D-47F3642E6968}" type="presOf" srcId="{09DABE79-3E95-495B-875F-BDB51AF0A764}" destId="{B4A20A0B-6B9A-4A03-ACE2-413E267DFDA1}" srcOrd="0" destOrd="0" presId="urn:microsoft.com/office/officeart/2005/8/layout/vList6"/>
    <dgm:cxn modelId="{5BF7A248-C704-4134-8128-F0CAB1CC309C}" srcId="{09DABE79-3E95-495B-875F-BDB51AF0A764}" destId="{B16F5824-A275-4174-A201-D2A181B06466}" srcOrd="0" destOrd="0" parTransId="{68A3C1E0-1F3F-43BA-8228-A96795E09ADA}" sibTransId="{07169B72-22BC-4AD1-A54A-FA6204214971}"/>
    <dgm:cxn modelId="{98AB747D-509B-4126-859B-98B431BB7DCB}" type="presOf" srcId="{12E8B040-3F04-48F8-80BF-4C5F6AFDAEFD}" destId="{6A70D2C3-BAE6-40E4-97B8-85CD4869F2B8}" srcOrd="0" destOrd="1" presId="urn:microsoft.com/office/officeart/2005/8/layout/vList6"/>
    <dgm:cxn modelId="{FF78C891-6A37-4A99-85AB-A9EE77E2BDD6}" srcId="{09DABE79-3E95-495B-875F-BDB51AF0A764}" destId="{12E8B040-3F04-48F8-80BF-4C5F6AFDAEFD}" srcOrd="1" destOrd="0" parTransId="{B7E450F0-F0A7-4914-90D0-98CAC1242C51}" sibTransId="{1B51D36A-E401-43C4-AE60-200D52687BC0}"/>
    <dgm:cxn modelId="{1B6B44E4-79BF-452A-8CC7-9411E21411B3}" type="presOf" srcId="{B16F5824-A275-4174-A201-D2A181B06466}" destId="{6A70D2C3-BAE6-40E4-97B8-85CD4869F2B8}" srcOrd="0" destOrd="0" presId="urn:microsoft.com/office/officeart/2005/8/layout/vList6"/>
    <dgm:cxn modelId="{161534FD-53F3-49C2-8663-A17D82CD0898}" type="presOf" srcId="{A7C5E2CA-0445-431E-B8E8-6297095610C2}" destId="{1DA45A62-EC6A-4D52-B284-B6A85C87995E}" srcOrd="0" destOrd="0" presId="urn:microsoft.com/office/officeart/2005/8/layout/vList6"/>
    <dgm:cxn modelId="{AF41D94C-D90A-4D9F-94B6-B46C1F023E3B}" type="presParOf" srcId="{1DA45A62-EC6A-4D52-B284-B6A85C87995E}" destId="{2B479269-FA5D-464F-991C-74BC9848B6E6}" srcOrd="0" destOrd="0" presId="urn:microsoft.com/office/officeart/2005/8/layout/vList6"/>
    <dgm:cxn modelId="{1749ED04-2C59-4FF7-84A4-DDE9CCA8569C}" type="presParOf" srcId="{2B479269-FA5D-464F-991C-74BC9848B6E6}" destId="{B4A20A0B-6B9A-4A03-ACE2-413E267DFDA1}" srcOrd="0" destOrd="0" presId="urn:microsoft.com/office/officeart/2005/8/layout/vList6"/>
    <dgm:cxn modelId="{F2533B7B-6947-499D-B495-9604CCF06C10}" type="presParOf" srcId="{2B479269-FA5D-464F-991C-74BC9848B6E6}" destId="{6A70D2C3-BAE6-40E4-97B8-85CD4869F2B8}" srcOrd="1" destOrd="0" presId="urn:microsoft.com/office/officeart/2005/8/layout/vList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CC12A1C2-6466-47B7-90D5-570544052E85}" type="doc">
      <dgm:prSet loTypeId="urn:microsoft.com/office/officeart/2005/8/layout/process5" loCatId="process" qsTypeId="urn:microsoft.com/office/officeart/2005/8/quickstyle/3d1" qsCatId="3D" csTypeId="urn:microsoft.com/office/officeart/2005/8/colors/colorful2" csCatId="colorful" phldr="1"/>
      <dgm:spPr/>
      <dgm:t>
        <a:bodyPr/>
        <a:lstStyle/>
        <a:p>
          <a:endParaRPr lang="fr-FR"/>
        </a:p>
      </dgm:t>
    </dgm:pt>
    <dgm:pt modelId="{3AD27E5F-3BAC-41D5-82D5-68D2BDA1DC3E}">
      <dgm:prSet phldrT="[Texte]"/>
      <dgm:spPr/>
      <dgm:t>
        <a:bodyPr/>
        <a:lstStyle/>
        <a:p>
          <a:r>
            <a:rPr lang="fr-FR" b="1" dirty="0"/>
            <a:t>Accumulation de la masse graisseuse intra thoracique et abdominale</a:t>
          </a:r>
          <a:endParaRPr lang="fr-FR" dirty="0"/>
        </a:p>
      </dgm:t>
    </dgm:pt>
    <dgm:pt modelId="{233691EF-7D0B-425F-B5E7-9448C438B71D}" type="parTrans" cxnId="{0AA16776-01F7-4F33-8A3A-4FFD85C3B58C}">
      <dgm:prSet/>
      <dgm:spPr/>
      <dgm:t>
        <a:bodyPr/>
        <a:lstStyle/>
        <a:p>
          <a:endParaRPr lang="fr-FR"/>
        </a:p>
      </dgm:t>
    </dgm:pt>
    <dgm:pt modelId="{49A646F7-04C2-4F60-AA26-8F01F940B6B5}" type="sibTrans" cxnId="{0AA16776-01F7-4F33-8A3A-4FFD85C3B58C}">
      <dgm:prSet/>
      <dgm:spPr/>
      <dgm:t>
        <a:bodyPr/>
        <a:lstStyle/>
        <a:p>
          <a:endParaRPr lang="fr-FR"/>
        </a:p>
      </dgm:t>
    </dgm:pt>
    <dgm:pt modelId="{6BD692B9-473C-470F-A8FA-01E2B3A58614}">
      <dgm:prSet phldrT="[Texte]"/>
      <dgm:spPr/>
      <dgm:t>
        <a:bodyPr/>
        <a:lstStyle/>
        <a:p>
          <a:r>
            <a:rPr lang="fr-FR" b="1" dirty="0"/>
            <a:t>Augmentation de la charge mécanique </a:t>
          </a:r>
          <a:endParaRPr lang="fr-FR" dirty="0"/>
        </a:p>
      </dgm:t>
    </dgm:pt>
    <dgm:pt modelId="{B5B24B73-FA05-437E-B351-F5E3294205DF}" type="parTrans" cxnId="{E9F5C156-6C92-491F-B4C4-6992610B9215}">
      <dgm:prSet/>
      <dgm:spPr/>
      <dgm:t>
        <a:bodyPr/>
        <a:lstStyle/>
        <a:p>
          <a:endParaRPr lang="fr-FR"/>
        </a:p>
      </dgm:t>
    </dgm:pt>
    <dgm:pt modelId="{A106EB87-7CDB-4D90-A47C-A184F00A41B1}" type="sibTrans" cxnId="{E9F5C156-6C92-491F-B4C4-6992610B9215}">
      <dgm:prSet/>
      <dgm:spPr/>
      <dgm:t>
        <a:bodyPr/>
        <a:lstStyle/>
        <a:p>
          <a:endParaRPr lang="fr-FR"/>
        </a:p>
      </dgm:t>
    </dgm:pt>
    <dgm:pt modelId="{785E3A78-80A6-4A92-B853-D45BFE52D1D0}">
      <dgm:prSet phldrT="[Texte]"/>
      <dgm:spPr/>
      <dgm:t>
        <a:bodyPr/>
        <a:lstStyle/>
        <a:p>
          <a:r>
            <a:rPr lang="fr-FR" b="1" dirty="0"/>
            <a:t>Diminution de la compliance </a:t>
          </a:r>
          <a:r>
            <a:rPr lang="fr-FR" b="1" dirty="0" err="1"/>
            <a:t>thoraco</a:t>
          </a:r>
          <a:r>
            <a:rPr lang="fr-FR" b="1" dirty="0"/>
            <a:t>-pulmonaire </a:t>
          </a:r>
          <a:endParaRPr lang="fr-FR" dirty="0"/>
        </a:p>
      </dgm:t>
    </dgm:pt>
    <dgm:pt modelId="{F6BE8108-60CB-44F5-8C81-7219D5646E9F}" type="parTrans" cxnId="{B5A44D64-B3C4-4268-98FA-5A13BF3247EA}">
      <dgm:prSet/>
      <dgm:spPr/>
      <dgm:t>
        <a:bodyPr/>
        <a:lstStyle/>
        <a:p>
          <a:endParaRPr lang="fr-FR"/>
        </a:p>
      </dgm:t>
    </dgm:pt>
    <dgm:pt modelId="{296B4084-5FAE-4CEB-AE1E-42B3F5432678}" type="sibTrans" cxnId="{B5A44D64-B3C4-4268-98FA-5A13BF3247EA}">
      <dgm:prSet/>
      <dgm:spPr/>
      <dgm:t>
        <a:bodyPr/>
        <a:lstStyle/>
        <a:p>
          <a:endParaRPr lang="fr-FR"/>
        </a:p>
      </dgm:t>
    </dgm:pt>
    <dgm:pt modelId="{CCA5DCA3-B29D-46AD-B681-6B31AE9C4F04}">
      <dgm:prSet phldrT="[Texte]"/>
      <dgm:spPr/>
      <dgm:t>
        <a:bodyPr/>
        <a:lstStyle/>
        <a:p>
          <a:r>
            <a:rPr lang="fr-FR" b="1" dirty="0"/>
            <a:t>Diminution des volumes pulmonaires </a:t>
          </a:r>
          <a:endParaRPr lang="fr-FR" dirty="0"/>
        </a:p>
      </dgm:t>
    </dgm:pt>
    <dgm:pt modelId="{4217BA1D-6D8D-4D11-807D-0292032B1239}" type="parTrans" cxnId="{170A302B-93EE-497E-AB31-2BDF234D88C7}">
      <dgm:prSet/>
      <dgm:spPr/>
      <dgm:t>
        <a:bodyPr/>
        <a:lstStyle/>
        <a:p>
          <a:endParaRPr lang="fr-FR"/>
        </a:p>
      </dgm:t>
    </dgm:pt>
    <dgm:pt modelId="{D275C09C-9EB9-4C60-9402-EA369FBD75B0}" type="sibTrans" cxnId="{170A302B-93EE-497E-AB31-2BDF234D88C7}">
      <dgm:prSet/>
      <dgm:spPr/>
      <dgm:t>
        <a:bodyPr/>
        <a:lstStyle/>
        <a:p>
          <a:endParaRPr lang="fr-FR"/>
        </a:p>
      </dgm:t>
    </dgm:pt>
    <dgm:pt modelId="{6156BDC7-4AD8-4045-BCC0-A87D40B79CF2}">
      <dgm:prSet phldrT="[Texte]"/>
      <dgm:spPr/>
      <dgm:t>
        <a:bodyPr/>
        <a:lstStyle/>
        <a:p>
          <a:r>
            <a:rPr lang="fr-FR" b="1" dirty="0"/>
            <a:t>Augmentation du travail respiratoire</a:t>
          </a:r>
          <a:endParaRPr lang="fr-FR" dirty="0"/>
        </a:p>
      </dgm:t>
    </dgm:pt>
    <dgm:pt modelId="{D9DA954A-6BA6-4DED-99AB-E20CA8E167F1}" type="parTrans" cxnId="{BF429A8D-4BAC-4316-8342-D077C4B6AEE7}">
      <dgm:prSet/>
      <dgm:spPr/>
      <dgm:t>
        <a:bodyPr/>
        <a:lstStyle/>
        <a:p>
          <a:endParaRPr lang="fr-FR"/>
        </a:p>
      </dgm:t>
    </dgm:pt>
    <dgm:pt modelId="{2EB301C1-B885-4EFE-9186-A8DBCE94A700}" type="sibTrans" cxnId="{BF429A8D-4BAC-4316-8342-D077C4B6AEE7}">
      <dgm:prSet/>
      <dgm:spPr/>
      <dgm:t>
        <a:bodyPr/>
        <a:lstStyle/>
        <a:p>
          <a:endParaRPr lang="fr-FR"/>
        </a:p>
      </dgm:t>
    </dgm:pt>
    <dgm:pt modelId="{0038F8B4-FF98-4B3B-914B-C05416F81DC9}">
      <dgm:prSet phldrT="[Texte]"/>
      <dgm:spPr/>
      <dgm:t>
        <a:bodyPr/>
        <a:lstStyle/>
        <a:p>
          <a:r>
            <a:rPr lang="fr-FR" b="1" dirty="0"/>
            <a:t>Diminution de la fonction respiratoire</a:t>
          </a:r>
          <a:endParaRPr lang="fr-FR" dirty="0"/>
        </a:p>
      </dgm:t>
    </dgm:pt>
    <dgm:pt modelId="{2E7FCBD4-89C0-4612-A55F-588096577FBF}" type="parTrans" cxnId="{695769F5-D590-4A77-8DC8-C30299E02F6E}">
      <dgm:prSet/>
      <dgm:spPr/>
      <dgm:t>
        <a:bodyPr/>
        <a:lstStyle/>
        <a:p>
          <a:endParaRPr lang="fr-FR"/>
        </a:p>
      </dgm:t>
    </dgm:pt>
    <dgm:pt modelId="{108EBCBE-7749-4E5D-BF46-8FB166FA08E4}" type="sibTrans" cxnId="{695769F5-D590-4A77-8DC8-C30299E02F6E}">
      <dgm:prSet/>
      <dgm:spPr/>
      <dgm:t>
        <a:bodyPr/>
        <a:lstStyle/>
        <a:p>
          <a:endParaRPr lang="fr-FR"/>
        </a:p>
      </dgm:t>
    </dgm:pt>
    <dgm:pt modelId="{41B3B5F3-EFA8-4F58-BCD1-5F979A6ACC7D}">
      <dgm:prSet phldrT="[Texte]" custT="1"/>
      <dgm:spPr/>
      <dgm:t>
        <a:bodyPr/>
        <a:lstStyle/>
        <a:p>
          <a:r>
            <a:rPr lang="fr-FR" sz="3200" b="1" dirty="0"/>
            <a:t>HYPERCAPNIE</a:t>
          </a:r>
          <a:endParaRPr lang="fr-FR" sz="3200" dirty="0"/>
        </a:p>
      </dgm:t>
    </dgm:pt>
    <dgm:pt modelId="{AE9A43AF-3B1A-404B-B669-426EEE8F6407}" type="parTrans" cxnId="{B3707DA7-CAB7-4428-B58F-C902333BC7C5}">
      <dgm:prSet/>
      <dgm:spPr/>
      <dgm:t>
        <a:bodyPr/>
        <a:lstStyle/>
        <a:p>
          <a:endParaRPr lang="fr-FR"/>
        </a:p>
      </dgm:t>
    </dgm:pt>
    <dgm:pt modelId="{0F5F8B8B-18AA-4541-B598-CC45BD1B6B32}" type="sibTrans" cxnId="{B3707DA7-CAB7-4428-B58F-C902333BC7C5}">
      <dgm:prSet/>
      <dgm:spPr/>
      <dgm:t>
        <a:bodyPr/>
        <a:lstStyle/>
        <a:p>
          <a:endParaRPr lang="fr-FR"/>
        </a:p>
      </dgm:t>
    </dgm:pt>
    <dgm:pt modelId="{AC892BE0-BB06-4F9F-BA83-734FD29A2100}" type="pres">
      <dgm:prSet presAssocID="{CC12A1C2-6466-47B7-90D5-570544052E85}" presName="diagram" presStyleCnt="0">
        <dgm:presLayoutVars>
          <dgm:dir/>
          <dgm:resizeHandles val="exact"/>
        </dgm:presLayoutVars>
      </dgm:prSet>
      <dgm:spPr/>
    </dgm:pt>
    <dgm:pt modelId="{64A119A8-3D81-485F-9F05-E5B46781F450}" type="pres">
      <dgm:prSet presAssocID="{3AD27E5F-3BAC-41D5-82D5-68D2BDA1DC3E}" presName="node" presStyleLbl="node1" presStyleIdx="0" presStyleCnt="7" custScaleY="121189">
        <dgm:presLayoutVars>
          <dgm:bulletEnabled val="1"/>
        </dgm:presLayoutVars>
      </dgm:prSet>
      <dgm:spPr/>
    </dgm:pt>
    <dgm:pt modelId="{831A8D01-A04D-4B92-983C-70939D787655}" type="pres">
      <dgm:prSet presAssocID="{49A646F7-04C2-4F60-AA26-8F01F940B6B5}" presName="sibTrans" presStyleLbl="sibTrans2D1" presStyleIdx="0" presStyleCnt="6"/>
      <dgm:spPr/>
    </dgm:pt>
    <dgm:pt modelId="{FF2BF154-5C95-47A9-ADD7-D88E4D73DFA4}" type="pres">
      <dgm:prSet presAssocID="{49A646F7-04C2-4F60-AA26-8F01F940B6B5}" presName="connectorText" presStyleLbl="sibTrans2D1" presStyleIdx="0" presStyleCnt="6"/>
      <dgm:spPr/>
    </dgm:pt>
    <dgm:pt modelId="{CA2572DC-47AC-4AB0-BE61-05034F8DBBBD}" type="pres">
      <dgm:prSet presAssocID="{6BD692B9-473C-470F-A8FA-01E2B3A58614}" presName="node" presStyleLbl="node1" presStyleIdx="1" presStyleCnt="7" custScaleY="123853">
        <dgm:presLayoutVars>
          <dgm:bulletEnabled val="1"/>
        </dgm:presLayoutVars>
      </dgm:prSet>
      <dgm:spPr/>
    </dgm:pt>
    <dgm:pt modelId="{D79721B5-8117-4757-B6ED-D285BB9BF443}" type="pres">
      <dgm:prSet presAssocID="{A106EB87-7CDB-4D90-A47C-A184F00A41B1}" presName="sibTrans" presStyleLbl="sibTrans2D1" presStyleIdx="1" presStyleCnt="6"/>
      <dgm:spPr/>
    </dgm:pt>
    <dgm:pt modelId="{2EB2A576-D14A-4E61-8E9E-3E25F8D3882E}" type="pres">
      <dgm:prSet presAssocID="{A106EB87-7CDB-4D90-A47C-A184F00A41B1}" presName="connectorText" presStyleLbl="sibTrans2D1" presStyleIdx="1" presStyleCnt="6"/>
      <dgm:spPr/>
    </dgm:pt>
    <dgm:pt modelId="{59B10B33-4BAC-4AF5-9BE8-E3B6A6D876DD}" type="pres">
      <dgm:prSet presAssocID="{785E3A78-80A6-4A92-B853-D45BFE52D1D0}" presName="node" presStyleLbl="node1" presStyleIdx="2" presStyleCnt="7" custScaleY="126518">
        <dgm:presLayoutVars>
          <dgm:bulletEnabled val="1"/>
        </dgm:presLayoutVars>
      </dgm:prSet>
      <dgm:spPr/>
    </dgm:pt>
    <dgm:pt modelId="{CBBD7D43-FD61-46CE-B7F8-1EC2B21C6D9C}" type="pres">
      <dgm:prSet presAssocID="{296B4084-5FAE-4CEB-AE1E-42B3F5432678}" presName="sibTrans" presStyleLbl="sibTrans2D1" presStyleIdx="2" presStyleCnt="6"/>
      <dgm:spPr/>
    </dgm:pt>
    <dgm:pt modelId="{F89FEB0E-3DA3-4FA7-BDED-28660013BA1C}" type="pres">
      <dgm:prSet presAssocID="{296B4084-5FAE-4CEB-AE1E-42B3F5432678}" presName="connectorText" presStyleLbl="sibTrans2D1" presStyleIdx="2" presStyleCnt="6"/>
      <dgm:spPr/>
    </dgm:pt>
    <dgm:pt modelId="{90EBC974-BE2F-4C80-9385-61EB47F56583}" type="pres">
      <dgm:prSet presAssocID="{CCA5DCA3-B29D-46AD-B681-6B31AE9C4F04}" presName="node" presStyleLbl="node1" presStyleIdx="3" presStyleCnt="7" custScaleY="129183">
        <dgm:presLayoutVars>
          <dgm:bulletEnabled val="1"/>
        </dgm:presLayoutVars>
      </dgm:prSet>
      <dgm:spPr/>
    </dgm:pt>
    <dgm:pt modelId="{EC3007FD-D508-43A1-AD4D-0FD2062D0E23}" type="pres">
      <dgm:prSet presAssocID="{D275C09C-9EB9-4C60-9402-EA369FBD75B0}" presName="sibTrans" presStyleLbl="sibTrans2D1" presStyleIdx="3" presStyleCnt="6"/>
      <dgm:spPr/>
    </dgm:pt>
    <dgm:pt modelId="{65412524-033F-4B2A-8876-47471E1FBC1A}" type="pres">
      <dgm:prSet presAssocID="{D275C09C-9EB9-4C60-9402-EA369FBD75B0}" presName="connectorText" presStyleLbl="sibTrans2D1" presStyleIdx="3" presStyleCnt="6"/>
      <dgm:spPr/>
    </dgm:pt>
    <dgm:pt modelId="{7F9AFE3D-2966-4F9F-B923-AE1197B70C0D}" type="pres">
      <dgm:prSet presAssocID="{6156BDC7-4AD8-4045-BCC0-A87D40B79CF2}" presName="node" presStyleLbl="node1" presStyleIdx="4" presStyleCnt="7" custScaleY="122608">
        <dgm:presLayoutVars>
          <dgm:bulletEnabled val="1"/>
        </dgm:presLayoutVars>
      </dgm:prSet>
      <dgm:spPr/>
    </dgm:pt>
    <dgm:pt modelId="{87FB2845-6FBE-4CD8-8B3C-66CD5D4A0D76}" type="pres">
      <dgm:prSet presAssocID="{2EB301C1-B885-4EFE-9186-A8DBCE94A700}" presName="sibTrans" presStyleLbl="sibTrans2D1" presStyleIdx="4" presStyleCnt="6"/>
      <dgm:spPr/>
    </dgm:pt>
    <dgm:pt modelId="{EA38554F-6675-49A1-9F6A-700ABBF94E7E}" type="pres">
      <dgm:prSet presAssocID="{2EB301C1-B885-4EFE-9186-A8DBCE94A700}" presName="connectorText" presStyleLbl="sibTrans2D1" presStyleIdx="4" presStyleCnt="6"/>
      <dgm:spPr/>
    </dgm:pt>
    <dgm:pt modelId="{CED0F22E-1016-4ACA-8D79-5B683E9B9B6E}" type="pres">
      <dgm:prSet presAssocID="{0038F8B4-FF98-4B3B-914B-C05416F81DC9}" presName="node" presStyleLbl="node1" presStyleIdx="5" presStyleCnt="7" custScaleY="119943">
        <dgm:presLayoutVars>
          <dgm:bulletEnabled val="1"/>
        </dgm:presLayoutVars>
      </dgm:prSet>
      <dgm:spPr/>
    </dgm:pt>
    <dgm:pt modelId="{ECCCBA03-A9A6-400F-A90A-4DC83A1D2319}" type="pres">
      <dgm:prSet presAssocID="{108EBCBE-7749-4E5D-BF46-8FB166FA08E4}" presName="sibTrans" presStyleLbl="sibTrans2D1" presStyleIdx="5" presStyleCnt="6"/>
      <dgm:spPr/>
    </dgm:pt>
    <dgm:pt modelId="{C261EBC6-F498-4E9C-8B4F-B2854C2C7745}" type="pres">
      <dgm:prSet presAssocID="{108EBCBE-7749-4E5D-BF46-8FB166FA08E4}" presName="connectorText" presStyleLbl="sibTrans2D1" presStyleIdx="5" presStyleCnt="6"/>
      <dgm:spPr/>
    </dgm:pt>
    <dgm:pt modelId="{917769DB-D5D2-4765-ACF4-D1DBCF3E546B}" type="pres">
      <dgm:prSet presAssocID="{41B3B5F3-EFA8-4F58-BCD1-5F979A6ACC7D}" presName="node" presStyleLbl="node1" presStyleIdx="6" presStyleCnt="7" custScaleX="147969" custScaleY="151791">
        <dgm:presLayoutVars>
          <dgm:bulletEnabled val="1"/>
        </dgm:presLayoutVars>
      </dgm:prSet>
      <dgm:spPr/>
    </dgm:pt>
  </dgm:ptLst>
  <dgm:cxnLst>
    <dgm:cxn modelId="{D8590F0D-7A27-4508-8408-D3E756F31CC8}" type="presOf" srcId="{108EBCBE-7749-4E5D-BF46-8FB166FA08E4}" destId="{C261EBC6-F498-4E9C-8B4F-B2854C2C7745}" srcOrd="1" destOrd="0" presId="urn:microsoft.com/office/officeart/2005/8/layout/process5"/>
    <dgm:cxn modelId="{415D7113-EC99-4181-AB65-83ECDE0445C9}" type="presOf" srcId="{A106EB87-7CDB-4D90-A47C-A184F00A41B1}" destId="{2EB2A576-D14A-4E61-8E9E-3E25F8D3882E}" srcOrd="1" destOrd="0" presId="urn:microsoft.com/office/officeart/2005/8/layout/process5"/>
    <dgm:cxn modelId="{467A2F22-DCE0-4D27-84D3-D999509739CF}" type="presOf" srcId="{49A646F7-04C2-4F60-AA26-8F01F940B6B5}" destId="{FF2BF154-5C95-47A9-ADD7-D88E4D73DFA4}" srcOrd="1" destOrd="0" presId="urn:microsoft.com/office/officeart/2005/8/layout/process5"/>
    <dgm:cxn modelId="{170A302B-93EE-497E-AB31-2BDF234D88C7}" srcId="{CC12A1C2-6466-47B7-90D5-570544052E85}" destId="{CCA5DCA3-B29D-46AD-B681-6B31AE9C4F04}" srcOrd="3" destOrd="0" parTransId="{4217BA1D-6D8D-4D11-807D-0292032B1239}" sibTransId="{D275C09C-9EB9-4C60-9402-EA369FBD75B0}"/>
    <dgm:cxn modelId="{68B15B31-6DB8-4917-A12D-395A7AB57217}" type="presOf" srcId="{3AD27E5F-3BAC-41D5-82D5-68D2BDA1DC3E}" destId="{64A119A8-3D81-485F-9F05-E5B46781F450}" srcOrd="0" destOrd="0" presId="urn:microsoft.com/office/officeart/2005/8/layout/process5"/>
    <dgm:cxn modelId="{B5A44D64-B3C4-4268-98FA-5A13BF3247EA}" srcId="{CC12A1C2-6466-47B7-90D5-570544052E85}" destId="{785E3A78-80A6-4A92-B853-D45BFE52D1D0}" srcOrd="2" destOrd="0" parTransId="{F6BE8108-60CB-44F5-8C81-7219D5646E9F}" sibTransId="{296B4084-5FAE-4CEB-AE1E-42B3F5432678}"/>
    <dgm:cxn modelId="{C7260465-270C-46F0-83DD-97868D07E182}" type="presOf" srcId="{D275C09C-9EB9-4C60-9402-EA369FBD75B0}" destId="{EC3007FD-D508-43A1-AD4D-0FD2062D0E23}" srcOrd="0" destOrd="0" presId="urn:microsoft.com/office/officeart/2005/8/layout/process5"/>
    <dgm:cxn modelId="{E0AC1366-7527-42F3-ACFC-84010D897BD7}" type="presOf" srcId="{D275C09C-9EB9-4C60-9402-EA369FBD75B0}" destId="{65412524-033F-4B2A-8876-47471E1FBC1A}" srcOrd="1" destOrd="0" presId="urn:microsoft.com/office/officeart/2005/8/layout/process5"/>
    <dgm:cxn modelId="{AF7B7E6C-939D-4911-82BB-9FCBFFF4A238}" type="presOf" srcId="{0038F8B4-FF98-4B3B-914B-C05416F81DC9}" destId="{CED0F22E-1016-4ACA-8D79-5B683E9B9B6E}" srcOrd="0" destOrd="0" presId="urn:microsoft.com/office/officeart/2005/8/layout/process5"/>
    <dgm:cxn modelId="{6742C16D-0D7E-4DEE-A468-848925DAF97C}" type="presOf" srcId="{CCA5DCA3-B29D-46AD-B681-6B31AE9C4F04}" destId="{90EBC974-BE2F-4C80-9385-61EB47F56583}" srcOrd="0" destOrd="0" presId="urn:microsoft.com/office/officeart/2005/8/layout/process5"/>
    <dgm:cxn modelId="{0AA16776-01F7-4F33-8A3A-4FFD85C3B58C}" srcId="{CC12A1C2-6466-47B7-90D5-570544052E85}" destId="{3AD27E5F-3BAC-41D5-82D5-68D2BDA1DC3E}" srcOrd="0" destOrd="0" parTransId="{233691EF-7D0B-425F-B5E7-9448C438B71D}" sibTransId="{49A646F7-04C2-4F60-AA26-8F01F940B6B5}"/>
    <dgm:cxn modelId="{E9F5C156-6C92-491F-B4C4-6992610B9215}" srcId="{CC12A1C2-6466-47B7-90D5-570544052E85}" destId="{6BD692B9-473C-470F-A8FA-01E2B3A58614}" srcOrd="1" destOrd="0" parTransId="{B5B24B73-FA05-437E-B351-F5E3294205DF}" sibTransId="{A106EB87-7CDB-4D90-A47C-A184F00A41B1}"/>
    <dgm:cxn modelId="{DB62D884-8DAE-4F56-9C1A-DBEE51C5F8F3}" type="presOf" srcId="{296B4084-5FAE-4CEB-AE1E-42B3F5432678}" destId="{F89FEB0E-3DA3-4FA7-BDED-28660013BA1C}" srcOrd="1" destOrd="0" presId="urn:microsoft.com/office/officeart/2005/8/layout/process5"/>
    <dgm:cxn modelId="{BF429A8D-4BAC-4316-8342-D077C4B6AEE7}" srcId="{CC12A1C2-6466-47B7-90D5-570544052E85}" destId="{6156BDC7-4AD8-4045-BCC0-A87D40B79CF2}" srcOrd="4" destOrd="0" parTransId="{D9DA954A-6BA6-4DED-99AB-E20CA8E167F1}" sibTransId="{2EB301C1-B885-4EFE-9186-A8DBCE94A700}"/>
    <dgm:cxn modelId="{189F979A-5639-4D01-B323-804CD353A744}" type="presOf" srcId="{6BD692B9-473C-470F-A8FA-01E2B3A58614}" destId="{CA2572DC-47AC-4AB0-BE61-05034F8DBBBD}" srcOrd="0" destOrd="0" presId="urn:microsoft.com/office/officeart/2005/8/layout/process5"/>
    <dgm:cxn modelId="{B3707DA7-CAB7-4428-B58F-C902333BC7C5}" srcId="{CC12A1C2-6466-47B7-90D5-570544052E85}" destId="{41B3B5F3-EFA8-4F58-BCD1-5F979A6ACC7D}" srcOrd="6" destOrd="0" parTransId="{AE9A43AF-3B1A-404B-B669-426EEE8F6407}" sibTransId="{0F5F8B8B-18AA-4541-B598-CC45BD1B6B32}"/>
    <dgm:cxn modelId="{0A461EA8-54BB-46F8-AD29-E117EEA1278E}" type="presOf" srcId="{2EB301C1-B885-4EFE-9186-A8DBCE94A700}" destId="{87FB2845-6FBE-4CD8-8B3C-66CD5D4A0D76}" srcOrd="0" destOrd="0" presId="urn:microsoft.com/office/officeart/2005/8/layout/process5"/>
    <dgm:cxn modelId="{2E21ACAF-3639-43DC-93F2-65EB13FB8CC2}" type="presOf" srcId="{2EB301C1-B885-4EFE-9186-A8DBCE94A700}" destId="{EA38554F-6675-49A1-9F6A-700ABBF94E7E}" srcOrd="1" destOrd="0" presId="urn:microsoft.com/office/officeart/2005/8/layout/process5"/>
    <dgm:cxn modelId="{B24F85B6-E916-41E2-8209-A97C0B562FEA}" type="presOf" srcId="{6156BDC7-4AD8-4045-BCC0-A87D40B79CF2}" destId="{7F9AFE3D-2966-4F9F-B923-AE1197B70C0D}" srcOrd="0" destOrd="0" presId="urn:microsoft.com/office/officeart/2005/8/layout/process5"/>
    <dgm:cxn modelId="{AA151BC4-0B90-4197-9D50-3F961B3B15BB}" type="presOf" srcId="{49A646F7-04C2-4F60-AA26-8F01F940B6B5}" destId="{831A8D01-A04D-4B92-983C-70939D787655}" srcOrd="0" destOrd="0" presId="urn:microsoft.com/office/officeart/2005/8/layout/process5"/>
    <dgm:cxn modelId="{98C0A6C4-8ABD-4060-B95F-DB8611CA6F23}" type="presOf" srcId="{785E3A78-80A6-4A92-B853-D45BFE52D1D0}" destId="{59B10B33-4BAC-4AF5-9BE8-E3B6A6D876DD}" srcOrd="0" destOrd="0" presId="urn:microsoft.com/office/officeart/2005/8/layout/process5"/>
    <dgm:cxn modelId="{D7811AC7-9C0E-4F6D-8A01-3241608EBFC9}" type="presOf" srcId="{41B3B5F3-EFA8-4F58-BCD1-5F979A6ACC7D}" destId="{917769DB-D5D2-4765-ACF4-D1DBCF3E546B}" srcOrd="0" destOrd="0" presId="urn:microsoft.com/office/officeart/2005/8/layout/process5"/>
    <dgm:cxn modelId="{C73307DC-46C5-44C5-A602-356A3AB1177B}" type="presOf" srcId="{CC12A1C2-6466-47B7-90D5-570544052E85}" destId="{AC892BE0-BB06-4F9F-BA83-734FD29A2100}" srcOrd="0" destOrd="0" presId="urn:microsoft.com/office/officeart/2005/8/layout/process5"/>
    <dgm:cxn modelId="{804E6DDC-E66C-4E53-9A62-6E7CD3CAF080}" type="presOf" srcId="{A106EB87-7CDB-4D90-A47C-A184F00A41B1}" destId="{D79721B5-8117-4757-B6ED-D285BB9BF443}" srcOrd="0" destOrd="0" presId="urn:microsoft.com/office/officeart/2005/8/layout/process5"/>
    <dgm:cxn modelId="{E83FFCE9-3A8D-42DD-962A-E9FB3BEE7C2D}" type="presOf" srcId="{296B4084-5FAE-4CEB-AE1E-42B3F5432678}" destId="{CBBD7D43-FD61-46CE-B7F8-1EC2B21C6D9C}" srcOrd="0" destOrd="0" presId="urn:microsoft.com/office/officeart/2005/8/layout/process5"/>
    <dgm:cxn modelId="{695769F5-D590-4A77-8DC8-C30299E02F6E}" srcId="{CC12A1C2-6466-47B7-90D5-570544052E85}" destId="{0038F8B4-FF98-4B3B-914B-C05416F81DC9}" srcOrd="5" destOrd="0" parTransId="{2E7FCBD4-89C0-4612-A55F-588096577FBF}" sibTransId="{108EBCBE-7749-4E5D-BF46-8FB166FA08E4}"/>
    <dgm:cxn modelId="{F944AEFF-DEB4-457D-9845-F0DC2F131430}" type="presOf" srcId="{108EBCBE-7749-4E5D-BF46-8FB166FA08E4}" destId="{ECCCBA03-A9A6-400F-A90A-4DC83A1D2319}" srcOrd="0" destOrd="0" presId="urn:microsoft.com/office/officeart/2005/8/layout/process5"/>
    <dgm:cxn modelId="{490A8274-4960-43ED-A05A-8B21AA87EA8A}" type="presParOf" srcId="{AC892BE0-BB06-4F9F-BA83-734FD29A2100}" destId="{64A119A8-3D81-485F-9F05-E5B46781F450}" srcOrd="0" destOrd="0" presId="urn:microsoft.com/office/officeart/2005/8/layout/process5"/>
    <dgm:cxn modelId="{8A6BA3FE-0634-4469-B701-42AF4C3A8CDF}" type="presParOf" srcId="{AC892BE0-BB06-4F9F-BA83-734FD29A2100}" destId="{831A8D01-A04D-4B92-983C-70939D787655}" srcOrd="1" destOrd="0" presId="urn:microsoft.com/office/officeart/2005/8/layout/process5"/>
    <dgm:cxn modelId="{2F3B79C5-292B-4775-93EB-DBE2419F936D}" type="presParOf" srcId="{831A8D01-A04D-4B92-983C-70939D787655}" destId="{FF2BF154-5C95-47A9-ADD7-D88E4D73DFA4}" srcOrd="0" destOrd="0" presId="urn:microsoft.com/office/officeart/2005/8/layout/process5"/>
    <dgm:cxn modelId="{72423BE0-8248-42A5-A243-F7F5DE77BDC2}" type="presParOf" srcId="{AC892BE0-BB06-4F9F-BA83-734FD29A2100}" destId="{CA2572DC-47AC-4AB0-BE61-05034F8DBBBD}" srcOrd="2" destOrd="0" presId="urn:microsoft.com/office/officeart/2005/8/layout/process5"/>
    <dgm:cxn modelId="{0B2304E1-211D-40AF-ADD7-7308CE7CD4F7}" type="presParOf" srcId="{AC892BE0-BB06-4F9F-BA83-734FD29A2100}" destId="{D79721B5-8117-4757-B6ED-D285BB9BF443}" srcOrd="3" destOrd="0" presId="urn:microsoft.com/office/officeart/2005/8/layout/process5"/>
    <dgm:cxn modelId="{B0EEF200-7282-4B42-8093-F2B258061129}" type="presParOf" srcId="{D79721B5-8117-4757-B6ED-D285BB9BF443}" destId="{2EB2A576-D14A-4E61-8E9E-3E25F8D3882E}" srcOrd="0" destOrd="0" presId="urn:microsoft.com/office/officeart/2005/8/layout/process5"/>
    <dgm:cxn modelId="{C11897BF-340C-4FFD-BE1D-61C6083297C5}" type="presParOf" srcId="{AC892BE0-BB06-4F9F-BA83-734FD29A2100}" destId="{59B10B33-4BAC-4AF5-9BE8-E3B6A6D876DD}" srcOrd="4" destOrd="0" presId="urn:microsoft.com/office/officeart/2005/8/layout/process5"/>
    <dgm:cxn modelId="{D965C4E2-D7E8-4750-97B0-71E8BF8FE81C}" type="presParOf" srcId="{AC892BE0-BB06-4F9F-BA83-734FD29A2100}" destId="{CBBD7D43-FD61-46CE-B7F8-1EC2B21C6D9C}" srcOrd="5" destOrd="0" presId="urn:microsoft.com/office/officeart/2005/8/layout/process5"/>
    <dgm:cxn modelId="{DDB8C7B7-8B00-4012-A8F1-7C5CECB1B894}" type="presParOf" srcId="{CBBD7D43-FD61-46CE-B7F8-1EC2B21C6D9C}" destId="{F89FEB0E-3DA3-4FA7-BDED-28660013BA1C}" srcOrd="0" destOrd="0" presId="urn:microsoft.com/office/officeart/2005/8/layout/process5"/>
    <dgm:cxn modelId="{213F4521-0DCD-4229-B9EE-1649BDAF9FFC}" type="presParOf" srcId="{AC892BE0-BB06-4F9F-BA83-734FD29A2100}" destId="{90EBC974-BE2F-4C80-9385-61EB47F56583}" srcOrd="6" destOrd="0" presId="urn:microsoft.com/office/officeart/2005/8/layout/process5"/>
    <dgm:cxn modelId="{F78C8932-6183-4AF8-B092-64AF3D2BA2DD}" type="presParOf" srcId="{AC892BE0-BB06-4F9F-BA83-734FD29A2100}" destId="{EC3007FD-D508-43A1-AD4D-0FD2062D0E23}" srcOrd="7" destOrd="0" presId="urn:microsoft.com/office/officeart/2005/8/layout/process5"/>
    <dgm:cxn modelId="{9CDFF3A5-7B37-413D-B34F-D04C72B3ADFB}" type="presParOf" srcId="{EC3007FD-D508-43A1-AD4D-0FD2062D0E23}" destId="{65412524-033F-4B2A-8876-47471E1FBC1A}" srcOrd="0" destOrd="0" presId="urn:microsoft.com/office/officeart/2005/8/layout/process5"/>
    <dgm:cxn modelId="{29C0BCE4-24DC-44B5-9D0C-76D0EC0C55BF}" type="presParOf" srcId="{AC892BE0-BB06-4F9F-BA83-734FD29A2100}" destId="{7F9AFE3D-2966-4F9F-B923-AE1197B70C0D}" srcOrd="8" destOrd="0" presId="urn:microsoft.com/office/officeart/2005/8/layout/process5"/>
    <dgm:cxn modelId="{39F1A4B8-D7BF-48D4-8741-5ACA26E132E2}" type="presParOf" srcId="{AC892BE0-BB06-4F9F-BA83-734FD29A2100}" destId="{87FB2845-6FBE-4CD8-8B3C-66CD5D4A0D76}" srcOrd="9" destOrd="0" presId="urn:microsoft.com/office/officeart/2005/8/layout/process5"/>
    <dgm:cxn modelId="{2E4DA267-E881-47D3-A06D-8B4003E334D4}" type="presParOf" srcId="{87FB2845-6FBE-4CD8-8B3C-66CD5D4A0D76}" destId="{EA38554F-6675-49A1-9F6A-700ABBF94E7E}" srcOrd="0" destOrd="0" presId="urn:microsoft.com/office/officeart/2005/8/layout/process5"/>
    <dgm:cxn modelId="{8417A92B-7EFF-4846-A4D0-7EA2DFB783BB}" type="presParOf" srcId="{AC892BE0-BB06-4F9F-BA83-734FD29A2100}" destId="{CED0F22E-1016-4ACA-8D79-5B683E9B9B6E}" srcOrd="10" destOrd="0" presId="urn:microsoft.com/office/officeart/2005/8/layout/process5"/>
    <dgm:cxn modelId="{7C6D3F15-81BE-4978-8B25-CA9F664B416E}" type="presParOf" srcId="{AC892BE0-BB06-4F9F-BA83-734FD29A2100}" destId="{ECCCBA03-A9A6-400F-A90A-4DC83A1D2319}" srcOrd="11" destOrd="0" presId="urn:microsoft.com/office/officeart/2005/8/layout/process5"/>
    <dgm:cxn modelId="{2449C1A5-0B7C-4FFB-945B-025ECDC937CD}" type="presParOf" srcId="{ECCCBA03-A9A6-400F-A90A-4DC83A1D2319}" destId="{C261EBC6-F498-4E9C-8B4F-B2854C2C7745}" srcOrd="0" destOrd="0" presId="urn:microsoft.com/office/officeart/2005/8/layout/process5"/>
    <dgm:cxn modelId="{9C7B9252-4649-4CB2-AA1F-1B1EE305FBB4}" type="presParOf" srcId="{AC892BE0-BB06-4F9F-BA83-734FD29A2100}" destId="{917769DB-D5D2-4765-ACF4-D1DBCF3E546B}" srcOrd="12" destOrd="0" presId="urn:microsoft.com/office/officeart/2005/8/layout/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82507D34-2DD9-423F-A674-336A8F979F25}" type="doc">
      <dgm:prSet loTypeId="urn:microsoft.com/office/officeart/2005/8/layout/hierarchy1" loCatId="hierarchy" qsTypeId="urn:microsoft.com/office/officeart/2005/8/quickstyle/3d2#2" qsCatId="3D" csTypeId="urn:microsoft.com/office/officeart/2005/8/colors/colorful2" csCatId="colorful" phldr="1"/>
      <dgm:spPr/>
      <dgm:t>
        <a:bodyPr/>
        <a:lstStyle/>
        <a:p>
          <a:endParaRPr lang="fr-FR"/>
        </a:p>
      </dgm:t>
    </dgm:pt>
    <dgm:pt modelId="{CDC9C2DC-2582-4B59-98B6-D9028282252A}">
      <dgm:prSet phldrT="[Texte]" custT="1"/>
      <dgm:spPr/>
      <dgm:t>
        <a:bodyPr/>
        <a:lstStyle/>
        <a:p>
          <a:r>
            <a:rPr lang="fr-FR" sz="3200" b="1" dirty="0">
              <a:solidFill>
                <a:schemeClr val="tx1"/>
              </a:solidFill>
            </a:rPr>
            <a:t>PHYSIOPATHOLOGIE </a:t>
          </a:r>
        </a:p>
        <a:p>
          <a:r>
            <a:rPr lang="fr-FR" sz="3200" b="1" dirty="0">
              <a:solidFill>
                <a:schemeClr val="tx1"/>
              </a:solidFill>
            </a:rPr>
            <a:t>DU SOH</a:t>
          </a:r>
        </a:p>
      </dgm:t>
    </dgm:pt>
    <dgm:pt modelId="{18DA54CE-1E5F-4E3A-9A30-F820110C080A}" type="parTrans" cxnId="{85767E3D-07C3-4D07-866C-FABA751BD440}">
      <dgm:prSet/>
      <dgm:spPr/>
      <dgm:t>
        <a:bodyPr/>
        <a:lstStyle/>
        <a:p>
          <a:endParaRPr lang="fr-FR"/>
        </a:p>
      </dgm:t>
    </dgm:pt>
    <dgm:pt modelId="{344C14E9-EEB4-420A-AFC3-A7848B0F4549}" type="sibTrans" cxnId="{85767E3D-07C3-4D07-866C-FABA751BD440}">
      <dgm:prSet/>
      <dgm:spPr/>
      <dgm:t>
        <a:bodyPr/>
        <a:lstStyle/>
        <a:p>
          <a:endParaRPr lang="fr-FR"/>
        </a:p>
      </dgm:t>
    </dgm:pt>
    <dgm:pt modelId="{18FCBB4C-F799-40C2-8B0A-0E3CB31FC980}">
      <dgm:prSet phldrT="[Texte]" custT="1"/>
      <dgm:spPr/>
      <dgm:t>
        <a:bodyPr/>
        <a:lstStyle/>
        <a:p>
          <a:r>
            <a:rPr lang="fr-FR" sz="2400" b="1" dirty="0">
              <a:solidFill>
                <a:schemeClr val="tx1"/>
              </a:solidFill>
            </a:rPr>
            <a:t> MECANIQUE RESPIRATOIRE </a:t>
          </a:r>
        </a:p>
      </dgm:t>
    </dgm:pt>
    <dgm:pt modelId="{D5299D26-A85B-44C5-82D5-B6BF454CA63D}" type="parTrans" cxnId="{41AE6B44-5494-4745-8E31-6946F8F54319}">
      <dgm:prSet/>
      <dgm:spPr/>
      <dgm:t>
        <a:bodyPr/>
        <a:lstStyle/>
        <a:p>
          <a:endParaRPr lang="fr-FR"/>
        </a:p>
      </dgm:t>
    </dgm:pt>
    <dgm:pt modelId="{27973DA6-AEEE-49E8-8B04-A2A05397C6EE}" type="sibTrans" cxnId="{41AE6B44-5494-4745-8E31-6946F8F54319}">
      <dgm:prSet/>
      <dgm:spPr/>
      <dgm:t>
        <a:bodyPr/>
        <a:lstStyle/>
        <a:p>
          <a:endParaRPr lang="fr-FR"/>
        </a:p>
      </dgm:t>
    </dgm:pt>
    <dgm:pt modelId="{AE1B65FB-FA00-451F-A621-5995BF25A907}">
      <dgm:prSet phldrT="[Texte]"/>
      <dgm:spPr/>
      <dgm:t>
        <a:bodyPr/>
        <a:lstStyle/>
        <a:p>
          <a:r>
            <a:rPr lang="fr-FR" b="1" dirty="0"/>
            <a:t>EFFET DE LA LEPTINE </a:t>
          </a:r>
        </a:p>
      </dgm:t>
    </dgm:pt>
    <dgm:pt modelId="{63DB2D28-76DF-4E3B-B4EF-749710C1EEC2}" type="parTrans" cxnId="{6DAF67BE-4243-46DF-B059-FAF5A31B764D}">
      <dgm:prSet/>
      <dgm:spPr/>
      <dgm:t>
        <a:bodyPr/>
        <a:lstStyle/>
        <a:p>
          <a:endParaRPr lang="fr-FR"/>
        </a:p>
      </dgm:t>
    </dgm:pt>
    <dgm:pt modelId="{03C493BC-E52D-414F-A8FA-83F30BFB814B}" type="sibTrans" cxnId="{6DAF67BE-4243-46DF-B059-FAF5A31B764D}">
      <dgm:prSet/>
      <dgm:spPr/>
      <dgm:t>
        <a:bodyPr/>
        <a:lstStyle/>
        <a:p>
          <a:endParaRPr lang="fr-FR"/>
        </a:p>
      </dgm:t>
    </dgm:pt>
    <dgm:pt modelId="{B24C9C53-F9F0-46AF-BFB1-4B1567D7ACBE}">
      <dgm:prSet phldrT="[Texte]" custT="1"/>
      <dgm:spPr/>
      <dgm:t>
        <a:bodyPr/>
        <a:lstStyle/>
        <a:p>
          <a:r>
            <a:rPr lang="fr-FR" sz="2400" b="1" dirty="0">
              <a:solidFill>
                <a:srgbClr val="FF0000"/>
              </a:solidFill>
            </a:rPr>
            <a:t>DYSFONCTIONNEMENT DU CONTROL VENTILATOIRE </a:t>
          </a:r>
        </a:p>
      </dgm:t>
    </dgm:pt>
    <dgm:pt modelId="{FE3C19E5-FD9A-47D3-B934-6F816B41722A}" type="sibTrans" cxnId="{4B7A526A-7701-4F49-A750-93B40729604A}">
      <dgm:prSet/>
      <dgm:spPr/>
      <dgm:t>
        <a:bodyPr/>
        <a:lstStyle/>
        <a:p>
          <a:endParaRPr lang="fr-FR"/>
        </a:p>
      </dgm:t>
    </dgm:pt>
    <dgm:pt modelId="{649BFF57-92ED-4C29-814E-2C3A41A8F56A}" type="parTrans" cxnId="{4B7A526A-7701-4F49-A750-93B40729604A}">
      <dgm:prSet/>
      <dgm:spPr/>
      <dgm:t>
        <a:bodyPr/>
        <a:lstStyle/>
        <a:p>
          <a:endParaRPr lang="fr-FR"/>
        </a:p>
      </dgm:t>
    </dgm:pt>
    <dgm:pt modelId="{BA18FFBE-5D71-4427-8218-CD3B55F96E18}">
      <dgm:prSet phldrT="[Texte]"/>
      <dgm:spPr/>
      <dgm:t>
        <a:bodyPr/>
        <a:lstStyle/>
        <a:p>
          <a:r>
            <a:rPr lang="fr-FR" b="1" dirty="0"/>
            <a:t>MODULATION DE LA SENSIBILTE DES CHEMORECEPTEURS</a:t>
          </a:r>
        </a:p>
      </dgm:t>
    </dgm:pt>
    <dgm:pt modelId="{F3464E16-E1B3-485E-B682-C172B4E46B86}" type="parTrans" cxnId="{B1B6C804-8542-4266-8634-7AAEE015F277}">
      <dgm:prSet/>
      <dgm:spPr/>
      <dgm:t>
        <a:bodyPr/>
        <a:lstStyle/>
        <a:p>
          <a:endParaRPr lang="fr-FR"/>
        </a:p>
      </dgm:t>
    </dgm:pt>
    <dgm:pt modelId="{FD561C4A-5A9B-45D2-A558-F82B8F60766E}" type="sibTrans" cxnId="{B1B6C804-8542-4266-8634-7AAEE015F277}">
      <dgm:prSet/>
      <dgm:spPr/>
      <dgm:t>
        <a:bodyPr/>
        <a:lstStyle/>
        <a:p>
          <a:endParaRPr lang="fr-FR"/>
        </a:p>
      </dgm:t>
    </dgm:pt>
    <dgm:pt modelId="{69681B15-7C48-45A9-8F08-84AD069B2B1E}">
      <dgm:prSet phldrT="[Texte]" custT="1"/>
      <dgm:spPr/>
      <dgm:t>
        <a:bodyPr/>
        <a:lstStyle/>
        <a:p>
          <a:r>
            <a:rPr lang="fr-FR" sz="3200" b="1" dirty="0">
              <a:solidFill>
                <a:srgbClr val="FF0000"/>
              </a:solidFill>
            </a:rPr>
            <a:t>ACTION </a:t>
          </a:r>
        </a:p>
        <a:p>
          <a:r>
            <a:rPr lang="fr-FR" sz="3200" b="1" dirty="0">
              <a:solidFill>
                <a:srgbClr val="FF0000"/>
              </a:solidFill>
            </a:rPr>
            <a:t>NEURO-HUMORALE</a:t>
          </a:r>
        </a:p>
      </dgm:t>
    </dgm:pt>
    <dgm:pt modelId="{6B27C431-4D5E-44E2-B42B-FDAE8A98DDE1}" type="parTrans" cxnId="{9F182674-81F7-4B1F-A2BF-8F4A4CA2860F}">
      <dgm:prSet/>
      <dgm:spPr/>
      <dgm:t>
        <a:bodyPr/>
        <a:lstStyle/>
        <a:p>
          <a:endParaRPr lang="fr-FR"/>
        </a:p>
      </dgm:t>
    </dgm:pt>
    <dgm:pt modelId="{4FFB2887-2E28-4635-9F8C-EB458EEBDDFB}" type="sibTrans" cxnId="{9F182674-81F7-4B1F-A2BF-8F4A4CA2860F}">
      <dgm:prSet/>
      <dgm:spPr/>
      <dgm:t>
        <a:bodyPr/>
        <a:lstStyle/>
        <a:p>
          <a:endParaRPr lang="fr-FR"/>
        </a:p>
      </dgm:t>
    </dgm:pt>
    <dgm:pt modelId="{67154194-0EF6-4B86-B803-D04AB076EB06}">
      <dgm:prSet phldrT="[Texte]" custT="1"/>
      <dgm:spPr/>
      <dgm:t>
        <a:bodyPr/>
        <a:lstStyle/>
        <a:p>
          <a:r>
            <a:rPr lang="fr-FR" sz="2400" b="1" dirty="0">
              <a:solidFill>
                <a:schemeClr val="tx1"/>
              </a:solidFill>
            </a:rPr>
            <a:t>TROUBLES RESPIRATOIRES NOCTURNES </a:t>
          </a:r>
        </a:p>
      </dgm:t>
    </dgm:pt>
    <dgm:pt modelId="{B8313423-A645-45D5-933B-4CF95EF43D3D}" type="parTrans" cxnId="{E2ADD424-5C8C-4233-9202-65109D9AE8A4}">
      <dgm:prSet/>
      <dgm:spPr/>
      <dgm:t>
        <a:bodyPr/>
        <a:lstStyle/>
        <a:p>
          <a:endParaRPr lang="fr-FR"/>
        </a:p>
      </dgm:t>
    </dgm:pt>
    <dgm:pt modelId="{EAD8BA25-6ABE-445C-8508-050BBB8DD01B}" type="sibTrans" cxnId="{E2ADD424-5C8C-4233-9202-65109D9AE8A4}">
      <dgm:prSet/>
      <dgm:spPr/>
      <dgm:t>
        <a:bodyPr/>
        <a:lstStyle/>
        <a:p>
          <a:endParaRPr lang="fr-FR"/>
        </a:p>
      </dgm:t>
    </dgm:pt>
    <dgm:pt modelId="{CD40E9D7-F76A-4D5F-BA74-A12907378F9C}" type="pres">
      <dgm:prSet presAssocID="{82507D34-2DD9-423F-A674-336A8F979F25}" presName="hierChild1" presStyleCnt="0">
        <dgm:presLayoutVars>
          <dgm:chPref val="1"/>
          <dgm:dir/>
          <dgm:animOne val="branch"/>
          <dgm:animLvl val="lvl"/>
          <dgm:resizeHandles/>
        </dgm:presLayoutVars>
      </dgm:prSet>
      <dgm:spPr/>
    </dgm:pt>
    <dgm:pt modelId="{841A1233-18B7-479A-9004-C82DB669272C}" type="pres">
      <dgm:prSet presAssocID="{CDC9C2DC-2582-4B59-98B6-D9028282252A}" presName="hierRoot1" presStyleCnt="0"/>
      <dgm:spPr/>
    </dgm:pt>
    <dgm:pt modelId="{A76480EA-E279-4EB0-999F-79E47B9CCBC1}" type="pres">
      <dgm:prSet presAssocID="{CDC9C2DC-2582-4B59-98B6-D9028282252A}" presName="composite" presStyleCnt="0"/>
      <dgm:spPr/>
    </dgm:pt>
    <dgm:pt modelId="{4D6527DF-DF19-419E-9A29-4091E9265D11}" type="pres">
      <dgm:prSet presAssocID="{CDC9C2DC-2582-4B59-98B6-D9028282252A}" presName="background" presStyleLbl="node0" presStyleIdx="0" presStyleCnt="1"/>
      <dgm:spPr/>
    </dgm:pt>
    <dgm:pt modelId="{ADF8F661-E145-4BA2-A6B1-64F207C64B09}" type="pres">
      <dgm:prSet presAssocID="{CDC9C2DC-2582-4B59-98B6-D9028282252A}" presName="text" presStyleLbl="fgAcc0" presStyleIdx="0" presStyleCnt="1" custScaleX="306932" custScaleY="158653">
        <dgm:presLayoutVars>
          <dgm:chPref val="3"/>
        </dgm:presLayoutVars>
      </dgm:prSet>
      <dgm:spPr/>
    </dgm:pt>
    <dgm:pt modelId="{DEEE4175-A637-4793-A08A-AEA66BD096F0}" type="pres">
      <dgm:prSet presAssocID="{CDC9C2DC-2582-4B59-98B6-D9028282252A}" presName="hierChild2" presStyleCnt="0"/>
      <dgm:spPr/>
    </dgm:pt>
    <dgm:pt modelId="{F30A5D81-3A4C-4808-B62E-040565B611C7}" type="pres">
      <dgm:prSet presAssocID="{D5299D26-A85B-44C5-82D5-B6BF454CA63D}" presName="Name10" presStyleLbl="parChTrans1D2" presStyleIdx="0" presStyleCnt="3"/>
      <dgm:spPr/>
    </dgm:pt>
    <dgm:pt modelId="{4FEF1AF6-4E81-4543-A057-ADDBE0ED2BE3}" type="pres">
      <dgm:prSet presAssocID="{18FCBB4C-F799-40C2-8B0A-0E3CB31FC980}" presName="hierRoot2" presStyleCnt="0"/>
      <dgm:spPr/>
    </dgm:pt>
    <dgm:pt modelId="{F2F334B3-A0C6-4BC0-A75B-B6E377D4FD3F}" type="pres">
      <dgm:prSet presAssocID="{18FCBB4C-F799-40C2-8B0A-0E3CB31FC980}" presName="composite2" presStyleCnt="0"/>
      <dgm:spPr/>
    </dgm:pt>
    <dgm:pt modelId="{D6FADC92-91BC-41B8-9814-E3C3988B90C8}" type="pres">
      <dgm:prSet presAssocID="{18FCBB4C-F799-40C2-8B0A-0E3CB31FC980}" presName="background2" presStyleLbl="node2" presStyleIdx="0" presStyleCnt="3"/>
      <dgm:spPr/>
    </dgm:pt>
    <dgm:pt modelId="{53435EBC-F8FD-4F50-AA23-433C4B1073DC}" type="pres">
      <dgm:prSet presAssocID="{18FCBB4C-F799-40C2-8B0A-0E3CB31FC980}" presName="text2" presStyleLbl="fgAcc2" presStyleIdx="0" presStyleCnt="3" custScaleX="186800" custLinFactNeighborX="10284" custLinFactNeighborY="-1799">
        <dgm:presLayoutVars>
          <dgm:chPref val="3"/>
        </dgm:presLayoutVars>
      </dgm:prSet>
      <dgm:spPr/>
    </dgm:pt>
    <dgm:pt modelId="{5F1560C7-C004-4DDE-A641-48765D1D5882}" type="pres">
      <dgm:prSet presAssocID="{18FCBB4C-F799-40C2-8B0A-0E3CB31FC980}" presName="hierChild3" presStyleCnt="0"/>
      <dgm:spPr/>
    </dgm:pt>
    <dgm:pt modelId="{7F284F58-C869-4DA0-A937-41C425FF8080}" type="pres">
      <dgm:prSet presAssocID="{B8313423-A645-45D5-933B-4CF95EF43D3D}" presName="Name10" presStyleLbl="parChTrans1D2" presStyleIdx="1" presStyleCnt="3"/>
      <dgm:spPr/>
    </dgm:pt>
    <dgm:pt modelId="{E8AEE03B-8956-494A-829F-FBCC81CC2F6E}" type="pres">
      <dgm:prSet presAssocID="{67154194-0EF6-4B86-B803-D04AB076EB06}" presName="hierRoot2" presStyleCnt="0"/>
      <dgm:spPr/>
    </dgm:pt>
    <dgm:pt modelId="{4EF646A9-28B3-49CF-89D6-375DE4EF8DE3}" type="pres">
      <dgm:prSet presAssocID="{67154194-0EF6-4B86-B803-D04AB076EB06}" presName="composite2" presStyleCnt="0"/>
      <dgm:spPr/>
    </dgm:pt>
    <dgm:pt modelId="{B2B5446D-EDBF-444B-995D-8471DE1EAFF1}" type="pres">
      <dgm:prSet presAssocID="{67154194-0EF6-4B86-B803-D04AB076EB06}" presName="background2" presStyleLbl="node2" presStyleIdx="1" presStyleCnt="3"/>
      <dgm:spPr/>
    </dgm:pt>
    <dgm:pt modelId="{45674166-0771-4831-ABB6-5061F51D7FCB}" type="pres">
      <dgm:prSet presAssocID="{67154194-0EF6-4B86-B803-D04AB076EB06}" presName="text2" presStyleLbl="fgAcc2" presStyleIdx="1" presStyleCnt="3" custScaleX="192953" custScaleY="123663" custLinFactNeighborX="43420" custLinFactNeighborY="-5398">
        <dgm:presLayoutVars>
          <dgm:chPref val="3"/>
        </dgm:presLayoutVars>
      </dgm:prSet>
      <dgm:spPr/>
    </dgm:pt>
    <dgm:pt modelId="{9610691A-C569-41E9-A403-AEE66F77611E}" type="pres">
      <dgm:prSet presAssocID="{67154194-0EF6-4B86-B803-D04AB076EB06}" presName="hierChild3" presStyleCnt="0"/>
      <dgm:spPr/>
    </dgm:pt>
    <dgm:pt modelId="{34271A32-4146-4644-AC42-39E2F878158B}" type="pres">
      <dgm:prSet presAssocID="{6B27C431-4D5E-44E2-B42B-FDAE8A98DDE1}" presName="Name10" presStyleLbl="parChTrans1D2" presStyleIdx="2" presStyleCnt="3"/>
      <dgm:spPr/>
    </dgm:pt>
    <dgm:pt modelId="{70B99534-EDC2-4978-922C-7EC060A0723D}" type="pres">
      <dgm:prSet presAssocID="{69681B15-7C48-45A9-8F08-84AD069B2B1E}" presName="hierRoot2" presStyleCnt="0"/>
      <dgm:spPr/>
    </dgm:pt>
    <dgm:pt modelId="{14501B3F-ECC3-4228-A191-15590D8D09EA}" type="pres">
      <dgm:prSet presAssocID="{69681B15-7C48-45A9-8F08-84AD069B2B1E}" presName="composite2" presStyleCnt="0"/>
      <dgm:spPr/>
    </dgm:pt>
    <dgm:pt modelId="{9ED9875F-1CC8-41BF-8820-677C8F5EE881}" type="pres">
      <dgm:prSet presAssocID="{69681B15-7C48-45A9-8F08-84AD069B2B1E}" presName="background2" presStyleLbl="node2" presStyleIdx="2" presStyleCnt="3"/>
      <dgm:spPr/>
    </dgm:pt>
    <dgm:pt modelId="{243DA0DD-A235-4CAE-8FB9-226626318382}" type="pres">
      <dgm:prSet presAssocID="{69681B15-7C48-45A9-8F08-84AD069B2B1E}" presName="text2" presStyleLbl="fgAcc2" presStyleIdx="2" presStyleCnt="3" custScaleX="301371" custScaleY="188366" custLinFactNeighborX="68694" custLinFactNeighborY="-6657">
        <dgm:presLayoutVars>
          <dgm:chPref val="3"/>
        </dgm:presLayoutVars>
      </dgm:prSet>
      <dgm:spPr/>
    </dgm:pt>
    <dgm:pt modelId="{ACCB680A-5E6C-4C6D-8D98-E3E19E47868E}" type="pres">
      <dgm:prSet presAssocID="{69681B15-7C48-45A9-8F08-84AD069B2B1E}" presName="hierChild3" presStyleCnt="0"/>
      <dgm:spPr/>
    </dgm:pt>
    <dgm:pt modelId="{BF998672-D53F-4040-BE28-80228328390D}" type="pres">
      <dgm:prSet presAssocID="{649BFF57-92ED-4C29-814E-2C3A41A8F56A}" presName="Name17" presStyleLbl="parChTrans1D3" presStyleIdx="0" presStyleCnt="1"/>
      <dgm:spPr/>
    </dgm:pt>
    <dgm:pt modelId="{39881F8A-3356-45A4-84FF-1523163FFDDA}" type="pres">
      <dgm:prSet presAssocID="{B24C9C53-F9F0-46AF-BFB1-4B1567D7ACBE}" presName="hierRoot3" presStyleCnt="0"/>
      <dgm:spPr/>
    </dgm:pt>
    <dgm:pt modelId="{2F963307-032E-4F55-9742-CC8173114BCB}" type="pres">
      <dgm:prSet presAssocID="{B24C9C53-F9F0-46AF-BFB1-4B1567D7ACBE}" presName="composite3" presStyleCnt="0"/>
      <dgm:spPr/>
    </dgm:pt>
    <dgm:pt modelId="{BE795A59-F006-422F-80E2-3A748E6920D0}" type="pres">
      <dgm:prSet presAssocID="{B24C9C53-F9F0-46AF-BFB1-4B1567D7ACBE}" presName="background3" presStyleLbl="node3" presStyleIdx="0" presStyleCnt="1"/>
      <dgm:spPr/>
    </dgm:pt>
    <dgm:pt modelId="{B2BFAA95-83B7-4ED0-BA79-257CC0BC28FC}" type="pres">
      <dgm:prSet presAssocID="{B24C9C53-F9F0-46AF-BFB1-4B1567D7ACBE}" presName="text3" presStyleLbl="fgAcc3" presStyleIdx="0" presStyleCnt="1" custScaleX="240904" custScaleY="138722">
        <dgm:presLayoutVars>
          <dgm:chPref val="3"/>
        </dgm:presLayoutVars>
      </dgm:prSet>
      <dgm:spPr/>
    </dgm:pt>
    <dgm:pt modelId="{D69638AD-9842-4275-ADF8-FDB987829EA0}" type="pres">
      <dgm:prSet presAssocID="{B24C9C53-F9F0-46AF-BFB1-4B1567D7ACBE}" presName="hierChild4" presStyleCnt="0"/>
      <dgm:spPr/>
    </dgm:pt>
    <dgm:pt modelId="{7B31A910-90F9-4C2F-81CD-A8951EB8CF4B}" type="pres">
      <dgm:prSet presAssocID="{63DB2D28-76DF-4E3B-B4EF-749710C1EEC2}" presName="Name23" presStyleLbl="parChTrans1D4" presStyleIdx="0" presStyleCnt="2"/>
      <dgm:spPr/>
    </dgm:pt>
    <dgm:pt modelId="{7E7282C1-3D4C-429A-BA4D-E145E8FC1962}" type="pres">
      <dgm:prSet presAssocID="{AE1B65FB-FA00-451F-A621-5995BF25A907}" presName="hierRoot4" presStyleCnt="0"/>
      <dgm:spPr/>
    </dgm:pt>
    <dgm:pt modelId="{DEC5A1F9-186B-4307-B72C-286A45655774}" type="pres">
      <dgm:prSet presAssocID="{AE1B65FB-FA00-451F-A621-5995BF25A907}" presName="composite4" presStyleCnt="0"/>
      <dgm:spPr/>
    </dgm:pt>
    <dgm:pt modelId="{E5917065-C812-453C-9F07-8675CECD3B6C}" type="pres">
      <dgm:prSet presAssocID="{AE1B65FB-FA00-451F-A621-5995BF25A907}" presName="background4" presStyleLbl="node4" presStyleIdx="0" presStyleCnt="2"/>
      <dgm:spPr/>
    </dgm:pt>
    <dgm:pt modelId="{A7DA539F-F353-43C6-A1E9-F922DD40A095}" type="pres">
      <dgm:prSet presAssocID="{AE1B65FB-FA00-451F-A621-5995BF25A907}" presName="text4" presStyleLbl="fgAcc4" presStyleIdx="0" presStyleCnt="2" custScaleX="178837">
        <dgm:presLayoutVars>
          <dgm:chPref val="3"/>
        </dgm:presLayoutVars>
      </dgm:prSet>
      <dgm:spPr/>
    </dgm:pt>
    <dgm:pt modelId="{C54F515D-6759-4376-831C-F4698565362C}" type="pres">
      <dgm:prSet presAssocID="{AE1B65FB-FA00-451F-A621-5995BF25A907}" presName="hierChild5" presStyleCnt="0"/>
      <dgm:spPr/>
    </dgm:pt>
    <dgm:pt modelId="{F65910F5-7FB3-4EEC-A5E6-51088D4EED48}" type="pres">
      <dgm:prSet presAssocID="{F3464E16-E1B3-485E-B682-C172B4E46B86}" presName="Name23" presStyleLbl="parChTrans1D4" presStyleIdx="1" presStyleCnt="2"/>
      <dgm:spPr/>
    </dgm:pt>
    <dgm:pt modelId="{C0897103-4A4E-46E0-B6DE-BA4FEDC164D0}" type="pres">
      <dgm:prSet presAssocID="{BA18FFBE-5D71-4427-8218-CD3B55F96E18}" presName="hierRoot4" presStyleCnt="0"/>
      <dgm:spPr/>
    </dgm:pt>
    <dgm:pt modelId="{DD3DAAD7-3B4F-42A6-9CEC-F72E2BC6123B}" type="pres">
      <dgm:prSet presAssocID="{BA18FFBE-5D71-4427-8218-CD3B55F96E18}" presName="composite4" presStyleCnt="0"/>
      <dgm:spPr/>
    </dgm:pt>
    <dgm:pt modelId="{E408061C-0E14-4A90-B11E-AB2EA8A76A5D}" type="pres">
      <dgm:prSet presAssocID="{BA18FFBE-5D71-4427-8218-CD3B55F96E18}" presName="background4" presStyleLbl="node4" presStyleIdx="1" presStyleCnt="2"/>
      <dgm:spPr/>
    </dgm:pt>
    <dgm:pt modelId="{0BA4EDD8-691F-427B-84F9-30295F739772}" type="pres">
      <dgm:prSet presAssocID="{BA18FFBE-5D71-4427-8218-CD3B55F96E18}" presName="text4" presStyleLbl="fgAcc4" presStyleIdx="1" presStyleCnt="2" custScaleX="207517">
        <dgm:presLayoutVars>
          <dgm:chPref val="3"/>
        </dgm:presLayoutVars>
      </dgm:prSet>
      <dgm:spPr/>
    </dgm:pt>
    <dgm:pt modelId="{6429937C-2277-4785-8571-DF2BCE6FE767}" type="pres">
      <dgm:prSet presAssocID="{BA18FFBE-5D71-4427-8218-CD3B55F96E18}" presName="hierChild5" presStyleCnt="0"/>
      <dgm:spPr/>
    </dgm:pt>
  </dgm:ptLst>
  <dgm:cxnLst>
    <dgm:cxn modelId="{B1B6C804-8542-4266-8634-7AAEE015F277}" srcId="{B24C9C53-F9F0-46AF-BFB1-4B1567D7ACBE}" destId="{BA18FFBE-5D71-4427-8218-CD3B55F96E18}" srcOrd="1" destOrd="0" parTransId="{F3464E16-E1B3-485E-B682-C172B4E46B86}" sibTransId="{FD561C4A-5A9B-45D2-A558-F82B8F60766E}"/>
    <dgm:cxn modelId="{79188708-A6A7-431B-92F0-557CE5D3442F}" type="presOf" srcId="{BA18FFBE-5D71-4427-8218-CD3B55F96E18}" destId="{0BA4EDD8-691F-427B-84F9-30295F739772}" srcOrd="0" destOrd="0" presId="urn:microsoft.com/office/officeart/2005/8/layout/hierarchy1"/>
    <dgm:cxn modelId="{C517F913-26EB-4D29-BE7A-E9D031FF1244}" type="presOf" srcId="{B8313423-A645-45D5-933B-4CF95EF43D3D}" destId="{7F284F58-C869-4DA0-A937-41C425FF8080}" srcOrd="0" destOrd="0" presId="urn:microsoft.com/office/officeart/2005/8/layout/hierarchy1"/>
    <dgm:cxn modelId="{BFF56A16-2BEE-4261-BEE4-9DBB3B58FDCE}" type="presOf" srcId="{69681B15-7C48-45A9-8F08-84AD069B2B1E}" destId="{243DA0DD-A235-4CAE-8FB9-226626318382}" srcOrd="0" destOrd="0" presId="urn:microsoft.com/office/officeart/2005/8/layout/hierarchy1"/>
    <dgm:cxn modelId="{E2ADD424-5C8C-4233-9202-65109D9AE8A4}" srcId="{CDC9C2DC-2582-4B59-98B6-D9028282252A}" destId="{67154194-0EF6-4B86-B803-D04AB076EB06}" srcOrd="1" destOrd="0" parTransId="{B8313423-A645-45D5-933B-4CF95EF43D3D}" sibTransId="{EAD8BA25-6ABE-445C-8508-050BBB8DD01B}"/>
    <dgm:cxn modelId="{6E9A4B26-705E-42F0-AE4B-71C57F56D98D}" type="presOf" srcId="{B24C9C53-F9F0-46AF-BFB1-4B1567D7ACBE}" destId="{B2BFAA95-83B7-4ED0-BA79-257CC0BC28FC}" srcOrd="0" destOrd="0" presId="urn:microsoft.com/office/officeart/2005/8/layout/hierarchy1"/>
    <dgm:cxn modelId="{9429AB2D-4A62-4B5F-A66E-AFA6ED6E38EE}" type="presOf" srcId="{649BFF57-92ED-4C29-814E-2C3A41A8F56A}" destId="{BF998672-D53F-4040-BE28-80228328390D}" srcOrd="0" destOrd="0" presId="urn:microsoft.com/office/officeart/2005/8/layout/hierarchy1"/>
    <dgm:cxn modelId="{85767E3D-07C3-4D07-866C-FABA751BD440}" srcId="{82507D34-2DD9-423F-A674-336A8F979F25}" destId="{CDC9C2DC-2582-4B59-98B6-D9028282252A}" srcOrd="0" destOrd="0" parTransId="{18DA54CE-1E5F-4E3A-9A30-F820110C080A}" sibTransId="{344C14E9-EEB4-420A-AFC3-A7848B0F4549}"/>
    <dgm:cxn modelId="{CE8DB25E-2F7F-483C-9C5C-99C08E656722}" type="presOf" srcId="{6B27C431-4D5E-44E2-B42B-FDAE8A98DDE1}" destId="{34271A32-4146-4644-AC42-39E2F878158B}" srcOrd="0" destOrd="0" presId="urn:microsoft.com/office/officeart/2005/8/layout/hierarchy1"/>
    <dgm:cxn modelId="{41AE6B44-5494-4745-8E31-6946F8F54319}" srcId="{CDC9C2DC-2582-4B59-98B6-D9028282252A}" destId="{18FCBB4C-F799-40C2-8B0A-0E3CB31FC980}" srcOrd="0" destOrd="0" parTransId="{D5299D26-A85B-44C5-82D5-B6BF454CA63D}" sibTransId="{27973DA6-AEEE-49E8-8B04-A2A05397C6EE}"/>
    <dgm:cxn modelId="{FCFBC267-16CB-4AE0-95FF-DBD94F90CB82}" type="presOf" srcId="{D5299D26-A85B-44C5-82D5-B6BF454CA63D}" destId="{F30A5D81-3A4C-4808-B62E-040565B611C7}" srcOrd="0" destOrd="0" presId="urn:microsoft.com/office/officeart/2005/8/layout/hierarchy1"/>
    <dgm:cxn modelId="{4B7A526A-7701-4F49-A750-93B40729604A}" srcId="{69681B15-7C48-45A9-8F08-84AD069B2B1E}" destId="{B24C9C53-F9F0-46AF-BFB1-4B1567D7ACBE}" srcOrd="0" destOrd="0" parTransId="{649BFF57-92ED-4C29-814E-2C3A41A8F56A}" sibTransId="{FE3C19E5-FD9A-47D3-B934-6F816B41722A}"/>
    <dgm:cxn modelId="{9F182674-81F7-4B1F-A2BF-8F4A4CA2860F}" srcId="{CDC9C2DC-2582-4B59-98B6-D9028282252A}" destId="{69681B15-7C48-45A9-8F08-84AD069B2B1E}" srcOrd="2" destOrd="0" parTransId="{6B27C431-4D5E-44E2-B42B-FDAE8A98DDE1}" sibTransId="{4FFB2887-2E28-4635-9F8C-EB458EEBDDFB}"/>
    <dgm:cxn modelId="{2FD0AF7B-19B9-4989-879F-354EAEB15111}" type="presOf" srcId="{67154194-0EF6-4B86-B803-D04AB076EB06}" destId="{45674166-0771-4831-ABB6-5061F51D7FCB}" srcOrd="0" destOrd="0" presId="urn:microsoft.com/office/officeart/2005/8/layout/hierarchy1"/>
    <dgm:cxn modelId="{698FB27C-C262-447E-B78C-C47F71AE4B3B}" type="presOf" srcId="{63DB2D28-76DF-4E3B-B4EF-749710C1EEC2}" destId="{7B31A910-90F9-4C2F-81CD-A8951EB8CF4B}" srcOrd="0" destOrd="0" presId="urn:microsoft.com/office/officeart/2005/8/layout/hierarchy1"/>
    <dgm:cxn modelId="{016F157F-B3FE-471C-AC72-A88DB5877659}" type="presOf" srcId="{F3464E16-E1B3-485E-B682-C172B4E46B86}" destId="{F65910F5-7FB3-4EEC-A5E6-51088D4EED48}" srcOrd="0" destOrd="0" presId="urn:microsoft.com/office/officeart/2005/8/layout/hierarchy1"/>
    <dgm:cxn modelId="{42284E82-CA0A-42CE-92B9-07FA11A75412}" type="presOf" srcId="{82507D34-2DD9-423F-A674-336A8F979F25}" destId="{CD40E9D7-F76A-4D5F-BA74-A12907378F9C}" srcOrd="0" destOrd="0" presId="urn:microsoft.com/office/officeart/2005/8/layout/hierarchy1"/>
    <dgm:cxn modelId="{C09E8F95-67A0-465A-A0A6-87FC4CCDD60C}" type="presOf" srcId="{CDC9C2DC-2582-4B59-98B6-D9028282252A}" destId="{ADF8F661-E145-4BA2-A6B1-64F207C64B09}" srcOrd="0" destOrd="0" presId="urn:microsoft.com/office/officeart/2005/8/layout/hierarchy1"/>
    <dgm:cxn modelId="{4087BFA2-2E67-46A1-85D0-620B4A77A616}" type="presOf" srcId="{AE1B65FB-FA00-451F-A621-5995BF25A907}" destId="{A7DA539F-F353-43C6-A1E9-F922DD40A095}" srcOrd="0" destOrd="0" presId="urn:microsoft.com/office/officeart/2005/8/layout/hierarchy1"/>
    <dgm:cxn modelId="{B4EE6AB7-D1F3-45F3-ADFC-1B0A6A511C2E}" type="presOf" srcId="{18FCBB4C-F799-40C2-8B0A-0E3CB31FC980}" destId="{53435EBC-F8FD-4F50-AA23-433C4B1073DC}" srcOrd="0" destOrd="0" presId="urn:microsoft.com/office/officeart/2005/8/layout/hierarchy1"/>
    <dgm:cxn modelId="{6DAF67BE-4243-46DF-B059-FAF5A31B764D}" srcId="{B24C9C53-F9F0-46AF-BFB1-4B1567D7ACBE}" destId="{AE1B65FB-FA00-451F-A621-5995BF25A907}" srcOrd="0" destOrd="0" parTransId="{63DB2D28-76DF-4E3B-B4EF-749710C1EEC2}" sibTransId="{03C493BC-E52D-414F-A8FA-83F30BFB814B}"/>
    <dgm:cxn modelId="{5CDA759B-2B5C-49C1-8057-69140E8B46D5}" type="presParOf" srcId="{CD40E9D7-F76A-4D5F-BA74-A12907378F9C}" destId="{841A1233-18B7-479A-9004-C82DB669272C}" srcOrd="0" destOrd="0" presId="urn:microsoft.com/office/officeart/2005/8/layout/hierarchy1"/>
    <dgm:cxn modelId="{F34FF69C-4EEF-4769-820C-58E99A3B4EF8}" type="presParOf" srcId="{841A1233-18B7-479A-9004-C82DB669272C}" destId="{A76480EA-E279-4EB0-999F-79E47B9CCBC1}" srcOrd="0" destOrd="0" presId="urn:microsoft.com/office/officeart/2005/8/layout/hierarchy1"/>
    <dgm:cxn modelId="{B25BD0CE-999E-4D57-830E-E79D0056B02D}" type="presParOf" srcId="{A76480EA-E279-4EB0-999F-79E47B9CCBC1}" destId="{4D6527DF-DF19-419E-9A29-4091E9265D11}" srcOrd="0" destOrd="0" presId="urn:microsoft.com/office/officeart/2005/8/layout/hierarchy1"/>
    <dgm:cxn modelId="{5786DA1C-E711-49CC-9E4F-8F154E681D53}" type="presParOf" srcId="{A76480EA-E279-4EB0-999F-79E47B9CCBC1}" destId="{ADF8F661-E145-4BA2-A6B1-64F207C64B09}" srcOrd="1" destOrd="0" presId="urn:microsoft.com/office/officeart/2005/8/layout/hierarchy1"/>
    <dgm:cxn modelId="{03D4FEE1-F420-40E3-8B9F-1CEE092BF363}" type="presParOf" srcId="{841A1233-18B7-479A-9004-C82DB669272C}" destId="{DEEE4175-A637-4793-A08A-AEA66BD096F0}" srcOrd="1" destOrd="0" presId="urn:microsoft.com/office/officeart/2005/8/layout/hierarchy1"/>
    <dgm:cxn modelId="{83132B33-6531-4FD5-B203-FB64BC32999F}" type="presParOf" srcId="{DEEE4175-A637-4793-A08A-AEA66BD096F0}" destId="{F30A5D81-3A4C-4808-B62E-040565B611C7}" srcOrd="0" destOrd="0" presId="urn:microsoft.com/office/officeart/2005/8/layout/hierarchy1"/>
    <dgm:cxn modelId="{EE7D3AFC-03A4-4F1A-91BA-8F5B5F6E16D9}" type="presParOf" srcId="{DEEE4175-A637-4793-A08A-AEA66BD096F0}" destId="{4FEF1AF6-4E81-4543-A057-ADDBE0ED2BE3}" srcOrd="1" destOrd="0" presId="urn:microsoft.com/office/officeart/2005/8/layout/hierarchy1"/>
    <dgm:cxn modelId="{8E894A2F-5242-491C-8874-CADEC716E098}" type="presParOf" srcId="{4FEF1AF6-4E81-4543-A057-ADDBE0ED2BE3}" destId="{F2F334B3-A0C6-4BC0-A75B-B6E377D4FD3F}" srcOrd="0" destOrd="0" presId="urn:microsoft.com/office/officeart/2005/8/layout/hierarchy1"/>
    <dgm:cxn modelId="{DF0D8B81-9759-485F-BB6F-53A4A6C219C4}" type="presParOf" srcId="{F2F334B3-A0C6-4BC0-A75B-B6E377D4FD3F}" destId="{D6FADC92-91BC-41B8-9814-E3C3988B90C8}" srcOrd="0" destOrd="0" presId="urn:microsoft.com/office/officeart/2005/8/layout/hierarchy1"/>
    <dgm:cxn modelId="{ADFD0825-47E2-4F68-807D-21E03D67AE3E}" type="presParOf" srcId="{F2F334B3-A0C6-4BC0-A75B-B6E377D4FD3F}" destId="{53435EBC-F8FD-4F50-AA23-433C4B1073DC}" srcOrd="1" destOrd="0" presId="urn:microsoft.com/office/officeart/2005/8/layout/hierarchy1"/>
    <dgm:cxn modelId="{7B818A24-BCBB-434B-8130-C230FF8B0393}" type="presParOf" srcId="{4FEF1AF6-4E81-4543-A057-ADDBE0ED2BE3}" destId="{5F1560C7-C004-4DDE-A641-48765D1D5882}" srcOrd="1" destOrd="0" presId="urn:microsoft.com/office/officeart/2005/8/layout/hierarchy1"/>
    <dgm:cxn modelId="{C82D1016-67D7-4868-989D-F596948B3BD9}" type="presParOf" srcId="{DEEE4175-A637-4793-A08A-AEA66BD096F0}" destId="{7F284F58-C869-4DA0-A937-41C425FF8080}" srcOrd="2" destOrd="0" presId="urn:microsoft.com/office/officeart/2005/8/layout/hierarchy1"/>
    <dgm:cxn modelId="{157295F5-9950-49F0-91C3-C44230D41B7E}" type="presParOf" srcId="{DEEE4175-A637-4793-A08A-AEA66BD096F0}" destId="{E8AEE03B-8956-494A-829F-FBCC81CC2F6E}" srcOrd="3" destOrd="0" presId="urn:microsoft.com/office/officeart/2005/8/layout/hierarchy1"/>
    <dgm:cxn modelId="{576D5303-D467-4F89-ABB6-87E5C6C8C96F}" type="presParOf" srcId="{E8AEE03B-8956-494A-829F-FBCC81CC2F6E}" destId="{4EF646A9-28B3-49CF-89D6-375DE4EF8DE3}" srcOrd="0" destOrd="0" presId="urn:microsoft.com/office/officeart/2005/8/layout/hierarchy1"/>
    <dgm:cxn modelId="{FE4C1FED-3138-491F-BEB1-ADCDA5DC9537}" type="presParOf" srcId="{4EF646A9-28B3-49CF-89D6-375DE4EF8DE3}" destId="{B2B5446D-EDBF-444B-995D-8471DE1EAFF1}" srcOrd="0" destOrd="0" presId="urn:microsoft.com/office/officeart/2005/8/layout/hierarchy1"/>
    <dgm:cxn modelId="{E668542C-EE8E-482D-8567-47993636B4D8}" type="presParOf" srcId="{4EF646A9-28B3-49CF-89D6-375DE4EF8DE3}" destId="{45674166-0771-4831-ABB6-5061F51D7FCB}" srcOrd="1" destOrd="0" presId="urn:microsoft.com/office/officeart/2005/8/layout/hierarchy1"/>
    <dgm:cxn modelId="{118913BF-F331-45D0-9F95-C6656E96357D}" type="presParOf" srcId="{E8AEE03B-8956-494A-829F-FBCC81CC2F6E}" destId="{9610691A-C569-41E9-A403-AEE66F77611E}" srcOrd="1" destOrd="0" presId="urn:microsoft.com/office/officeart/2005/8/layout/hierarchy1"/>
    <dgm:cxn modelId="{DB8233E5-228D-4937-9D53-984E24F58A38}" type="presParOf" srcId="{DEEE4175-A637-4793-A08A-AEA66BD096F0}" destId="{34271A32-4146-4644-AC42-39E2F878158B}" srcOrd="4" destOrd="0" presId="urn:microsoft.com/office/officeart/2005/8/layout/hierarchy1"/>
    <dgm:cxn modelId="{30DCB47E-E283-44BC-A836-264B10D6C49B}" type="presParOf" srcId="{DEEE4175-A637-4793-A08A-AEA66BD096F0}" destId="{70B99534-EDC2-4978-922C-7EC060A0723D}" srcOrd="5" destOrd="0" presId="urn:microsoft.com/office/officeart/2005/8/layout/hierarchy1"/>
    <dgm:cxn modelId="{E903F340-69F9-4314-9964-747951E7E370}" type="presParOf" srcId="{70B99534-EDC2-4978-922C-7EC060A0723D}" destId="{14501B3F-ECC3-4228-A191-15590D8D09EA}" srcOrd="0" destOrd="0" presId="urn:microsoft.com/office/officeart/2005/8/layout/hierarchy1"/>
    <dgm:cxn modelId="{DE2FB857-A824-410A-AF4C-9460A3C74246}" type="presParOf" srcId="{14501B3F-ECC3-4228-A191-15590D8D09EA}" destId="{9ED9875F-1CC8-41BF-8820-677C8F5EE881}" srcOrd="0" destOrd="0" presId="urn:microsoft.com/office/officeart/2005/8/layout/hierarchy1"/>
    <dgm:cxn modelId="{A8C5D7B4-431E-475D-9CEC-3E5CA53CD500}" type="presParOf" srcId="{14501B3F-ECC3-4228-A191-15590D8D09EA}" destId="{243DA0DD-A235-4CAE-8FB9-226626318382}" srcOrd="1" destOrd="0" presId="urn:microsoft.com/office/officeart/2005/8/layout/hierarchy1"/>
    <dgm:cxn modelId="{6784FF04-8F8B-4F23-8E6B-3A4B05E8CBDC}" type="presParOf" srcId="{70B99534-EDC2-4978-922C-7EC060A0723D}" destId="{ACCB680A-5E6C-4C6D-8D98-E3E19E47868E}" srcOrd="1" destOrd="0" presId="urn:microsoft.com/office/officeart/2005/8/layout/hierarchy1"/>
    <dgm:cxn modelId="{6787B7FD-9D4A-4C88-AA28-0374B3661CB3}" type="presParOf" srcId="{ACCB680A-5E6C-4C6D-8D98-E3E19E47868E}" destId="{BF998672-D53F-4040-BE28-80228328390D}" srcOrd="0" destOrd="0" presId="urn:microsoft.com/office/officeart/2005/8/layout/hierarchy1"/>
    <dgm:cxn modelId="{CF87FBAF-7C90-4167-85F1-4A3CA90B0438}" type="presParOf" srcId="{ACCB680A-5E6C-4C6D-8D98-E3E19E47868E}" destId="{39881F8A-3356-45A4-84FF-1523163FFDDA}" srcOrd="1" destOrd="0" presId="urn:microsoft.com/office/officeart/2005/8/layout/hierarchy1"/>
    <dgm:cxn modelId="{8F428F2A-E85E-472D-99A3-73452DEE0550}" type="presParOf" srcId="{39881F8A-3356-45A4-84FF-1523163FFDDA}" destId="{2F963307-032E-4F55-9742-CC8173114BCB}" srcOrd="0" destOrd="0" presId="urn:microsoft.com/office/officeart/2005/8/layout/hierarchy1"/>
    <dgm:cxn modelId="{15B2ECC6-E815-43B3-A12C-948EBD77A9A8}" type="presParOf" srcId="{2F963307-032E-4F55-9742-CC8173114BCB}" destId="{BE795A59-F006-422F-80E2-3A748E6920D0}" srcOrd="0" destOrd="0" presId="urn:microsoft.com/office/officeart/2005/8/layout/hierarchy1"/>
    <dgm:cxn modelId="{F58E2A44-D7FB-460B-9243-17B67A811AB3}" type="presParOf" srcId="{2F963307-032E-4F55-9742-CC8173114BCB}" destId="{B2BFAA95-83B7-4ED0-BA79-257CC0BC28FC}" srcOrd="1" destOrd="0" presId="urn:microsoft.com/office/officeart/2005/8/layout/hierarchy1"/>
    <dgm:cxn modelId="{A6E3B679-C05E-480A-B655-593E4814E1B6}" type="presParOf" srcId="{39881F8A-3356-45A4-84FF-1523163FFDDA}" destId="{D69638AD-9842-4275-ADF8-FDB987829EA0}" srcOrd="1" destOrd="0" presId="urn:microsoft.com/office/officeart/2005/8/layout/hierarchy1"/>
    <dgm:cxn modelId="{25E90C40-DC68-4A2D-93B8-7FF7E2138A23}" type="presParOf" srcId="{D69638AD-9842-4275-ADF8-FDB987829EA0}" destId="{7B31A910-90F9-4C2F-81CD-A8951EB8CF4B}" srcOrd="0" destOrd="0" presId="urn:microsoft.com/office/officeart/2005/8/layout/hierarchy1"/>
    <dgm:cxn modelId="{4A26D15C-3542-4CC1-A7EB-C77090F2F86B}" type="presParOf" srcId="{D69638AD-9842-4275-ADF8-FDB987829EA0}" destId="{7E7282C1-3D4C-429A-BA4D-E145E8FC1962}" srcOrd="1" destOrd="0" presId="urn:microsoft.com/office/officeart/2005/8/layout/hierarchy1"/>
    <dgm:cxn modelId="{F1B7D4C2-68F3-4830-AD9E-F9C25DDDA49D}" type="presParOf" srcId="{7E7282C1-3D4C-429A-BA4D-E145E8FC1962}" destId="{DEC5A1F9-186B-4307-B72C-286A45655774}" srcOrd="0" destOrd="0" presId="urn:microsoft.com/office/officeart/2005/8/layout/hierarchy1"/>
    <dgm:cxn modelId="{AAD9A893-15D3-4692-8B12-34F3DFFF9D1A}" type="presParOf" srcId="{DEC5A1F9-186B-4307-B72C-286A45655774}" destId="{E5917065-C812-453C-9F07-8675CECD3B6C}" srcOrd="0" destOrd="0" presId="urn:microsoft.com/office/officeart/2005/8/layout/hierarchy1"/>
    <dgm:cxn modelId="{CCD6D10C-2D4E-4A17-868C-1EDC2EF2DAD9}" type="presParOf" srcId="{DEC5A1F9-186B-4307-B72C-286A45655774}" destId="{A7DA539F-F353-43C6-A1E9-F922DD40A095}" srcOrd="1" destOrd="0" presId="urn:microsoft.com/office/officeart/2005/8/layout/hierarchy1"/>
    <dgm:cxn modelId="{4E023640-C5C5-46B5-822A-54F6526FC962}" type="presParOf" srcId="{7E7282C1-3D4C-429A-BA4D-E145E8FC1962}" destId="{C54F515D-6759-4376-831C-F4698565362C}" srcOrd="1" destOrd="0" presId="urn:microsoft.com/office/officeart/2005/8/layout/hierarchy1"/>
    <dgm:cxn modelId="{046DDE08-0E3E-4440-B198-C695F2340069}" type="presParOf" srcId="{D69638AD-9842-4275-ADF8-FDB987829EA0}" destId="{F65910F5-7FB3-4EEC-A5E6-51088D4EED48}" srcOrd="2" destOrd="0" presId="urn:microsoft.com/office/officeart/2005/8/layout/hierarchy1"/>
    <dgm:cxn modelId="{A75DCAE5-1416-4961-8C38-8C7A16E48B43}" type="presParOf" srcId="{D69638AD-9842-4275-ADF8-FDB987829EA0}" destId="{C0897103-4A4E-46E0-B6DE-BA4FEDC164D0}" srcOrd="3" destOrd="0" presId="urn:microsoft.com/office/officeart/2005/8/layout/hierarchy1"/>
    <dgm:cxn modelId="{E0AD0505-8B7D-4F9D-A67B-DD400517343C}" type="presParOf" srcId="{C0897103-4A4E-46E0-B6DE-BA4FEDC164D0}" destId="{DD3DAAD7-3B4F-42A6-9CEC-F72E2BC6123B}" srcOrd="0" destOrd="0" presId="urn:microsoft.com/office/officeart/2005/8/layout/hierarchy1"/>
    <dgm:cxn modelId="{95F8BEB7-11B5-4E12-BFBA-B6B2814C94C9}" type="presParOf" srcId="{DD3DAAD7-3B4F-42A6-9CEC-F72E2BC6123B}" destId="{E408061C-0E14-4A90-B11E-AB2EA8A76A5D}" srcOrd="0" destOrd="0" presId="urn:microsoft.com/office/officeart/2005/8/layout/hierarchy1"/>
    <dgm:cxn modelId="{CAFE9606-8647-4B94-812E-533744982D90}" type="presParOf" srcId="{DD3DAAD7-3B4F-42A6-9CEC-F72E2BC6123B}" destId="{0BA4EDD8-691F-427B-84F9-30295F739772}" srcOrd="1" destOrd="0" presId="urn:microsoft.com/office/officeart/2005/8/layout/hierarchy1"/>
    <dgm:cxn modelId="{3A85422B-F64C-4434-80A2-7E016DCE25B4}" type="presParOf" srcId="{C0897103-4A4E-46E0-B6DE-BA4FEDC164D0}" destId="{6429937C-2277-4785-8571-DF2BCE6FE767}"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C072EBC4-500D-4D2A-99B1-909349D4C53F}" type="doc">
      <dgm:prSet loTypeId="urn:microsoft.com/office/officeart/2005/8/layout/radial4" loCatId="relationship" qsTypeId="urn:microsoft.com/office/officeart/2005/8/quickstyle/3d3" qsCatId="3D" csTypeId="urn:microsoft.com/office/officeart/2005/8/colors/colorful1#3" csCatId="colorful" phldr="1"/>
      <dgm:spPr/>
      <dgm:t>
        <a:bodyPr/>
        <a:lstStyle/>
        <a:p>
          <a:endParaRPr lang="fr-FR"/>
        </a:p>
      </dgm:t>
    </dgm:pt>
    <dgm:pt modelId="{5A13B40D-7909-4D60-8440-4BCBA6E5ABB7}">
      <dgm:prSet phldrT="[Texte]"/>
      <dgm:spPr/>
      <dgm:t>
        <a:bodyPr/>
        <a:lstStyle/>
        <a:p>
          <a:r>
            <a:rPr lang="fr-FR" b="1" i="0" dirty="0"/>
            <a:t>Diminution de la réponse ventilatoire à l'hypoxie et l'hypercapnie </a:t>
          </a:r>
        </a:p>
      </dgm:t>
    </dgm:pt>
    <dgm:pt modelId="{A6C74725-7E7B-450A-A0A3-839337A10A8F}" type="parTrans" cxnId="{1E1ED271-F56F-4C74-B065-C72550812EEF}">
      <dgm:prSet/>
      <dgm:spPr/>
      <dgm:t>
        <a:bodyPr/>
        <a:lstStyle/>
        <a:p>
          <a:endParaRPr lang="fr-FR"/>
        </a:p>
      </dgm:t>
    </dgm:pt>
    <dgm:pt modelId="{378811CF-7FFE-4600-9A3A-46C4E371D941}" type="sibTrans" cxnId="{1E1ED271-F56F-4C74-B065-C72550812EEF}">
      <dgm:prSet/>
      <dgm:spPr/>
      <dgm:t>
        <a:bodyPr/>
        <a:lstStyle/>
        <a:p>
          <a:endParaRPr lang="fr-FR"/>
        </a:p>
      </dgm:t>
    </dgm:pt>
    <dgm:pt modelId="{2DA77CB1-F703-4B9D-B6AD-F168CAA619DC}">
      <dgm:prSet phldrT="[Texte]"/>
      <dgm:spPr/>
      <dgm:t>
        <a:bodyPr/>
        <a:lstStyle/>
        <a:p>
          <a:r>
            <a:rPr lang="fr-FR" dirty="0"/>
            <a:t>Hyposensibilité des centres respiratoires au CO2</a:t>
          </a:r>
        </a:p>
      </dgm:t>
    </dgm:pt>
    <dgm:pt modelId="{F9690747-C07F-4F59-BE71-38A80722F10A}" type="parTrans" cxnId="{E6D12D0B-55FF-45B9-810B-FCC5A35A0254}">
      <dgm:prSet/>
      <dgm:spPr/>
      <dgm:t>
        <a:bodyPr/>
        <a:lstStyle/>
        <a:p>
          <a:endParaRPr lang="fr-FR"/>
        </a:p>
      </dgm:t>
    </dgm:pt>
    <dgm:pt modelId="{CA5C908D-4417-404A-B997-718A89F5BECA}" type="sibTrans" cxnId="{E6D12D0B-55FF-45B9-810B-FCC5A35A0254}">
      <dgm:prSet/>
      <dgm:spPr/>
      <dgm:t>
        <a:bodyPr/>
        <a:lstStyle/>
        <a:p>
          <a:endParaRPr lang="fr-FR"/>
        </a:p>
      </dgm:t>
    </dgm:pt>
    <dgm:pt modelId="{3581F68C-DDE1-4C3E-A254-DC1E23E797B2}">
      <dgm:prSet phldrT="[Texte]"/>
      <dgm:spPr/>
      <dgm:t>
        <a:bodyPr/>
        <a:lstStyle/>
        <a:p>
          <a:r>
            <a:rPr lang="fr-FR" dirty="0"/>
            <a:t>Résistance centrale à la leptine </a:t>
          </a:r>
        </a:p>
      </dgm:t>
    </dgm:pt>
    <dgm:pt modelId="{C6BDEB4A-9CFA-407C-B55D-9AA058A9941B}" type="parTrans" cxnId="{03A1BA3A-E402-4E77-987E-4C55EA4C50E1}">
      <dgm:prSet/>
      <dgm:spPr/>
      <dgm:t>
        <a:bodyPr/>
        <a:lstStyle/>
        <a:p>
          <a:endParaRPr lang="fr-FR"/>
        </a:p>
      </dgm:t>
    </dgm:pt>
    <dgm:pt modelId="{08528415-CAE9-4308-B790-A49E2D6D8979}" type="sibTrans" cxnId="{03A1BA3A-E402-4E77-987E-4C55EA4C50E1}">
      <dgm:prSet/>
      <dgm:spPr/>
      <dgm:t>
        <a:bodyPr/>
        <a:lstStyle/>
        <a:p>
          <a:endParaRPr lang="fr-FR"/>
        </a:p>
      </dgm:t>
    </dgm:pt>
    <dgm:pt modelId="{733E65B5-08EA-4065-826F-1885FD9B9890}">
      <dgm:prSet phldrT="[Texte]"/>
      <dgm:spPr/>
      <dgm:t>
        <a:bodyPr/>
        <a:lstStyle/>
        <a:p>
          <a:endParaRPr lang="fr-FR" dirty="0"/>
        </a:p>
      </dgm:t>
    </dgm:pt>
    <dgm:pt modelId="{BFDE83E8-1234-4421-9273-AB5E6B52A3C2}" type="parTrans" cxnId="{5DE2FCBA-6700-45FA-AF74-3CFE225359DD}">
      <dgm:prSet/>
      <dgm:spPr/>
      <dgm:t>
        <a:bodyPr/>
        <a:lstStyle/>
        <a:p>
          <a:endParaRPr lang="fr-FR"/>
        </a:p>
      </dgm:t>
    </dgm:pt>
    <dgm:pt modelId="{2822197D-9D2F-4508-9C5A-FFAF98EB0EBB}" type="sibTrans" cxnId="{5DE2FCBA-6700-45FA-AF74-3CFE225359DD}">
      <dgm:prSet/>
      <dgm:spPr/>
      <dgm:t>
        <a:bodyPr/>
        <a:lstStyle/>
        <a:p>
          <a:endParaRPr lang="fr-FR"/>
        </a:p>
      </dgm:t>
    </dgm:pt>
    <dgm:pt modelId="{BCA45C51-AE53-48CE-846A-F564FA0E3000}" type="pres">
      <dgm:prSet presAssocID="{C072EBC4-500D-4D2A-99B1-909349D4C53F}" presName="cycle" presStyleCnt="0">
        <dgm:presLayoutVars>
          <dgm:chMax val="1"/>
          <dgm:dir/>
          <dgm:animLvl val="ctr"/>
          <dgm:resizeHandles val="exact"/>
        </dgm:presLayoutVars>
      </dgm:prSet>
      <dgm:spPr/>
    </dgm:pt>
    <dgm:pt modelId="{C4E564A2-8789-4F4A-A7E2-B6E7B5C1E877}" type="pres">
      <dgm:prSet presAssocID="{5A13B40D-7909-4D60-8440-4BCBA6E5ABB7}" presName="centerShape" presStyleLbl="node0" presStyleIdx="0" presStyleCnt="1" custScaleX="130693"/>
      <dgm:spPr/>
    </dgm:pt>
    <dgm:pt modelId="{02D217C9-373A-4769-AE46-90D7E0C50DB4}" type="pres">
      <dgm:prSet presAssocID="{F9690747-C07F-4F59-BE71-38A80722F10A}" presName="parTrans" presStyleLbl="bgSibTrans2D1" presStyleIdx="0" presStyleCnt="2"/>
      <dgm:spPr/>
    </dgm:pt>
    <dgm:pt modelId="{A182C1B1-3D34-466C-B1DC-786B4E7F5D83}" type="pres">
      <dgm:prSet presAssocID="{2DA77CB1-F703-4B9D-B6AD-F168CAA619DC}" presName="node" presStyleLbl="node1" presStyleIdx="0" presStyleCnt="2">
        <dgm:presLayoutVars>
          <dgm:bulletEnabled val="1"/>
        </dgm:presLayoutVars>
      </dgm:prSet>
      <dgm:spPr/>
    </dgm:pt>
    <dgm:pt modelId="{35BEA17E-7B9C-44D5-B912-B0390BA2E0A3}" type="pres">
      <dgm:prSet presAssocID="{C6BDEB4A-9CFA-407C-B55D-9AA058A9941B}" presName="parTrans" presStyleLbl="bgSibTrans2D1" presStyleIdx="1" presStyleCnt="2"/>
      <dgm:spPr/>
    </dgm:pt>
    <dgm:pt modelId="{368C8A49-45C3-45B4-8604-2330688F0EC2}" type="pres">
      <dgm:prSet presAssocID="{3581F68C-DDE1-4C3E-A254-DC1E23E797B2}" presName="node" presStyleLbl="node1" presStyleIdx="1" presStyleCnt="2">
        <dgm:presLayoutVars>
          <dgm:bulletEnabled val="1"/>
        </dgm:presLayoutVars>
      </dgm:prSet>
      <dgm:spPr/>
    </dgm:pt>
  </dgm:ptLst>
  <dgm:cxnLst>
    <dgm:cxn modelId="{E6D12D0B-55FF-45B9-810B-FCC5A35A0254}" srcId="{5A13B40D-7909-4D60-8440-4BCBA6E5ABB7}" destId="{2DA77CB1-F703-4B9D-B6AD-F168CAA619DC}" srcOrd="0" destOrd="0" parTransId="{F9690747-C07F-4F59-BE71-38A80722F10A}" sibTransId="{CA5C908D-4417-404A-B997-718A89F5BECA}"/>
    <dgm:cxn modelId="{03A1BA3A-E402-4E77-987E-4C55EA4C50E1}" srcId="{5A13B40D-7909-4D60-8440-4BCBA6E5ABB7}" destId="{3581F68C-DDE1-4C3E-A254-DC1E23E797B2}" srcOrd="1" destOrd="0" parTransId="{C6BDEB4A-9CFA-407C-B55D-9AA058A9941B}" sibTransId="{08528415-CAE9-4308-B790-A49E2D6D8979}"/>
    <dgm:cxn modelId="{171A193D-DAC9-4E4E-87BC-33FC1E2AA0A1}" type="presOf" srcId="{C6BDEB4A-9CFA-407C-B55D-9AA058A9941B}" destId="{35BEA17E-7B9C-44D5-B912-B0390BA2E0A3}" srcOrd="0" destOrd="0" presId="urn:microsoft.com/office/officeart/2005/8/layout/radial4"/>
    <dgm:cxn modelId="{DFED785B-AC99-4E1A-B929-FF0964073EF2}" type="presOf" srcId="{3581F68C-DDE1-4C3E-A254-DC1E23E797B2}" destId="{368C8A49-45C3-45B4-8604-2330688F0EC2}" srcOrd="0" destOrd="0" presId="urn:microsoft.com/office/officeart/2005/8/layout/radial4"/>
    <dgm:cxn modelId="{1E1ED271-F56F-4C74-B065-C72550812EEF}" srcId="{C072EBC4-500D-4D2A-99B1-909349D4C53F}" destId="{5A13B40D-7909-4D60-8440-4BCBA6E5ABB7}" srcOrd="0" destOrd="0" parTransId="{A6C74725-7E7B-450A-A0A3-839337A10A8F}" sibTransId="{378811CF-7FFE-4600-9A3A-46C4E371D941}"/>
    <dgm:cxn modelId="{072F5D76-0771-4CA4-8C6D-2DD57A661113}" type="presOf" srcId="{C072EBC4-500D-4D2A-99B1-909349D4C53F}" destId="{BCA45C51-AE53-48CE-846A-F564FA0E3000}" srcOrd="0" destOrd="0" presId="urn:microsoft.com/office/officeart/2005/8/layout/radial4"/>
    <dgm:cxn modelId="{92354D8C-7FDA-405E-A3D7-3F25E583F1AE}" type="presOf" srcId="{2DA77CB1-F703-4B9D-B6AD-F168CAA619DC}" destId="{A182C1B1-3D34-466C-B1DC-786B4E7F5D83}" srcOrd="0" destOrd="0" presId="urn:microsoft.com/office/officeart/2005/8/layout/radial4"/>
    <dgm:cxn modelId="{5DE2FCBA-6700-45FA-AF74-3CFE225359DD}" srcId="{C072EBC4-500D-4D2A-99B1-909349D4C53F}" destId="{733E65B5-08EA-4065-826F-1885FD9B9890}" srcOrd="1" destOrd="0" parTransId="{BFDE83E8-1234-4421-9273-AB5E6B52A3C2}" sibTransId="{2822197D-9D2F-4508-9C5A-FFAF98EB0EBB}"/>
    <dgm:cxn modelId="{FF3C92D1-2DF5-4D38-B499-AB39FFD6EE8B}" type="presOf" srcId="{F9690747-C07F-4F59-BE71-38A80722F10A}" destId="{02D217C9-373A-4769-AE46-90D7E0C50DB4}" srcOrd="0" destOrd="0" presId="urn:microsoft.com/office/officeart/2005/8/layout/radial4"/>
    <dgm:cxn modelId="{24BCEEEA-A994-4995-9322-76F4FF2DE718}" type="presOf" srcId="{5A13B40D-7909-4D60-8440-4BCBA6E5ABB7}" destId="{C4E564A2-8789-4F4A-A7E2-B6E7B5C1E877}" srcOrd="0" destOrd="0" presId="urn:microsoft.com/office/officeart/2005/8/layout/radial4"/>
    <dgm:cxn modelId="{42F0C5DE-E61C-46DB-B722-969C91A694D6}" type="presParOf" srcId="{BCA45C51-AE53-48CE-846A-F564FA0E3000}" destId="{C4E564A2-8789-4F4A-A7E2-B6E7B5C1E877}" srcOrd="0" destOrd="0" presId="urn:microsoft.com/office/officeart/2005/8/layout/radial4"/>
    <dgm:cxn modelId="{36145E89-EAB9-41E4-8632-8E279F553CF3}" type="presParOf" srcId="{BCA45C51-AE53-48CE-846A-F564FA0E3000}" destId="{02D217C9-373A-4769-AE46-90D7E0C50DB4}" srcOrd="1" destOrd="0" presId="urn:microsoft.com/office/officeart/2005/8/layout/radial4"/>
    <dgm:cxn modelId="{712F82B5-7504-498B-BC4B-53DB2CF77BBD}" type="presParOf" srcId="{BCA45C51-AE53-48CE-846A-F564FA0E3000}" destId="{A182C1B1-3D34-466C-B1DC-786B4E7F5D83}" srcOrd="2" destOrd="0" presId="urn:microsoft.com/office/officeart/2005/8/layout/radial4"/>
    <dgm:cxn modelId="{A2DA6A7F-A82E-4029-92CC-359102186122}" type="presParOf" srcId="{BCA45C51-AE53-48CE-846A-F564FA0E3000}" destId="{35BEA17E-7B9C-44D5-B912-B0390BA2E0A3}" srcOrd="3" destOrd="0" presId="urn:microsoft.com/office/officeart/2005/8/layout/radial4"/>
    <dgm:cxn modelId="{58C7A400-1B20-4437-B3D6-766F0E8CC1DF}" type="presParOf" srcId="{BCA45C51-AE53-48CE-846A-F564FA0E3000}" destId="{368C8A49-45C3-45B4-8604-2330688F0EC2}" srcOrd="4" destOrd="0" presId="urn:microsoft.com/office/officeart/2005/8/layout/radial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82507D34-2DD9-423F-A674-336A8F979F25}" type="doc">
      <dgm:prSet loTypeId="urn:microsoft.com/office/officeart/2005/8/layout/hierarchy1" loCatId="hierarchy" qsTypeId="urn:microsoft.com/office/officeart/2005/8/quickstyle/3d2#3" qsCatId="3D" csTypeId="urn:microsoft.com/office/officeart/2005/8/colors/colorful2" csCatId="colorful" phldr="1"/>
      <dgm:spPr/>
      <dgm:t>
        <a:bodyPr/>
        <a:lstStyle/>
        <a:p>
          <a:endParaRPr lang="fr-FR"/>
        </a:p>
      </dgm:t>
    </dgm:pt>
    <dgm:pt modelId="{CDC9C2DC-2582-4B59-98B6-D9028282252A}">
      <dgm:prSet phldrT="[Texte]" custT="1"/>
      <dgm:spPr/>
      <dgm:t>
        <a:bodyPr/>
        <a:lstStyle/>
        <a:p>
          <a:r>
            <a:rPr lang="fr-FR" sz="3200" b="1" dirty="0">
              <a:solidFill>
                <a:schemeClr val="tx1"/>
              </a:solidFill>
            </a:rPr>
            <a:t>PHYSIOPATHOLOGIE </a:t>
          </a:r>
        </a:p>
        <a:p>
          <a:r>
            <a:rPr lang="fr-FR" sz="3200" b="1" dirty="0">
              <a:solidFill>
                <a:schemeClr val="tx1"/>
              </a:solidFill>
            </a:rPr>
            <a:t>DU SOH</a:t>
          </a:r>
        </a:p>
      </dgm:t>
    </dgm:pt>
    <dgm:pt modelId="{18DA54CE-1E5F-4E3A-9A30-F820110C080A}" type="parTrans" cxnId="{85767E3D-07C3-4D07-866C-FABA751BD440}">
      <dgm:prSet/>
      <dgm:spPr/>
      <dgm:t>
        <a:bodyPr/>
        <a:lstStyle/>
        <a:p>
          <a:endParaRPr lang="fr-FR"/>
        </a:p>
      </dgm:t>
    </dgm:pt>
    <dgm:pt modelId="{344C14E9-EEB4-420A-AFC3-A7848B0F4549}" type="sibTrans" cxnId="{85767E3D-07C3-4D07-866C-FABA751BD440}">
      <dgm:prSet/>
      <dgm:spPr/>
      <dgm:t>
        <a:bodyPr/>
        <a:lstStyle/>
        <a:p>
          <a:endParaRPr lang="fr-FR"/>
        </a:p>
      </dgm:t>
    </dgm:pt>
    <dgm:pt modelId="{18FCBB4C-F799-40C2-8B0A-0E3CB31FC980}">
      <dgm:prSet phldrT="[Texte]" custT="1"/>
      <dgm:spPr/>
      <dgm:t>
        <a:bodyPr/>
        <a:lstStyle/>
        <a:p>
          <a:r>
            <a:rPr lang="fr-FR" sz="2400" b="1" dirty="0">
              <a:solidFill>
                <a:schemeClr val="tx1"/>
              </a:solidFill>
            </a:rPr>
            <a:t> MECANIQUE RESPIRATOIRE </a:t>
          </a:r>
        </a:p>
      </dgm:t>
    </dgm:pt>
    <dgm:pt modelId="{D5299D26-A85B-44C5-82D5-B6BF454CA63D}" type="parTrans" cxnId="{41AE6B44-5494-4745-8E31-6946F8F54319}">
      <dgm:prSet/>
      <dgm:spPr/>
      <dgm:t>
        <a:bodyPr/>
        <a:lstStyle/>
        <a:p>
          <a:endParaRPr lang="fr-FR"/>
        </a:p>
      </dgm:t>
    </dgm:pt>
    <dgm:pt modelId="{27973DA6-AEEE-49E8-8B04-A2A05397C6EE}" type="sibTrans" cxnId="{41AE6B44-5494-4745-8E31-6946F8F54319}">
      <dgm:prSet/>
      <dgm:spPr/>
      <dgm:t>
        <a:bodyPr/>
        <a:lstStyle/>
        <a:p>
          <a:endParaRPr lang="fr-FR"/>
        </a:p>
      </dgm:t>
    </dgm:pt>
    <dgm:pt modelId="{AE1B65FB-FA00-451F-A621-5995BF25A907}">
      <dgm:prSet phldrT="[Texte]"/>
      <dgm:spPr/>
      <dgm:t>
        <a:bodyPr/>
        <a:lstStyle/>
        <a:p>
          <a:r>
            <a:rPr lang="fr-FR" b="1" dirty="0"/>
            <a:t>EFFET DE LA LEPTINE </a:t>
          </a:r>
        </a:p>
      </dgm:t>
    </dgm:pt>
    <dgm:pt modelId="{63DB2D28-76DF-4E3B-B4EF-749710C1EEC2}" type="parTrans" cxnId="{6DAF67BE-4243-46DF-B059-FAF5A31B764D}">
      <dgm:prSet/>
      <dgm:spPr/>
      <dgm:t>
        <a:bodyPr/>
        <a:lstStyle/>
        <a:p>
          <a:endParaRPr lang="fr-FR"/>
        </a:p>
      </dgm:t>
    </dgm:pt>
    <dgm:pt modelId="{03C493BC-E52D-414F-A8FA-83F30BFB814B}" type="sibTrans" cxnId="{6DAF67BE-4243-46DF-B059-FAF5A31B764D}">
      <dgm:prSet/>
      <dgm:spPr/>
      <dgm:t>
        <a:bodyPr/>
        <a:lstStyle/>
        <a:p>
          <a:endParaRPr lang="fr-FR"/>
        </a:p>
      </dgm:t>
    </dgm:pt>
    <dgm:pt modelId="{B24C9C53-F9F0-46AF-BFB1-4B1567D7ACBE}">
      <dgm:prSet phldrT="[Texte]" custT="1"/>
      <dgm:spPr/>
      <dgm:t>
        <a:bodyPr/>
        <a:lstStyle/>
        <a:p>
          <a:r>
            <a:rPr lang="fr-FR" sz="2400" b="1" dirty="0"/>
            <a:t>DYSFONCTIONNEMENT DU CONTROL VENTILATOIRE </a:t>
          </a:r>
        </a:p>
      </dgm:t>
    </dgm:pt>
    <dgm:pt modelId="{FE3C19E5-FD9A-47D3-B934-6F816B41722A}" type="sibTrans" cxnId="{4B7A526A-7701-4F49-A750-93B40729604A}">
      <dgm:prSet/>
      <dgm:spPr/>
      <dgm:t>
        <a:bodyPr/>
        <a:lstStyle/>
        <a:p>
          <a:endParaRPr lang="fr-FR"/>
        </a:p>
      </dgm:t>
    </dgm:pt>
    <dgm:pt modelId="{649BFF57-92ED-4C29-814E-2C3A41A8F56A}" type="parTrans" cxnId="{4B7A526A-7701-4F49-A750-93B40729604A}">
      <dgm:prSet/>
      <dgm:spPr/>
      <dgm:t>
        <a:bodyPr/>
        <a:lstStyle/>
        <a:p>
          <a:endParaRPr lang="fr-FR"/>
        </a:p>
      </dgm:t>
    </dgm:pt>
    <dgm:pt modelId="{BA18FFBE-5D71-4427-8218-CD3B55F96E18}">
      <dgm:prSet phldrT="[Texte]"/>
      <dgm:spPr/>
      <dgm:t>
        <a:bodyPr/>
        <a:lstStyle/>
        <a:p>
          <a:r>
            <a:rPr lang="fr-FR" b="1" dirty="0"/>
            <a:t>MODULATION DE LA SENSIBILTE DES CHEMORECEPTEURS</a:t>
          </a:r>
        </a:p>
      </dgm:t>
    </dgm:pt>
    <dgm:pt modelId="{F3464E16-E1B3-485E-B682-C172B4E46B86}" type="parTrans" cxnId="{B1B6C804-8542-4266-8634-7AAEE015F277}">
      <dgm:prSet/>
      <dgm:spPr/>
      <dgm:t>
        <a:bodyPr/>
        <a:lstStyle/>
        <a:p>
          <a:endParaRPr lang="fr-FR"/>
        </a:p>
      </dgm:t>
    </dgm:pt>
    <dgm:pt modelId="{FD561C4A-5A9B-45D2-A558-F82B8F60766E}" type="sibTrans" cxnId="{B1B6C804-8542-4266-8634-7AAEE015F277}">
      <dgm:prSet/>
      <dgm:spPr/>
      <dgm:t>
        <a:bodyPr/>
        <a:lstStyle/>
        <a:p>
          <a:endParaRPr lang="fr-FR"/>
        </a:p>
      </dgm:t>
    </dgm:pt>
    <dgm:pt modelId="{69681B15-7C48-45A9-8F08-84AD069B2B1E}">
      <dgm:prSet phldrT="[Texte]" custT="1"/>
      <dgm:spPr/>
      <dgm:t>
        <a:bodyPr/>
        <a:lstStyle/>
        <a:p>
          <a:r>
            <a:rPr lang="fr-FR" sz="2400" b="1" dirty="0">
              <a:solidFill>
                <a:schemeClr val="tx1"/>
              </a:solidFill>
            </a:rPr>
            <a:t>ACTION</a:t>
          </a:r>
        </a:p>
        <a:p>
          <a:r>
            <a:rPr lang="fr-FR" sz="2400" b="1" dirty="0">
              <a:solidFill>
                <a:schemeClr val="tx1"/>
              </a:solidFill>
            </a:rPr>
            <a:t> NEURO-HUMORALE</a:t>
          </a:r>
        </a:p>
      </dgm:t>
    </dgm:pt>
    <dgm:pt modelId="{6B27C431-4D5E-44E2-B42B-FDAE8A98DDE1}" type="parTrans" cxnId="{9F182674-81F7-4B1F-A2BF-8F4A4CA2860F}">
      <dgm:prSet/>
      <dgm:spPr/>
      <dgm:t>
        <a:bodyPr/>
        <a:lstStyle/>
        <a:p>
          <a:endParaRPr lang="fr-FR"/>
        </a:p>
      </dgm:t>
    </dgm:pt>
    <dgm:pt modelId="{4FFB2887-2E28-4635-9F8C-EB458EEBDDFB}" type="sibTrans" cxnId="{9F182674-81F7-4B1F-A2BF-8F4A4CA2860F}">
      <dgm:prSet/>
      <dgm:spPr/>
      <dgm:t>
        <a:bodyPr/>
        <a:lstStyle/>
        <a:p>
          <a:endParaRPr lang="fr-FR"/>
        </a:p>
      </dgm:t>
    </dgm:pt>
    <dgm:pt modelId="{67154194-0EF6-4B86-B803-D04AB076EB06}">
      <dgm:prSet phldrT="[Texte]" custT="1"/>
      <dgm:spPr/>
      <dgm:t>
        <a:bodyPr/>
        <a:lstStyle/>
        <a:p>
          <a:r>
            <a:rPr lang="fr-FR" sz="2800" b="1" dirty="0">
              <a:solidFill>
                <a:srgbClr val="FF0000"/>
              </a:solidFill>
            </a:rPr>
            <a:t>TROUBLES RESPIRATOIRES NOCTURNES </a:t>
          </a:r>
        </a:p>
      </dgm:t>
    </dgm:pt>
    <dgm:pt modelId="{B8313423-A645-45D5-933B-4CF95EF43D3D}" type="parTrans" cxnId="{E2ADD424-5C8C-4233-9202-65109D9AE8A4}">
      <dgm:prSet/>
      <dgm:spPr/>
      <dgm:t>
        <a:bodyPr/>
        <a:lstStyle/>
        <a:p>
          <a:endParaRPr lang="fr-FR"/>
        </a:p>
      </dgm:t>
    </dgm:pt>
    <dgm:pt modelId="{EAD8BA25-6ABE-445C-8508-050BBB8DD01B}" type="sibTrans" cxnId="{E2ADD424-5C8C-4233-9202-65109D9AE8A4}">
      <dgm:prSet/>
      <dgm:spPr/>
      <dgm:t>
        <a:bodyPr/>
        <a:lstStyle/>
        <a:p>
          <a:endParaRPr lang="fr-FR"/>
        </a:p>
      </dgm:t>
    </dgm:pt>
    <dgm:pt modelId="{CD40E9D7-F76A-4D5F-BA74-A12907378F9C}" type="pres">
      <dgm:prSet presAssocID="{82507D34-2DD9-423F-A674-336A8F979F25}" presName="hierChild1" presStyleCnt="0">
        <dgm:presLayoutVars>
          <dgm:chPref val="1"/>
          <dgm:dir/>
          <dgm:animOne val="branch"/>
          <dgm:animLvl val="lvl"/>
          <dgm:resizeHandles/>
        </dgm:presLayoutVars>
      </dgm:prSet>
      <dgm:spPr/>
    </dgm:pt>
    <dgm:pt modelId="{841A1233-18B7-479A-9004-C82DB669272C}" type="pres">
      <dgm:prSet presAssocID="{CDC9C2DC-2582-4B59-98B6-D9028282252A}" presName="hierRoot1" presStyleCnt="0"/>
      <dgm:spPr/>
    </dgm:pt>
    <dgm:pt modelId="{A76480EA-E279-4EB0-999F-79E47B9CCBC1}" type="pres">
      <dgm:prSet presAssocID="{CDC9C2DC-2582-4B59-98B6-D9028282252A}" presName="composite" presStyleCnt="0"/>
      <dgm:spPr/>
    </dgm:pt>
    <dgm:pt modelId="{4D6527DF-DF19-419E-9A29-4091E9265D11}" type="pres">
      <dgm:prSet presAssocID="{CDC9C2DC-2582-4B59-98B6-D9028282252A}" presName="background" presStyleLbl="node0" presStyleIdx="0" presStyleCnt="1"/>
      <dgm:spPr/>
    </dgm:pt>
    <dgm:pt modelId="{ADF8F661-E145-4BA2-A6B1-64F207C64B09}" type="pres">
      <dgm:prSet presAssocID="{CDC9C2DC-2582-4B59-98B6-D9028282252A}" presName="text" presStyleLbl="fgAcc0" presStyleIdx="0" presStyleCnt="1" custScaleX="253902">
        <dgm:presLayoutVars>
          <dgm:chPref val="3"/>
        </dgm:presLayoutVars>
      </dgm:prSet>
      <dgm:spPr/>
    </dgm:pt>
    <dgm:pt modelId="{DEEE4175-A637-4793-A08A-AEA66BD096F0}" type="pres">
      <dgm:prSet presAssocID="{CDC9C2DC-2582-4B59-98B6-D9028282252A}" presName="hierChild2" presStyleCnt="0"/>
      <dgm:spPr/>
    </dgm:pt>
    <dgm:pt modelId="{F30A5D81-3A4C-4808-B62E-040565B611C7}" type="pres">
      <dgm:prSet presAssocID="{D5299D26-A85B-44C5-82D5-B6BF454CA63D}" presName="Name10" presStyleLbl="parChTrans1D2" presStyleIdx="0" presStyleCnt="3"/>
      <dgm:spPr/>
    </dgm:pt>
    <dgm:pt modelId="{4FEF1AF6-4E81-4543-A057-ADDBE0ED2BE3}" type="pres">
      <dgm:prSet presAssocID="{18FCBB4C-F799-40C2-8B0A-0E3CB31FC980}" presName="hierRoot2" presStyleCnt="0"/>
      <dgm:spPr/>
    </dgm:pt>
    <dgm:pt modelId="{F2F334B3-A0C6-4BC0-A75B-B6E377D4FD3F}" type="pres">
      <dgm:prSet presAssocID="{18FCBB4C-F799-40C2-8B0A-0E3CB31FC980}" presName="composite2" presStyleCnt="0"/>
      <dgm:spPr/>
    </dgm:pt>
    <dgm:pt modelId="{D6FADC92-91BC-41B8-9814-E3C3988B90C8}" type="pres">
      <dgm:prSet presAssocID="{18FCBB4C-F799-40C2-8B0A-0E3CB31FC980}" presName="background2" presStyleLbl="node2" presStyleIdx="0" presStyleCnt="3"/>
      <dgm:spPr/>
    </dgm:pt>
    <dgm:pt modelId="{53435EBC-F8FD-4F50-AA23-433C4B1073DC}" type="pres">
      <dgm:prSet presAssocID="{18FCBB4C-F799-40C2-8B0A-0E3CB31FC980}" presName="text2" presStyleLbl="fgAcc2" presStyleIdx="0" presStyleCnt="3" custScaleX="186800" custLinFactNeighborX="10284" custLinFactNeighborY="-1799">
        <dgm:presLayoutVars>
          <dgm:chPref val="3"/>
        </dgm:presLayoutVars>
      </dgm:prSet>
      <dgm:spPr/>
    </dgm:pt>
    <dgm:pt modelId="{5F1560C7-C004-4DDE-A641-48765D1D5882}" type="pres">
      <dgm:prSet presAssocID="{18FCBB4C-F799-40C2-8B0A-0E3CB31FC980}" presName="hierChild3" presStyleCnt="0"/>
      <dgm:spPr/>
    </dgm:pt>
    <dgm:pt modelId="{7F284F58-C869-4DA0-A937-41C425FF8080}" type="pres">
      <dgm:prSet presAssocID="{B8313423-A645-45D5-933B-4CF95EF43D3D}" presName="Name10" presStyleLbl="parChTrans1D2" presStyleIdx="1" presStyleCnt="3"/>
      <dgm:spPr/>
    </dgm:pt>
    <dgm:pt modelId="{E8AEE03B-8956-494A-829F-FBCC81CC2F6E}" type="pres">
      <dgm:prSet presAssocID="{67154194-0EF6-4B86-B803-D04AB076EB06}" presName="hierRoot2" presStyleCnt="0"/>
      <dgm:spPr/>
    </dgm:pt>
    <dgm:pt modelId="{4EF646A9-28B3-49CF-89D6-375DE4EF8DE3}" type="pres">
      <dgm:prSet presAssocID="{67154194-0EF6-4B86-B803-D04AB076EB06}" presName="composite2" presStyleCnt="0"/>
      <dgm:spPr/>
    </dgm:pt>
    <dgm:pt modelId="{B2B5446D-EDBF-444B-995D-8471DE1EAFF1}" type="pres">
      <dgm:prSet presAssocID="{67154194-0EF6-4B86-B803-D04AB076EB06}" presName="background2" presStyleLbl="node2" presStyleIdx="1" presStyleCnt="3"/>
      <dgm:spPr/>
    </dgm:pt>
    <dgm:pt modelId="{45674166-0771-4831-ABB6-5061F51D7FCB}" type="pres">
      <dgm:prSet presAssocID="{67154194-0EF6-4B86-B803-D04AB076EB06}" presName="text2" presStyleLbl="fgAcc2" presStyleIdx="1" presStyleCnt="3" custScaleX="192953" custScaleY="150828" custLinFactNeighborX="43420" custLinFactNeighborY="-5398">
        <dgm:presLayoutVars>
          <dgm:chPref val="3"/>
        </dgm:presLayoutVars>
      </dgm:prSet>
      <dgm:spPr/>
    </dgm:pt>
    <dgm:pt modelId="{9610691A-C569-41E9-A403-AEE66F77611E}" type="pres">
      <dgm:prSet presAssocID="{67154194-0EF6-4B86-B803-D04AB076EB06}" presName="hierChild3" presStyleCnt="0"/>
      <dgm:spPr/>
    </dgm:pt>
    <dgm:pt modelId="{34271A32-4146-4644-AC42-39E2F878158B}" type="pres">
      <dgm:prSet presAssocID="{6B27C431-4D5E-44E2-B42B-FDAE8A98DDE1}" presName="Name10" presStyleLbl="parChTrans1D2" presStyleIdx="2" presStyleCnt="3"/>
      <dgm:spPr/>
    </dgm:pt>
    <dgm:pt modelId="{70B99534-EDC2-4978-922C-7EC060A0723D}" type="pres">
      <dgm:prSet presAssocID="{69681B15-7C48-45A9-8F08-84AD069B2B1E}" presName="hierRoot2" presStyleCnt="0"/>
      <dgm:spPr/>
    </dgm:pt>
    <dgm:pt modelId="{14501B3F-ECC3-4228-A191-15590D8D09EA}" type="pres">
      <dgm:prSet presAssocID="{69681B15-7C48-45A9-8F08-84AD069B2B1E}" presName="composite2" presStyleCnt="0"/>
      <dgm:spPr/>
    </dgm:pt>
    <dgm:pt modelId="{9ED9875F-1CC8-41BF-8820-677C8F5EE881}" type="pres">
      <dgm:prSet presAssocID="{69681B15-7C48-45A9-8F08-84AD069B2B1E}" presName="background2" presStyleLbl="node2" presStyleIdx="2" presStyleCnt="3"/>
      <dgm:spPr/>
    </dgm:pt>
    <dgm:pt modelId="{243DA0DD-A235-4CAE-8FB9-226626318382}" type="pres">
      <dgm:prSet presAssocID="{69681B15-7C48-45A9-8F08-84AD069B2B1E}" presName="text2" presStyleLbl="fgAcc2" presStyleIdx="2" presStyleCnt="3" custScaleX="197295" custLinFactNeighborX="68694" custLinFactNeighborY="-6657">
        <dgm:presLayoutVars>
          <dgm:chPref val="3"/>
        </dgm:presLayoutVars>
      </dgm:prSet>
      <dgm:spPr/>
    </dgm:pt>
    <dgm:pt modelId="{ACCB680A-5E6C-4C6D-8D98-E3E19E47868E}" type="pres">
      <dgm:prSet presAssocID="{69681B15-7C48-45A9-8F08-84AD069B2B1E}" presName="hierChild3" presStyleCnt="0"/>
      <dgm:spPr/>
    </dgm:pt>
    <dgm:pt modelId="{BF998672-D53F-4040-BE28-80228328390D}" type="pres">
      <dgm:prSet presAssocID="{649BFF57-92ED-4C29-814E-2C3A41A8F56A}" presName="Name17" presStyleLbl="parChTrans1D3" presStyleIdx="0" presStyleCnt="1"/>
      <dgm:spPr/>
    </dgm:pt>
    <dgm:pt modelId="{39881F8A-3356-45A4-84FF-1523163FFDDA}" type="pres">
      <dgm:prSet presAssocID="{B24C9C53-F9F0-46AF-BFB1-4B1567D7ACBE}" presName="hierRoot3" presStyleCnt="0"/>
      <dgm:spPr/>
    </dgm:pt>
    <dgm:pt modelId="{2F963307-032E-4F55-9742-CC8173114BCB}" type="pres">
      <dgm:prSet presAssocID="{B24C9C53-F9F0-46AF-BFB1-4B1567D7ACBE}" presName="composite3" presStyleCnt="0"/>
      <dgm:spPr/>
    </dgm:pt>
    <dgm:pt modelId="{BE795A59-F006-422F-80E2-3A748E6920D0}" type="pres">
      <dgm:prSet presAssocID="{B24C9C53-F9F0-46AF-BFB1-4B1567D7ACBE}" presName="background3" presStyleLbl="node3" presStyleIdx="0" presStyleCnt="1"/>
      <dgm:spPr/>
    </dgm:pt>
    <dgm:pt modelId="{B2BFAA95-83B7-4ED0-BA79-257CC0BC28FC}" type="pres">
      <dgm:prSet presAssocID="{B24C9C53-F9F0-46AF-BFB1-4B1567D7ACBE}" presName="text3" presStyleLbl="fgAcc3" presStyleIdx="0" presStyleCnt="1" custScaleX="240904" custLinFactNeighborX="53139" custLinFactNeighborY="0">
        <dgm:presLayoutVars>
          <dgm:chPref val="3"/>
        </dgm:presLayoutVars>
      </dgm:prSet>
      <dgm:spPr/>
    </dgm:pt>
    <dgm:pt modelId="{D69638AD-9842-4275-ADF8-FDB987829EA0}" type="pres">
      <dgm:prSet presAssocID="{B24C9C53-F9F0-46AF-BFB1-4B1567D7ACBE}" presName="hierChild4" presStyleCnt="0"/>
      <dgm:spPr/>
    </dgm:pt>
    <dgm:pt modelId="{7B31A910-90F9-4C2F-81CD-A8951EB8CF4B}" type="pres">
      <dgm:prSet presAssocID="{63DB2D28-76DF-4E3B-B4EF-749710C1EEC2}" presName="Name23" presStyleLbl="parChTrans1D4" presStyleIdx="0" presStyleCnt="2"/>
      <dgm:spPr/>
    </dgm:pt>
    <dgm:pt modelId="{7E7282C1-3D4C-429A-BA4D-E145E8FC1962}" type="pres">
      <dgm:prSet presAssocID="{AE1B65FB-FA00-451F-A621-5995BF25A907}" presName="hierRoot4" presStyleCnt="0"/>
      <dgm:spPr/>
    </dgm:pt>
    <dgm:pt modelId="{DEC5A1F9-186B-4307-B72C-286A45655774}" type="pres">
      <dgm:prSet presAssocID="{AE1B65FB-FA00-451F-A621-5995BF25A907}" presName="composite4" presStyleCnt="0"/>
      <dgm:spPr/>
    </dgm:pt>
    <dgm:pt modelId="{E5917065-C812-453C-9F07-8675CECD3B6C}" type="pres">
      <dgm:prSet presAssocID="{AE1B65FB-FA00-451F-A621-5995BF25A907}" presName="background4" presStyleLbl="node4" presStyleIdx="0" presStyleCnt="2"/>
      <dgm:spPr/>
    </dgm:pt>
    <dgm:pt modelId="{A7DA539F-F353-43C6-A1E9-F922DD40A095}" type="pres">
      <dgm:prSet presAssocID="{AE1B65FB-FA00-451F-A621-5995BF25A907}" presName="text4" presStyleLbl="fgAcc4" presStyleIdx="0" presStyleCnt="2" custScaleX="178837">
        <dgm:presLayoutVars>
          <dgm:chPref val="3"/>
        </dgm:presLayoutVars>
      </dgm:prSet>
      <dgm:spPr/>
    </dgm:pt>
    <dgm:pt modelId="{C54F515D-6759-4376-831C-F4698565362C}" type="pres">
      <dgm:prSet presAssocID="{AE1B65FB-FA00-451F-A621-5995BF25A907}" presName="hierChild5" presStyleCnt="0"/>
      <dgm:spPr/>
    </dgm:pt>
    <dgm:pt modelId="{F65910F5-7FB3-4EEC-A5E6-51088D4EED48}" type="pres">
      <dgm:prSet presAssocID="{F3464E16-E1B3-485E-B682-C172B4E46B86}" presName="Name23" presStyleLbl="parChTrans1D4" presStyleIdx="1" presStyleCnt="2"/>
      <dgm:spPr/>
    </dgm:pt>
    <dgm:pt modelId="{C0897103-4A4E-46E0-B6DE-BA4FEDC164D0}" type="pres">
      <dgm:prSet presAssocID="{BA18FFBE-5D71-4427-8218-CD3B55F96E18}" presName="hierRoot4" presStyleCnt="0"/>
      <dgm:spPr/>
    </dgm:pt>
    <dgm:pt modelId="{DD3DAAD7-3B4F-42A6-9CEC-F72E2BC6123B}" type="pres">
      <dgm:prSet presAssocID="{BA18FFBE-5D71-4427-8218-CD3B55F96E18}" presName="composite4" presStyleCnt="0"/>
      <dgm:spPr/>
    </dgm:pt>
    <dgm:pt modelId="{E408061C-0E14-4A90-B11E-AB2EA8A76A5D}" type="pres">
      <dgm:prSet presAssocID="{BA18FFBE-5D71-4427-8218-CD3B55F96E18}" presName="background4" presStyleLbl="node4" presStyleIdx="1" presStyleCnt="2"/>
      <dgm:spPr/>
    </dgm:pt>
    <dgm:pt modelId="{0BA4EDD8-691F-427B-84F9-30295F739772}" type="pres">
      <dgm:prSet presAssocID="{BA18FFBE-5D71-4427-8218-CD3B55F96E18}" presName="text4" presStyleLbl="fgAcc4" presStyleIdx="1" presStyleCnt="2" custScaleX="207517">
        <dgm:presLayoutVars>
          <dgm:chPref val="3"/>
        </dgm:presLayoutVars>
      </dgm:prSet>
      <dgm:spPr/>
    </dgm:pt>
    <dgm:pt modelId="{6429937C-2277-4785-8571-DF2BCE6FE767}" type="pres">
      <dgm:prSet presAssocID="{BA18FFBE-5D71-4427-8218-CD3B55F96E18}" presName="hierChild5" presStyleCnt="0"/>
      <dgm:spPr/>
    </dgm:pt>
  </dgm:ptLst>
  <dgm:cxnLst>
    <dgm:cxn modelId="{B1B6C804-8542-4266-8634-7AAEE015F277}" srcId="{B24C9C53-F9F0-46AF-BFB1-4B1567D7ACBE}" destId="{BA18FFBE-5D71-4427-8218-CD3B55F96E18}" srcOrd="1" destOrd="0" parTransId="{F3464E16-E1B3-485E-B682-C172B4E46B86}" sibTransId="{FD561C4A-5A9B-45D2-A558-F82B8F60766E}"/>
    <dgm:cxn modelId="{F7110706-CCC6-4BDA-8876-3D1EB7C36218}" type="presOf" srcId="{B24C9C53-F9F0-46AF-BFB1-4B1567D7ACBE}" destId="{B2BFAA95-83B7-4ED0-BA79-257CC0BC28FC}" srcOrd="0" destOrd="0" presId="urn:microsoft.com/office/officeart/2005/8/layout/hierarchy1"/>
    <dgm:cxn modelId="{E2ADD424-5C8C-4233-9202-65109D9AE8A4}" srcId="{CDC9C2DC-2582-4B59-98B6-D9028282252A}" destId="{67154194-0EF6-4B86-B803-D04AB076EB06}" srcOrd="1" destOrd="0" parTransId="{B8313423-A645-45D5-933B-4CF95EF43D3D}" sibTransId="{EAD8BA25-6ABE-445C-8508-050BBB8DD01B}"/>
    <dgm:cxn modelId="{85767E3D-07C3-4D07-866C-FABA751BD440}" srcId="{82507D34-2DD9-423F-A674-336A8F979F25}" destId="{CDC9C2DC-2582-4B59-98B6-D9028282252A}" srcOrd="0" destOrd="0" parTransId="{18DA54CE-1E5F-4E3A-9A30-F820110C080A}" sibTransId="{344C14E9-EEB4-420A-AFC3-A7848B0F4549}"/>
    <dgm:cxn modelId="{41AE6B44-5494-4745-8E31-6946F8F54319}" srcId="{CDC9C2DC-2582-4B59-98B6-D9028282252A}" destId="{18FCBB4C-F799-40C2-8B0A-0E3CB31FC980}" srcOrd="0" destOrd="0" parTransId="{D5299D26-A85B-44C5-82D5-B6BF454CA63D}" sibTransId="{27973DA6-AEEE-49E8-8B04-A2A05397C6EE}"/>
    <dgm:cxn modelId="{4B7A526A-7701-4F49-A750-93B40729604A}" srcId="{69681B15-7C48-45A9-8F08-84AD069B2B1E}" destId="{B24C9C53-F9F0-46AF-BFB1-4B1567D7ACBE}" srcOrd="0" destOrd="0" parTransId="{649BFF57-92ED-4C29-814E-2C3A41A8F56A}" sibTransId="{FE3C19E5-FD9A-47D3-B934-6F816B41722A}"/>
    <dgm:cxn modelId="{BC451B53-A9E5-46A2-98E1-66141D5DA833}" type="presOf" srcId="{AE1B65FB-FA00-451F-A621-5995BF25A907}" destId="{A7DA539F-F353-43C6-A1E9-F922DD40A095}" srcOrd="0" destOrd="0" presId="urn:microsoft.com/office/officeart/2005/8/layout/hierarchy1"/>
    <dgm:cxn modelId="{9F182674-81F7-4B1F-A2BF-8F4A4CA2860F}" srcId="{CDC9C2DC-2582-4B59-98B6-D9028282252A}" destId="{69681B15-7C48-45A9-8F08-84AD069B2B1E}" srcOrd="2" destOrd="0" parTransId="{6B27C431-4D5E-44E2-B42B-FDAE8A98DDE1}" sibTransId="{4FFB2887-2E28-4635-9F8C-EB458EEBDDFB}"/>
    <dgm:cxn modelId="{78953A54-EC20-4C80-9EA3-ACA1256EDB02}" type="presOf" srcId="{CDC9C2DC-2582-4B59-98B6-D9028282252A}" destId="{ADF8F661-E145-4BA2-A6B1-64F207C64B09}" srcOrd="0" destOrd="0" presId="urn:microsoft.com/office/officeart/2005/8/layout/hierarchy1"/>
    <dgm:cxn modelId="{F9F19C54-3FE8-43D8-819C-682E58F5C5D6}" type="presOf" srcId="{63DB2D28-76DF-4E3B-B4EF-749710C1EEC2}" destId="{7B31A910-90F9-4C2F-81CD-A8951EB8CF4B}" srcOrd="0" destOrd="0" presId="urn:microsoft.com/office/officeart/2005/8/layout/hierarchy1"/>
    <dgm:cxn modelId="{46BFB355-DBB9-467D-B2E3-561B5CAFCA3B}" type="presOf" srcId="{82507D34-2DD9-423F-A674-336A8F979F25}" destId="{CD40E9D7-F76A-4D5F-BA74-A12907378F9C}" srcOrd="0" destOrd="0" presId="urn:microsoft.com/office/officeart/2005/8/layout/hierarchy1"/>
    <dgm:cxn modelId="{DC73CD87-7B58-43A0-A797-EE89AEC10EB2}" type="presOf" srcId="{B8313423-A645-45D5-933B-4CF95EF43D3D}" destId="{7F284F58-C869-4DA0-A937-41C425FF8080}" srcOrd="0" destOrd="0" presId="urn:microsoft.com/office/officeart/2005/8/layout/hierarchy1"/>
    <dgm:cxn modelId="{6D6F4098-F9DF-42F2-8AD2-80B9051781B3}" type="presOf" srcId="{D5299D26-A85B-44C5-82D5-B6BF454CA63D}" destId="{F30A5D81-3A4C-4808-B62E-040565B611C7}" srcOrd="0" destOrd="0" presId="urn:microsoft.com/office/officeart/2005/8/layout/hierarchy1"/>
    <dgm:cxn modelId="{DFC1ADB7-0B80-4F6F-A663-F893AF652F86}" type="presOf" srcId="{BA18FFBE-5D71-4427-8218-CD3B55F96E18}" destId="{0BA4EDD8-691F-427B-84F9-30295F739772}" srcOrd="0" destOrd="0" presId="urn:microsoft.com/office/officeart/2005/8/layout/hierarchy1"/>
    <dgm:cxn modelId="{6DAF67BE-4243-46DF-B059-FAF5A31B764D}" srcId="{B24C9C53-F9F0-46AF-BFB1-4B1567D7ACBE}" destId="{AE1B65FB-FA00-451F-A621-5995BF25A907}" srcOrd="0" destOrd="0" parTransId="{63DB2D28-76DF-4E3B-B4EF-749710C1EEC2}" sibTransId="{03C493BC-E52D-414F-A8FA-83F30BFB814B}"/>
    <dgm:cxn modelId="{BA36D0CE-2A90-4C06-997D-AFD9801EB852}" type="presOf" srcId="{18FCBB4C-F799-40C2-8B0A-0E3CB31FC980}" destId="{53435EBC-F8FD-4F50-AA23-433C4B1073DC}" srcOrd="0" destOrd="0" presId="urn:microsoft.com/office/officeart/2005/8/layout/hierarchy1"/>
    <dgm:cxn modelId="{0E735CD1-E1EF-4B8F-A5C7-3F83B20A87B8}" type="presOf" srcId="{67154194-0EF6-4B86-B803-D04AB076EB06}" destId="{45674166-0771-4831-ABB6-5061F51D7FCB}" srcOrd="0" destOrd="0" presId="urn:microsoft.com/office/officeart/2005/8/layout/hierarchy1"/>
    <dgm:cxn modelId="{94568ED6-F9C1-44C2-89BE-B1D7A58CE6D4}" type="presOf" srcId="{649BFF57-92ED-4C29-814E-2C3A41A8F56A}" destId="{BF998672-D53F-4040-BE28-80228328390D}" srcOrd="0" destOrd="0" presId="urn:microsoft.com/office/officeart/2005/8/layout/hierarchy1"/>
    <dgm:cxn modelId="{BDB558DD-6EB0-42F5-A08C-2A12F4FFA999}" type="presOf" srcId="{F3464E16-E1B3-485E-B682-C172B4E46B86}" destId="{F65910F5-7FB3-4EEC-A5E6-51088D4EED48}" srcOrd="0" destOrd="0" presId="urn:microsoft.com/office/officeart/2005/8/layout/hierarchy1"/>
    <dgm:cxn modelId="{120484E7-5CA5-4AF3-9B95-85C54BEFBBC2}" type="presOf" srcId="{69681B15-7C48-45A9-8F08-84AD069B2B1E}" destId="{243DA0DD-A235-4CAE-8FB9-226626318382}" srcOrd="0" destOrd="0" presId="urn:microsoft.com/office/officeart/2005/8/layout/hierarchy1"/>
    <dgm:cxn modelId="{78A1D8FA-D0F4-49EA-9B04-502ACC70B22A}" type="presOf" srcId="{6B27C431-4D5E-44E2-B42B-FDAE8A98DDE1}" destId="{34271A32-4146-4644-AC42-39E2F878158B}" srcOrd="0" destOrd="0" presId="urn:microsoft.com/office/officeart/2005/8/layout/hierarchy1"/>
    <dgm:cxn modelId="{8D99D19E-3545-4F20-8F84-43FFD089E8F0}" type="presParOf" srcId="{CD40E9D7-F76A-4D5F-BA74-A12907378F9C}" destId="{841A1233-18B7-479A-9004-C82DB669272C}" srcOrd="0" destOrd="0" presId="urn:microsoft.com/office/officeart/2005/8/layout/hierarchy1"/>
    <dgm:cxn modelId="{0FACA5BB-6717-403C-B875-F1ED6EB04970}" type="presParOf" srcId="{841A1233-18B7-479A-9004-C82DB669272C}" destId="{A76480EA-E279-4EB0-999F-79E47B9CCBC1}" srcOrd="0" destOrd="0" presId="urn:microsoft.com/office/officeart/2005/8/layout/hierarchy1"/>
    <dgm:cxn modelId="{758C5916-3C7F-44EB-8E35-7D0865943D70}" type="presParOf" srcId="{A76480EA-E279-4EB0-999F-79E47B9CCBC1}" destId="{4D6527DF-DF19-419E-9A29-4091E9265D11}" srcOrd="0" destOrd="0" presId="urn:microsoft.com/office/officeart/2005/8/layout/hierarchy1"/>
    <dgm:cxn modelId="{864D07DE-5FF0-4B1A-A186-04994863542E}" type="presParOf" srcId="{A76480EA-E279-4EB0-999F-79E47B9CCBC1}" destId="{ADF8F661-E145-4BA2-A6B1-64F207C64B09}" srcOrd="1" destOrd="0" presId="urn:microsoft.com/office/officeart/2005/8/layout/hierarchy1"/>
    <dgm:cxn modelId="{E375C162-6AFE-423E-AF77-E1BF86084244}" type="presParOf" srcId="{841A1233-18B7-479A-9004-C82DB669272C}" destId="{DEEE4175-A637-4793-A08A-AEA66BD096F0}" srcOrd="1" destOrd="0" presId="urn:microsoft.com/office/officeart/2005/8/layout/hierarchy1"/>
    <dgm:cxn modelId="{08049DDD-2F77-4297-AD59-ACB33A9B8D71}" type="presParOf" srcId="{DEEE4175-A637-4793-A08A-AEA66BD096F0}" destId="{F30A5D81-3A4C-4808-B62E-040565B611C7}" srcOrd="0" destOrd="0" presId="urn:microsoft.com/office/officeart/2005/8/layout/hierarchy1"/>
    <dgm:cxn modelId="{7F200FDF-D7BD-4C83-89E6-2B3CA17193B7}" type="presParOf" srcId="{DEEE4175-A637-4793-A08A-AEA66BD096F0}" destId="{4FEF1AF6-4E81-4543-A057-ADDBE0ED2BE3}" srcOrd="1" destOrd="0" presId="urn:microsoft.com/office/officeart/2005/8/layout/hierarchy1"/>
    <dgm:cxn modelId="{0863E870-21B1-4925-9B71-E710069D9F5D}" type="presParOf" srcId="{4FEF1AF6-4E81-4543-A057-ADDBE0ED2BE3}" destId="{F2F334B3-A0C6-4BC0-A75B-B6E377D4FD3F}" srcOrd="0" destOrd="0" presId="urn:microsoft.com/office/officeart/2005/8/layout/hierarchy1"/>
    <dgm:cxn modelId="{95F7E92F-8337-4B22-AC67-CB66AC2B3375}" type="presParOf" srcId="{F2F334B3-A0C6-4BC0-A75B-B6E377D4FD3F}" destId="{D6FADC92-91BC-41B8-9814-E3C3988B90C8}" srcOrd="0" destOrd="0" presId="urn:microsoft.com/office/officeart/2005/8/layout/hierarchy1"/>
    <dgm:cxn modelId="{12C6F6F4-19D1-431F-8483-8A219FF0CA67}" type="presParOf" srcId="{F2F334B3-A0C6-4BC0-A75B-B6E377D4FD3F}" destId="{53435EBC-F8FD-4F50-AA23-433C4B1073DC}" srcOrd="1" destOrd="0" presId="urn:microsoft.com/office/officeart/2005/8/layout/hierarchy1"/>
    <dgm:cxn modelId="{78CB652C-8C07-48F4-80F7-DC2B6F9430E7}" type="presParOf" srcId="{4FEF1AF6-4E81-4543-A057-ADDBE0ED2BE3}" destId="{5F1560C7-C004-4DDE-A641-48765D1D5882}" srcOrd="1" destOrd="0" presId="urn:microsoft.com/office/officeart/2005/8/layout/hierarchy1"/>
    <dgm:cxn modelId="{AC42813B-B5CA-4DB5-87E1-6EE6ADDC4200}" type="presParOf" srcId="{DEEE4175-A637-4793-A08A-AEA66BD096F0}" destId="{7F284F58-C869-4DA0-A937-41C425FF8080}" srcOrd="2" destOrd="0" presId="urn:microsoft.com/office/officeart/2005/8/layout/hierarchy1"/>
    <dgm:cxn modelId="{0314B2EB-4DC5-4D08-852E-09C99900CCF2}" type="presParOf" srcId="{DEEE4175-A637-4793-A08A-AEA66BD096F0}" destId="{E8AEE03B-8956-494A-829F-FBCC81CC2F6E}" srcOrd="3" destOrd="0" presId="urn:microsoft.com/office/officeart/2005/8/layout/hierarchy1"/>
    <dgm:cxn modelId="{B55EA6F5-9DE9-4462-8BFD-B7342404A984}" type="presParOf" srcId="{E8AEE03B-8956-494A-829F-FBCC81CC2F6E}" destId="{4EF646A9-28B3-49CF-89D6-375DE4EF8DE3}" srcOrd="0" destOrd="0" presId="urn:microsoft.com/office/officeart/2005/8/layout/hierarchy1"/>
    <dgm:cxn modelId="{B4706DE6-5416-4541-A39A-9A8E6CA61164}" type="presParOf" srcId="{4EF646A9-28B3-49CF-89D6-375DE4EF8DE3}" destId="{B2B5446D-EDBF-444B-995D-8471DE1EAFF1}" srcOrd="0" destOrd="0" presId="urn:microsoft.com/office/officeart/2005/8/layout/hierarchy1"/>
    <dgm:cxn modelId="{FB482D20-582B-4C51-B0DC-0AE265455F13}" type="presParOf" srcId="{4EF646A9-28B3-49CF-89D6-375DE4EF8DE3}" destId="{45674166-0771-4831-ABB6-5061F51D7FCB}" srcOrd="1" destOrd="0" presId="urn:microsoft.com/office/officeart/2005/8/layout/hierarchy1"/>
    <dgm:cxn modelId="{5877A221-AF50-4BFC-B5AF-005B4CF28224}" type="presParOf" srcId="{E8AEE03B-8956-494A-829F-FBCC81CC2F6E}" destId="{9610691A-C569-41E9-A403-AEE66F77611E}" srcOrd="1" destOrd="0" presId="urn:microsoft.com/office/officeart/2005/8/layout/hierarchy1"/>
    <dgm:cxn modelId="{43C42D0C-4528-4871-8A52-2C28D391B15E}" type="presParOf" srcId="{DEEE4175-A637-4793-A08A-AEA66BD096F0}" destId="{34271A32-4146-4644-AC42-39E2F878158B}" srcOrd="4" destOrd="0" presId="urn:microsoft.com/office/officeart/2005/8/layout/hierarchy1"/>
    <dgm:cxn modelId="{33E37BA8-28CD-40A7-B0EE-821774089FD4}" type="presParOf" srcId="{DEEE4175-A637-4793-A08A-AEA66BD096F0}" destId="{70B99534-EDC2-4978-922C-7EC060A0723D}" srcOrd="5" destOrd="0" presId="urn:microsoft.com/office/officeart/2005/8/layout/hierarchy1"/>
    <dgm:cxn modelId="{93EF126F-DED7-4A3D-A1C6-F92311ED248A}" type="presParOf" srcId="{70B99534-EDC2-4978-922C-7EC060A0723D}" destId="{14501B3F-ECC3-4228-A191-15590D8D09EA}" srcOrd="0" destOrd="0" presId="urn:microsoft.com/office/officeart/2005/8/layout/hierarchy1"/>
    <dgm:cxn modelId="{3ADDD25C-87C5-4B95-B045-A3E7FB087E01}" type="presParOf" srcId="{14501B3F-ECC3-4228-A191-15590D8D09EA}" destId="{9ED9875F-1CC8-41BF-8820-677C8F5EE881}" srcOrd="0" destOrd="0" presId="urn:microsoft.com/office/officeart/2005/8/layout/hierarchy1"/>
    <dgm:cxn modelId="{4FC5F93E-67B4-4E70-A0BE-07F9BBF15457}" type="presParOf" srcId="{14501B3F-ECC3-4228-A191-15590D8D09EA}" destId="{243DA0DD-A235-4CAE-8FB9-226626318382}" srcOrd="1" destOrd="0" presId="urn:microsoft.com/office/officeart/2005/8/layout/hierarchy1"/>
    <dgm:cxn modelId="{D9E9DB77-3FD6-444A-BE65-7F0493CD4742}" type="presParOf" srcId="{70B99534-EDC2-4978-922C-7EC060A0723D}" destId="{ACCB680A-5E6C-4C6D-8D98-E3E19E47868E}" srcOrd="1" destOrd="0" presId="urn:microsoft.com/office/officeart/2005/8/layout/hierarchy1"/>
    <dgm:cxn modelId="{7B3B925E-16BF-41BA-88C2-C295BBF8A890}" type="presParOf" srcId="{ACCB680A-5E6C-4C6D-8D98-E3E19E47868E}" destId="{BF998672-D53F-4040-BE28-80228328390D}" srcOrd="0" destOrd="0" presId="urn:microsoft.com/office/officeart/2005/8/layout/hierarchy1"/>
    <dgm:cxn modelId="{7A6DB425-738E-4F4C-8E39-D6BE0C87E4D8}" type="presParOf" srcId="{ACCB680A-5E6C-4C6D-8D98-E3E19E47868E}" destId="{39881F8A-3356-45A4-84FF-1523163FFDDA}" srcOrd="1" destOrd="0" presId="urn:microsoft.com/office/officeart/2005/8/layout/hierarchy1"/>
    <dgm:cxn modelId="{9D0C1170-EFED-458C-9775-6FE969C13D5A}" type="presParOf" srcId="{39881F8A-3356-45A4-84FF-1523163FFDDA}" destId="{2F963307-032E-4F55-9742-CC8173114BCB}" srcOrd="0" destOrd="0" presId="urn:microsoft.com/office/officeart/2005/8/layout/hierarchy1"/>
    <dgm:cxn modelId="{C6428FBB-CF9C-494E-A71F-01D1B367498D}" type="presParOf" srcId="{2F963307-032E-4F55-9742-CC8173114BCB}" destId="{BE795A59-F006-422F-80E2-3A748E6920D0}" srcOrd="0" destOrd="0" presId="urn:microsoft.com/office/officeart/2005/8/layout/hierarchy1"/>
    <dgm:cxn modelId="{323F7C91-9751-40BC-99C6-6DDD7B8E3D0C}" type="presParOf" srcId="{2F963307-032E-4F55-9742-CC8173114BCB}" destId="{B2BFAA95-83B7-4ED0-BA79-257CC0BC28FC}" srcOrd="1" destOrd="0" presId="urn:microsoft.com/office/officeart/2005/8/layout/hierarchy1"/>
    <dgm:cxn modelId="{8FEE6643-276E-4B8F-91F4-DD35643E1C60}" type="presParOf" srcId="{39881F8A-3356-45A4-84FF-1523163FFDDA}" destId="{D69638AD-9842-4275-ADF8-FDB987829EA0}" srcOrd="1" destOrd="0" presId="urn:microsoft.com/office/officeart/2005/8/layout/hierarchy1"/>
    <dgm:cxn modelId="{0D4F7871-3C4C-4075-95C7-71170CCE8E26}" type="presParOf" srcId="{D69638AD-9842-4275-ADF8-FDB987829EA0}" destId="{7B31A910-90F9-4C2F-81CD-A8951EB8CF4B}" srcOrd="0" destOrd="0" presId="urn:microsoft.com/office/officeart/2005/8/layout/hierarchy1"/>
    <dgm:cxn modelId="{988B16A2-BF8D-43EF-B19C-B051BAB1E589}" type="presParOf" srcId="{D69638AD-9842-4275-ADF8-FDB987829EA0}" destId="{7E7282C1-3D4C-429A-BA4D-E145E8FC1962}" srcOrd="1" destOrd="0" presId="urn:microsoft.com/office/officeart/2005/8/layout/hierarchy1"/>
    <dgm:cxn modelId="{9F6FD088-F00A-4AA8-B3F6-64049E428058}" type="presParOf" srcId="{7E7282C1-3D4C-429A-BA4D-E145E8FC1962}" destId="{DEC5A1F9-186B-4307-B72C-286A45655774}" srcOrd="0" destOrd="0" presId="urn:microsoft.com/office/officeart/2005/8/layout/hierarchy1"/>
    <dgm:cxn modelId="{E8A05374-AA87-46B4-839C-5FE38C987435}" type="presParOf" srcId="{DEC5A1F9-186B-4307-B72C-286A45655774}" destId="{E5917065-C812-453C-9F07-8675CECD3B6C}" srcOrd="0" destOrd="0" presId="urn:microsoft.com/office/officeart/2005/8/layout/hierarchy1"/>
    <dgm:cxn modelId="{A0EA8BC5-DCE0-4E00-BC1B-CB21295232E6}" type="presParOf" srcId="{DEC5A1F9-186B-4307-B72C-286A45655774}" destId="{A7DA539F-F353-43C6-A1E9-F922DD40A095}" srcOrd="1" destOrd="0" presId="urn:microsoft.com/office/officeart/2005/8/layout/hierarchy1"/>
    <dgm:cxn modelId="{2D439838-8940-4DF6-A804-FA3B0B3220B5}" type="presParOf" srcId="{7E7282C1-3D4C-429A-BA4D-E145E8FC1962}" destId="{C54F515D-6759-4376-831C-F4698565362C}" srcOrd="1" destOrd="0" presId="urn:microsoft.com/office/officeart/2005/8/layout/hierarchy1"/>
    <dgm:cxn modelId="{52435219-E34A-4D35-8694-CA8673981114}" type="presParOf" srcId="{D69638AD-9842-4275-ADF8-FDB987829EA0}" destId="{F65910F5-7FB3-4EEC-A5E6-51088D4EED48}" srcOrd="2" destOrd="0" presId="urn:microsoft.com/office/officeart/2005/8/layout/hierarchy1"/>
    <dgm:cxn modelId="{932B8A4D-D620-4738-A8F8-B16BAB3E4F38}" type="presParOf" srcId="{D69638AD-9842-4275-ADF8-FDB987829EA0}" destId="{C0897103-4A4E-46E0-B6DE-BA4FEDC164D0}" srcOrd="3" destOrd="0" presId="urn:microsoft.com/office/officeart/2005/8/layout/hierarchy1"/>
    <dgm:cxn modelId="{F316A73D-AE53-48E4-B690-92C673618D75}" type="presParOf" srcId="{C0897103-4A4E-46E0-B6DE-BA4FEDC164D0}" destId="{DD3DAAD7-3B4F-42A6-9CEC-F72E2BC6123B}" srcOrd="0" destOrd="0" presId="urn:microsoft.com/office/officeart/2005/8/layout/hierarchy1"/>
    <dgm:cxn modelId="{CE4837C8-1D67-4E62-A311-F84B6C6EC328}" type="presParOf" srcId="{DD3DAAD7-3B4F-42A6-9CEC-F72E2BC6123B}" destId="{E408061C-0E14-4A90-B11E-AB2EA8A76A5D}" srcOrd="0" destOrd="0" presId="urn:microsoft.com/office/officeart/2005/8/layout/hierarchy1"/>
    <dgm:cxn modelId="{1B089E60-2A96-4629-AE8D-FA78599AE225}" type="presParOf" srcId="{DD3DAAD7-3B4F-42A6-9CEC-F72E2BC6123B}" destId="{0BA4EDD8-691F-427B-84F9-30295F739772}" srcOrd="1" destOrd="0" presId="urn:microsoft.com/office/officeart/2005/8/layout/hierarchy1"/>
    <dgm:cxn modelId="{F68C5C6C-F71C-4659-8BA3-8CD25535F672}" type="presParOf" srcId="{C0897103-4A4E-46E0-B6DE-BA4FEDC164D0}" destId="{6429937C-2277-4785-8571-DF2BCE6FE767}"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A7C5E2CA-0445-431E-B8E8-6297095610C2}" type="doc">
      <dgm:prSet loTypeId="urn:microsoft.com/office/officeart/2005/8/layout/vList6" loCatId="process" qsTypeId="urn:microsoft.com/office/officeart/2005/8/quickstyle/3d1" qsCatId="3D" csTypeId="urn:microsoft.com/office/officeart/2005/8/colors/colorful2" csCatId="colorful" phldr="1"/>
      <dgm:spPr/>
      <dgm:t>
        <a:bodyPr/>
        <a:lstStyle/>
        <a:p>
          <a:endParaRPr lang="fr-FR"/>
        </a:p>
      </dgm:t>
    </dgm:pt>
    <dgm:pt modelId="{09DABE79-3E95-495B-875F-BDB51AF0A764}">
      <dgm:prSet phldrT="[Texte]"/>
      <dgm:spPr/>
      <dgm:t>
        <a:bodyPr/>
        <a:lstStyle/>
        <a:p>
          <a:r>
            <a:rPr lang="fr-FR" b="1"/>
            <a:t>Troubles respiratoires du sommeil</a:t>
          </a:r>
          <a:endParaRPr lang="fr-FR" dirty="0"/>
        </a:p>
      </dgm:t>
    </dgm:pt>
    <dgm:pt modelId="{36177282-1093-405C-9F8B-C401D243FC0D}" type="parTrans" cxnId="{22AA1F02-E535-4D7A-93BB-7C1768D7497D}">
      <dgm:prSet/>
      <dgm:spPr/>
      <dgm:t>
        <a:bodyPr/>
        <a:lstStyle/>
        <a:p>
          <a:endParaRPr lang="fr-FR"/>
        </a:p>
      </dgm:t>
    </dgm:pt>
    <dgm:pt modelId="{880D696E-EC6F-4B05-BBB5-3E4542F67CD0}" type="sibTrans" cxnId="{22AA1F02-E535-4D7A-93BB-7C1768D7497D}">
      <dgm:prSet/>
      <dgm:spPr/>
      <dgm:t>
        <a:bodyPr/>
        <a:lstStyle/>
        <a:p>
          <a:endParaRPr lang="fr-FR"/>
        </a:p>
      </dgm:t>
    </dgm:pt>
    <dgm:pt modelId="{12E8B040-3F04-48F8-80BF-4C5F6AFDAEFD}">
      <dgm:prSet phldrT="[Texte]"/>
      <dgm:spPr/>
      <dgm:t>
        <a:bodyPr/>
        <a:lstStyle/>
        <a:p>
          <a:r>
            <a:rPr lang="fr-FR" b="1" dirty="0"/>
            <a:t>SAS</a:t>
          </a:r>
          <a:r>
            <a:rPr lang="fr-FR" dirty="0"/>
            <a:t>(IAH ≥ 5/h ± hypoventilation): 90% cas</a:t>
          </a:r>
          <a:endParaRPr lang="fr-FR" b="1" dirty="0"/>
        </a:p>
      </dgm:t>
    </dgm:pt>
    <dgm:pt modelId="{B7E450F0-F0A7-4914-90D0-98CAC1242C51}" type="parTrans" cxnId="{FF78C891-6A37-4A99-85AB-A9EE77E2BDD6}">
      <dgm:prSet/>
      <dgm:spPr/>
      <dgm:t>
        <a:bodyPr/>
        <a:lstStyle/>
        <a:p>
          <a:endParaRPr lang="fr-FR"/>
        </a:p>
      </dgm:t>
    </dgm:pt>
    <dgm:pt modelId="{1B51D36A-E401-43C4-AE60-200D52687BC0}" type="sibTrans" cxnId="{FF78C891-6A37-4A99-85AB-A9EE77E2BDD6}">
      <dgm:prSet/>
      <dgm:spPr/>
      <dgm:t>
        <a:bodyPr/>
        <a:lstStyle/>
        <a:p>
          <a:endParaRPr lang="fr-FR"/>
        </a:p>
      </dgm:t>
    </dgm:pt>
    <dgm:pt modelId="{CF31AD4D-0411-4A29-BF7D-7FE0DDEFB831}">
      <dgm:prSet phldrT="[Texte]"/>
      <dgm:spPr/>
      <dgm:t>
        <a:bodyPr/>
        <a:lstStyle/>
        <a:p>
          <a:r>
            <a:rPr lang="fr-FR" b="1" dirty="0"/>
            <a:t>hypoventilation sans SAOS </a:t>
          </a:r>
          <a:r>
            <a:rPr lang="fr-FR" dirty="0"/>
            <a:t>(IAH &lt;5): 10 %</a:t>
          </a:r>
          <a:endParaRPr lang="fr-FR" b="1" dirty="0"/>
        </a:p>
      </dgm:t>
    </dgm:pt>
    <dgm:pt modelId="{C9D74316-3431-4B20-8CFF-60098ACDD5F1}" type="parTrans" cxnId="{2C1BD7E3-FDA8-4330-B487-257BD5B1B590}">
      <dgm:prSet/>
      <dgm:spPr/>
    </dgm:pt>
    <dgm:pt modelId="{50E9EA72-325C-4022-9B83-91380CC5C939}" type="sibTrans" cxnId="{2C1BD7E3-FDA8-4330-B487-257BD5B1B590}">
      <dgm:prSet/>
      <dgm:spPr/>
    </dgm:pt>
    <dgm:pt modelId="{1DA45A62-EC6A-4D52-B284-B6A85C87995E}" type="pres">
      <dgm:prSet presAssocID="{A7C5E2CA-0445-431E-B8E8-6297095610C2}" presName="Name0" presStyleCnt="0">
        <dgm:presLayoutVars>
          <dgm:dir/>
          <dgm:animLvl val="lvl"/>
          <dgm:resizeHandles/>
        </dgm:presLayoutVars>
      </dgm:prSet>
      <dgm:spPr/>
    </dgm:pt>
    <dgm:pt modelId="{2B479269-FA5D-464F-991C-74BC9848B6E6}" type="pres">
      <dgm:prSet presAssocID="{09DABE79-3E95-495B-875F-BDB51AF0A764}" presName="linNode" presStyleCnt="0"/>
      <dgm:spPr/>
    </dgm:pt>
    <dgm:pt modelId="{B4A20A0B-6B9A-4A03-ACE2-413E267DFDA1}" type="pres">
      <dgm:prSet presAssocID="{09DABE79-3E95-495B-875F-BDB51AF0A764}" presName="parentShp" presStyleLbl="node1" presStyleIdx="0" presStyleCnt="1" custLinFactNeighborX="-14315" custLinFactNeighborY="9342">
        <dgm:presLayoutVars>
          <dgm:bulletEnabled val="1"/>
        </dgm:presLayoutVars>
      </dgm:prSet>
      <dgm:spPr/>
    </dgm:pt>
    <dgm:pt modelId="{6A70D2C3-BAE6-40E4-97B8-85CD4869F2B8}" type="pres">
      <dgm:prSet presAssocID="{09DABE79-3E95-495B-875F-BDB51AF0A764}" presName="childShp" presStyleLbl="bgAccFollowNode1" presStyleIdx="0" presStyleCnt="1">
        <dgm:presLayoutVars>
          <dgm:bulletEnabled val="1"/>
        </dgm:presLayoutVars>
      </dgm:prSet>
      <dgm:spPr/>
    </dgm:pt>
  </dgm:ptLst>
  <dgm:cxnLst>
    <dgm:cxn modelId="{22AA1F02-E535-4D7A-93BB-7C1768D7497D}" srcId="{A7C5E2CA-0445-431E-B8E8-6297095610C2}" destId="{09DABE79-3E95-495B-875F-BDB51AF0A764}" srcOrd="0" destOrd="0" parTransId="{36177282-1093-405C-9F8B-C401D243FC0D}" sibTransId="{880D696E-EC6F-4B05-BBB5-3E4542F67CD0}"/>
    <dgm:cxn modelId="{F11A6637-5302-4B9C-BAC1-7DD249FBA197}" type="presOf" srcId="{A7C5E2CA-0445-431E-B8E8-6297095610C2}" destId="{1DA45A62-EC6A-4D52-B284-B6A85C87995E}" srcOrd="0" destOrd="0" presId="urn:microsoft.com/office/officeart/2005/8/layout/vList6"/>
    <dgm:cxn modelId="{FF78C891-6A37-4A99-85AB-A9EE77E2BDD6}" srcId="{09DABE79-3E95-495B-875F-BDB51AF0A764}" destId="{12E8B040-3F04-48F8-80BF-4C5F6AFDAEFD}" srcOrd="0" destOrd="0" parTransId="{B7E450F0-F0A7-4914-90D0-98CAC1242C51}" sibTransId="{1B51D36A-E401-43C4-AE60-200D52687BC0}"/>
    <dgm:cxn modelId="{0441849C-27F0-472F-8523-00BA1A0D5166}" type="presOf" srcId="{09DABE79-3E95-495B-875F-BDB51AF0A764}" destId="{B4A20A0B-6B9A-4A03-ACE2-413E267DFDA1}" srcOrd="0" destOrd="0" presId="urn:microsoft.com/office/officeart/2005/8/layout/vList6"/>
    <dgm:cxn modelId="{0EEEDB9E-CAE7-4170-828F-565C0D4043B7}" type="presOf" srcId="{12E8B040-3F04-48F8-80BF-4C5F6AFDAEFD}" destId="{6A70D2C3-BAE6-40E4-97B8-85CD4869F2B8}" srcOrd="0" destOrd="0" presId="urn:microsoft.com/office/officeart/2005/8/layout/vList6"/>
    <dgm:cxn modelId="{331CB5A8-0CDC-4976-8D6A-A9CB3010C80D}" type="presOf" srcId="{CF31AD4D-0411-4A29-BF7D-7FE0DDEFB831}" destId="{6A70D2C3-BAE6-40E4-97B8-85CD4869F2B8}" srcOrd="0" destOrd="1" presId="urn:microsoft.com/office/officeart/2005/8/layout/vList6"/>
    <dgm:cxn modelId="{2C1BD7E3-FDA8-4330-B487-257BD5B1B590}" srcId="{09DABE79-3E95-495B-875F-BDB51AF0A764}" destId="{CF31AD4D-0411-4A29-BF7D-7FE0DDEFB831}" srcOrd="1" destOrd="0" parTransId="{C9D74316-3431-4B20-8CFF-60098ACDD5F1}" sibTransId="{50E9EA72-325C-4022-9B83-91380CC5C939}"/>
    <dgm:cxn modelId="{2F275E6C-38D3-4BE0-B8BE-B3A06E5A85F0}" type="presParOf" srcId="{1DA45A62-EC6A-4D52-B284-B6A85C87995E}" destId="{2B479269-FA5D-464F-991C-74BC9848B6E6}" srcOrd="0" destOrd="0" presId="urn:microsoft.com/office/officeart/2005/8/layout/vList6"/>
    <dgm:cxn modelId="{2E61FC50-FCB7-4940-AF84-0800FD66E889}" type="presParOf" srcId="{2B479269-FA5D-464F-991C-74BC9848B6E6}" destId="{B4A20A0B-6B9A-4A03-ACE2-413E267DFDA1}" srcOrd="0" destOrd="0" presId="urn:microsoft.com/office/officeart/2005/8/layout/vList6"/>
    <dgm:cxn modelId="{5A93924C-CDA9-4C50-BBB9-2D4B372A3E1B}" type="presParOf" srcId="{2B479269-FA5D-464F-991C-74BC9848B6E6}" destId="{6A70D2C3-BAE6-40E4-97B8-85CD4869F2B8}" srcOrd="1" destOrd="0" presId="urn:microsoft.com/office/officeart/2005/8/layout/v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5AE6B040-252E-4446-B948-D17F5BAD464A}" type="doc">
      <dgm:prSet loTypeId="urn:microsoft.com/office/officeart/2005/8/layout/vList6" loCatId="list" qsTypeId="urn:microsoft.com/office/officeart/2005/8/quickstyle/3d2#4" qsCatId="3D" csTypeId="urn:microsoft.com/office/officeart/2005/8/colors/accent2_2" csCatId="accent2" phldr="1"/>
      <dgm:spPr/>
      <dgm:t>
        <a:bodyPr/>
        <a:lstStyle/>
        <a:p>
          <a:endParaRPr lang="fr-FR"/>
        </a:p>
      </dgm:t>
    </dgm:pt>
    <dgm:pt modelId="{D00A33DC-D656-4C80-946E-5B72A28BBDF3}">
      <dgm:prSet phldrT="[Texte]"/>
      <dgm:spPr/>
      <dgm:t>
        <a:bodyPr/>
        <a:lstStyle/>
        <a:p>
          <a:r>
            <a:rPr lang="fr-FR" b="1" dirty="0"/>
            <a:t>SAOS</a:t>
          </a:r>
          <a:endParaRPr lang="fr-FR" dirty="0"/>
        </a:p>
      </dgm:t>
    </dgm:pt>
    <dgm:pt modelId="{CBEA3979-D831-4867-BB60-E9B3CDAA385A}" type="parTrans" cxnId="{B8203CB3-94FE-41C6-8026-7025FC67613C}">
      <dgm:prSet/>
      <dgm:spPr/>
      <dgm:t>
        <a:bodyPr/>
        <a:lstStyle/>
        <a:p>
          <a:endParaRPr lang="fr-FR"/>
        </a:p>
      </dgm:t>
    </dgm:pt>
    <dgm:pt modelId="{2A21EEC3-25F3-4DA7-ACD2-CE7B1C43C5F2}" type="sibTrans" cxnId="{B8203CB3-94FE-41C6-8026-7025FC67613C}">
      <dgm:prSet/>
      <dgm:spPr/>
      <dgm:t>
        <a:bodyPr/>
        <a:lstStyle/>
        <a:p>
          <a:endParaRPr lang="fr-FR"/>
        </a:p>
      </dgm:t>
    </dgm:pt>
    <dgm:pt modelId="{0CBF3B1F-9238-4E11-979F-FFD260D4CA50}">
      <dgm:prSet phldrT="[Texte]"/>
      <dgm:spPr/>
      <dgm:t>
        <a:bodyPr/>
        <a:lstStyle/>
        <a:p>
          <a:r>
            <a:rPr lang="fr-FR" dirty="0"/>
            <a:t>le ratio [durée événement respiratoire obstructif/ durée de la reprise ventilatoire] au cours du sommeil était corrélé à la PaCO2 diurne </a:t>
          </a:r>
        </a:p>
      </dgm:t>
    </dgm:pt>
    <dgm:pt modelId="{552EB8A8-7098-481F-9FAC-6C55EFD403FD}" type="parTrans" cxnId="{BAEC0FEF-108B-4C83-A5BA-CD1AB87AB0B5}">
      <dgm:prSet/>
      <dgm:spPr/>
      <dgm:t>
        <a:bodyPr/>
        <a:lstStyle/>
        <a:p>
          <a:endParaRPr lang="fr-FR"/>
        </a:p>
      </dgm:t>
    </dgm:pt>
    <dgm:pt modelId="{862CA843-34AC-4A3B-9EBF-C8BF14E8E8B6}" type="sibTrans" cxnId="{BAEC0FEF-108B-4C83-A5BA-CD1AB87AB0B5}">
      <dgm:prSet/>
      <dgm:spPr/>
      <dgm:t>
        <a:bodyPr/>
        <a:lstStyle/>
        <a:p>
          <a:endParaRPr lang="fr-FR"/>
        </a:p>
      </dgm:t>
    </dgm:pt>
    <dgm:pt modelId="{94EBEB43-CAAD-4AFA-92D3-0B685EC23DBD}">
      <dgm:prSet phldrT="[Texte]"/>
      <dgm:spPr/>
      <dgm:t>
        <a:bodyPr/>
        <a:lstStyle/>
        <a:p>
          <a:r>
            <a:rPr lang="fr-FR" dirty="0"/>
            <a:t>L'intensité de la reprise ventilatoire après un événement obstructif était également inversement corrélée à la PaCO2 diurne</a:t>
          </a:r>
        </a:p>
      </dgm:t>
    </dgm:pt>
    <dgm:pt modelId="{AE2999D2-722B-4AC4-BA3B-259DC62C2913}" type="parTrans" cxnId="{8E38EEC7-59E0-4AAB-A1A2-4C24E1CF71AB}">
      <dgm:prSet/>
      <dgm:spPr/>
      <dgm:t>
        <a:bodyPr/>
        <a:lstStyle/>
        <a:p>
          <a:endParaRPr lang="fr-FR"/>
        </a:p>
      </dgm:t>
    </dgm:pt>
    <dgm:pt modelId="{2EB6B8AB-F9CF-4FD2-87D8-355222873C2C}" type="sibTrans" cxnId="{8E38EEC7-59E0-4AAB-A1A2-4C24E1CF71AB}">
      <dgm:prSet/>
      <dgm:spPr/>
      <dgm:t>
        <a:bodyPr/>
        <a:lstStyle/>
        <a:p>
          <a:endParaRPr lang="fr-FR"/>
        </a:p>
      </dgm:t>
    </dgm:pt>
    <dgm:pt modelId="{F2336CAF-A880-4BA3-BB3D-43072503BAC3}">
      <dgm:prSet phldrT="[Texte]"/>
      <dgm:spPr/>
      <dgm:t>
        <a:bodyPr/>
        <a:lstStyle/>
        <a:p>
          <a:r>
            <a:rPr lang="fr-FR" b="1" dirty="0"/>
            <a:t>hypoventilation alvéolaire au cours du sommeil paradoxal </a:t>
          </a:r>
          <a:endParaRPr lang="fr-FR" dirty="0"/>
        </a:p>
      </dgm:t>
    </dgm:pt>
    <dgm:pt modelId="{0FD1E342-FE6E-4A6B-96F4-3F593274C47F}" type="parTrans" cxnId="{263CF6FD-69A7-4FD4-9FE5-685B4B20449A}">
      <dgm:prSet/>
      <dgm:spPr/>
      <dgm:t>
        <a:bodyPr/>
        <a:lstStyle/>
        <a:p>
          <a:endParaRPr lang="fr-FR"/>
        </a:p>
      </dgm:t>
    </dgm:pt>
    <dgm:pt modelId="{F2C05F1D-474D-4199-9C57-2A2360F8DD0B}" type="sibTrans" cxnId="{263CF6FD-69A7-4FD4-9FE5-685B4B20449A}">
      <dgm:prSet/>
      <dgm:spPr/>
      <dgm:t>
        <a:bodyPr/>
        <a:lstStyle/>
        <a:p>
          <a:endParaRPr lang="fr-FR"/>
        </a:p>
      </dgm:t>
    </dgm:pt>
    <dgm:pt modelId="{651D5822-276D-4FF6-BAEB-11A7DBF63077}">
      <dgm:prSet phldrT="[Texte]" custT="1"/>
      <dgm:spPr/>
      <dgm:t>
        <a:bodyPr/>
        <a:lstStyle/>
        <a:p>
          <a:r>
            <a:rPr lang="fr-FR" sz="2400" dirty="0"/>
            <a:t>Le Diaphragme seul muscle respiratoire fonctionnel en cours du REM , ne peut alors répondre à la charge mécanique imposée par l'obésité</a:t>
          </a:r>
        </a:p>
      </dgm:t>
    </dgm:pt>
    <dgm:pt modelId="{D2980EC5-362A-4322-BD95-9BB4189383E3}" type="parTrans" cxnId="{668A0FC2-3CDE-4D40-BC10-8B542142DC0A}">
      <dgm:prSet/>
      <dgm:spPr/>
      <dgm:t>
        <a:bodyPr/>
        <a:lstStyle/>
        <a:p>
          <a:endParaRPr lang="fr-FR"/>
        </a:p>
      </dgm:t>
    </dgm:pt>
    <dgm:pt modelId="{477D0F3D-7AFF-42B2-B9E3-C5B02AD7CD2F}" type="sibTrans" cxnId="{668A0FC2-3CDE-4D40-BC10-8B542142DC0A}">
      <dgm:prSet/>
      <dgm:spPr/>
      <dgm:t>
        <a:bodyPr/>
        <a:lstStyle/>
        <a:p>
          <a:endParaRPr lang="fr-FR"/>
        </a:p>
      </dgm:t>
    </dgm:pt>
    <dgm:pt modelId="{8B9589C3-3F54-4B81-8E6E-EFD808047A99}">
      <dgm:prSet phldrT="[Texte]"/>
      <dgm:spPr/>
      <dgm:t>
        <a:bodyPr/>
        <a:lstStyle/>
        <a:p>
          <a:r>
            <a:rPr lang="fr-FR" dirty="0"/>
            <a:t>La correction de l'hypercapnie après traitement par pression positive continue</a:t>
          </a:r>
        </a:p>
      </dgm:t>
    </dgm:pt>
    <dgm:pt modelId="{F5B20293-938E-4176-BCFD-DC680E1C0052}" type="parTrans" cxnId="{A8A682DE-0791-4DD6-93C9-A64E74D5F609}">
      <dgm:prSet/>
      <dgm:spPr/>
      <dgm:t>
        <a:bodyPr/>
        <a:lstStyle/>
        <a:p>
          <a:endParaRPr lang="fr-FR"/>
        </a:p>
      </dgm:t>
    </dgm:pt>
    <dgm:pt modelId="{CAB88577-157C-4612-8A1F-2CA5339DD639}" type="sibTrans" cxnId="{A8A682DE-0791-4DD6-93C9-A64E74D5F609}">
      <dgm:prSet/>
      <dgm:spPr/>
      <dgm:t>
        <a:bodyPr/>
        <a:lstStyle/>
        <a:p>
          <a:endParaRPr lang="fr-FR"/>
        </a:p>
      </dgm:t>
    </dgm:pt>
    <dgm:pt modelId="{9DF67260-D6B2-4F1D-8854-497A092F6552}" type="pres">
      <dgm:prSet presAssocID="{5AE6B040-252E-4446-B948-D17F5BAD464A}" presName="Name0" presStyleCnt="0">
        <dgm:presLayoutVars>
          <dgm:dir/>
          <dgm:animLvl val="lvl"/>
          <dgm:resizeHandles/>
        </dgm:presLayoutVars>
      </dgm:prSet>
      <dgm:spPr/>
    </dgm:pt>
    <dgm:pt modelId="{9CE00A4F-8E4F-4C9B-9FBE-A53A75915810}" type="pres">
      <dgm:prSet presAssocID="{D00A33DC-D656-4C80-946E-5B72A28BBDF3}" presName="linNode" presStyleCnt="0"/>
      <dgm:spPr/>
    </dgm:pt>
    <dgm:pt modelId="{A6A1202C-C737-40DF-B0CD-A5396F6F0352}" type="pres">
      <dgm:prSet presAssocID="{D00A33DC-D656-4C80-946E-5B72A28BBDF3}" presName="parentShp" presStyleLbl="node1" presStyleIdx="0" presStyleCnt="2">
        <dgm:presLayoutVars>
          <dgm:bulletEnabled val="1"/>
        </dgm:presLayoutVars>
      </dgm:prSet>
      <dgm:spPr/>
    </dgm:pt>
    <dgm:pt modelId="{8D23D7D9-674D-4904-A9AF-C25258E6B446}" type="pres">
      <dgm:prSet presAssocID="{D00A33DC-D656-4C80-946E-5B72A28BBDF3}" presName="childShp" presStyleLbl="bgAccFollowNode1" presStyleIdx="0" presStyleCnt="2">
        <dgm:presLayoutVars>
          <dgm:bulletEnabled val="1"/>
        </dgm:presLayoutVars>
      </dgm:prSet>
      <dgm:spPr/>
    </dgm:pt>
    <dgm:pt modelId="{3C592378-9EE4-49AA-8714-2D54507057A2}" type="pres">
      <dgm:prSet presAssocID="{2A21EEC3-25F3-4DA7-ACD2-CE7B1C43C5F2}" presName="spacing" presStyleCnt="0"/>
      <dgm:spPr/>
    </dgm:pt>
    <dgm:pt modelId="{999D54BD-2C55-421B-AE93-2D158650C5E1}" type="pres">
      <dgm:prSet presAssocID="{F2336CAF-A880-4BA3-BB3D-43072503BAC3}" presName="linNode" presStyleCnt="0"/>
      <dgm:spPr/>
    </dgm:pt>
    <dgm:pt modelId="{1DC3F5C3-70B7-46CF-A558-4C64B5BF115C}" type="pres">
      <dgm:prSet presAssocID="{F2336CAF-A880-4BA3-BB3D-43072503BAC3}" presName="parentShp" presStyleLbl="node1" presStyleIdx="1" presStyleCnt="2">
        <dgm:presLayoutVars>
          <dgm:bulletEnabled val="1"/>
        </dgm:presLayoutVars>
      </dgm:prSet>
      <dgm:spPr/>
    </dgm:pt>
    <dgm:pt modelId="{B34A3A94-5E4A-480C-AE61-655A739063E3}" type="pres">
      <dgm:prSet presAssocID="{F2336CAF-A880-4BA3-BB3D-43072503BAC3}" presName="childShp" presStyleLbl="bgAccFollowNode1" presStyleIdx="1" presStyleCnt="2">
        <dgm:presLayoutVars>
          <dgm:bulletEnabled val="1"/>
        </dgm:presLayoutVars>
      </dgm:prSet>
      <dgm:spPr/>
    </dgm:pt>
  </dgm:ptLst>
  <dgm:cxnLst>
    <dgm:cxn modelId="{32710D1F-C253-4415-B136-8C5C17C21231}" type="presOf" srcId="{F2336CAF-A880-4BA3-BB3D-43072503BAC3}" destId="{1DC3F5C3-70B7-46CF-A558-4C64B5BF115C}" srcOrd="0" destOrd="0" presId="urn:microsoft.com/office/officeart/2005/8/layout/vList6"/>
    <dgm:cxn modelId="{6F640737-F866-4A8F-921C-24E28EED93F7}" type="presOf" srcId="{94EBEB43-CAAD-4AFA-92D3-0B685EC23DBD}" destId="{8D23D7D9-674D-4904-A9AF-C25258E6B446}" srcOrd="0" destOrd="1" presId="urn:microsoft.com/office/officeart/2005/8/layout/vList6"/>
    <dgm:cxn modelId="{4F79288B-1479-4D79-A514-726868F14EAB}" type="presOf" srcId="{8B9589C3-3F54-4B81-8E6E-EFD808047A99}" destId="{8D23D7D9-674D-4904-A9AF-C25258E6B446}" srcOrd="0" destOrd="2" presId="urn:microsoft.com/office/officeart/2005/8/layout/vList6"/>
    <dgm:cxn modelId="{B8203CB3-94FE-41C6-8026-7025FC67613C}" srcId="{5AE6B040-252E-4446-B948-D17F5BAD464A}" destId="{D00A33DC-D656-4C80-946E-5B72A28BBDF3}" srcOrd="0" destOrd="0" parTransId="{CBEA3979-D831-4867-BB60-E9B3CDAA385A}" sibTransId="{2A21EEC3-25F3-4DA7-ACD2-CE7B1C43C5F2}"/>
    <dgm:cxn modelId="{5C9C48BE-C917-4AB0-9F8C-C029BE7EA4D5}" type="presOf" srcId="{5AE6B040-252E-4446-B948-D17F5BAD464A}" destId="{9DF67260-D6B2-4F1D-8854-497A092F6552}" srcOrd="0" destOrd="0" presId="urn:microsoft.com/office/officeart/2005/8/layout/vList6"/>
    <dgm:cxn modelId="{668A0FC2-3CDE-4D40-BC10-8B542142DC0A}" srcId="{F2336CAF-A880-4BA3-BB3D-43072503BAC3}" destId="{651D5822-276D-4FF6-BAEB-11A7DBF63077}" srcOrd="0" destOrd="0" parTransId="{D2980EC5-362A-4322-BD95-9BB4189383E3}" sibTransId="{477D0F3D-7AFF-42B2-B9E3-C5B02AD7CD2F}"/>
    <dgm:cxn modelId="{8E38EEC7-59E0-4AAB-A1A2-4C24E1CF71AB}" srcId="{D00A33DC-D656-4C80-946E-5B72A28BBDF3}" destId="{94EBEB43-CAAD-4AFA-92D3-0B685EC23DBD}" srcOrd="1" destOrd="0" parTransId="{AE2999D2-722B-4AC4-BA3B-259DC62C2913}" sibTransId="{2EB6B8AB-F9CF-4FD2-87D8-355222873C2C}"/>
    <dgm:cxn modelId="{3397FADA-B3DC-4620-9B91-CAF0D60C9AC8}" type="presOf" srcId="{651D5822-276D-4FF6-BAEB-11A7DBF63077}" destId="{B34A3A94-5E4A-480C-AE61-655A739063E3}" srcOrd="0" destOrd="0" presId="urn:microsoft.com/office/officeart/2005/8/layout/vList6"/>
    <dgm:cxn modelId="{A8A682DE-0791-4DD6-93C9-A64E74D5F609}" srcId="{D00A33DC-D656-4C80-946E-5B72A28BBDF3}" destId="{8B9589C3-3F54-4B81-8E6E-EFD808047A99}" srcOrd="2" destOrd="0" parTransId="{F5B20293-938E-4176-BCFD-DC680E1C0052}" sibTransId="{CAB88577-157C-4612-8A1F-2CA5339DD639}"/>
    <dgm:cxn modelId="{B8FDF5E2-C38A-4D91-BA55-3177501E4C56}" type="presOf" srcId="{0CBF3B1F-9238-4E11-979F-FFD260D4CA50}" destId="{8D23D7D9-674D-4904-A9AF-C25258E6B446}" srcOrd="0" destOrd="0" presId="urn:microsoft.com/office/officeart/2005/8/layout/vList6"/>
    <dgm:cxn modelId="{FE0A30E7-80D3-4B59-8608-FE0A7019C11A}" type="presOf" srcId="{D00A33DC-D656-4C80-946E-5B72A28BBDF3}" destId="{A6A1202C-C737-40DF-B0CD-A5396F6F0352}" srcOrd="0" destOrd="0" presId="urn:microsoft.com/office/officeart/2005/8/layout/vList6"/>
    <dgm:cxn modelId="{BAEC0FEF-108B-4C83-A5BA-CD1AB87AB0B5}" srcId="{D00A33DC-D656-4C80-946E-5B72A28BBDF3}" destId="{0CBF3B1F-9238-4E11-979F-FFD260D4CA50}" srcOrd="0" destOrd="0" parTransId="{552EB8A8-7098-481F-9FAC-6C55EFD403FD}" sibTransId="{862CA843-34AC-4A3B-9EBF-C8BF14E8E8B6}"/>
    <dgm:cxn modelId="{263CF6FD-69A7-4FD4-9FE5-685B4B20449A}" srcId="{5AE6B040-252E-4446-B948-D17F5BAD464A}" destId="{F2336CAF-A880-4BA3-BB3D-43072503BAC3}" srcOrd="1" destOrd="0" parTransId="{0FD1E342-FE6E-4A6B-96F4-3F593274C47F}" sibTransId="{F2C05F1D-474D-4199-9C57-2A2360F8DD0B}"/>
    <dgm:cxn modelId="{22A9941D-6877-4D71-A1A1-FC0F00C6464B}" type="presParOf" srcId="{9DF67260-D6B2-4F1D-8854-497A092F6552}" destId="{9CE00A4F-8E4F-4C9B-9FBE-A53A75915810}" srcOrd="0" destOrd="0" presId="urn:microsoft.com/office/officeart/2005/8/layout/vList6"/>
    <dgm:cxn modelId="{E27E2545-9CA5-4FF2-B4FA-A81A06F6BE72}" type="presParOf" srcId="{9CE00A4F-8E4F-4C9B-9FBE-A53A75915810}" destId="{A6A1202C-C737-40DF-B0CD-A5396F6F0352}" srcOrd="0" destOrd="0" presId="urn:microsoft.com/office/officeart/2005/8/layout/vList6"/>
    <dgm:cxn modelId="{FB18E2C1-349E-47B9-9A67-A1C0436BB870}" type="presParOf" srcId="{9CE00A4F-8E4F-4C9B-9FBE-A53A75915810}" destId="{8D23D7D9-674D-4904-A9AF-C25258E6B446}" srcOrd="1" destOrd="0" presId="urn:microsoft.com/office/officeart/2005/8/layout/vList6"/>
    <dgm:cxn modelId="{5191E0DA-D7CD-4926-BA56-D1C1E3CF6EA3}" type="presParOf" srcId="{9DF67260-D6B2-4F1D-8854-497A092F6552}" destId="{3C592378-9EE4-49AA-8714-2D54507057A2}" srcOrd="1" destOrd="0" presId="urn:microsoft.com/office/officeart/2005/8/layout/vList6"/>
    <dgm:cxn modelId="{21BBFCB1-4EC0-4F49-A51D-EF0CCCE27C33}" type="presParOf" srcId="{9DF67260-D6B2-4F1D-8854-497A092F6552}" destId="{999D54BD-2C55-421B-AE93-2D158650C5E1}" srcOrd="2" destOrd="0" presId="urn:microsoft.com/office/officeart/2005/8/layout/vList6"/>
    <dgm:cxn modelId="{FC405181-B7DC-47D1-96C0-DBF919004ED3}" type="presParOf" srcId="{999D54BD-2C55-421B-AE93-2D158650C5E1}" destId="{1DC3F5C3-70B7-46CF-A558-4C64B5BF115C}" srcOrd="0" destOrd="0" presId="urn:microsoft.com/office/officeart/2005/8/layout/vList6"/>
    <dgm:cxn modelId="{6234B9D9-DA0C-4B48-BD4F-2267E2854FFC}" type="presParOf" srcId="{999D54BD-2C55-421B-AE93-2D158650C5E1}" destId="{B34A3A94-5E4A-480C-AE61-655A739063E3}" srcOrd="1" destOrd="0" presId="urn:microsoft.com/office/officeart/2005/8/layout/vList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A5B61FB7-D7EE-4C96-B729-A78035C4A119}" type="doc">
      <dgm:prSet loTypeId="urn:microsoft.com/office/officeart/2005/8/layout/hierarchy3" loCatId="list" qsTypeId="urn:microsoft.com/office/officeart/2005/8/quickstyle/simple1" qsCatId="simple" csTypeId="urn:microsoft.com/office/officeart/2005/8/colors/colorful2" csCatId="colorful" phldr="1"/>
      <dgm:spPr/>
      <dgm:t>
        <a:bodyPr/>
        <a:lstStyle/>
        <a:p>
          <a:endParaRPr lang="fr-FR"/>
        </a:p>
      </dgm:t>
    </dgm:pt>
    <dgm:pt modelId="{1EFADD5F-5E4A-465C-ABB4-35049FC2FDC6}">
      <dgm:prSet phldrT="[Texte]"/>
      <dgm:spPr/>
      <dgm:t>
        <a:bodyPr/>
        <a:lstStyle/>
        <a:p>
          <a:r>
            <a:rPr lang="fr-FR" dirty="0"/>
            <a:t>SAHOS</a:t>
          </a:r>
        </a:p>
      </dgm:t>
    </dgm:pt>
    <dgm:pt modelId="{FABC13D0-2857-45BE-916A-B76D7A58755F}" type="parTrans" cxnId="{C045853E-030B-4CED-B3B9-1D8FA04786E3}">
      <dgm:prSet/>
      <dgm:spPr/>
      <dgm:t>
        <a:bodyPr/>
        <a:lstStyle/>
        <a:p>
          <a:endParaRPr lang="fr-FR"/>
        </a:p>
      </dgm:t>
    </dgm:pt>
    <dgm:pt modelId="{CC400B76-A17E-4AEC-B4B5-0600483B4FC0}" type="sibTrans" cxnId="{C045853E-030B-4CED-B3B9-1D8FA04786E3}">
      <dgm:prSet/>
      <dgm:spPr/>
      <dgm:t>
        <a:bodyPr/>
        <a:lstStyle/>
        <a:p>
          <a:endParaRPr lang="fr-FR"/>
        </a:p>
      </dgm:t>
    </dgm:pt>
    <dgm:pt modelId="{BE108465-6C73-484B-82F5-E3F2E3D57FD2}">
      <dgm:prSet phldrT="[Texte]" custT="1"/>
      <dgm:spPr/>
      <dgm:t>
        <a:bodyPr/>
        <a:lstStyle/>
        <a:p>
          <a:r>
            <a:rPr lang="fr-FR" sz="2800" dirty="0"/>
            <a:t>le ratio [</a:t>
          </a:r>
          <a:r>
            <a:rPr lang="fr-FR" sz="2800" b="1" dirty="0">
              <a:solidFill>
                <a:srgbClr val="FF0000"/>
              </a:solidFill>
            </a:rPr>
            <a:t>durée événement respiratoire obstructif</a:t>
          </a:r>
          <a:r>
            <a:rPr lang="fr-FR" sz="2800" dirty="0"/>
            <a:t>/ </a:t>
          </a:r>
          <a:r>
            <a:rPr lang="fr-FR" sz="2800" b="1" dirty="0">
              <a:solidFill>
                <a:srgbClr val="FF0000"/>
              </a:solidFill>
            </a:rPr>
            <a:t>durée de la reprise ventilatoire</a:t>
          </a:r>
          <a:r>
            <a:rPr lang="fr-FR" sz="2800" dirty="0"/>
            <a:t>] au cours du sommeil était corrélé à la PaCO2 diurne </a:t>
          </a:r>
        </a:p>
      </dgm:t>
    </dgm:pt>
    <dgm:pt modelId="{2E774C38-0073-4A95-BD18-F2AE32E90F22}" type="parTrans" cxnId="{BF0F273F-6D96-4E93-BF6C-D808C17CECF2}">
      <dgm:prSet/>
      <dgm:spPr/>
      <dgm:t>
        <a:bodyPr/>
        <a:lstStyle/>
        <a:p>
          <a:endParaRPr lang="fr-FR"/>
        </a:p>
      </dgm:t>
    </dgm:pt>
    <dgm:pt modelId="{CA552E38-97D4-4AC7-B516-239FF24C5407}" type="sibTrans" cxnId="{BF0F273F-6D96-4E93-BF6C-D808C17CECF2}">
      <dgm:prSet/>
      <dgm:spPr/>
      <dgm:t>
        <a:bodyPr/>
        <a:lstStyle/>
        <a:p>
          <a:endParaRPr lang="fr-FR"/>
        </a:p>
      </dgm:t>
    </dgm:pt>
    <dgm:pt modelId="{F0F2B110-7BD1-4018-BD39-FC41F1504DF4}">
      <dgm:prSet phldrT="[Texte]" custT="1"/>
      <dgm:spPr/>
      <dgm:t>
        <a:bodyPr/>
        <a:lstStyle/>
        <a:p>
          <a:r>
            <a:rPr lang="fr-FR" sz="2800" dirty="0"/>
            <a:t>L'</a:t>
          </a:r>
          <a:r>
            <a:rPr lang="fr-FR" sz="2800" b="1" dirty="0">
              <a:solidFill>
                <a:srgbClr val="FF0000"/>
              </a:solidFill>
            </a:rPr>
            <a:t>intensité de la reprise ventilatoire après un événement obstructif </a:t>
          </a:r>
          <a:r>
            <a:rPr lang="fr-FR" sz="2800" dirty="0"/>
            <a:t>était également inversement corrélée à la PaCO2 diurne</a:t>
          </a:r>
        </a:p>
      </dgm:t>
    </dgm:pt>
    <dgm:pt modelId="{06B4D836-F4B5-435D-8887-56E707DA89B0}" type="parTrans" cxnId="{30628F5F-EBDB-4F56-9020-266D61A34EAA}">
      <dgm:prSet/>
      <dgm:spPr/>
      <dgm:t>
        <a:bodyPr/>
        <a:lstStyle/>
        <a:p>
          <a:endParaRPr lang="fr-FR"/>
        </a:p>
      </dgm:t>
    </dgm:pt>
    <dgm:pt modelId="{D5541C80-BEF0-487E-8464-EB19DA8FA6CD}" type="sibTrans" cxnId="{30628F5F-EBDB-4F56-9020-266D61A34EAA}">
      <dgm:prSet/>
      <dgm:spPr/>
      <dgm:t>
        <a:bodyPr/>
        <a:lstStyle/>
        <a:p>
          <a:endParaRPr lang="fr-FR"/>
        </a:p>
      </dgm:t>
    </dgm:pt>
    <dgm:pt modelId="{B18EE380-EB8E-46A6-B009-6BF7F138CE4B}" type="pres">
      <dgm:prSet presAssocID="{A5B61FB7-D7EE-4C96-B729-A78035C4A119}" presName="diagram" presStyleCnt="0">
        <dgm:presLayoutVars>
          <dgm:chPref val="1"/>
          <dgm:dir/>
          <dgm:animOne val="branch"/>
          <dgm:animLvl val="lvl"/>
          <dgm:resizeHandles/>
        </dgm:presLayoutVars>
      </dgm:prSet>
      <dgm:spPr/>
    </dgm:pt>
    <dgm:pt modelId="{FE38AA8F-B0C7-4C08-8FCC-75668DBE6B8D}" type="pres">
      <dgm:prSet presAssocID="{1EFADD5F-5E4A-465C-ABB4-35049FC2FDC6}" presName="root" presStyleCnt="0"/>
      <dgm:spPr/>
    </dgm:pt>
    <dgm:pt modelId="{B2DE5184-7B52-4EB0-9976-5E4EBE9C32A5}" type="pres">
      <dgm:prSet presAssocID="{1EFADD5F-5E4A-465C-ABB4-35049FC2FDC6}" presName="rootComposite" presStyleCnt="0"/>
      <dgm:spPr/>
    </dgm:pt>
    <dgm:pt modelId="{B45D7E6C-E99E-48D1-A674-7657B3350F97}" type="pres">
      <dgm:prSet presAssocID="{1EFADD5F-5E4A-465C-ABB4-35049FC2FDC6}" presName="rootText" presStyleLbl="node1" presStyleIdx="0" presStyleCnt="1" custScaleX="280657"/>
      <dgm:spPr/>
    </dgm:pt>
    <dgm:pt modelId="{3AD077E7-FBEC-45B9-A1E6-6B24BD1DF121}" type="pres">
      <dgm:prSet presAssocID="{1EFADD5F-5E4A-465C-ABB4-35049FC2FDC6}" presName="rootConnector" presStyleLbl="node1" presStyleIdx="0" presStyleCnt="1"/>
      <dgm:spPr/>
    </dgm:pt>
    <dgm:pt modelId="{5A360CD4-66D9-4E55-87F7-683427A8A8E6}" type="pres">
      <dgm:prSet presAssocID="{1EFADD5F-5E4A-465C-ABB4-35049FC2FDC6}" presName="childShape" presStyleCnt="0"/>
      <dgm:spPr/>
    </dgm:pt>
    <dgm:pt modelId="{5204E3E3-713B-4987-9A11-087088D9D98C}" type="pres">
      <dgm:prSet presAssocID="{2E774C38-0073-4A95-BD18-F2AE32E90F22}" presName="Name13" presStyleLbl="parChTrans1D2" presStyleIdx="0" presStyleCnt="2"/>
      <dgm:spPr/>
    </dgm:pt>
    <dgm:pt modelId="{033C948E-882F-40F8-9DC6-79A24F6FAF24}" type="pres">
      <dgm:prSet presAssocID="{BE108465-6C73-484B-82F5-E3F2E3D57FD2}" presName="childText" presStyleLbl="bgAcc1" presStyleIdx="0" presStyleCnt="2" custScaleX="412860">
        <dgm:presLayoutVars>
          <dgm:bulletEnabled val="1"/>
        </dgm:presLayoutVars>
      </dgm:prSet>
      <dgm:spPr/>
    </dgm:pt>
    <dgm:pt modelId="{1C62CF3D-B4D7-40D9-9294-B640E78D2BE8}" type="pres">
      <dgm:prSet presAssocID="{06B4D836-F4B5-435D-8887-56E707DA89B0}" presName="Name13" presStyleLbl="parChTrans1D2" presStyleIdx="1" presStyleCnt="2"/>
      <dgm:spPr/>
    </dgm:pt>
    <dgm:pt modelId="{C3897DD9-72CA-4821-A109-14AEB8A57ECD}" type="pres">
      <dgm:prSet presAssocID="{F0F2B110-7BD1-4018-BD39-FC41F1504DF4}" presName="childText" presStyleLbl="bgAcc1" presStyleIdx="1" presStyleCnt="2" custScaleX="412052">
        <dgm:presLayoutVars>
          <dgm:bulletEnabled val="1"/>
        </dgm:presLayoutVars>
      </dgm:prSet>
      <dgm:spPr/>
    </dgm:pt>
  </dgm:ptLst>
  <dgm:cxnLst>
    <dgm:cxn modelId="{F56C2714-73B3-47B6-9162-6CBED7ACC556}" type="presOf" srcId="{1EFADD5F-5E4A-465C-ABB4-35049FC2FDC6}" destId="{3AD077E7-FBEC-45B9-A1E6-6B24BD1DF121}" srcOrd="1" destOrd="0" presId="urn:microsoft.com/office/officeart/2005/8/layout/hierarchy3"/>
    <dgm:cxn modelId="{EF18E926-AACC-405B-88C0-1D694F24ED0A}" type="presOf" srcId="{2E774C38-0073-4A95-BD18-F2AE32E90F22}" destId="{5204E3E3-713B-4987-9A11-087088D9D98C}" srcOrd="0" destOrd="0" presId="urn:microsoft.com/office/officeart/2005/8/layout/hierarchy3"/>
    <dgm:cxn modelId="{C045853E-030B-4CED-B3B9-1D8FA04786E3}" srcId="{A5B61FB7-D7EE-4C96-B729-A78035C4A119}" destId="{1EFADD5F-5E4A-465C-ABB4-35049FC2FDC6}" srcOrd="0" destOrd="0" parTransId="{FABC13D0-2857-45BE-916A-B76D7A58755F}" sibTransId="{CC400B76-A17E-4AEC-B4B5-0600483B4FC0}"/>
    <dgm:cxn modelId="{BF0F273F-6D96-4E93-BF6C-D808C17CECF2}" srcId="{1EFADD5F-5E4A-465C-ABB4-35049FC2FDC6}" destId="{BE108465-6C73-484B-82F5-E3F2E3D57FD2}" srcOrd="0" destOrd="0" parTransId="{2E774C38-0073-4A95-BD18-F2AE32E90F22}" sibTransId="{CA552E38-97D4-4AC7-B516-239FF24C5407}"/>
    <dgm:cxn modelId="{30628F5F-EBDB-4F56-9020-266D61A34EAA}" srcId="{1EFADD5F-5E4A-465C-ABB4-35049FC2FDC6}" destId="{F0F2B110-7BD1-4018-BD39-FC41F1504DF4}" srcOrd="1" destOrd="0" parTransId="{06B4D836-F4B5-435D-8887-56E707DA89B0}" sibTransId="{D5541C80-BEF0-487E-8464-EB19DA8FA6CD}"/>
    <dgm:cxn modelId="{52738BA7-A5CC-4827-AE6E-FD71D40C79CE}" type="presOf" srcId="{F0F2B110-7BD1-4018-BD39-FC41F1504DF4}" destId="{C3897DD9-72CA-4821-A109-14AEB8A57ECD}" srcOrd="0" destOrd="0" presId="urn:microsoft.com/office/officeart/2005/8/layout/hierarchy3"/>
    <dgm:cxn modelId="{AB2EDFB0-4C97-4AE2-9979-19F1FD34664A}" type="presOf" srcId="{BE108465-6C73-484B-82F5-E3F2E3D57FD2}" destId="{033C948E-882F-40F8-9DC6-79A24F6FAF24}" srcOrd="0" destOrd="0" presId="urn:microsoft.com/office/officeart/2005/8/layout/hierarchy3"/>
    <dgm:cxn modelId="{3B70B3D3-5658-4482-AC8D-D2BC0632F84F}" type="presOf" srcId="{1EFADD5F-5E4A-465C-ABB4-35049FC2FDC6}" destId="{B45D7E6C-E99E-48D1-A674-7657B3350F97}" srcOrd="0" destOrd="0" presId="urn:microsoft.com/office/officeart/2005/8/layout/hierarchy3"/>
    <dgm:cxn modelId="{486053F0-99D6-4201-BF3B-9380173B3862}" type="presOf" srcId="{A5B61FB7-D7EE-4C96-B729-A78035C4A119}" destId="{B18EE380-EB8E-46A6-B009-6BF7F138CE4B}" srcOrd="0" destOrd="0" presId="urn:microsoft.com/office/officeart/2005/8/layout/hierarchy3"/>
    <dgm:cxn modelId="{29F6A1F0-19E9-4493-A3CF-5A235FDD6982}" type="presOf" srcId="{06B4D836-F4B5-435D-8887-56E707DA89B0}" destId="{1C62CF3D-B4D7-40D9-9294-B640E78D2BE8}" srcOrd="0" destOrd="0" presId="urn:microsoft.com/office/officeart/2005/8/layout/hierarchy3"/>
    <dgm:cxn modelId="{C80C8013-A78D-4612-A2E6-175565E2F371}" type="presParOf" srcId="{B18EE380-EB8E-46A6-B009-6BF7F138CE4B}" destId="{FE38AA8F-B0C7-4C08-8FCC-75668DBE6B8D}" srcOrd="0" destOrd="0" presId="urn:microsoft.com/office/officeart/2005/8/layout/hierarchy3"/>
    <dgm:cxn modelId="{64B9EB5C-9E41-41A8-B961-DB7E72D1B502}" type="presParOf" srcId="{FE38AA8F-B0C7-4C08-8FCC-75668DBE6B8D}" destId="{B2DE5184-7B52-4EB0-9976-5E4EBE9C32A5}" srcOrd="0" destOrd="0" presId="urn:microsoft.com/office/officeart/2005/8/layout/hierarchy3"/>
    <dgm:cxn modelId="{B970B64D-42DF-44E9-B8CA-779C98A6E72A}" type="presParOf" srcId="{B2DE5184-7B52-4EB0-9976-5E4EBE9C32A5}" destId="{B45D7E6C-E99E-48D1-A674-7657B3350F97}" srcOrd="0" destOrd="0" presId="urn:microsoft.com/office/officeart/2005/8/layout/hierarchy3"/>
    <dgm:cxn modelId="{51A8C17E-369B-4074-8E02-5F33423D5D70}" type="presParOf" srcId="{B2DE5184-7B52-4EB0-9976-5E4EBE9C32A5}" destId="{3AD077E7-FBEC-45B9-A1E6-6B24BD1DF121}" srcOrd="1" destOrd="0" presId="urn:microsoft.com/office/officeart/2005/8/layout/hierarchy3"/>
    <dgm:cxn modelId="{93D565FB-A498-40F4-9A60-CEF214681A4F}" type="presParOf" srcId="{FE38AA8F-B0C7-4C08-8FCC-75668DBE6B8D}" destId="{5A360CD4-66D9-4E55-87F7-683427A8A8E6}" srcOrd="1" destOrd="0" presId="urn:microsoft.com/office/officeart/2005/8/layout/hierarchy3"/>
    <dgm:cxn modelId="{2B8B6323-FAB7-4488-88C1-E0E3424280C3}" type="presParOf" srcId="{5A360CD4-66D9-4E55-87F7-683427A8A8E6}" destId="{5204E3E3-713B-4987-9A11-087088D9D98C}" srcOrd="0" destOrd="0" presId="urn:microsoft.com/office/officeart/2005/8/layout/hierarchy3"/>
    <dgm:cxn modelId="{659EAFD6-D754-4BD9-8CD7-D23361885650}" type="presParOf" srcId="{5A360CD4-66D9-4E55-87F7-683427A8A8E6}" destId="{033C948E-882F-40F8-9DC6-79A24F6FAF24}" srcOrd="1" destOrd="0" presId="urn:microsoft.com/office/officeart/2005/8/layout/hierarchy3"/>
    <dgm:cxn modelId="{C16B7560-E121-4E16-AA4E-7180AD5EA36E}" type="presParOf" srcId="{5A360CD4-66D9-4E55-87F7-683427A8A8E6}" destId="{1C62CF3D-B4D7-40D9-9294-B640E78D2BE8}" srcOrd="2" destOrd="0" presId="urn:microsoft.com/office/officeart/2005/8/layout/hierarchy3"/>
    <dgm:cxn modelId="{12719B8F-D896-4514-8DAE-4ED7415B91CC}" type="presParOf" srcId="{5A360CD4-66D9-4E55-87F7-683427A8A8E6}" destId="{C3897DD9-72CA-4821-A109-14AEB8A57ECD}" srcOrd="3"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772515C7-A5FA-4211-B97B-FA051AABB43D}" type="doc">
      <dgm:prSet loTypeId="urn:microsoft.com/office/officeart/2005/8/layout/StepDownProcess" loCatId="process" qsTypeId="urn:microsoft.com/office/officeart/2005/8/quickstyle/3d2#5" qsCatId="3D" csTypeId="urn:microsoft.com/office/officeart/2005/8/colors/colorful1#4" csCatId="colorful" phldr="1"/>
      <dgm:spPr/>
      <dgm:t>
        <a:bodyPr/>
        <a:lstStyle/>
        <a:p>
          <a:endParaRPr lang="fr-FR"/>
        </a:p>
      </dgm:t>
    </dgm:pt>
    <dgm:pt modelId="{E2E84DD4-FA98-45A3-83E5-AA46C84612C0}">
      <dgm:prSet phldrT="[Texte]" custT="1"/>
      <dgm:spPr/>
      <dgm:t>
        <a:bodyPr/>
        <a:lstStyle/>
        <a:p>
          <a:r>
            <a:rPr lang="fr-FR" sz="4400" dirty="0"/>
            <a:t>Apnées </a:t>
          </a:r>
        </a:p>
      </dgm:t>
    </dgm:pt>
    <dgm:pt modelId="{26E04CEC-02CD-4B9D-BEE4-379AF3719B0A}" type="parTrans" cxnId="{06629855-DAD4-41D9-B366-E8D91A69A3EC}">
      <dgm:prSet/>
      <dgm:spPr/>
      <dgm:t>
        <a:bodyPr/>
        <a:lstStyle/>
        <a:p>
          <a:endParaRPr lang="fr-FR"/>
        </a:p>
      </dgm:t>
    </dgm:pt>
    <dgm:pt modelId="{2E9AB3E4-D221-43AB-B492-48460EF94B0F}" type="sibTrans" cxnId="{06629855-DAD4-41D9-B366-E8D91A69A3EC}">
      <dgm:prSet/>
      <dgm:spPr/>
      <dgm:t>
        <a:bodyPr/>
        <a:lstStyle/>
        <a:p>
          <a:endParaRPr lang="fr-FR"/>
        </a:p>
      </dgm:t>
    </dgm:pt>
    <dgm:pt modelId="{78B149DA-A675-4DD2-A8AA-690C18EB2242}">
      <dgm:prSet phldrT="[Texte]" custT="1"/>
      <dgm:spPr/>
      <dgm:t>
        <a:bodyPr/>
        <a:lstStyle/>
        <a:p>
          <a:r>
            <a:rPr lang="fr-FR" sz="3200" dirty="0"/>
            <a:t>Durées de l’apnée  </a:t>
          </a:r>
        </a:p>
      </dgm:t>
    </dgm:pt>
    <dgm:pt modelId="{CB37F4EB-6D6C-4CF2-A334-4C42194F664B}" type="parTrans" cxnId="{04B500DF-37FF-4139-842E-E698799DADA7}">
      <dgm:prSet/>
      <dgm:spPr/>
      <dgm:t>
        <a:bodyPr/>
        <a:lstStyle/>
        <a:p>
          <a:endParaRPr lang="fr-FR"/>
        </a:p>
      </dgm:t>
    </dgm:pt>
    <dgm:pt modelId="{453FAAF8-9E22-4C43-B4C3-7F80899D100C}" type="sibTrans" cxnId="{04B500DF-37FF-4139-842E-E698799DADA7}">
      <dgm:prSet/>
      <dgm:spPr/>
      <dgm:t>
        <a:bodyPr/>
        <a:lstStyle/>
        <a:p>
          <a:endParaRPr lang="fr-FR"/>
        </a:p>
      </dgm:t>
    </dgm:pt>
    <dgm:pt modelId="{68899B41-BDFA-4058-B1C6-2B3C7A62952D}">
      <dgm:prSet phldrT="[Texte]" custT="1"/>
      <dgm:spPr/>
      <dgm:t>
        <a:bodyPr/>
        <a:lstStyle/>
        <a:p>
          <a:r>
            <a:rPr lang="fr-FR" sz="3200" dirty="0"/>
            <a:t>Période de vidange inter apnée  </a:t>
          </a:r>
        </a:p>
      </dgm:t>
    </dgm:pt>
    <dgm:pt modelId="{1F09BB97-C6FD-4AE6-B4D9-36983AA1663A}" type="parTrans" cxnId="{E67E361E-596B-4EED-8E37-AEEF18185D64}">
      <dgm:prSet/>
      <dgm:spPr/>
      <dgm:t>
        <a:bodyPr/>
        <a:lstStyle/>
        <a:p>
          <a:endParaRPr lang="fr-FR"/>
        </a:p>
      </dgm:t>
    </dgm:pt>
    <dgm:pt modelId="{CA307E8E-05E6-4DBE-AC23-9BFAB59403E1}" type="sibTrans" cxnId="{E67E361E-596B-4EED-8E37-AEEF18185D64}">
      <dgm:prSet/>
      <dgm:spPr/>
      <dgm:t>
        <a:bodyPr/>
        <a:lstStyle/>
        <a:p>
          <a:endParaRPr lang="fr-FR"/>
        </a:p>
      </dgm:t>
    </dgm:pt>
    <dgm:pt modelId="{D8EA29C9-E161-4D0E-8221-6D7569202219}">
      <dgm:prSet phldrT="[Texte]" custT="1"/>
      <dgm:spPr/>
      <dgm:t>
        <a:bodyPr/>
        <a:lstStyle/>
        <a:p>
          <a:r>
            <a:rPr lang="fr-FR" sz="3200" dirty="0"/>
            <a:t>Accumulation du CO2</a:t>
          </a:r>
        </a:p>
      </dgm:t>
    </dgm:pt>
    <dgm:pt modelId="{E4DA64E3-5DBA-41E3-9325-9DD82EFC0338}" type="parTrans" cxnId="{1D5BAC7C-B1CD-4D24-8B4F-928A50CDBB13}">
      <dgm:prSet/>
      <dgm:spPr/>
      <dgm:t>
        <a:bodyPr/>
        <a:lstStyle/>
        <a:p>
          <a:endParaRPr lang="fr-FR"/>
        </a:p>
      </dgm:t>
    </dgm:pt>
    <dgm:pt modelId="{FD8D33D7-7D2A-42F5-94A1-A14A7563C343}" type="sibTrans" cxnId="{1D5BAC7C-B1CD-4D24-8B4F-928A50CDBB13}">
      <dgm:prSet/>
      <dgm:spPr/>
      <dgm:t>
        <a:bodyPr/>
        <a:lstStyle/>
        <a:p>
          <a:endParaRPr lang="fr-FR"/>
        </a:p>
      </dgm:t>
    </dgm:pt>
    <dgm:pt modelId="{C2CF757D-2CA6-4842-9D60-1192E6B2E603}">
      <dgm:prSet phldrT="[Texte]" custT="1"/>
      <dgm:spPr/>
      <dgm:t>
        <a:bodyPr/>
        <a:lstStyle/>
        <a:p>
          <a:r>
            <a:rPr lang="fr-FR" sz="2800" dirty="0"/>
            <a:t>Hyperventilation inter Apnée</a:t>
          </a:r>
        </a:p>
      </dgm:t>
    </dgm:pt>
    <dgm:pt modelId="{60C1DB26-DC29-4BF2-8638-F76D9E3C92D9}" type="parTrans" cxnId="{B94EB18F-1C5B-4EC2-B286-389675863793}">
      <dgm:prSet/>
      <dgm:spPr/>
      <dgm:t>
        <a:bodyPr/>
        <a:lstStyle/>
        <a:p>
          <a:endParaRPr lang="fr-FR"/>
        </a:p>
      </dgm:t>
    </dgm:pt>
    <dgm:pt modelId="{CF999509-F617-4AC1-A064-67A6C0248A6C}" type="sibTrans" cxnId="{B94EB18F-1C5B-4EC2-B286-389675863793}">
      <dgm:prSet/>
      <dgm:spPr/>
      <dgm:t>
        <a:bodyPr/>
        <a:lstStyle/>
        <a:p>
          <a:endParaRPr lang="fr-FR"/>
        </a:p>
      </dgm:t>
    </dgm:pt>
    <dgm:pt modelId="{775A9756-D625-4253-8E99-6F05FD766EE4}" type="pres">
      <dgm:prSet presAssocID="{772515C7-A5FA-4211-B97B-FA051AABB43D}" presName="rootnode" presStyleCnt="0">
        <dgm:presLayoutVars>
          <dgm:chMax/>
          <dgm:chPref/>
          <dgm:dir/>
          <dgm:animLvl val="lvl"/>
        </dgm:presLayoutVars>
      </dgm:prSet>
      <dgm:spPr/>
    </dgm:pt>
    <dgm:pt modelId="{57A897FE-38F5-4313-BF8F-907F26E30D49}" type="pres">
      <dgm:prSet presAssocID="{E2E84DD4-FA98-45A3-83E5-AA46C84612C0}" presName="composite" presStyleCnt="0"/>
      <dgm:spPr/>
    </dgm:pt>
    <dgm:pt modelId="{09F1992A-091E-4139-85D3-6F8F23C52BA6}" type="pres">
      <dgm:prSet presAssocID="{E2E84DD4-FA98-45A3-83E5-AA46C84612C0}" presName="bentUpArrow1" presStyleLbl="alignImgPlace1" presStyleIdx="0" presStyleCnt="4" custLinFactX="-51526" custLinFactY="100000" custLinFactNeighborX="-100000" custLinFactNeighborY="134016"/>
      <dgm:spPr/>
    </dgm:pt>
    <dgm:pt modelId="{66569407-2A59-4999-BAA7-8810F57CEC2E}" type="pres">
      <dgm:prSet presAssocID="{E2E84DD4-FA98-45A3-83E5-AA46C84612C0}" presName="ParentText" presStyleLbl="node1" presStyleIdx="0" presStyleCnt="5" custScaleX="361629" custScaleY="128303" custLinFactX="102613" custLinFactNeighborX="200000" custLinFactNeighborY="13720">
        <dgm:presLayoutVars>
          <dgm:chMax val="1"/>
          <dgm:chPref val="1"/>
          <dgm:bulletEnabled val="1"/>
        </dgm:presLayoutVars>
      </dgm:prSet>
      <dgm:spPr/>
    </dgm:pt>
    <dgm:pt modelId="{E71DB851-675C-4552-85DB-71F2ED083EFB}" type="pres">
      <dgm:prSet presAssocID="{E2E84DD4-FA98-45A3-83E5-AA46C84612C0}" presName="ChildText" presStyleLbl="revTx" presStyleIdx="0" presStyleCnt="4">
        <dgm:presLayoutVars>
          <dgm:chMax val="0"/>
          <dgm:chPref val="0"/>
          <dgm:bulletEnabled val="1"/>
        </dgm:presLayoutVars>
      </dgm:prSet>
      <dgm:spPr/>
    </dgm:pt>
    <dgm:pt modelId="{2B8ECCC7-32D4-41C8-A9CB-C12CC6584FF7}" type="pres">
      <dgm:prSet presAssocID="{2E9AB3E4-D221-43AB-B492-48460EF94B0F}" presName="sibTrans" presStyleCnt="0"/>
      <dgm:spPr/>
    </dgm:pt>
    <dgm:pt modelId="{C810B30B-3D2F-4290-97D8-5A06C13C9A4F}" type="pres">
      <dgm:prSet presAssocID="{78B149DA-A675-4DD2-A8AA-690C18EB2242}" presName="composite" presStyleCnt="0"/>
      <dgm:spPr/>
    </dgm:pt>
    <dgm:pt modelId="{BFC7C676-0CBF-4A7D-BC21-5A8C59AC05D8}" type="pres">
      <dgm:prSet presAssocID="{78B149DA-A675-4DD2-A8AA-690C18EB2242}" presName="bentUpArrow1" presStyleLbl="alignImgPlace1" presStyleIdx="1" presStyleCnt="4" custLinFactY="170983" custLinFactNeighborX="-10136" custLinFactNeighborY="200000"/>
      <dgm:spPr/>
    </dgm:pt>
    <dgm:pt modelId="{3EB4AC6E-D721-4E0F-8586-F590EC618923}" type="pres">
      <dgm:prSet presAssocID="{78B149DA-A675-4DD2-A8AA-690C18EB2242}" presName="ParentText" presStyleLbl="node1" presStyleIdx="1" presStyleCnt="5" custScaleX="264062" custScaleY="188899" custLinFactX="-100000" custLinFactY="37921" custLinFactNeighborX="-145459" custLinFactNeighborY="100000">
        <dgm:presLayoutVars>
          <dgm:chMax val="1"/>
          <dgm:chPref val="1"/>
          <dgm:bulletEnabled val="1"/>
        </dgm:presLayoutVars>
      </dgm:prSet>
      <dgm:spPr/>
    </dgm:pt>
    <dgm:pt modelId="{CE436A33-15C4-4FA9-8790-517FE50C17B8}" type="pres">
      <dgm:prSet presAssocID="{78B149DA-A675-4DD2-A8AA-690C18EB2242}" presName="ChildText" presStyleLbl="revTx" presStyleIdx="1" presStyleCnt="4">
        <dgm:presLayoutVars>
          <dgm:chMax val="0"/>
          <dgm:chPref val="0"/>
          <dgm:bulletEnabled val="1"/>
        </dgm:presLayoutVars>
      </dgm:prSet>
      <dgm:spPr/>
    </dgm:pt>
    <dgm:pt modelId="{0CA0CC50-BD71-46DF-B590-3128DD87DACD}" type="pres">
      <dgm:prSet presAssocID="{453FAAF8-9E22-4C43-B4C3-7F80899D100C}" presName="sibTrans" presStyleCnt="0"/>
      <dgm:spPr/>
    </dgm:pt>
    <dgm:pt modelId="{F2BE5178-4F03-40F2-B123-6CE6473FC87B}" type="pres">
      <dgm:prSet presAssocID="{68899B41-BDFA-4058-B1C6-2B3C7A62952D}" presName="composite" presStyleCnt="0"/>
      <dgm:spPr/>
    </dgm:pt>
    <dgm:pt modelId="{AC455ABD-AFDA-4279-AE7B-EB187EDFA063}" type="pres">
      <dgm:prSet presAssocID="{68899B41-BDFA-4058-B1C6-2B3C7A62952D}" presName="bentUpArrow1" presStyleLbl="alignImgPlace1" presStyleIdx="2" presStyleCnt="4" custLinFactY="78690" custLinFactNeighborX="35958" custLinFactNeighborY="100000"/>
      <dgm:spPr/>
    </dgm:pt>
    <dgm:pt modelId="{CFBF239E-F21A-4C22-B519-02211596C69E}" type="pres">
      <dgm:prSet presAssocID="{68899B41-BDFA-4058-B1C6-2B3C7A62952D}" presName="ParentText" presStyleLbl="node1" presStyleIdx="2" presStyleCnt="5" custScaleX="312414" custScaleY="186294" custLinFactNeighborX="-22452" custLinFactNeighborY="-12236">
        <dgm:presLayoutVars>
          <dgm:chMax val="1"/>
          <dgm:chPref val="1"/>
          <dgm:bulletEnabled val="1"/>
        </dgm:presLayoutVars>
      </dgm:prSet>
      <dgm:spPr/>
    </dgm:pt>
    <dgm:pt modelId="{C548A55C-CC9A-491C-A0FF-CDEA9418FB58}" type="pres">
      <dgm:prSet presAssocID="{68899B41-BDFA-4058-B1C6-2B3C7A62952D}" presName="ChildText" presStyleLbl="revTx" presStyleIdx="2" presStyleCnt="4" custLinFactNeighborX="-2018" custLinFactNeighborY="-12969">
        <dgm:presLayoutVars>
          <dgm:chMax val="0"/>
          <dgm:chPref val="0"/>
          <dgm:bulletEnabled val="1"/>
        </dgm:presLayoutVars>
      </dgm:prSet>
      <dgm:spPr/>
    </dgm:pt>
    <dgm:pt modelId="{991FEBB9-319E-447C-98EE-0B159E548DA2}" type="pres">
      <dgm:prSet presAssocID="{CA307E8E-05E6-4DBE-AC23-9BFAB59403E1}" presName="sibTrans" presStyleCnt="0"/>
      <dgm:spPr/>
    </dgm:pt>
    <dgm:pt modelId="{A8F77A80-5AED-41AE-BFBE-25E9DB824824}" type="pres">
      <dgm:prSet presAssocID="{D8EA29C9-E161-4D0E-8221-6D7569202219}" presName="composite" presStyleCnt="0"/>
      <dgm:spPr/>
    </dgm:pt>
    <dgm:pt modelId="{664538B5-9F02-476D-AF66-D7D460AC0B8E}" type="pres">
      <dgm:prSet presAssocID="{D8EA29C9-E161-4D0E-8221-6D7569202219}" presName="bentUpArrow1" presStyleLbl="alignImgPlace1" presStyleIdx="3" presStyleCnt="4"/>
      <dgm:spPr/>
    </dgm:pt>
    <dgm:pt modelId="{173B652C-CC95-4D14-BA26-0712AAA44B64}" type="pres">
      <dgm:prSet presAssocID="{D8EA29C9-E161-4D0E-8221-6D7569202219}" presName="ParentText" presStyleLbl="node1" presStyleIdx="3" presStyleCnt="5" custScaleX="366173" custScaleY="151974" custLinFactX="-24936" custLinFactY="31291" custLinFactNeighborX="-100000" custLinFactNeighborY="100000">
        <dgm:presLayoutVars>
          <dgm:chMax val="1"/>
          <dgm:chPref val="1"/>
          <dgm:bulletEnabled val="1"/>
        </dgm:presLayoutVars>
      </dgm:prSet>
      <dgm:spPr/>
    </dgm:pt>
    <dgm:pt modelId="{F73A4DDA-3DF5-4AA5-8E8A-5BEBCFC4A105}" type="pres">
      <dgm:prSet presAssocID="{D8EA29C9-E161-4D0E-8221-6D7569202219}" presName="ChildText" presStyleLbl="revTx" presStyleIdx="3" presStyleCnt="4">
        <dgm:presLayoutVars>
          <dgm:chMax val="0"/>
          <dgm:chPref val="0"/>
          <dgm:bulletEnabled val="1"/>
        </dgm:presLayoutVars>
      </dgm:prSet>
      <dgm:spPr/>
    </dgm:pt>
    <dgm:pt modelId="{3C8EA27D-3818-42DA-8744-A80E0A707C00}" type="pres">
      <dgm:prSet presAssocID="{FD8D33D7-7D2A-42F5-94A1-A14A7563C343}" presName="sibTrans" presStyleCnt="0"/>
      <dgm:spPr/>
    </dgm:pt>
    <dgm:pt modelId="{E30066F3-061C-40BE-8E20-583943A52719}" type="pres">
      <dgm:prSet presAssocID="{C2CF757D-2CA6-4842-9D60-1192E6B2E603}" presName="composite" presStyleCnt="0"/>
      <dgm:spPr/>
    </dgm:pt>
    <dgm:pt modelId="{E1CE5F8F-D1D9-4391-886F-0A35C30D54DE}" type="pres">
      <dgm:prSet presAssocID="{C2CF757D-2CA6-4842-9D60-1192E6B2E603}" presName="ParentText" presStyleLbl="node1" presStyleIdx="4" presStyleCnt="5" custScaleX="285827" custScaleY="189805" custLinFactY="-115298" custLinFactNeighborX="65811" custLinFactNeighborY="-200000">
        <dgm:presLayoutVars>
          <dgm:chMax val="1"/>
          <dgm:chPref val="1"/>
          <dgm:bulletEnabled val="1"/>
        </dgm:presLayoutVars>
      </dgm:prSet>
      <dgm:spPr/>
    </dgm:pt>
  </dgm:ptLst>
  <dgm:cxnLst>
    <dgm:cxn modelId="{61A8C811-8B76-42B6-A3C3-5B4ABB58D7CD}" type="presOf" srcId="{68899B41-BDFA-4058-B1C6-2B3C7A62952D}" destId="{CFBF239E-F21A-4C22-B519-02211596C69E}" srcOrd="0" destOrd="0" presId="urn:microsoft.com/office/officeart/2005/8/layout/StepDownProcess"/>
    <dgm:cxn modelId="{E67E361E-596B-4EED-8E37-AEEF18185D64}" srcId="{772515C7-A5FA-4211-B97B-FA051AABB43D}" destId="{68899B41-BDFA-4058-B1C6-2B3C7A62952D}" srcOrd="2" destOrd="0" parTransId="{1F09BB97-C6FD-4AE6-B4D9-36983AA1663A}" sibTransId="{CA307E8E-05E6-4DBE-AC23-9BFAB59403E1}"/>
    <dgm:cxn modelId="{34A38823-CCC6-4F46-AF10-01C681B73A59}" type="presOf" srcId="{D8EA29C9-E161-4D0E-8221-6D7569202219}" destId="{173B652C-CC95-4D14-BA26-0712AAA44B64}" srcOrd="0" destOrd="0" presId="urn:microsoft.com/office/officeart/2005/8/layout/StepDownProcess"/>
    <dgm:cxn modelId="{4A291E52-95CB-4649-BAB7-1F87926629C6}" type="presOf" srcId="{C2CF757D-2CA6-4842-9D60-1192E6B2E603}" destId="{E1CE5F8F-D1D9-4391-886F-0A35C30D54DE}" srcOrd="0" destOrd="0" presId="urn:microsoft.com/office/officeart/2005/8/layout/StepDownProcess"/>
    <dgm:cxn modelId="{06629855-DAD4-41D9-B366-E8D91A69A3EC}" srcId="{772515C7-A5FA-4211-B97B-FA051AABB43D}" destId="{E2E84DD4-FA98-45A3-83E5-AA46C84612C0}" srcOrd="0" destOrd="0" parTransId="{26E04CEC-02CD-4B9D-BEE4-379AF3719B0A}" sibTransId="{2E9AB3E4-D221-43AB-B492-48460EF94B0F}"/>
    <dgm:cxn modelId="{1D5BAC7C-B1CD-4D24-8B4F-928A50CDBB13}" srcId="{772515C7-A5FA-4211-B97B-FA051AABB43D}" destId="{D8EA29C9-E161-4D0E-8221-6D7569202219}" srcOrd="3" destOrd="0" parTransId="{E4DA64E3-5DBA-41E3-9325-9DD82EFC0338}" sibTransId="{FD8D33D7-7D2A-42F5-94A1-A14A7563C343}"/>
    <dgm:cxn modelId="{3F89497F-04D7-46C4-A92D-D4CCD723C01F}" type="presOf" srcId="{78B149DA-A675-4DD2-A8AA-690C18EB2242}" destId="{3EB4AC6E-D721-4E0F-8586-F590EC618923}" srcOrd="0" destOrd="0" presId="urn:microsoft.com/office/officeart/2005/8/layout/StepDownProcess"/>
    <dgm:cxn modelId="{B94EB18F-1C5B-4EC2-B286-389675863793}" srcId="{772515C7-A5FA-4211-B97B-FA051AABB43D}" destId="{C2CF757D-2CA6-4842-9D60-1192E6B2E603}" srcOrd="4" destOrd="0" parTransId="{60C1DB26-DC29-4BF2-8638-F76D9E3C92D9}" sibTransId="{CF999509-F617-4AC1-A064-67A6C0248A6C}"/>
    <dgm:cxn modelId="{04B500DF-37FF-4139-842E-E698799DADA7}" srcId="{772515C7-A5FA-4211-B97B-FA051AABB43D}" destId="{78B149DA-A675-4DD2-A8AA-690C18EB2242}" srcOrd="1" destOrd="0" parTransId="{CB37F4EB-6D6C-4CF2-A334-4C42194F664B}" sibTransId="{453FAAF8-9E22-4C43-B4C3-7F80899D100C}"/>
    <dgm:cxn modelId="{8CCBA8FA-7ED4-4939-802A-CD6BE28588AA}" type="presOf" srcId="{772515C7-A5FA-4211-B97B-FA051AABB43D}" destId="{775A9756-D625-4253-8E99-6F05FD766EE4}" srcOrd="0" destOrd="0" presId="urn:microsoft.com/office/officeart/2005/8/layout/StepDownProcess"/>
    <dgm:cxn modelId="{D83CB9FD-14DD-490E-8A01-64CFDF6E69E0}" type="presOf" srcId="{E2E84DD4-FA98-45A3-83E5-AA46C84612C0}" destId="{66569407-2A59-4999-BAA7-8810F57CEC2E}" srcOrd="0" destOrd="0" presId="urn:microsoft.com/office/officeart/2005/8/layout/StepDownProcess"/>
    <dgm:cxn modelId="{DFDA65BC-E118-432D-9CA9-85672D8B8AD6}" type="presParOf" srcId="{775A9756-D625-4253-8E99-6F05FD766EE4}" destId="{57A897FE-38F5-4313-BF8F-907F26E30D49}" srcOrd="0" destOrd="0" presId="urn:microsoft.com/office/officeart/2005/8/layout/StepDownProcess"/>
    <dgm:cxn modelId="{70651470-D957-4EEB-935A-28AD49AC1017}" type="presParOf" srcId="{57A897FE-38F5-4313-BF8F-907F26E30D49}" destId="{09F1992A-091E-4139-85D3-6F8F23C52BA6}" srcOrd="0" destOrd="0" presId="urn:microsoft.com/office/officeart/2005/8/layout/StepDownProcess"/>
    <dgm:cxn modelId="{9F90BAF6-795F-4474-AD74-CA9E634CD3D3}" type="presParOf" srcId="{57A897FE-38F5-4313-BF8F-907F26E30D49}" destId="{66569407-2A59-4999-BAA7-8810F57CEC2E}" srcOrd="1" destOrd="0" presId="urn:microsoft.com/office/officeart/2005/8/layout/StepDownProcess"/>
    <dgm:cxn modelId="{E0E1FF45-7E37-48C5-AC93-C1CC565464DE}" type="presParOf" srcId="{57A897FE-38F5-4313-BF8F-907F26E30D49}" destId="{E71DB851-675C-4552-85DB-71F2ED083EFB}" srcOrd="2" destOrd="0" presId="urn:microsoft.com/office/officeart/2005/8/layout/StepDownProcess"/>
    <dgm:cxn modelId="{729998B1-E0EA-41EA-B908-E398E2164248}" type="presParOf" srcId="{775A9756-D625-4253-8E99-6F05FD766EE4}" destId="{2B8ECCC7-32D4-41C8-A9CB-C12CC6584FF7}" srcOrd="1" destOrd="0" presId="urn:microsoft.com/office/officeart/2005/8/layout/StepDownProcess"/>
    <dgm:cxn modelId="{62F7A57C-B32B-465B-8647-ABCA5D7FA53E}" type="presParOf" srcId="{775A9756-D625-4253-8E99-6F05FD766EE4}" destId="{C810B30B-3D2F-4290-97D8-5A06C13C9A4F}" srcOrd="2" destOrd="0" presId="urn:microsoft.com/office/officeart/2005/8/layout/StepDownProcess"/>
    <dgm:cxn modelId="{74628173-5A58-4386-ADD3-75E19AE8041D}" type="presParOf" srcId="{C810B30B-3D2F-4290-97D8-5A06C13C9A4F}" destId="{BFC7C676-0CBF-4A7D-BC21-5A8C59AC05D8}" srcOrd="0" destOrd="0" presId="urn:microsoft.com/office/officeart/2005/8/layout/StepDownProcess"/>
    <dgm:cxn modelId="{2685019A-B05A-4F96-8582-F8278A6E41C0}" type="presParOf" srcId="{C810B30B-3D2F-4290-97D8-5A06C13C9A4F}" destId="{3EB4AC6E-D721-4E0F-8586-F590EC618923}" srcOrd="1" destOrd="0" presId="urn:microsoft.com/office/officeart/2005/8/layout/StepDownProcess"/>
    <dgm:cxn modelId="{6080AA96-03BE-48EF-B38D-7C559A3C58D9}" type="presParOf" srcId="{C810B30B-3D2F-4290-97D8-5A06C13C9A4F}" destId="{CE436A33-15C4-4FA9-8790-517FE50C17B8}" srcOrd="2" destOrd="0" presId="urn:microsoft.com/office/officeart/2005/8/layout/StepDownProcess"/>
    <dgm:cxn modelId="{B61CCEDB-9B45-42AD-83AD-80B046443473}" type="presParOf" srcId="{775A9756-D625-4253-8E99-6F05FD766EE4}" destId="{0CA0CC50-BD71-46DF-B590-3128DD87DACD}" srcOrd="3" destOrd="0" presId="urn:microsoft.com/office/officeart/2005/8/layout/StepDownProcess"/>
    <dgm:cxn modelId="{646452A5-304F-4F46-945C-11E75D2C0C3C}" type="presParOf" srcId="{775A9756-D625-4253-8E99-6F05FD766EE4}" destId="{F2BE5178-4F03-40F2-B123-6CE6473FC87B}" srcOrd="4" destOrd="0" presId="urn:microsoft.com/office/officeart/2005/8/layout/StepDownProcess"/>
    <dgm:cxn modelId="{8DF0F572-5CD0-4554-AA63-4D56E9468321}" type="presParOf" srcId="{F2BE5178-4F03-40F2-B123-6CE6473FC87B}" destId="{AC455ABD-AFDA-4279-AE7B-EB187EDFA063}" srcOrd="0" destOrd="0" presId="urn:microsoft.com/office/officeart/2005/8/layout/StepDownProcess"/>
    <dgm:cxn modelId="{F6589B67-82E4-4FE9-BABF-BBEB2F6952F7}" type="presParOf" srcId="{F2BE5178-4F03-40F2-B123-6CE6473FC87B}" destId="{CFBF239E-F21A-4C22-B519-02211596C69E}" srcOrd="1" destOrd="0" presId="urn:microsoft.com/office/officeart/2005/8/layout/StepDownProcess"/>
    <dgm:cxn modelId="{1F06EF91-7FAC-4533-B850-9E05035BB062}" type="presParOf" srcId="{F2BE5178-4F03-40F2-B123-6CE6473FC87B}" destId="{C548A55C-CC9A-491C-A0FF-CDEA9418FB58}" srcOrd="2" destOrd="0" presId="urn:microsoft.com/office/officeart/2005/8/layout/StepDownProcess"/>
    <dgm:cxn modelId="{7029BE8C-58F8-47DF-A171-1744113D10D5}" type="presParOf" srcId="{775A9756-D625-4253-8E99-6F05FD766EE4}" destId="{991FEBB9-319E-447C-98EE-0B159E548DA2}" srcOrd="5" destOrd="0" presId="urn:microsoft.com/office/officeart/2005/8/layout/StepDownProcess"/>
    <dgm:cxn modelId="{53E471D6-3D98-4698-9C66-CD052BF34D2B}" type="presParOf" srcId="{775A9756-D625-4253-8E99-6F05FD766EE4}" destId="{A8F77A80-5AED-41AE-BFBE-25E9DB824824}" srcOrd="6" destOrd="0" presId="urn:microsoft.com/office/officeart/2005/8/layout/StepDownProcess"/>
    <dgm:cxn modelId="{945600F8-A73D-4ABB-AA44-269D03163D09}" type="presParOf" srcId="{A8F77A80-5AED-41AE-BFBE-25E9DB824824}" destId="{664538B5-9F02-476D-AF66-D7D460AC0B8E}" srcOrd="0" destOrd="0" presId="urn:microsoft.com/office/officeart/2005/8/layout/StepDownProcess"/>
    <dgm:cxn modelId="{8624E535-280B-4E9D-B5DB-349B99BE0DA7}" type="presParOf" srcId="{A8F77A80-5AED-41AE-BFBE-25E9DB824824}" destId="{173B652C-CC95-4D14-BA26-0712AAA44B64}" srcOrd="1" destOrd="0" presId="urn:microsoft.com/office/officeart/2005/8/layout/StepDownProcess"/>
    <dgm:cxn modelId="{57464030-AFF6-46C2-9BFA-038AC0A962F8}" type="presParOf" srcId="{A8F77A80-5AED-41AE-BFBE-25E9DB824824}" destId="{F73A4DDA-3DF5-4AA5-8E8A-5BEBCFC4A105}" srcOrd="2" destOrd="0" presId="urn:microsoft.com/office/officeart/2005/8/layout/StepDownProcess"/>
    <dgm:cxn modelId="{88C64BDC-E4AC-49AB-9251-FD33988BE39A}" type="presParOf" srcId="{775A9756-D625-4253-8E99-6F05FD766EE4}" destId="{3C8EA27D-3818-42DA-8744-A80E0A707C00}" srcOrd="7" destOrd="0" presId="urn:microsoft.com/office/officeart/2005/8/layout/StepDownProcess"/>
    <dgm:cxn modelId="{DB330CE3-AD40-4038-9C1A-8BFE942626C5}" type="presParOf" srcId="{775A9756-D625-4253-8E99-6F05FD766EE4}" destId="{E30066F3-061C-40BE-8E20-583943A52719}" srcOrd="8" destOrd="0" presId="urn:microsoft.com/office/officeart/2005/8/layout/StepDownProcess"/>
    <dgm:cxn modelId="{25E8E36C-E243-4AB9-B16A-345048DDC59C}" type="presParOf" srcId="{E30066F3-061C-40BE-8E20-583943A52719}" destId="{E1CE5F8F-D1D9-4391-886F-0A35C30D54DE}" srcOrd="0" destOrd="0" presId="urn:microsoft.com/office/officeart/2005/8/layout/StepDown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C3B3534A-F475-45F1-B5CC-FFF8BD2FD73A}" type="doc">
      <dgm:prSet loTypeId="urn:microsoft.com/office/officeart/2005/8/layout/cycle3" loCatId="cycle" qsTypeId="urn:microsoft.com/office/officeart/2005/8/quickstyle/3d1" qsCatId="3D" csTypeId="urn:microsoft.com/office/officeart/2005/8/colors/colorful1#5" csCatId="colorful" phldr="1"/>
      <dgm:spPr/>
      <dgm:t>
        <a:bodyPr/>
        <a:lstStyle/>
        <a:p>
          <a:endParaRPr lang="fr-FR"/>
        </a:p>
      </dgm:t>
    </dgm:pt>
    <dgm:pt modelId="{078F225D-4CC6-49D9-A0EE-69718EBDB37C}">
      <dgm:prSet phldrT="[Texte]"/>
      <dgm:spPr/>
      <dgm:t>
        <a:bodyPr/>
        <a:lstStyle/>
        <a:p>
          <a:r>
            <a:rPr lang="fr-FR" dirty="0"/>
            <a:t>Accumulation du CO2</a:t>
          </a:r>
        </a:p>
      </dgm:t>
    </dgm:pt>
    <dgm:pt modelId="{F6F0BC4B-2103-4006-8E85-9AD76F8ACBF5}" type="parTrans" cxnId="{A2F85FC5-14FF-4DEA-A3BD-118665B08E95}">
      <dgm:prSet/>
      <dgm:spPr/>
      <dgm:t>
        <a:bodyPr/>
        <a:lstStyle/>
        <a:p>
          <a:endParaRPr lang="fr-FR"/>
        </a:p>
      </dgm:t>
    </dgm:pt>
    <dgm:pt modelId="{987BAEE5-72B0-4653-B024-153D51E7634E}" type="sibTrans" cxnId="{A2F85FC5-14FF-4DEA-A3BD-118665B08E95}">
      <dgm:prSet/>
      <dgm:spPr/>
      <dgm:t>
        <a:bodyPr/>
        <a:lstStyle/>
        <a:p>
          <a:endParaRPr lang="fr-FR"/>
        </a:p>
      </dgm:t>
    </dgm:pt>
    <dgm:pt modelId="{EB95F44F-8E56-45FB-AEEF-25E1A775C454}">
      <dgm:prSet phldrT="[Texte]"/>
      <dgm:spPr/>
      <dgm:t>
        <a:bodyPr/>
        <a:lstStyle/>
        <a:p>
          <a:r>
            <a:rPr lang="fr-FR" dirty="0"/>
            <a:t>Augmentation des bicarbonates</a:t>
          </a:r>
        </a:p>
      </dgm:t>
    </dgm:pt>
    <dgm:pt modelId="{24436640-53BA-4E0B-9F82-DF012F761267}" type="parTrans" cxnId="{F6DB7F7A-AFA8-4272-BEAB-BEB58B7F66E9}">
      <dgm:prSet/>
      <dgm:spPr/>
      <dgm:t>
        <a:bodyPr/>
        <a:lstStyle/>
        <a:p>
          <a:endParaRPr lang="fr-FR"/>
        </a:p>
      </dgm:t>
    </dgm:pt>
    <dgm:pt modelId="{CFB9A1B6-319C-41C2-9DF9-883ED83862C5}" type="sibTrans" cxnId="{F6DB7F7A-AFA8-4272-BEAB-BEB58B7F66E9}">
      <dgm:prSet/>
      <dgm:spPr/>
      <dgm:t>
        <a:bodyPr/>
        <a:lstStyle/>
        <a:p>
          <a:endParaRPr lang="fr-FR"/>
        </a:p>
      </dgm:t>
    </dgm:pt>
    <dgm:pt modelId="{F44AFDC4-141E-49E2-85B5-7C0FBBD79673}">
      <dgm:prSet phldrT="[Texte]"/>
      <dgm:spPr/>
      <dgm:t>
        <a:bodyPr/>
        <a:lstStyle/>
        <a:p>
          <a:r>
            <a:rPr lang="fr-FR" dirty="0"/>
            <a:t>Alcalose métabolique</a:t>
          </a:r>
        </a:p>
      </dgm:t>
    </dgm:pt>
    <dgm:pt modelId="{314C49BD-7B2F-43AB-8B18-60809FDF1BEB}" type="parTrans" cxnId="{2F606E46-E7E3-4393-BF89-657B22D2FC44}">
      <dgm:prSet/>
      <dgm:spPr/>
      <dgm:t>
        <a:bodyPr/>
        <a:lstStyle/>
        <a:p>
          <a:endParaRPr lang="fr-FR"/>
        </a:p>
      </dgm:t>
    </dgm:pt>
    <dgm:pt modelId="{6C973B59-BEC1-4E65-AFE0-E3AAADAC2848}" type="sibTrans" cxnId="{2F606E46-E7E3-4393-BF89-657B22D2FC44}">
      <dgm:prSet/>
      <dgm:spPr/>
      <dgm:t>
        <a:bodyPr/>
        <a:lstStyle/>
        <a:p>
          <a:endParaRPr lang="fr-FR"/>
        </a:p>
      </dgm:t>
    </dgm:pt>
    <dgm:pt modelId="{CAA010A2-15D6-4830-BECE-EEB36EBE5723}">
      <dgm:prSet phldrT="[Texte]"/>
      <dgm:spPr/>
      <dgm:t>
        <a:bodyPr/>
        <a:lstStyle/>
        <a:p>
          <a:r>
            <a:rPr lang="fr-FR" dirty="0"/>
            <a:t> Hypoventation alvéolaire </a:t>
          </a:r>
        </a:p>
      </dgm:t>
    </dgm:pt>
    <dgm:pt modelId="{FBB679CE-AAE4-45F2-8FA2-4F2131CB5188}" type="parTrans" cxnId="{BFDAA897-9284-4FAB-BD96-98D8DB3AB0B2}">
      <dgm:prSet/>
      <dgm:spPr/>
      <dgm:t>
        <a:bodyPr/>
        <a:lstStyle/>
        <a:p>
          <a:endParaRPr lang="fr-FR"/>
        </a:p>
      </dgm:t>
    </dgm:pt>
    <dgm:pt modelId="{B477770C-7FEE-4C96-9445-E6304B362563}" type="sibTrans" cxnId="{BFDAA897-9284-4FAB-BD96-98D8DB3AB0B2}">
      <dgm:prSet/>
      <dgm:spPr/>
      <dgm:t>
        <a:bodyPr/>
        <a:lstStyle/>
        <a:p>
          <a:endParaRPr lang="fr-FR"/>
        </a:p>
      </dgm:t>
    </dgm:pt>
    <dgm:pt modelId="{AD0DF067-89D7-4CBA-8883-CAF23EF9FE43}" type="pres">
      <dgm:prSet presAssocID="{C3B3534A-F475-45F1-B5CC-FFF8BD2FD73A}" presName="Name0" presStyleCnt="0">
        <dgm:presLayoutVars>
          <dgm:dir/>
          <dgm:resizeHandles val="exact"/>
        </dgm:presLayoutVars>
      </dgm:prSet>
      <dgm:spPr/>
    </dgm:pt>
    <dgm:pt modelId="{E930BC15-A1FB-4103-8F83-B311BE50E878}" type="pres">
      <dgm:prSet presAssocID="{C3B3534A-F475-45F1-B5CC-FFF8BD2FD73A}" presName="cycle" presStyleCnt="0"/>
      <dgm:spPr/>
    </dgm:pt>
    <dgm:pt modelId="{0C6D41E4-48F3-4C3E-8E02-EF2698E01C84}" type="pres">
      <dgm:prSet presAssocID="{078F225D-4CC6-49D9-A0EE-69718EBDB37C}" presName="nodeFirstNode" presStyleLbl="node1" presStyleIdx="0" presStyleCnt="4">
        <dgm:presLayoutVars>
          <dgm:bulletEnabled val="1"/>
        </dgm:presLayoutVars>
      </dgm:prSet>
      <dgm:spPr/>
    </dgm:pt>
    <dgm:pt modelId="{E8A6A357-576F-4745-94C6-423CD8A224FC}" type="pres">
      <dgm:prSet presAssocID="{987BAEE5-72B0-4653-B024-153D51E7634E}" presName="sibTransFirstNode" presStyleLbl="bgShp" presStyleIdx="0" presStyleCnt="1" custLinFactNeighborX="-1032" custLinFactNeighborY="-4128"/>
      <dgm:spPr/>
    </dgm:pt>
    <dgm:pt modelId="{2D910E90-BA12-4D45-A680-5D2B196FD65E}" type="pres">
      <dgm:prSet presAssocID="{EB95F44F-8E56-45FB-AEEF-25E1A775C454}" presName="nodeFollowingNodes" presStyleLbl="node1" presStyleIdx="1" presStyleCnt="4" custRadScaleRad="194325" custRadScaleInc="796">
        <dgm:presLayoutVars>
          <dgm:bulletEnabled val="1"/>
        </dgm:presLayoutVars>
      </dgm:prSet>
      <dgm:spPr/>
    </dgm:pt>
    <dgm:pt modelId="{C1468EA7-F290-48A9-925E-909B2DE606C4}" type="pres">
      <dgm:prSet presAssocID="{F44AFDC4-141E-49E2-85B5-7C0FBBD79673}" presName="nodeFollowingNodes" presStyleLbl="node1" presStyleIdx="2" presStyleCnt="4">
        <dgm:presLayoutVars>
          <dgm:bulletEnabled val="1"/>
        </dgm:presLayoutVars>
      </dgm:prSet>
      <dgm:spPr/>
    </dgm:pt>
    <dgm:pt modelId="{6102C3D3-A787-4909-8227-A1D7F2485FE7}" type="pres">
      <dgm:prSet presAssocID="{CAA010A2-15D6-4830-BECE-EEB36EBE5723}" presName="nodeFollowingNodes" presStyleLbl="node1" presStyleIdx="3" presStyleCnt="4" custRadScaleRad="185567" custRadScaleInc="-417">
        <dgm:presLayoutVars>
          <dgm:bulletEnabled val="1"/>
        </dgm:presLayoutVars>
      </dgm:prSet>
      <dgm:spPr/>
    </dgm:pt>
  </dgm:ptLst>
  <dgm:cxnLst>
    <dgm:cxn modelId="{F3F9880E-D469-4D9A-98E1-9F0CFFF989BB}" type="presOf" srcId="{987BAEE5-72B0-4653-B024-153D51E7634E}" destId="{E8A6A357-576F-4745-94C6-423CD8A224FC}" srcOrd="0" destOrd="0" presId="urn:microsoft.com/office/officeart/2005/8/layout/cycle3"/>
    <dgm:cxn modelId="{C981A933-2D8C-4434-A9E9-9ECD5537CE7E}" type="presOf" srcId="{078F225D-4CC6-49D9-A0EE-69718EBDB37C}" destId="{0C6D41E4-48F3-4C3E-8E02-EF2698E01C84}" srcOrd="0" destOrd="0" presId="urn:microsoft.com/office/officeart/2005/8/layout/cycle3"/>
    <dgm:cxn modelId="{2F606E46-E7E3-4393-BF89-657B22D2FC44}" srcId="{C3B3534A-F475-45F1-B5CC-FFF8BD2FD73A}" destId="{F44AFDC4-141E-49E2-85B5-7C0FBBD79673}" srcOrd="2" destOrd="0" parTransId="{314C49BD-7B2F-43AB-8B18-60809FDF1BEB}" sibTransId="{6C973B59-BEC1-4E65-AFE0-E3AAADAC2848}"/>
    <dgm:cxn modelId="{7DCD0E4D-00A4-4E28-9AEB-B8E9B5808C51}" type="presOf" srcId="{CAA010A2-15D6-4830-BECE-EEB36EBE5723}" destId="{6102C3D3-A787-4909-8227-A1D7F2485FE7}" srcOrd="0" destOrd="0" presId="urn:microsoft.com/office/officeart/2005/8/layout/cycle3"/>
    <dgm:cxn modelId="{F6DB7F7A-AFA8-4272-BEAB-BEB58B7F66E9}" srcId="{C3B3534A-F475-45F1-B5CC-FFF8BD2FD73A}" destId="{EB95F44F-8E56-45FB-AEEF-25E1A775C454}" srcOrd="1" destOrd="0" parTransId="{24436640-53BA-4E0B-9F82-DF012F761267}" sibTransId="{CFB9A1B6-319C-41C2-9DF9-883ED83862C5}"/>
    <dgm:cxn modelId="{BFDAA897-9284-4FAB-BD96-98D8DB3AB0B2}" srcId="{C3B3534A-F475-45F1-B5CC-FFF8BD2FD73A}" destId="{CAA010A2-15D6-4830-BECE-EEB36EBE5723}" srcOrd="3" destOrd="0" parTransId="{FBB679CE-AAE4-45F2-8FA2-4F2131CB5188}" sibTransId="{B477770C-7FEE-4C96-9445-E6304B362563}"/>
    <dgm:cxn modelId="{033336AD-CFA1-47CB-BFFC-3A2EAFD79CA7}" type="presOf" srcId="{C3B3534A-F475-45F1-B5CC-FFF8BD2FD73A}" destId="{AD0DF067-89D7-4CBA-8883-CAF23EF9FE43}" srcOrd="0" destOrd="0" presId="urn:microsoft.com/office/officeart/2005/8/layout/cycle3"/>
    <dgm:cxn modelId="{A2F85FC5-14FF-4DEA-A3BD-118665B08E95}" srcId="{C3B3534A-F475-45F1-B5CC-FFF8BD2FD73A}" destId="{078F225D-4CC6-49D9-A0EE-69718EBDB37C}" srcOrd="0" destOrd="0" parTransId="{F6F0BC4B-2103-4006-8E85-9AD76F8ACBF5}" sibTransId="{987BAEE5-72B0-4653-B024-153D51E7634E}"/>
    <dgm:cxn modelId="{391D23E1-F2BF-4104-8392-938ED7995675}" type="presOf" srcId="{EB95F44F-8E56-45FB-AEEF-25E1A775C454}" destId="{2D910E90-BA12-4D45-A680-5D2B196FD65E}" srcOrd="0" destOrd="0" presId="urn:microsoft.com/office/officeart/2005/8/layout/cycle3"/>
    <dgm:cxn modelId="{6F7CD5ED-71DC-4EDF-924D-04FE88B6F82D}" type="presOf" srcId="{F44AFDC4-141E-49E2-85B5-7C0FBBD79673}" destId="{C1468EA7-F290-48A9-925E-909B2DE606C4}" srcOrd="0" destOrd="0" presId="urn:microsoft.com/office/officeart/2005/8/layout/cycle3"/>
    <dgm:cxn modelId="{437B1298-EA1C-4F76-81D6-DDBE8153D731}" type="presParOf" srcId="{AD0DF067-89D7-4CBA-8883-CAF23EF9FE43}" destId="{E930BC15-A1FB-4103-8F83-B311BE50E878}" srcOrd="0" destOrd="0" presId="urn:microsoft.com/office/officeart/2005/8/layout/cycle3"/>
    <dgm:cxn modelId="{27FF2C48-76CA-4012-BBB4-CC9B4DF9BE9A}" type="presParOf" srcId="{E930BC15-A1FB-4103-8F83-B311BE50E878}" destId="{0C6D41E4-48F3-4C3E-8E02-EF2698E01C84}" srcOrd="0" destOrd="0" presId="urn:microsoft.com/office/officeart/2005/8/layout/cycle3"/>
    <dgm:cxn modelId="{2C2B6DB3-A3E9-4452-B444-68ABE91AE47E}" type="presParOf" srcId="{E930BC15-A1FB-4103-8F83-B311BE50E878}" destId="{E8A6A357-576F-4745-94C6-423CD8A224FC}" srcOrd="1" destOrd="0" presId="urn:microsoft.com/office/officeart/2005/8/layout/cycle3"/>
    <dgm:cxn modelId="{A80B7CB1-B2C0-4EB2-B72B-3BDCB25D4111}" type="presParOf" srcId="{E930BC15-A1FB-4103-8F83-B311BE50E878}" destId="{2D910E90-BA12-4D45-A680-5D2B196FD65E}" srcOrd="2" destOrd="0" presId="urn:microsoft.com/office/officeart/2005/8/layout/cycle3"/>
    <dgm:cxn modelId="{B4299F39-6A4C-4063-9087-D37F03F5C9D1}" type="presParOf" srcId="{E930BC15-A1FB-4103-8F83-B311BE50E878}" destId="{C1468EA7-F290-48A9-925E-909B2DE606C4}" srcOrd="3" destOrd="0" presId="urn:microsoft.com/office/officeart/2005/8/layout/cycle3"/>
    <dgm:cxn modelId="{DA54D36B-6161-4B11-BB77-6387B5C25EB9}" type="presParOf" srcId="{E930BC15-A1FB-4103-8F83-B311BE50E878}" destId="{6102C3D3-A787-4909-8227-A1D7F2485FE7}" srcOrd="4" destOrd="0" presId="urn:microsoft.com/office/officeart/2005/8/layout/cycle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C8E7D565-C18F-4F69-B97C-BC0443492254}" type="doc">
      <dgm:prSet loTypeId="urn:microsoft.com/office/officeart/2005/8/layout/lProcess2" loCatId="list" qsTypeId="urn:microsoft.com/office/officeart/2005/8/quickstyle/simple1" qsCatId="simple" csTypeId="urn:microsoft.com/office/officeart/2005/8/colors/accent2_3" csCatId="accent2" phldr="1"/>
      <dgm:spPr/>
      <dgm:t>
        <a:bodyPr/>
        <a:lstStyle/>
        <a:p>
          <a:endParaRPr lang="fr-FR"/>
        </a:p>
      </dgm:t>
    </dgm:pt>
    <dgm:pt modelId="{16CBF80B-57DA-43AE-B420-4EFF3CDE343C}">
      <dgm:prSet phldrT="[Texte]"/>
      <dgm:spPr/>
      <dgm:t>
        <a:bodyPr/>
        <a:lstStyle/>
        <a:p>
          <a:r>
            <a:rPr lang="fr-FR" b="1" dirty="0"/>
            <a:t>hypoventilation alvéolaire au cours du sommeil paradoxal </a:t>
          </a:r>
          <a:endParaRPr lang="fr-FR" dirty="0"/>
        </a:p>
      </dgm:t>
    </dgm:pt>
    <dgm:pt modelId="{39F32F7A-4136-4B9E-959B-804B1DEE0019}" type="parTrans" cxnId="{32C6127A-0481-4974-92DE-14733B0B0956}">
      <dgm:prSet/>
      <dgm:spPr/>
      <dgm:t>
        <a:bodyPr/>
        <a:lstStyle/>
        <a:p>
          <a:endParaRPr lang="fr-FR"/>
        </a:p>
      </dgm:t>
    </dgm:pt>
    <dgm:pt modelId="{CBE6C63C-D5B8-40AD-80F5-ABE8CB0A4AF6}" type="sibTrans" cxnId="{32C6127A-0481-4974-92DE-14733B0B0956}">
      <dgm:prSet/>
      <dgm:spPr/>
      <dgm:t>
        <a:bodyPr/>
        <a:lstStyle/>
        <a:p>
          <a:endParaRPr lang="fr-FR"/>
        </a:p>
      </dgm:t>
    </dgm:pt>
    <dgm:pt modelId="{19A1D2F4-C8D8-4221-8395-4DE37CCF0186}">
      <dgm:prSet phldrT="[Texte]"/>
      <dgm:spPr/>
      <dgm:t>
        <a:bodyPr/>
        <a:lstStyle/>
        <a:p>
          <a:r>
            <a:rPr lang="fr-FR" dirty="0"/>
            <a:t>Le Diaphragme seul muscle respiratoire fonctionnel en cours du REM , ne peut alors répondre à la charge mécanique imposée par l'obésité</a:t>
          </a:r>
        </a:p>
      </dgm:t>
    </dgm:pt>
    <dgm:pt modelId="{77D645F1-03C3-4437-B8BF-A4674E7F998C}" type="parTrans" cxnId="{4D3C5D83-89FA-4F4F-97C5-B3761641BC26}">
      <dgm:prSet/>
      <dgm:spPr/>
      <dgm:t>
        <a:bodyPr/>
        <a:lstStyle/>
        <a:p>
          <a:endParaRPr lang="fr-FR"/>
        </a:p>
      </dgm:t>
    </dgm:pt>
    <dgm:pt modelId="{E822DD8B-1035-4CBC-99CA-9CE0A530BABE}" type="sibTrans" cxnId="{4D3C5D83-89FA-4F4F-97C5-B3761641BC26}">
      <dgm:prSet/>
      <dgm:spPr/>
      <dgm:t>
        <a:bodyPr/>
        <a:lstStyle/>
        <a:p>
          <a:endParaRPr lang="fr-FR"/>
        </a:p>
      </dgm:t>
    </dgm:pt>
    <dgm:pt modelId="{799DC20B-9BCD-4910-A5E6-FE8592CE1C54}" type="pres">
      <dgm:prSet presAssocID="{C8E7D565-C18F-4F69-B97C-BC0443492254}" presName="theList" presStyleCnt="0">
        <dgm:presLayoutVars>
          <dgm:dir/>
          <dgm:animLvl val="lvl"/>
          <dgm:resizeHandles val="exact"/>
        </dgm:presLayoutVars>
      </dgm:prSet>
      <dgm:spPr/>
    </dgm:pt>
    <dgm:pt modelId="{6FB3C941-3948-40AA-AEAF-0A8132378F75}" type="pres">
      <dgm:prSet presAssocID="{16CBF80B-57DA-43AE-B420-4EFF3CDE343C}" presName="compNode" presStyleCnt="0"/>
      <dgm:spPr/>
    </dgm:pt>
    <dgm:pt modelId="{7A7F536F-165E-479F-B1CD-4B69C4B14331}" type="pres">
      <dgm:prSet presAssocID="{16CBF80B-57DA-43AE-B420-4EFF3CDE343C}" presName="aNode" presStyleLbl="bgShp" presStyleIdx="0" presStyleCnt="1"/>
      <dgm:spPr/>
    </dgm:pt>
    <dgm:pt modelId="{963DBD78-8521-4BB8-9676-BD5D7B09FBC1}" type="pres">
      <dgm:prSet presAssocID="{16CBF80B-57DA-43AE-B420-4EFF3CDE343C}" presName="textNode" presStyleLbl="bgShp" presStyleIdx="0" presStyleCnt="1"/>
      <dgm:spPr/>
    </dgm:pt>
    <dgm:pt modelId="{A320D07C-EB4A-4AD5-8928-83E4D6C8456B}" type="pres">
      <dgm:prSet presAssocID="{16CBF80B-57DA-43AE-B420-4EFF3CDE343C}" presName="compChildNode" presStyleCnt="0"/>
      <dgm:spPr/>
    </dgm:pt>
    <dgm:pt modelId="{E9482DAE-DA77-41A0-B428-10E4C07C6B1E}" type="pres">
      <dgm:prSet presAssocID="{16CBF80B-57DA-43AE-B420-4EFF3CDE343C}" presName="theInnerList" presStyleCnt="0"/>
      <dgm:spPr/>
    </dgm:pt>
    <dgm:pt modelId="{C5394B72-095B-4FF1-8AA9-83CAEAC4B114}" type="pres">
      <dgm:prSet presAssocID="{19A1D2F4-C8D8-4221-8395-4DE37CCF0186}" presName="childNode" presStyleLbl="node1" presStyleIdx="0" presStyleCnt="1">
        <dgm:presLayoutVars>
          <dgm:bulletEnabled val="1"/>
        </dgm:presLayoutVars>
      </dgm:prSet>
      <dgm:spPr/>
    </dgm:pt>
  </dgm:ptLst>
  <dgm:cxnLst>
    <dgm:cxn modelId="{2492E271-1954-4636-A7E1-824F875483B1}" type="presOf" srcId="{C8E7D565-C18F-4F69-B97C-BC0443492254}" destId="{799DC20B-9BCD-4910-A5E6-FE8592CE1C54}" srcOrd="0" destOrd="0" presId="urn:microsoft.com/office/officeart/2005/8/layout/lProcess2"/>
    <dgm:cxn modelId="{32C6127A-0481-4974-92DE-14733B0B0956}" srcId="{C8E7D565-C18F-4F69-B97C-BC0443492254}" destId="{16CBF80B-57DA-43AE-B420-4EFF3CDE343C}" srcOrd="0" destOrd="0" parTransId="{39F32F7A-4136-4B9E-959B-804B1DEE0019}" sibTransId="{CBE6C63C-D5B8-40AD-80F5-ABE8CB0A4AF6}"/>
    <dgm:cxn modelId="{4D3C5D83-89FA-4F4F-97C5-B3761641BC26}" srcId="{16CBF80B-57DA-43AE-B420-4EFF3CDE343C}" destId="{19A1D2F4-C8D8-4221-8395-4DE37CCF0186}" srcOrd="0" destOrd="0" parTransId="{77D645F1-03C3-4437-B8BF-A4674E7F998C}" sibTransId="{E822DD8B-1035-4CBC-99CA-9CE0A530BABE}"/>
    <dgm:cxn modelId="{368572B2-2E4C-4F6F-99D7-4C29DD94A4FC}" type="presOf" srcId="{16CBF80B-57DA-43AE-B420-4EFF3CDE343C}" destId="{963DBD78-8521-4BB8-9676-BD5D7B09FBC1}" srcOrd="1" destOrd="0" presId="urn:microsoft.com/office/officeart/2005/8/layout/lProcess2"/>
    <dgm:cxn modelId="{238532BF-A8DD-4978-AE3B-809F7DECFBD9}" type="presOf" srcId="{16CBF80B-57DA-43AE-B420-4EFF3CDE343C}" destId="{7A7F536F-165E-479F-B1CD-4B69C4B14331}" srcOrd="0" destOrd="0" presId="urn:microsoft.com/office/officeart/2005/8/layout/lProcess2"/>
    <dgm:cxn modelId="{0CA897F4-D744-42F9-B283-5DA49383F1A0}" type="presOf" srcId="{19A1D2F4-C8D8-4221-8395-4DE37CCF0186}" destId="{C5394B72-095B-4FF1-8AA9-83CAEAC4B114}" srcOrd="0" destOrd="0" presId="urn:microsoft.com/office/officeart/2005/8/layout/lProcess2"/>
    <dgm:cxn modelId="{AA7C08B7-86B9-4A90-9457-8D2EB409B78A}" type="presParOf" srcId="{799DC20B-9BCD-4910-A5E6-FE8592CE1C54}" destId="{6FB3C941-3948-40AA-AEAF-0A8132378F75}" srcOrd="0" destOrd="0" presId="urn:microsoft.com/office/officeart/2005/8/layout/lProcess2"/>
    <dgm:cxn modelId="{8D781F16-81F6-4469-A1F7-4C738F3045DE}" type="presParOf" srcId="{6FB3C941-3948-40AA-AEAF-0A8132378F75}" destId="{7A7F536F-165E-479F-B1CD-4B69C4B14331}" srcOrd="0" destOrd="0" presId="urn:microsoft.com/office/officeart/2005/8/layout/lProcess2"/>
    <dgm:cxn modelId="{920DD01A-5FB3-484A-A0BB-B90777079D55}" type="presParOf" srcId="{6FB3C941-3948-40AA-AEAF-0A8132378F75}" destId="{963DBD78-8521-4BB8-9676-BD5D7B09FBC1}" srcOrd="1" destOrd="0" presId="urn:microsoft.com/office/officeart/2005/8/layout/lProcess2"/>
    <dgm:cxn modelId="{4F8A1352-EF2E-45BC-9865-1454344667BB}" type="presParOf" srcId="{6FB3C941-3948-40AA-AEAF-0A8132378F75}" destId="{A320D07C-EB4A-4AD5-8928-83E4D6C8456B}" srcOrd="2" destOrd="0" presId="urn:microsoft.com/office/officeart/2005/8/layout/lProcess2"/>
    <dgm:cxn modelId="{F07F693B-CFA6-459C-85E2-069202440948}" type="presParOf" srcId="{A320D07C-EB4A-4AD5-8928-83E4D6C8456B}" destId="{E9482DAE-DA77-41A0-B428-10E4C07C6B1E}" srcOrd="0" destOrd="0" presId="urn:microsoft.com/office/officeart/2005/8/layout/lProcess2"/>
    <dgm:cxn modelId="{92CDFFA2-701B-4BAE-980D-765792A47FAC}" type="presParOf" srcId="{E9482DAE-DA77-41A0-B428-10E4C07C6B1E}" destId="{C5394B72-095B-4FF1-8AA9-83CAEAC4B114}" srcOrd="0" destOrd="0" presId="urn:microsoft.com/office/officeart/2005/8/layout/l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7C5E2CA-0445-431E-B8E8-6297095610C2}" type="doc">
      <dgm:prSet loTypeId="urn:microsoft.com/office/officeart/2005/8/layout/vList6" loCatId="process" qsTypeId="urn:microsoft.com/office/officeart/2005/8/quickstyle/3d1" qsCatId="3D" csTypeId="urn:microsoft.com/office/officeart/2005/8/colors/accent6_5" csCatId="accent6" phldr="1"/>
      <dgm:spPr/>
      <dgm:t>
        <a:bodyPr/>
        <a:lstStyle/>
        <a:p>
          <a:endParaRPr lang="fr-FR"/>
        </a:p>
      </dgm:t>
    </dgm:pt>
    <dgm:pt modelId="{09DABE79-3E95-495B-875F-BDB51AF0A764}">
      <dgm:prSet phldrT="[Texte]" custT="1"/>
      <dgm:spPr/>
      <dgm:t>
        <a:bodyPr/>
        <a:lstStyle/>
        <a:p>
          <a:r>
            <a:rPr lang="fr-FR" sz="2400" b="1" dirty="0"/>
            <a:t>Hypoventilation Alvéolaire Chronique</a:t>
          </a:r>
          <a:endParaRPr lang="fr-FR" sz="2400" dirty="0"/>
        </a:p>
      </dgm:t>
    </dgm:pt>
    <dgm:pt modelId="{36177282-1093-405C-9F8B-C401D243FC0D}" type="parTrans" cxnId="{22AA1F02-E535-4D7A-93BB-7C1768D7497D}">
      <dgm:prSet/>
      <dgm:spPr/>
      <dgm:t>
        <a:bodyPr/>
        <a:lstStyle/>
        <a:p>
          <a:endParaRPr lang="fr-FR"/>
        </a:p>
      </dgm:t>
    </dgm:pt>
    <dgm:pt modelId="{880D696E-EC6F-4B05-BBB5-3E4542F67CD0}" type="sibTrans" cxnId="{22AA1F02-E535-4D7A-93BB-7C1768D7497D}">
      <dgm:prSet/>
      <dgm:spPr/>
      <dgm:t>
        <a:bodyPr/>
        <a:lstStyle/>
        <a:p>
          <a:endParaRPr lang="fr-FR"/>
        </a:p>
      </dgm:t>
    </dgm:pt>
    <dgm:pt modelId="{12E8B040-3F04-48F8-80BF-4C5F6AFDAEFD}">
      <dgm:prSet phldrT="[Texte]"/>
      <dgm:spPr/>
      <dgm:t>
        <a:bodyPr/>
        <a:lstStyle/>
        <a:p>
          <a:r>
            <a:rPr lang="fr-FR" dirty="0"/>
            <a:t>Hypercapnie </a:t>
          </a:r>
          <a:r>
            <a:rPr lang="fr-FR" b="1" dirty="0"/>
            <a:t>diurne</a:t>
          </a:r>
        </a:p>
      </dgm:t>
    </dgm:pt>
    <dgm:pt modelId="{B7E450F0-F0A7-4914-90D0-98CAC1242C51}" type="parTrans" cxnId="{FF78C891-6A37-4A99-85AB-A9EE77E2BDD6}">
      <dgm:prSet/>
      <dgm:spPr/>
      <dgm:t>
        <a:bodyPr/>
        <a:lstStyle/>
        <a:p>
          <a:endParaRPr lang="fr-FR"/>
        </a:p>
      </dgm:t>
    </dgm:pt>
    <dgm:pt modelId="{1B51D36A-E401-43C4-AE60-200D52687BC0}" type="sibTrans" cxnId="{FF78C891-6A37-4A99-85AB-A9EE77E2BDD6}">
      <dgm:prSet/>
      <dgm:spPr/>
      <dgm:t>
        <a:bodyPr/>
        <a:lstStyle/>
        <a:p>
          <a:endParaRPr lang="fr-FR"/>
        </a:p>
      </dgm:t>
    </dgm:pt>
    <dgm:pt modelId="{4F7E694C-834F-4B06-B86B-9B3336AC3CD2}">
      <dgm:prSet phldrT="[Texte]"/>
      <dgm:spPr/>
      <dgm:t>
        <a:bodyPr/>
        <a:lstStyle/>
        <a:p>
          <a:r>
            <a:rPr lang="fr-FR" b="1" dirty="0">
              <a:solidFill>
                <a:srgbClr val="FF0000"/>
              </a:solidFill>
            </a:rPr>
            <a:t>Pa CO2 ≥ 45 mm Hg</a:t>
          </a:r>
        </a:p>
      </dgm:t>
    </dgm:pt>
    <dgm:pt modelId="{1748E9B9-E9E0-456C-89F9-CE7328608138}" type="parTrans" cxnId="{7B649CB8-90F8-49E7-A294-2C3B26B43AD2}">
      <dgm:prSet/>
      <dgm:spPr/>
      <dgm:t>
        <a:bodyPr/>
        <a:lstStyle/>
        <a:p>
          <a:endParaRPr lang="fr-FR"/>
        </a:p>
      </dgm:t>
    </dgm:pt>
    <dgm:pt modelId="{D52AC852-E2F8-4F2E-A3F4-6561B49B530B}" type="sibTrans" cxnId="{7B649CB8-90F8-49E7-A294-2C3B26B43AD2}">
      <dgm:prSet/>
      <dgm:spPr/>
      <dgm:t>
        <a:bodyPr/>
        <a:lstStyle/>
        <a:p>
          <a:endParaRPr lang="fr-FR"/>
        </a:p>
      </dgm:t>
    </dgm:pt>
    <dgm:pt modelId="{1DA45A62-EC6A-4D52-B284-B6A85C87995E}" type="pres">
      <dgm:prSet presAssocID="{A7C5E2CA-0445-431E-B8E8-6297095610C2}" presName="Name0" presStyleCnt="0">
        <dgm:presLayoutVars>
          <dgm:dir/>
          <dgm:animLvl val="lvl"/>
          <dgm:resizeHandles/>
        </dgm:presLayoutVars>
      </dgm:prSet>
      <dgm:spPr/>
    </dgm:pt>
    <dgm:pt modelId="{2B479269-FA5D-464F-991C-74BC9848B6E6}" type="pres">
      <dgm:prSet presAssocID="{09DABE79-3E95-495B-875F-BDB51AF0A764}" presName="linNode" presStyleCnt="0"/>
      <dgm:spPr/>
    </dgm:pt>
    <dgm:pt modelId="{B4A20A0B-6B9A-4A03-ACE2-413E267DFDA1}" type="pres">
      <dgm:prSet presAssocID="{09DABE79-3E95-495B-875F-BDB51AF0A764}" presName="parentShp" presStyleLbl="node1" presStyleIdx="0" presStyleCnt="1">
        <dgm:presLayoutVars>
          <dgm:bulletEnabled val="1"/>
        </dgm:presLayoutVars>
      </dgm:prSet>
      <dgm:spPr/>
    </dgm:pt>
    <dgm:pt modelId="{6A70D2C3-BAE6-40E4-97B8-85CD4869F2B8}" type="pres">
      <dgm:prSet presAssocID="{09DABE79-3E95-495B-875F-BDB51AF0A764}" presName="childShp" presStyleLbl="bgAccFollowNode1" presStyleIdx="0" presStyleCnt="1">
        <dgm:presLayoutVars>
          <dgm:bulletEnabled val="1"/>
        </dgm:presLayoutVars>
      </dgm:prSet>
      <dgm:spPr/>
    </dgm:pt>
  </dgm:ptLst>
  <dgm:cxnLst>
    <dgm:cxn modelId="{22AA1F02-E535-4D7A-93BB-7C1768D7497D}" srcId="{A7C5E2CA-0445-431E-B8E8-6297095610C2}" destId="{09DABE79-3E95-495B-875F-BDB51AF0A764}" srcOrd="0" destOrd="0" parTransId="{36177282-1093-405C-9F8B-C401D243FC0D}" sibTransId="{880D696E-EC6F-4B05-BBB5-3E4542F67CD0}"/>
    <dgm:cxn modelId="{1E384B5B-D34C-46D9-AEF4-A34430FB192D}" type="presOf" srcId="{A7C5E2CA-0445-431E-B8E8-6297095610C2}" destId="{1DA45A62-EC6A-4D52-B284-B6A85C87995E}" srcOrd="0" destOrd="0" presId="urn:microsoft.com/office/officeart/2005/8/layout/vList6"/>
    <dgm:cxn modelId="{C7E62C5D-F190-4D9E-B0DF-252C516759EE}" type="presOf" srcId="{12E8B040-3F04-48F8-80BF-4C5F6AFDAEFD}" destId="{6A70D2C3-BAE6-40E4-97B8-85CD4869F2B8}" srcOrd="0" destOrd="0" presId="urn:microsoft.com/office/officeart/2005/8/layout/vList6"/>
    <dgm:cxn modelId="{FF78C891-6A37-4A99-85AB-A9EE77E2BDD6}" srcId="{09DABE79-3E95-495B-875F-BDB51AF0A764}" destId="{12E8B040-3F04-48F8-80BF-4C5F6AFDAEFD}" srcOrd="0" destOrd="0" parTransId="{B7E450F0-F0A7-4914-90D0-98CAC1242C51}" sibTransId="{1B51D36A-E401-43C4-AE60-200D52687BC0}"/>
    <dgm:cxn modelId="{7B649CB8-90F8-49E7-A294-2C3B26B43AD2}" srcId="{09DABE79-3E95-495B-875F-BDB51AF0A764}" destId="{4F7E694C-834F-4B06-B86B-9B3336AC3CD2}" srcOrd="1" destOrd="0" parTransId="{1748E9B9-E9E0-456C-89F9-CE7328608138}" sibTransId="{D52AC852-E2F8-4F2E-A3F4-6561B49B530B}"/>
    <dgm:cxn modelId="{9975A2C6-912F-4678-A75D-1FD4B5811CC4}" type="presOf" srcId="{4F7E694C-834F-4B06-B86B-9B3336AC3CD2}" destId="{6A70D2C3-BAE6-40E4-97B8-85CD4869F2B8}" srcOrd="0" destOrd="1" presId="urn:microsoft.com/office/officeart/2005/8/layout/vList6"/>
    <dgm:cxn modelId="{179D67FE-C7DD-400A-AA1A-67480542FE53}" type="presOf" srcId="{09DABE79-3E95-495B-875F-BDB51AF0A764}" destId="{B4A20A0B-6B9A-4A03-ACE2-413E267DFDA1}" srcOrd="0" destOrd="0" presId="urn:microsoft.com/office/officeart/2005/8/layout/vList6"/>
    <dgm:cxn modelId="{1FC50BB1-8268-4B89-83F5-A2C376F4F8F2}" type="presParOf" srcId="{1DA45A62-EC6A-4D52-B284-B6A85C87995E}" destId="{2B479269-FA5D-464F-991C-74BC9848B6E6}" srcOrd="0" destOrd="0" presId="urn:microsoft.com/office/officeart/2005/8/layout/vList6"/>
    <dgm:cxn modelId="{65F1050C-D80D-46B9-ABDA-1456467D4D48}" type="presParOf" srcId="{2B479269-FA5D-464F-991C-74BC9848B6E6}" destId="{B4A20A0B-6B9A-4A03-ACE2-413E267DFDA1}" srcOrd="0" destOrd="0" presId="urn:microsoft.com/office/officeart/2005/8/layout/vList6"/>
    <dgm:cxn modelId="{BC1B878B-C3CC-4121-BF86-85B28D5987D5}" type="presParOf" srcId="{2B479269-FA5D-464F-991C-74BC9848B6E6}" destId="{6A70D2C3-BAE6-40E4-97B8-85CD4869F2B8}" srcOrd="1" destOrd="0" presId="urn:microsoft.com/office/officeart/2005/8/layout/v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974D9C60-0D53-452C-979D-E6613E92E23E}" type="doc">
      <dgm:prSet loTypeId="urn:microsoft.com/office/officeart/2005/8/layout/hierarchy3" loCatId="list" qsTypeId="urn:microsoft.com/office/officeart/2005/8/quickstyle/simple5" qsCatId="simple" csTypeId="urn:microsoft.com/office/officeart/2005/8/colors/colorful3" csCatId="colorful" phldr="1"/>
      <dgm:spPr/>
      <dgm:t>
        <a:bodyPr/>
        <a:lstStyle/>
        <a:p>
          <a:endParaRPr lang="fr-FR"/>
        </a:p>
      </dgm:t>
    </dgm:pt>
    <dgm:pt modelId="{BF9EF012-70FE-4BDD-A498-1B2A68188B97}">
      <dgm:prSet phldrT="[Texte]" custT="1"/>
      <dgm:spPr/>
      <dgm:t>
        <a:bodyPr/>
        <a:lstStyle/>
        <a:p>
          <a:r>
            <a:rPr lang="fr-FR" sz="2800" b="1" dirty="0"/>
            <a:t>USI / Réanimation+++</a:t>
          </a:r>
        </a:p>
      </dgm:t>
    </dgm:pt>
    <dgm:pt modelId="{A14F111A-897B-4633-9D0E-43609765227E}" type="parTrans" cxnId="{6F93240E-7E32-407C-8E82-77B4C3E06BF3}">
      <dgm:prSet/>
      <dgm:spPr/>
      <dgm:t>
        <a:bodyPr/>
        <a:lstStyle/>
        <a:p>
          <a:endParaRPr lang="fr-FR"/>
        </a:p>
      </dgm:t>
    </dgm:pt>
    <dgm:pt modelId="{65DB0F53-1927-4B05-92BC-7923CAFF79FE}" type="sibTrans" cxnId="{6F93240E-7E32-407C-8E82-77B4C3E06BF3}">
      <dgm:prSet/>
      <dgm:spPr/>
      <dgm:t>
        <a:bodyPr/>
        <a:lstStyle/>
        <a:p>
          <a:endParaRPr lang="fr-FR"/>
        </a:p>
      </dgm:t>
    </dgm:pt>
    <dgm:pt modelId="{A3D9CB00-7711-4326-9138-D6CE6BEC9510}">
      <dgm:prSet phldrT="[Texte]" custT="1"/>
      <dgm:spPr/>
      <dgm:t>
        <a:bodyPr/>
        <a:lstStyle/>
        <a:p>
          <a:r>
            <a:rPr lang="fr-FR" sz="2000" dirty="0"/>
            <a:t>Tableau de décompensation aigue d’IRC chez Obèse  </a:t>
          </a:r>
        </a:p>
      </dgm:t>
    </dgm:pt>
    <dgm:pt modelId="{40AB373B-A201-45DB-A106-3ACF1C1ACF08}" type="parTrans" cxnId="{81B56A75-80B3-4B5F-AF90-7137CAB15C40}">
      <dgm:prSet/>
      <dgm:spPr/>
      <dgm:t>
        <a:bodyPr/>
        <a:lstStyle/>
        <a:p>
          <a:endParaRPr lang="fr-FR"/>
        </a:p>
      </dgm:t>
    </dgm:pt>
    <dgm:pt modelId="{879579CC-1071-4E11-BF71-1455FDE7F55A}" type="sibTrans" cxnId="{81B56A75-80B3-4B5F-AF90-7137CAB15C40}">
      <dgm:prSet/>
      <dgm:spPr/>
      <dgm:t>
        <a:bodyPr/>
        <a:lstStyle/>
        <a:p>
          <a:endParaRPr lang="fr-FR"/>
        </a:p>
      </dgm:t>
    </dgm:pt>
    <dgm:pt modelId="{6122C4B3-46F8-4BD4-A988-684CAF80AC52}">
      <dgm:prSet phldrT="[Texte]" custT="1"/>
      <dgm:spPr/>
      <dgm:t>
        <a:bodyPr/>
        <a:lstStyle/>
        <a:p>
          <a:r>
            <a:rPr lang="fr-FR" sz="2800" b="1" dirty="0"/>
            <a:t>Laboratoire du sommeil </a:t>
          </a:r>
        </a:p>
      </dgm:t>
    </dgm:pt>
    <dgm:pt modelId="{21205A23-5572-45F5-BE11-5DA556DDBF34}" type="parTrans" cxnId="{3B33AFEF-936D-414D-96D2-2434B52E300E}">
      <dgm:prSet/>
      <dgm:spPr/>
      <dgm:t>
        <a:bodyPr/>
        <a:lstStyle/>
        <a:p>
          <a:endParaRPr lang="fr-FR"/>
        </a:p>
      </dgm:t>
    </dgm:pt>
    <dgm:pt modelId="{A6DE856E-D5DA-46F6-876E-48AEDD46A84E}" type="sibTrans" cxnId="{3B33AFEF-936D-414D-96D2-2434B52E300E}">
      <dgm:prSet/>
      <dgm:spPr/>
      <dgm:t>
        <a:bodyPr/>
        <a:lstStyle/>
        <a:p>
          <a:endParaRPr lang="fr-FR"/>
        </a:p>
      </dgm:t>
    </dgm:pt>
    <dgm:pt modelId="{18C1CA97-0507-44E3-9DB2-9CE0B3B0776E}">
      <dgm:prSet phldrT="[Texte]"/>
      <dgm:spPr/>
      <dgm:t>
        <a:bodyPr/>
        <a:lstStyle/>
        <a:p>
          <a:r>
            <a:rPr lang="fr-FR" sz="1700" dirty="0"/>
            <a:t>Désaturation importante chez SAS chez Obèse </a:t>
          </a:r>
        </a:p>
      </dgm:t>
    </dgm:pt>
    <dgm:pt modelId="{E25E67F0-EF0E-4936-BDE9-2CB8FC31A646}" type="parTrans" cxnId="{1D8D7ADE-79F5-4B64-805B-D9B823000C86}">
      <dgm:prSet/>
      <dgm:spPr/>
      <dgm:t>
        <a:bodyPr/>
        <a:lstStyle/>
        <a:p>
          <a:endParaRPr lang="fr-FR"/>
        </a:p>
      </dgm:t>
    </dgm:pt>
    <dgm:pt modelId="{63554913-B247-4802-AE99-D6B7D0DC59FF}" type="sibTrans" cxnId="{1D8D7ADE-79F5-4B64-805B-D9B823000C86}">
      <dgm:prSet/>
      <dgm:spPr/>
      <dgm:t>
        <a:bodyPr/>
        <a:lstStyle/>
        <a:p>
          <a:endParaRPr lang="fr-FR"/>
        </a:p>
      </dgm:t>
    </dgm:pt>
    <dgm:pt modelId="{876E007F-00DB-4D85-A786-119755A50F4C}">
      <dgm:prSet phldrT="[Texte]" custT="1"/>
      <dgm:spPr/>
      <dgm:t>
        <a:bodyPr/>
        <a:lstStyle/>
        <a:p>
          <a:r>
            <a:rPr lang="fr-FR" sz="2800" b="1" dirty="0"/>
            <a:t>Clinique évidente/ bilan de comorbidite   </a:t>
          </a:r>
        </a:p>
      </dgm:t>
    </dgm:pt>
    <dgm:pt modelId="{002F3BA6-B226-4435-884D-77E3E181B4A6}" type="parTrans" cxnId="{666610CF-6BB3-4BD2-A8B1-E3F394168696}">
      <dgm:prSet/>
      <dgm:spPr/>
      <dgm:t>
        <a:bodyPr/>
        <a:lstStyle/>
        <a:p>
          <a:endParaRPr lang="fr-FR"/>
        </a:p>
      </dgm:t>
    </dgm:pt>
    <dgm:pt modelId="{EE555408-F8D7-4EFA-B4B3-3AE392DAF9F5}" type="sibTrans" cxnId="{666610CF-6BB3-4BD2-A8B1-E3F394168696}">
      <dgm:prSet/>
      <dgm:spPr/>
      <dgm:t>
        <a:bodyPr/>
        <a:lstStyle/>
        <a:p>
          <a:endParaRPr lang="fr-FR"/>
        </a:p>
      </dgm:t>
    </dgm:pt>
    <dgm:pt modelId="{AD76D54D-585F-4D90-9010-E6BCA38CF313}">
      <dgm:prSet phldrT="[Texte]"/>
      <dgm:spPr/>
      <dgm:t>
        <a:bodyPr/>
        <a:lstStyle/>
        <a:p>
          <a:r>
            <a:rPr lang="fr-FR" sz="1700" dirty="0"/>
            <a:t>Dyspnée d’effort chronique, d’aggravation progressive , négligé </a:t>
          </a:r>
        </a:p>
      </dgm:t>
    </dgm:pt>
    <dgm:pt modelId="{3D75357A-53E9-409D-A21E-5E1F9BBEAD9F}" type="parTrans" cxnId="{A7CC0BFA-861B-49BE-939E-A79DB8C9D611}">
      <dgm:prSet/>
      <dgm:spPr/>
      <dgm:t>
        <a:bodyPr/>
        <a:lstStyle/>
        <a:p>
          <a:endParaRPr lang="fr-FR"/>
        </a:p>
      </dgm:t>
    </dgm:pt>
    <dgm:pt modelId="{4E9931F1-5A2C-4259-81EC-175D304DCFCC}" type="sibTrans" cxnId="{A7CC0BFA-861B-49BE-939E-A79DB8C9D611}">
      <dgm:prSet/>
      <dgm:spPr/>
      <dgm:t>
        <a:bodyPr/>
        <a:lstStyle/>
        <a:p>
          <a:endParaRPr lang="fr-FR"/>
        </a:p>
      </dgm:t>
    </dgm:pt>
    <dgm:pt modelId="{897569C3-BE6E-462C-A9AE-508CD37AAA6C}">
      <dgm:prSet phldrT="[Texte]"/>
      <dgm:spPr/>
      <dgm:t>
        <a:bodyPr/>
        <a:lstStyle/>
        <a:p>
          <a:r>
            <a:rPr lang="fr-FR" sz="1700" dirty="0"/>
            <a:t>CPC</a:t>
          </a:r>
        </a:p>
      </dgm:t>
    </dgm:pt>
    <dgm:pt modelId="{7351B0A6-83D2-44FA-8F8F-2FBC1E04B271}" type="parTrans" cxnId="{7A2BD3C0-5ED6-4757-83F1-BA5CB9177DB3}">
      <dgm:prSet/>
      <dgm:spPr/>
      <dgm:t>
        <a:bodyPr/>
        <a:lstStyle/>
        <a:p>
          <a:endParaRPr lang="fr-FR"/>
        </a:p>
      </dgm:t>
    </dgm:pt>
    <dgm:pt modelId="{53A356EC-690A-43B9-AC68-1FE18251869A}" type="sibTrans" cxnId="{7A2BD3C0-5ED6-4757-83F1-BA5CB9177DB3}">
      <dgm:prSet/>
      <dgm:spPr/>
      <dgm:t>
        <a:bodyPr/>
        <a:lstStyle/>
        <a:p>
          <a:endParaRPr lang="fr-FR"/>
        </a:p>
      </dgm:t>
    </dgm:pt>
    <dgm:pt modelId="{25942145-2F04-4376-B1D3-DB646C0E721F}">
      <dgm:prSet phldrT="[Texte]"/>
      <dgm:spPr/>
      <dgm:t>
        <a:bodyPr/>
        <a:lstStyle/>
        <a:p>
          <a:r>
            <a:rPr lang="fr-FR" sz="1700" dirty="0"/>
            <a:t>1/3 cas </a:t>
          </a:r>
        </a:p>
      </dgm:t>
    </dgm:pt>
    <dgm:pt modelId="{B73D8784-653C-4C2D-863F-E96F928C7EFD}" type="parTrans" cxnId="{54BE8B3E-C459-4940-BEA9-AAE45A590C05}">
      <dgm:prSet/>
      <dgm:spPr/>
      <dgm:t>
        <a:bodyPr/>
        <a:lstStyle/>
        <a:p>
          <a:endParaRPr lang="fr-FR"/>
        </a:p>
      </dgm:t>
    </dgm:pt>
    <dgm:pt modelId="{5D54039D-23AF-4CB5-B842-77533F44D15F}" type="sibTrans" cxnId="{54BE8B3E-C459-4940-BEA9-AAE45A590C05}">
      <dgm:prSet/>
      <dgm:spPr/>
      <dgm:t>
        <a:bodyPr/>
        <a:lstStyle/>
        <a:p>
          <a:endParaRPr lang="fr-FR"/>
        </a:p>
      </dgm:t>
    </dgm:pt>
    <dgm:pt modelId="{BE24277B-88C3-4AB9-9BB1-D54E402F5E6C}">
      <dgm:prSet phldrT="[Texte]" custT="1"/>
      <dgm:spPr/>
      <dgm:t>
        <a:bodyPr/>
        <a:lstStyle/>
        <a:p>
          <a:r>
            <a:rPr lang="fr-FR" sz="2800" b="1" dirty="0"/>
            <a:t>Rare</a:t>
          </a:r>
          <a:r>
            <a:rPr lang="fr-FR" sz="2200" dirty="0"/>
            <a:t> chez un patient obèse stable </a:t>
          </a:r>
        </a:p>
      </dgm:t>
    </dgm:pt>
    <dgm:pt modelId="{0F341EE5-CACD-4AD2-92ED-8DE05D4F6E0F}" type="parTrans" cxnId="{04818E3B-4CE0-40A1-ABD1-A904F85A3F71}">
      <dgm:prSet/>
      <dgm:spPr/>
      <dgm:t>
        <a:bodyPr/>
        <a:lstStyle/>
        <a:p>
          <a:endParaRPr lang="fr-FR"/>
        </a:p>
      </dgm:t>
    </dgm:pt>
    <dgm:pt modelId="{6F7E86D4-4BF5-4957-9F04-CAE1E7F087D1}" type="sibTrans" cxnId="{04818E3B-4CE0-40A1-ABD1-A904F85A3F71}">
      <dgm:prSet/>
      <dgm:spPr/>
      <dgm:t>
        <a:bodyPr/>
        <a:lstStyle/>
        <a:p>
          <a:endParaRPr lang="fr-FR"/>
        </a:p>
      </dgm:t>
    </dgm:pt>
    <dgm:pt modelId="{5418E0C7-38E0-4E1E-9BFA-1B0B87002F4F}">
      <dgm:prSet phldrT="[Texte]" custT="1"/>
      <dgm:spPr/>
      <dgm:t>
        <a:bodyPr/>
        <a:lstStyle/>
        <a:p>
          <a:r>
            <a:rPr lang="fr-FR" sz="2800" b="1" dirty="0"/>
            <a:t>Bilan pré-</a:t>
          </a:r>
          <a:r>
            <a:rPr lang="fr-FR" sz="2800" b="1" dirty="0" err="1"/>
            <a:t>anésthésique</a:t>
          </a:r>
          <a:r>
            <a:rPr lang="fr-FR" sz="2800" b="1" dirty="0"/>
            <a:t> chez un obèse </a:t>
          </a:r>
        </a:p>
      </dgm:t>
    </dgm:pt>
    <dgm:pt modelId="{EC3F8092-ABC5-46B2-92B8-A9E9D2B8A93C}" type="parTrans" cxnId="{04495A35-0D71-4CBC-A018-A597E0D85F1C}">
      <dgm:prSet/>
      <dgm:spPr/>
      <dgm:t>
        <a:bodyPr/>
        <a:lstStyle/>
        <a:p>
          <a:endParaRPr lang="fr-FR"/>
        </a:p>
      </dgm:t>
    </dgm:pt>
    <dgm:pt modelId="{1AE231AD-A488-49DA-9381-E76BE3DEB42A}" type="sibTrans" cxnId="{04495A35-0D71-4CBC-A018-A597E0D85F1C}">
      <dgm:prSet/>
      <dgm:spPr/>
      <dgm:t>
        <a:bodyPr/>
        <a:lstStyle/>
        <a:p>
          <a:endParaRPr lang="fr-FR"/>
        </a:p>
      </dgm:t>
    </dgm:pt>
    <dgm:pt modelId="{F9E43FC5-8F39-4505-84B0-611BFF097F9F}" type="pres">
      <dgm:prSet presAssocID="{974D9C60-0D53-452C-979D-E6613E92E23E}" presName="diagram" presStyleCnt="0">
        <dgm:presLayoutVars>
          <dgm:chPref val="1"/>
          <dgm:dir/>
          <dgm:animOne val="branch"/>
          <dgm:animLvl val="lvl"/>
          <dgm:resizeHandles/>
        </dgm:presLayoutVars>
      </dgm:prSet>
      <dgm:spPr/>
    </dgm:pt>
    <dgm:pt modelId="{5A17EDFE-32E9-4B9D-8B0A-819538B1550D}" type="pres">
      <dgm:prSet presAssocID="{BE24277B-88C3-4AB9-9BB1-D54E402F5E6C}" presName="root" presStyleCnt="0"/>
      <dgm:spPr/>
    </dgm:pt>
    <dgm:pt modelId="{9E6517C7-FFD0-436D-8BA8-C0921C7D662C}" type="pres">
      <dgm:prSet presAssocID="{BE24277B-88C3-4AB9-9BB1-D54E402F5E6C}" presName="rootComposite" presStyleCnt="0"/>
      <dgm:spPr/>
    </dgm:pt>
    <dgm:pt modelId="{364FE696-A632-48F8-AA82-AEBE099096E2}" type="pres">
      <dgm:prSet presAssocID="{BE24277B-88C3-4AB9-9BB1-D54E402F5E6C}" presName="rootText" presStyleLbl="node1" presStyleIdx="0" presStyleCnt="5" custScaleY="220583"/>
      <dgm:spPr/>
    </dgm:pt>
    <dgm:pt modelId="{A27209ED-2E2D-4A64-A648-689ED31E1BAC}" type="pres">
      <dgm:prSet presAssocID="{BE24277B-88C3-4AB9-9BB1-D54E402F5E6C}" presName="rootConnector" presStyleLbl="node1" presStyleIdx="0" presStyleCnt="5"/>
      <dgm:spPr/>
    </dgm:pt>
    <dgm:pt modelId="{32CBBF85-8AFA-4339-9859-AD7C01D4A3DD}" type="pres">
      <dgm:prSet presAssocID="{BE24277B-88C3-4AB9-9BB1-D54E402F5E6C}" presName="childShape" presStyleCnt="0"/>
      <dgm:spPr/>
    </dgm:pt>
    <dgm:pt modelId="{1C5BD583-444C-4B7A-950D-833B6AA73D27}" type="pres">
      <dgm:prSet presAssocID="{BF9EF012-70FE-4BDD-A498-1B2A68188B97}" presName="root" presStyleCnt="0"/>
      <dgm:spPr/>
    </dgm:pt>
    <dgm:pt modelId="{55E08196-794A-482C-90EB-E3728CD48A26}" type="pres">
      <dgm:prSet presAssocID="{BF9EF012-70FE-4BDD-A498-1B2A68188B97}" presName="rootComposite" presStyleCnt="0"/>
      <dgm:spPr/>
    </dgm:pt>
    <dgm:pt modelId="{FE489EB0-A6B2-49F5-BEE9-249BACE5BEF6}" type="pres">
      <dgm:prSet presAssocID="{BF9EF012-70FE-4BDD-A498-1B2A68188B97}" presName="rootText" presStyleLbl="node1" presStyleIdx="1" presStyleCnt="5" custScaleX="150047" custScaleY="228295"/>
      <dgm:spPr/>
    </dgm:pt>
    <dgm:pt modelId="{8E932A4B-96DF-4837-8579-A169D268608C}" type="pres">
      <dgm:prSet presAssocID="{BF9EF012-70FE-4BDD-A498-1B2A68188B97}" presName="rootConnector" presStyleLbl="node1" presStyleIdx="1" presStyleCnt="5"/>
      <dgm:spPr/>
    </dgm:pt>
    <dgm:pt modelId="{ED6C9AFF-0F2C-45DF-95B9-30D3FD3F2AB5}" type="pres">
      <dgm:prSet presAssocID="{BF9EF012-70FE-4BDD-A498-1B2A68188B97}" presName="childShape" presStyleCnt="0"/>
      <dgm:spPr/>
    </dgm:pt>
    <dgm:pt modelId="{9BF1EDB4-85DF-4700-AF5E-B0FD8211F257}" type="pres">
      <dgm:prSet presAssocID="{40AB373B-A201-45DB-A106-3ACF1C1ACF08}" presName="Name13" presStyleLbl="parChTrans1D2" presStyleIdx="0" presStyleCnt="5"/>
      <dgm:spPr/>
    </dgm:pt>
    <dgm:pt modelId="{5C3B063E-2EB9-4471-8BAC-8304AB42E4C5}" type="pres">
      <dgm:prSet presAssocID="{A3D9CB00-7711-4326-9138-D6CE6BEC9510}" presName="childText" presStyleLbl="bgAcc1" presStyleIdx="0" presStyleCnt="5" custScaleX="166504" custScaleY="212474">
        <dgm:presLayoutVars>
          <dgm:bulletEnabled val="1"/>
        </dgm:presLayoutVars>
      </dgm:prSet>
      <dgm:spPr/>
    </dgm:pt>
    <dgm:pt modelId="{564E1201-CEFC-4CF1-AF49-3F3F8DC87F5D}" type="pres">
      <dgm:prSet presAssocID="{B73D8784-653C-4C2D-863F-E96F928C7EFD}" presName="Name13" presStyleLbl="parChTrans1D2" presStyleIdx="1" presStyleCnt="5"/>
      <dgm:spPr/>
    </dgm:pt>
    <dgm:pt modelId="{A67563DF-C42C-4595-A05C-2005B6B7218A}" type="pres">
      <dgm:prSet presAssocID="{25942145-2F04-4376-B1D3-DB646C0E721F}" presName="childText" presStyleLbl="bgAcc1" presStyleIdx="1" presStyleCnt="5">
        <dgm:presLayoutVars>
          <dgm:bulletEnabled val="1"/>
        </dgm:presLayoutVars>
      </dgm:prSet>
      <dgm:spPr/>
    </dgm:pt>
    <dgm:pt modelId="{325C68D0-D1CA-4CA3-B10D-E0A0C4EF461F}" type="pres">
      <dgm:prSet presAssocID="{6122C4B3-46F8-4BD4-A988-684CAF80AC52}" presName="root" presStyleCnt="0"/>
      <dgm:spPr/>
    </dgm:pt>
    <dgm:pt modelId="{FFB4FCF8-8FD3-41A7-893B-4E923A8B7AF7}" type="pres">
      <dgm:prSet presAssocID="{6122C4B3-46F8-4BD4-A988-684CAF80AC52}" presName="rootComposite" presStyleCnt="0"/>
      <dgm:spPr/>
    </dgm:pt>
    <dgm:pt modelId="{5AF555C4-D5A6-4B6A-AA4A-0A80E3351C8C}" type="pres">
      <dgm:prSet presAssocID="{6122C4B3-46F8-4BD4-A988-684CAF80AC52}" presName="rootText" presStyleLbl="node1" presStyleIdx="2" presStyleCnt="5" custScaleX="138351" custScaleY="235482"/>
      <dgm:spPr/>
    </dgm:pt>
    <dgm:pt modelId="{8C99140B-7DE3-4060-A757-2D4747E386A9}" type="pres">
      <dgm:prSet presAssocID="{6122C4B3-46F8-4BD4-A988-684CAF80AC52}" presName="rootConnector" presStyleLbl="node1" presStyleIdx="2" presStyleCnt="5"/>
      <dgm:spPr/>
    </dgm:pt>
    <dgm:pt modelId="{8F8EA429-BBC9-4C96-8F54-A40F0146ABC0}" type="pres">
      <dgm:prSet presAssocID="{6122C4B3-46F8-4BD4-A988-684CAF80AC52}" presName="childShape" presStyleCnt="0"/>
      <dgm:spPr/>
    </dgm:pt>
    <dgm:pt modelId="{F7E9EFAA-5F3A-449E-8B0E-3DA24D15B7B3}" type="pres">
      <dgm:prSet presAssocID="{E25E67F0-EF0E-4936-BDE9-2CB8FC31A646}" presName="Name13" presStyleLbl="parChTrans1D2" presStyleIdx="2" presStyleCnt="5"/>
      <dgm:spPr/>
    </dgm:pt>
    <dgm:pt modelId="{D365EAC8-488C-447C-AAA5-0AEA4FE937A3}" type="pres">
      <dgm:prSet presAssocID="{18C1CA97-0507-44E3-9DB2-9CE0B3B0776E}" presName="childText" presStyleLbl="bgAcc1" presStyleIdx="2" presStyleCnt="5" custScaleX="149155" custScaleY="203924">
        <dgm:presLayoutVars>
          <dgm:bulletEnabled val="1"/>
        </dgm:presLayoutVars>
      </dgm:prSet>
      <dgm:spPr/>
    </dgm:pt>
    <dgm:pt modelId="{D0E387EE-E3E1-4CA7-81C9-B89717449815}" type="pres">
      <dgm:prSet presAssocID="{876E007F-00DB-4D85-A786-119755A50F4C}" presName="root" presStyleCnt="0"/>
      <dgm:spPr/>
    </dgm:pt>
    <dgm:pt modelId="{565CDF15-355D-498F-BBD4-B2707A1FDE5A}" type="pres">
      <dgm:prSet presAssocID="{876E007F-00DB-4D85-A786-119755A50F4C}" presName="rootComposite" presStyleCnt="0"/>
      <dgm:spPr/>
    </dgm:pt>
    <dgm:pt modelId="{962D461E-F46D-4007-987D-CEE9902EBCFA}" type="pres">
      <dgm:prSet presAssocID="{876E007F-00DB-4D85-A786-119755A50F4C}" presName="rootText" presStyleLbl="node1" presStyleIdx="3" presStyleCnt="5" custScaleX="140082" custScaleY="234435" custLinFactNeighborX="3106"/>
      <dgm:spPr/>
    </dgm:pt>
    <dgm:pt modelId="{5D692321-867C-402E-8934-96E6C0942D6C}" type="pres">
      <dgm:prSet presAssocID="{876E007F-00DB-4D85-A786-119755A50F4C}" presName="rootConnector" presStyleLbl="node1" presStyleIdx="3" presStyleCnt="5"/>
      <dgm:spPr/>
    </dgm:pt>
    <dgm:pt modelId="{7FAE1BDE-17C6-458B-AB35-518D1C3865AE}" type="pres">
      <dgm:prSet presAssocID="{876E007F-00DB-4D85-A786-119755A50F4C}" presName="childShape" presStyleCnt="0"/>
      <dgm:spPr/>
    </dgm:pt>
    <dgm:pt modelId="{E550E06D-EF8E-454D-956E-6792B1713819}" type="pres">
      <dgm:prSet presAssocID="{3D75357A-53E9-409D-A21E-5E1F9BBEAD9F}" presName="Name13" presStyleLbl="parChTrans1D2" presStyleIdx="3" presStyleCnt="5"/>
      <dgm:spPr/>
    </dgm:pt>
    <dgm:pt modelId="{BCCF0EFC-E7EC-48CB-8F65-3B6CB6AAB946}" type="pres">
      <dgm:prSet presAssocID="{AD76D54D-585F-4D90-9010-E6BCA38CF313}" presName="childText" presStyleLbl="bgAcc1" presStyleIdx="3" presStyleCnt="5" custScaleX="134698" custScaleY="208553">
        <dgm:presLayoutVars>
          <dgm:bulletEnabled val="1"/>
        </dgm:presLayoutVars>
      </dgm:prSet>
      <dgm:spPr/>
    </dgm:pt>
    <dgm:pt modelId="{8C118DFB-C24A-436E-937E-05D22A391CED}" type="pres">
      <dgm:prSet presAssocID="{7351B0A6-83D2-44FA-8F8F-2FBC1E04B271}" presName="Name13" presStyleLbl="parChTrans1D2" presStyleIdx="4" presStyleCnt="5"/>
      <dgm:spPr/>
    </dgm:pt>
    <dgm:pt modelId="{AFF61CD6-BD39-4E76-A4FA-88A6CBB2C623}" type="pres">
      <dgm:prSet presAssocID="{897569C3-BE6E-462C-A9AE-508CD37AAA6C}" presName="childText" presStyleLbl="bgAcc1" presStyleIdx="4" presStyleCnt="5">
        <dgm:presLayoutVars>
          <dgm:bulletEnabled val="1"/>
        </dgm:presLayoutVars>
      </dgm:prSet>
      <dgm:spPr/>
    </dgm:pt>
    <dgm:pt modelId="{CF5FCA8C-AA76-49C6-A51B-15D31A278707}" type="pres">
      <dgm:prSet presAssocID="{5418E0C7-38E0-4E1E-9BFA-1B0B87002F4F}" presName="root" presStyleCnt="0"/>
      <dgm:spPr/>
    </dgm:pt>
    <dgm:pt modelId="{AED3FBE1-C594-4E76-95EF-D5EF47CD057F}" type="pres">
      <dgm:prSet presAssocID="{5418E0C7-38E0-4E1E-9BFA-1B0B87002F4F}" presName="rootComposite" presStyleCnt="0"/>
      <dgm:spPr/>
    </dgm:pt>
    <dgm:pt modelId="{B64EB5BF-17A6-45D2-8BB3-8C86426D0739}" type="pres">
      <dgm:prSet presAssocID="{5418E0C7-38E0-4E1E-9BFA-1B0B87002F4F}" presName="rootText" presStyleLbl="node1" presStyleIdx="4" presStyleCnt="5" custScaleX="147575" custScaleY="232151"/>
      <dgm:spPr/>
    </dgm:pt>
    <dgm:pt modelId="{9FAC07CE-5D0D-49AE-9C0B-C0832831ADBF}" type="pres">
      <dgm:prSet presAssocID="{5418E0C7-38E0-4E1E-9BFA-1B0B87002F4F}" presName="rootConnector" presStyleLbl="node1" presStyleIdx="4" presStyleCnt="5"/>
      <dgm:spPr/>
    </dgm:pt>
    <dgm:pt modelId="{79C2F877-2FEB-4493-A238-6FDAC488EDF8}" type="pres">
      <dgm:prSet presAssocID="{5418E0C7-38E0-4E1E-9BFA-1B0B87002F4F}" presName="childShape" presStyleCnt="0"/>
      <dgm:spPr/>
    </dgm:pt>
  </dgm:ptLst>
  <dgm:cxnLst>
    <dgm:cxn modelId="{CBB60004-EA8F-4A8E-9AF0-7BCD0A554749}" type="presOf" srcId="{AD76D54D-585F-4D90-9010-E6BCA38CF313}" destId="{BCCF0EFC-E7EC-48CB-8F65-3B6CB6AAB946}" srcOrd="0" destOrd="0" presId="urn:microsoft.com/office/officeart/2005/8/layout/hierarchy3"/>
    <dgm:cxn modelId="{4713B406-8120-41EE-9DD1-9CB4BB96A894}" type="presOf" srcId="{6122C4B3-46F8-4BD4-A988-684CAF80AC52}" destId="{5AF555C4-D5A6-4B6A-AA4A-0A80E3351C8C}" srcOrd="0" destOrd="0" presId="urn:microsoft.com/office/officeart/2005/8/layout/hierarchy3"/>
    <dgm:cxn modelId="{6F93240E-7E32-407C-8E82-77B4C3E06BF3}" srcId="{974D9C60-0D53-452C-979D-E6613E92E23E}" destId="{BF9EF012-70FE-4BDD-A498-1B2A68188B97}" srcOrd="1" destOrd="0" parTransId="{A14F111A-897B-4633-9D0E-43609765227E}" sibTransId="{65DB0F53-1927-4B05-92BC-7923CAFF79FE}"/>
    <dgm:cxn modelId="{D6361F11-2C8E-4B01-8F93-A9985FF960A2}" type="presOf" srcId="{40AB373B-A201-45DB-A106-3ACF1C1ACF08}" destId="{9BF1EDB4-85DF-4700-AF5E-B0FD8211F257}" srcOrd="0" destOrd="0" presId="urn:microsoft.com/office/officeart/2005/8/layout/hierarchy3"/>
    <dgm:cxn modelId="{B7F6A01C-9344-48F7-863F-4F14263A7501}" type="presOf" srcId="{BF9EF012-70FE-4BDD-A498-1B2A68188B97}" destId="{FE489EB0-A6B2-49F5-BEE9-249BACE5BEF6}" srcOrd="0" destOrd="0" presId="urn:microsoft.com/office/officeart/2005/8/layout/hierarchy3"/>
    <dgm:cxn modelId="{81D53E21-D223-4D6B-B1AC-BC2AC1801C35}" type="presOf" srcId="{B73D8784-653C-4C2D-863F-E96F928C7EFD}" destId="{564E1201-CEFC-4CF1-AF49-3F3F8DC87F5D}" srcOrd="0" destOrd="0" presId="urn:microsoft.com/office/officeart/2005/8/layout/hierarchy3"/>
    <dgm:cxn modelId="{621E4931-3BF4-4030-B1AD-FC7E859F577F}" type="presOf" srcId="{6122C4B3-46F8-4BD4-A988-684CAF80AC52}" destId="{8C99140B-7DE3-4060-A757-2D4747E386A9}" srcOrd="1" destOrd="0" presId="urn:microsoft.com/office/officeart/2005/8/layout/hierarchy3"/>
    <dgm:cxn modelId="{04495A35-0D71-4CBC-A018-A597E0D85F1C}" srcId="{974D9C60-0D53-452C-979D-E6613E92E23E}" destId="{5418E0C7-38E0-4E1E-9BFA-1B0B87002F4F}" srcOrd="4" destOrd="0" parTransId="{EC3F8092-ABC5-46B2-92B8-A9E9D2B8A93C}" sibTransId="{1AE231AD-A488-49DA-9381-E76BE3DEB42A}"/>
    <dgm:cxn modelId="{04818E3B-4CE0-40A1-ABD1-A904F85A3F71}" srcId="{974D9C60-0D53-452C-979D-E6613E92E23E}" destId="{BE24277B-88C3-4AB9-9BB1-D54E402F5E6C}" srcOrd="0" destOrd="0" parTransId="{0F341EE5-CACD-4AD2-92ED-8DE05D4F6E0F}" sibTransId="{6F7E86D4-4BF5-4957-9F04-CAE1E7F087D1}"/>
    <dgm:cxn modelId="{54BE8B3E-C459-4940-BEA9-AAE45A590C05}" srcId="{BF9EF012-70FE-4BDD-A498-1B2A68188B97}" destId="{25942145-2F04-4376-B1D3-DB646C0E721F}" srcOrd="1" destOrd="0" parTransId="{B73D8784-653C-4C2D-863F-E96F928C7EFD}" sibTransId="{5D54039D-23AF-4CB5-B842-77533F44D15F}"/>
    <dgm:cxn modelId="{FB252866-ABEB-42B3-9C77-D07056643C52}" type="presOf" srcId="{BE24277B-88C3-4AB9-9BB1-D54E402F5E6C}" destId="{364FE696-A632-48F8-AA82-AEBE099096E2}" srcOrd="0" destOrd="0" presId="urn:microsoft.com/office/officeart/2005/8/layout/hierarchy3"/>
    <dgm:cxn modelId="{65D56E4B-D9E4-4E10-9503-837F12D1C5A6}" type="presOf" srcId="{974D9C60-0D53-452C-979D-E6613E92E23E}" destId="{F9E43FC5-8F39-4505-84B0-611BFF097F9F}" srcOrd="0" destOrd="0" presId="urn:microsoft.com/office/officeart/2005/8/layout/hierarchy3"/>
    <dgm:cxn modelId="{AD420170-1EBB-4C08-B588-77391F5CA3BB}" type="presOf" srcId="{876E007F-00DB-4D85-A786-119755A50F4C}" destId="{962D461E-F46D-4007-987D-CEE9902EBCFA}" srcOrd="0" destOrd="0" presId="urn:microsoft.com/office/officeart/2005/8/layout/hierarchy3"/>
    <dgm:cxn modelId="{D212E471-ABCE-4888-BE28-116BC09332F0}" type="presOf" srcId="{3D75357A-53E9-409D-A21E-5E1F9BBEAD9F}" destId="{E550E06D-EF8E-454D-956E-6792B1713819}" srcOrd="0" destOrd="0" presId="urn:microsoft.com/office/officeart/2005/8/layout/hierarchy3"/>
    <dgm:cxn modelId="{81B56A75-80B3-4B5F-AF90-7137CAB15C40}" srcId="{BF9EF012-70FE-4BDD-A498-1B2A68188B97}" destId="{A3D9CB00-7711-4326-9138-D6CE6BEC9510}" srcOrd="0" destOrd="0" parTransId="{40AB373B-A201-45DB-A106-3ACF1C1ACF08}" sibTransId="{879579CC-1071-4E11-BF71-1455FDE7F55A}"/>
    <dgm:cxn modelId="{EB7AF198-F07A-4758-BAE9-E1F0B93DB35F}" type="presOf" srcId="{A3D9CB00-7711-4326-9138-D6CE6BEC9510}" destId="{5C3B063E-2EB9-4471-8BAC-8304AB42E4C5}" srcOrd="0" destOrd="0" presId="urn:microsoft.com/office/officeart/2005/8/layout/hierarchy3"/>
    <dgm:cxn modelId="{747E159A-BE6B-40CD-A36B-6E1362711426}" type="presOf" srcId="{25942145-2F04-4376-B1D3-DB646C0E721F}" destId="{A67563DF-C42C-4595-A05C-2005B6B7218A}" srcOrd="0" destOrd="0" presId="urn:microsoft.com/office/officeart/2005/8/layout/hierarchy3"/>
    <dgm:cxn modelId="{65E999A8-45CA-4709-8C80-9005854C619A}" type="presOf" srcId="{5418E0C7-38E0-4E1E-9BFA-1B0B87002F4F}" destId="{B64EB5BF-17A6-45D2-8BB3-8C86426D0739}" srcOrd="0" destOrd="0" presId="urn:microsoft.com/office/officeart/2005/8/layout/hierarchy3"/>
    <dgm:cxn modelId="{AC1FAAB1-49E6-4500-8F1B-9F1D77B960CA}" type="presOf" srcId="{7351B0A6-83D2-44FA-8F8F-2FBC1E04B271}" destId="{8C118DFB-C24A-436E-937E-05D22A391CED}" srcOrd="0" destOrd="0" presId="urn:microsoft.com/office/officeart/2005/8/layout/hierarchy3"/>
    <dgm:cxn modelId="{3A57CEBE-C8B0-4FB1-96B1-931D4028408D}" type="presOf" srcId="{18C1CA97-0507-44E3-9DB2-9CE0B3B0776E}" destId="{D365EAC8-488C-447C-AAA5-0AEA4FE937A3}" srcOrd="0" destOrd="0" presId="urn:microsoft.com/office/officeart/2005/8/layout/hierarchy3"/>
    <dgm:cxn modelId="{7A2BD3C0-5ED6-4757-83F1-BA5CB9177DB3}" srcId="{876E007F-00DB-4D85-A786-119755A50F4C}" destId="{897569C3-BE6E-462C-A9AE-508CD37AAA6C}" srcOrd="1" destOrd="0" parTransId="{7351B0A6-83D2-44FA-8F8F-2FBC1E04B271}" sibTransId="{53A356EC-690A-43B9-AC68-1FE18251869A}"/>
    <dgm:cxn modelId="{666610CF-6BB3-4BD2-A8B1-E3F394168696}" srcId="{974D9C60-0D53-452C-979D-E6613E92E23E}" destId="{876E007F-00DB-4D85-A786-119755A50F4C}" srcOrd="3" destOrd="0" parTransId="{002F3BA6-B226-4435-884D-77E3E181B4A6}" sibTransId="{EE555408-F8D7-4EFA-B4B3-3AE392DAF9F5}"/>
    <dgm:cxn modelId="{95DE3CD2-A349-4391-BBA2-4A1CF1BFB184}" type="presOf" srcId="{BE24277B-88C3-4AB9-9BB1-D54E402F5E6C}" destId="{A27209ED-2E2D-4A64-A648-689ED31E1BAC}" srcOrd="1" destOrd="0" presId="urn:microsoft.com/office/officeart/2005/8/layout/hierarchy3"/>
    <dgm:cxn modelId="{1D8D7ADE-79F5-4B64-805B-D9B823000C86}" srcId="{6122C4B3-46F8-4BD4-A988-684CAF80AC52}" destId="{18C1CA97-0507-44E3-9DB2-9CE0B3B0776E}" srcOrd="0" destOrd="0" parTransId="{E25E67F0-EF0E-4936-BDE9-2CB8FC31A646}" sibTransId="{63554913-B247-4802-AE99-D6B7D0DC59FF}"/>
    <dgm:cxn modelId="{E8209CEC-A773-4CE1-9707-C7D15FE77FA8}" type="presOf" srcId="{876E007F-00DB-4D85-A786-119755A50F4C}" destId="{5D692321-867C-402E-8934-96E6C0942D6C}" srcOrd="1" destOrd="0" presId="urn:microsoft.com/office/officeart/2005/8/layout/hierarchy3"/>
    <dgm:cxn modelId="{B96177EE-453C-454F-966C-3DC567FCA723}" type="presOf" srcId="{897569C3-BE6E-462C-A9AE-508CD37AAA6C}" destId="{AFF61CD6-BD39-4E76-A4FA-88A6CBB2C623}" srcOrd="0" destOrd="0" presId="urn:microsoft.com/office/officeart/2005/8/layout/hierarchy3"/>
    <dgm:cxn modelId="{3B33AFEF-936D-414D-96D2-2434B52E300E}" srcId="{974D9C60-0D53-452C-979D-E6613E92E23E}" destId="{6122C4B3-46F8-4BD4-A988-684CAF80AC52}" srcOrd="2" destOrd="0" parTransId="{21205A23-5572-45F5-BE11-5DA556DDBF34}" sibTransId="{A6DE856E-D5DA-46F6-876E-48AEDD46A84E}"/>
    <dgm:cxn modelId="{9FA05DF4-8C54-4BFA-9539-ADA93782BA00}" type="presOf" srcId="{5418E0C7-38E0-4E1E-9BFA-1B0B87002F4F}" destId="{9FAC07CE-5D0D-49AE-9C0B-C0832831ADBF}" srcOrd="1" destOrd="0" presId="urn:microsoft.com/office/officeart/2005/8/layout/hierarchy3"/>
    <dgm:cxn modelId="{A7CC0BFA-861B-49BE-939E-A79DB8C9D611}" srcId="{876E007F-00DB-4D85-A786-119755A50F4C}" destId="{AD76D54D-585F-4D90-9010-E6BCA38CF313}" srcOrd="0" destOrd="0" parTransId="{3D75357A-53E9-409D-A21E-5E1F9BBEAD9F}" sibTransId="{4E9931F1-5A2C-4259-81EC-175D304DCFCC}"/>
    <dgm:cxn modelId="{1D0179FE-BED8-427B-B1D6-40F209D3FB67}" type="presOf" srcId="{E25E67F0-EF0E-4936-BDE9-2CB8FC31A646}" destId="{F7E9EFAA-5F3A-449E-8B0E-3DA24D15B7B3}" srcOrd="0" destOrd="0" presId="urn:microsoft.com/office/officeart/2005/8/layout/hierarchy3"/>
    <dgm:cxn modelId="{3C2A60FF-7FBA-4E99-8B4B-3D58330EA2EB}" type="presOf" srcId="{BF9EF012-70FE-4BDD-A498-1B2A68188B97}" destId="{8E932A4B-96DF-4837-8579-A169D268608C}" srcOrd="1" destOrd="0" presId="urn:microsoft.com/office/officeart/2005/8/layout/hierarchy3"/>
    <dgm:cxn modelId="{A83C25B5-9C6D-4E8F-8FBB-3728B977A82E}" type="presParOf" srcId="{F9E43FC5-8F39-4505-84B0-611BFF097F9F}" destId="{5A17EDFE-32E9-4B9D-8B0A-819538B1550D}" srcOrd="0" destOrd="0" presId="urn:microsoft.com/office/officeart/2005/8/layout/hierarchy3"/>
    <dgm:cxn modelId="{899C25B2-CB62-45C5-9FAD-4BFBFB8511BF}" type="presParOf" srcId="{5A17EDFE-32E9-4B9D-8B0A-819538B1550D}" destId="{9E6517C7-FFD0-436D-8BA8-C0921C7D662C}" srcOrd="0" destOrd="0" presId="urn:microsoft.com/office/officeart/2005/8/layout/hierarchy3"/>
    <dgm:cxn modelId="{B155F9C0-960D-49B2-96A4-5B72098528D5}" type="presParOf" srcId="{9E6517C7-FFD0-436D-8BA8-C0921C7D662C}" destId="{364FE696-A632-48F8-AA82-AEBE099096E2}" srcOrd="0" destOrd="0" presId="urn:microsoft.com/office/officeart/2005/8/layout/hierarchy3"/>
    <dgm:cxn modelId="{E4E9E5A5-FE3A-41BF-A850-AE7EB62E7FAE}" type="presParOf" srcId="{9E6517C7-FFD0-436D-8BA8-C0921C7D662C}" destId="{A27209ED-2E2D-4A64-A648-689ED31E1BAC}" srcOrd="1" destOrd="0" presId="urn:microsoft.com/office/officeart/2005/8/layout/hierarchy3"/>
    <dgm:cxn modelId="{01D6064E-071E-481F-9D1B-C5B192448255}" type="presParOf" srcId="{5A17EDFE-32E9-4B9D-8B0A-819538B1550D}" destId="{32CBBF85-8AFA-4339-9859-AD7C01D4A3DD}" srcOrd="1" destOrd="0" presId="urn:microsoft.com/office/officeart/2005/8/layout/hierarchy3"/>
    <dgm:cxn modelId="{7901BC6B-EB9A-41E3-A1C2-2D6FE0B8A977}" type="presParOf" srcId="{F9E43FC5-8F39-4505-84B0-611BFF097F9F}" destId="{1C5BD583-444C-4B7A-950D-833B6AA73D27}" srcOrd="1" destOrd="0" presId="urn:microsoft.com/office/officeart/2005/8/layout/hierarchy3"/>
    <dgm:cxn modelId="{4B852049-8646-43CA-BCC2-E9A57D977A04}" type="presParOf" srcId="{1C5BD583-444C-4B7A-950D-833B6AA73D27}" destId="{55E08196-794A-482C-90EB-E3728CD48A26}" srcOrd="0" destOrd="0" presId="urn:microsoft.com/office/officeart/2005/8/layout/hierarchy3"/>
    <dgm:cxn modelId="{C1CD2E2B-3421-4D6C-8AD1-9AC950A3AF40}" type="presParOf" srcId="{55E08196-794A-482C-90EB-E3728CD48A26}" destId="{FE489EB0-A6B2-49F5-BEE9-249BACE5BEF6}" srcOrd="0" destOrd="0" presId="urn:microsoft.com/office/officeart/2005/8/layout/hierarchy3"/>
    <dgm:cxn modelId="{E3AB30DD-391E-4F9C-8E8B-07A73562CE4C}" type="presParOf" srcId="{55E08196-794A-482C-90EB-E3728CD48A26}" destId="{8E932A4B-96DF-4837-8579-A169D268608C}" srcOrd="1" destOrd="0" presId="urn:microsoft.com/office/officeart/2005/8/layout/hierarchy3"/>
    <dgm:cxn modelId="{E8BDECD1-D902-4B2B-8466-CAE319A2C408}" type="presParOf" srcId="{1C5BD583-444C-4B7A-950D-833B6AA73D27}" destId="{ED6C9AFF-0F2C-45DF-95B9-30D3FD3F2AB5}" srcOrd="1" destOrd="0" presId="urn:microsoft.com/office/officeart/2005/8/layout/hierarchy3"/>
    <dgm:cxn modelId="{1B1E8941-209E-4264-A8E9-993C6F608F76}" type="presParOf" srcId="{ED6C9AFF-0F2C-45DF-95B9-30D3FD3F2AB5}" destId="{9BF1EDB4-85DF-4700-AF5E-B0FD8211F257}" srcOrd="0" destOrd="0" presId="urn:microsoft.com/office/officeart/2005/8/layout/hierarchy3"/>
    <dgm:cxn modelId="{44C09CBC-41D7-450B-BB39-FDEC3628B880}" type="presParOf" srcId="{ED6C9AFF-0F2C-45DF-95B9-30D3FD3F2AB5}" destId="{5C3B063E-2EB9-4471-8BAC-8304AB42E4C5}" srcOrd="1" destOrd="0" presId="urn:microsoft.com/office/officeart/2005/8/layout/hierarchy3"/>
    <dgm:cxn modelId="{8D394EBE-52D0-414B-A476-3D9EAEE5E7FA}" type="presParOf" srcId="{ED6C9AFF-0F2C-45DF-95B9-30D3FD3F2AB5}" destId="{564E1201-CEFC-4CF1-AF49-3F3F8DC87F5D}" srcOrd="2" destOrd="0" presId="urn:microsoft.com/office/officeart/2005/8/layout/hierarchy3"/>
    <dgm:cxn modelId="{3684B688-B63F-4180-BD36-EF7F037A3AC6}" type="presParOf" srcId="{ED6C9AFF-0F2C-45DF-95B9-30D3FD3F2AB5}" destId="{A67563DF-C42C-4595-A05C-2005B6B7218A}" srcOrd="3" destOrd="0" presId="urn:microsoft.com/office/officeart/2005/8/layout/hierarchy3"/>
    <dgm:cxn modelId="{03CD16CF-A4EA-480E-9447-B928750C70E7}" type="presParOf" srcId="{F9E43FC5-8F39-4505-84B0-611BFF097F9F}" destId="{325C68D0-D1CA-4CA3-B10D-E0A0C4EF461F}" srcOrd="2" destOrd="0" presId="urn:microsoft.com/office/officeart/2005/8/layout/hierarchy3"/>
    <dgm:cxn modelId="{C9ABA286-2501-4E0A-A25D-8A2C3EEAFF0E}" type="presParOf" srcId="{325C68D0-D1CA-4CA3-B10D-E0A0C4EF461F}" destId="{FFB4FCF8-8FD3-41A7-893B-4E923A8B7AF7}" srcOrd="0" destOrd="0" presId="urn:microsoft.com/office/officeart/2005/8/layout/hierarchy3"/>
    <dgm:cxn modelId="{32C1215F-DC77-4E33-8033-20B790DF867E}" type="presParOf" srcId="{FFB4FCF8-8FD3-41A7-893B-4E923A8B7AF7}" destId="{5AF555C4-D5A6-4B6A-AA4A-0A80E3351C8C}" srcOrd="0" destOrd="0" presId="urn:microsoft.com/office/officeart/2005/8/layout/hierarchy3"/>
    <dgm:cxn modelId="{3B99ECC6-EBC9-4192-8C27-B0DA9C02D211}" type="presParOf" srcId="{FFB4FCF8-8FD3-41A7-893B-4E923A8B7AF7}" destId="{8C99140B-7DE3-4060-A757-2D4747E386A9}" srcOrd="1" destOrd="0" presId="urn:microsoft.com/office/officeart/2005/8/layout/hierarchy3"/>
    <dgm:cxn modelId="{A17591EB-7830-43CC-A563-F67875DCE049}" type="presParOf" srcId="{325C68D0-D1CA-4CA3-B10D-E0A0C4EF461F}" destId="{8F8EA429-BBC9-4C96-8F54-A40F0146ABC0}" srcOrd="1" destOrd="0" presId="urn:microsoft.com/office/officeart/2005/8/layout/hierarchy3"/>
    <dgm:cxn modelId="{03E2809E-FDD0-4066-8F9B-AE9610A55588}" type="presParOf" srcId="{8F8EA429-BBC9-4C96-8F54-A40F0146ABC0}" destId="{F7E9EFAA-5F3A-449E-8B0E-3DA24D15B7B3}" srcOrd="0" destOrd="0" presId="urn:microsoft.com/office/officeart/2005/8/layout/hierarchy3"/>
    <dgm:cxn modelId="{64CFA37D-50DD-44DD-B8E9-C9B2D04C092F}" type="presParOf" srcId="{8F8EA429-BBC9-4C96-8F54-A40F0146ABC0}" destId="{D365EAC8-488C-447C-AAA5-0AEA4FE937A3}" srcOrd="1" destOrd="0" presId="urn:microsoft.com/office/officeart/2005/8/layout/hierarchy3"/>
    <dgm:cxn modelId="{EFA2704A-B98E-46D3-A8B8-B1ADAD4ED9FB}" type="presParOf" srcId="{F9E43FC5-8F39-4505-84B0-611BFF097F9F}" destId="{D0E387EE-E3E1-4CA7-81C9-B89717449815}" srcOrd="3" destOrd="0" presId="urn:microsoft.com/office/officeart/2005/8/layout/hierarchy3"/>
    <dgm:cxn modelId="{4619E546-0E5B-48BE-98EA-7C75B18F4450}" type="presParOf" srcId="{D0E387EE-E3E1-4CA7-81C9-B89717449815}" destId="{565CDF15-355D-498F-BBD4-B2707A1FDE5A}" srcOrd="0" destOrd="0" presId="urn:microsoft.com/office/officeart/2005/8/layout/hierarchy3"/>
    <dgm:cxn modelId="{360A71D6-2CDF-403D-AFC2-3CC20567333B}" type="presParOf" srcId="{565CDF15-355D-498F-BBD4-B2707A1FDE5A}" destId="{962D461E-F46D-4007-987D-CEE9902EBCFA}" srcOrd="0" destOrd="0" presId="urn:microsoft.com/office/officeart/2005/8/layout/hierarchy3"/>
    <dgm:cxn modelId="{DE0A359E-F512-4E3F-A192-2312CF9D70F1}" type="presParOf" srcId="{565CDF15-355D-498F-BBD4-B2707A1FDE5A}" destId="{5D692321-867C-402E-8934-96E6C0942D6C}" srcOrd="1" destOrd="0" presId="urn:microsoft.com/office/officeart/2005/8/layout/hierarchy3"/>
    <dgm:cxn modelId="{7D23CCF3-CEB5-4B9A-9099-444E9E68E196}" type="presParOf" srcId="{D0E387EE-E3E1-4CA7-81C9-B89717449815}" destId="{7FAE1BDE-17C6-458B-AB35-518D1C3865AE}" srcOrd="1" destOrd="0" presId="urn:microsoft.com/office/officeart/2005/8/layout/hierarchy3"/>
    <dgm:cxn modelId="{138A662C-47F1-4EA5-AE5E-F8B1CE4578D6}" type="presParOf" srcId="{7FAE1BDE-17C6-458B-AB35-518D1C3865AE}" destId="{E550E06D-EF8E-454D-956E-6792B1713819}" srcOrd="0" destOrd="0" presId="urn:microsoft.com/office/officeart/2005/8/layout/hierarchy3"/>
    <dgm:cxn modelId="{A2C9A331-767E-4C65-84AA-29206EE51FCD}" type="presParOf" srcId="{7FAE1BDE-17C6-458B-AB35-518D1C3865AE}" destId="{BCCF0EFC-E7EC-48CB-8F65-3B6CB6AAB946}" srcOrd="1" destOrd="0" presId="urn:microsoft.com/office/officeart/2005/8/layout/hierarchy3"/>
    <dgm:cxn modelId="{C80FE120-7BC9-4715-B032-12E4F92A8BD0}" type="presParOf" srcId="{7FAE1BDE-17C6-458B-AB35-518D1C3865AE}" destId="{8C118DFB-C24A-436E-937E-05D22A391CED}" srcOrd="2" destOrd="0" presId="urn:microsoft.com/office/officeart/2005/8/layout/hierarchy3"/>
    <dgm:cxn modelId="{2598FDFB-0809-4881-B464-D9A8DB6A0D96}" type="presParOf" srcId="{7FAE1BDE-17C6-458B-AB35-518D1C3865AE}" destId="{AFF61CD6-BD39-4E76-A4FA-88A6CBB2C623}" srcOrd="3" destOrd="0" presId="urn:microsoft.com/office/officeart/2005/8/layout/hierarchy3"/>
    <dgm:cxn modelId="{2CE9917C-EAC7-486F-8083-7EF264423C0F}" type="presParOf" srcId="{F9E43FC5-8F39-4505-84B0-611BFF097F9F}" destId="{CF5FCA8C-AA76-49C6-A51B-15D31A278707}" srcOrd="4" destOrd="0" presId="urn:microsoft.com/office/officeart/2005/8/layout/hierarchy3"/>
    <dgm:cxn modelId="{8FFB1CC0-2507-4B74-925C-36524448D387}" type="presParOf" srcId="{CF5FCA8C-AA76-49C6-A51B-15D31A278707}" destId="{AED3FBE1-C594-4E76-95EF-D5EF47CD057F}" srcOrd="0" destOrd="0" presId="urn:microsoft.com/office/officeart/2005/8/layout/hierarchy3"/>
    <dgm:cxn modelId="{6393E544-8301-4918-A280-9623E1DC84C6}" type="presParOf" srcId="{AED3FBE1-C594-4E76-95EF-D5EF47CD057F}" destId="{B64EB5BF-17A6-45D2-8BB3-8C86426D0739}" srcOrd="0" destOrd="0" presId="urn:microsoft.com/office/officeart/2005/8/layout/hierarchy3"/>
    <dgm:cxn modelId="{5E68E3D0-BEB9-4DEF-805E-9C88F521F28C}" type="presParOf" srcId="{AED3FBE1-C594-4E76-95EF-D5EF47CD057F}" destId="{9FAC07CE-5D0D-49AE-9C0B-C0832831ADBF}" srcOrd="1" destOrd="0" presId="urn:microsoft.com/office/officeart/2005/8/layout/hierarchy3"/>
    <dgm:cxn modelId="{A9F9B61A-01CB-49C6-BBAD-CF9265B5854E}" type="presParOf" srcId="{CF5FCA8C-AA76-49C6-A51B-15D31A278707}" destId="{79C2F877-2FEB-4493-A238-6FDAC488EDF8}" srcOrd="1"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425BE6AC-5B0B-4BE3-BB9E-3B5E8A421FD2}" type="doc">
      <dgm:prSet loTypeId="urn:microsoft.com/office/officeart/2005/8/layout/gear1" loCatId="process" qsTypeId="urn:microsoft.com/office/officeart/2005/8/quickstyle/3d1" qsCatId="3D" csTypeId="urn:microsoft.com/office/officeart/2005/8/colors/colorful4" csCatId="colorful" phldr="1"/>
      <dgm:spPr/>
      <dgm:t>
        <a:bodyPr/>
        <a:lstStyle/>
        <a:p>
          <a:endParaRPr lang="fr-FR"/>
        </a:p>
      </dgm:t>
    </dgm:pt>
    <dgm:pt modelId="{23D9BAFD-2CD1-4854-A146-E0AF7AF0DC0C}">
      <dgm:prSet phldrT="[Texte]" custT="1"/>
      <dgm:spPr/>
      <dgm:t>
        <a:bodyPr/>
        <a:lstStyle/>
        <a:p>
          <a:r>
            <a:rPr lang="fr-FR" sz="3200" b="1" dirty="0">
              <a:solidFill>
                <a:schemeClr val="tx1"/>
              </a:solidFill>
            </a:rPr>
            <a:t>Coût excessif  du travail  respiratoire </a:t>
          </a:r>
        </a:p>
      </dgm:t>
    </dgm:pt>
    <dgm:pt modelId="{77CB1C06-E6D8-45D3-A732-AC8AB35FA032}" type="parTrans" cxnId="{ACDE02A2-A93F-4359-8719-74B8EB63CE29}">
      <dgm:prSet/>
      <dgm:spPr/>
      <dgm:t>
        <a:bodyPr/>
        <a:lstStyle/>
        <a:p>
          <a:endParaRPr lang="fr-FR"/>
        </a:p>
      </dgm:t>
    </dgm:pt>
    <dgm:pt modelId="{38B3DA44-2F27-4439-AE95-8F8489F43AAE}" type="sibTrans" cxnId="{ACDE02A2-A93F-4359-8719-74B8EB63CE29}">
      <dgm:prSet/>
      <dgm:spPr/>
      <dgm:t>
        <a:bodyPr/>
        <a:lstStyle/>
        <a:p>
          <a:endParaRPr lang="fr-FR"/>
        </a:p>
      </dgm:t>
    </dgm:pt>
    <dgm:pt modelId="{8B23B91D-1968-4B8D-949B-5F690F92FE14}">
      <dgm:prSet phldrT="[Texte]" custT="1"/>
      <dgm:spPr/>
      <dgm:t>
        <a:bodyPr/>
        <a:lstStyle/>
        <a:p>
          <a:r>
            <a:rPr lang="fr-FR" sz="1800" b="1" dirty="0">
              <a:solidFill>
                <a:schemeClr val="tx1"/>
              </a:solidFill>
            </a:rPr>
            <a:t>Dysfonctionnement  </a:t>
          </a:r>
        </a:p>
        <a:p>
          <a:r>
            <a:rPr lang="fr-FR" sz="1800" b="1" dirty="0">
              <a:solidFill>
                <a:schemeClr val="tx1"/>
              </a:solidFill>
            </a:rPr>
            <a:t>des centres respiratoires</a:t>
          </a:r>
        </a:p>
      </dgm:t>
    </dgm:pt>
    <dgm:pt modelId="{E26D2596-60B6-4265-8E7C-7B2AE596E551}" type="parTrans" cxnId="{DC98BBCD-C089-4FE7-8FC8-A2CF1FE6930E}">
      <dgm:prSet/>
      <dgm:spPr/>
      <dgm:t>
        <a:bodyPr/>
        <a:lstStyle/>
        <a:p>
          <a:endParaRPr lang="fr-FR"/>
        </a:p>
      </dgm:t>
    </dgm:pt>
    <dgm:pt modelId="{1FF5222B-503A-422A-A5E9-A7D3F6FF67C2}" type="sibTrans" cxnId="{DC98BBCD-C089-4FE7-8FC8-A2CF1FE6930E}">
      <dgm:prSet/>
      <dgm:spPr/>
      <dgm:t>
        <a:bodyPr/>
        <a:lstStyle/>
        <a:p>
          <a:endParaRPr lang="fr-FR"/>
        </a:p>
      </dgm:t>
    </dgm:pt>
    <dgm:pt modelId="{6C3AE7AC-776A-4717-862A-7E8C0F5D95EA}">
      <dgm:prSet phldrT="[Texte]" custT="1"/>
      <dgm:spPr/>
      <dgm:t>
        <a:bodyPr/>
        <a:lstStyle/>
        <a:p>
          <a:r>
            <a:rPr lang="fr-FR" sz="2000" b="1" dirty="0">
              <a:solidFill>
                <a:schemeClr val="tx1"/>
              </a:solidFill>
            </a:rPr>
            <a:t>Troubles respiratoires nocturnes </a:t>
          </a:r>
        </a:p>
      </dgm:t>
    </dgm:pt>
    <dgm:pt modelId="{260AB8BB-3900-4533-A923-858ADC81105B}" type="parTrans" cxnId="{88881A60-3C7E-4F41-867E-95F3F9DA039C}">
      <dgm:prSet/>
      <dgm:spPr/>
      <dgm:t>
        <a:bodyPr/>
        <a:lstStyle/>
        <a:p>
          <a:endParaRPr lang="fr-FR"/>
        </a:p>
      </dgm:t>
    </dgm:pt>
    <dgm:pt modelId="{4F02A270-6E7C-4B28-8952-9055BF98E774}" type="sibTrans" cxnId="{88881A60-3C7E-4F41-867E-95F3F9DA039C}">
      <dgm:prSet/>
      <dgm:spPr/>
      <dgm:t>
        <a:bodyPr/>
        <a:lstStyle/>
        <a:p>
          <a:endParaRPr lang="fr-FR"/>
        </a:p>
      </dgm:t>
    </dgm:pt>
    <dgm:pt modelId="{D57938CB-4C67-4A19-96CB-DCC11187A1B1}" type="pres">
      <dgm:prSet presAssocID="{425BE6AC-5B0B-4BE3-BB9E-3B5E8A421FD2}" presName="composite" presStyleCnt="0">
        <dgm:presLayoutVars>
          <dgm:chMax val="3"/>
          <dgm:animLvl val="lvl"/>
          <dgm:resizeHandles val="exact"/>
        </dgm:presLayoutVars>
      </dgm:prSet>
      <dgm:spPr/>
    </dgm:pt>
    <dgm:pt modelId="{6394E40E-356C-4A05-9213-FA4D3E659BD5}" type="pres">
      <dgm:prSet presAssocID="{23D9BAFD-2CD1-4854-A146-E0AF7AF0DC0C}" presName="gear1" presStyleLbl="node1" presStyleIdx="0" presStyleCnt="3" custScaleX="115071" custScaleY="106636" custLinFactNeighborX="35105" custLinFactNeighborY="-7810">
        <dgm:presLayoutVars>
          <dgm:chMax val="1"/>
          <dgm:bulletEnabled val="1"/>
        </dgm:presLayoutVars>
      </dgm:prSet>
      <dgm:spPr/>
    </dgm:pt>
    <dgm:pt modelId="{2F7A3633-2B14-4995-AD16-4786F0BA0A2F}" type="pres">
      <dgm:prSet presAssocID="{23D9BAFD-2CD1-4854-A146-E0AF7AF0DC0C}" presName="gear1srcNode" presStyleLbl="node1" presStyleIdx="0" presStyleCnt="3"/>
      <dgm:spPr/>
    </dgm:pt>
    <dgm:pt modelId="{2B7CE2D0-D883-4682-909E-0875954B5C01}" type="pres">
      <dgm:prSet presAssocID="{23D9BAFD-2CD1-4854-A146-E0AF7AF0DC0C}" presName="gear1dstNode" presStyleLbl="node1" presStyleIdx="0" presStyleCnt="3"/>
      <dgm:spPr/>
    </dgm:pt>
    <dgm:pt modelId="{F02BF24F-D307-4442-AF64-617A0B549532}" type="pres">
      <dgm:prSet presAssocID="{8B23B91D-1968-4B8D-949B-5F690F92FE14}" presName="gear2" presStyleLbl="node1" presStyleIdx="1" presStyleCnt="3" custScaleX="154358" custScaleY="151662" custLinFactNeighborX="13752" custLinFactNeighborY="24222">
        <dgm:presLayoutVars>
          <dgm:chMax val="1"/>
          <dgm:bulletEnabled val="1"/>
        </dgm:presLayoutVars>
      </dgm:prSet>
      <dgm:spPr/>
    </dgm:pt>
    <dgm:pt modelId="{F6D90DA2-B26D-4AA0-8C3D-0C8CBEB3E0FF}" type="pres">
      <dgm:prSet presAssocID="{8B23B91D-1968-4B8D-949B-5F690F92FE14}" presName="gear2srcNode" presStyleLbl="node1" presStyleIdx="1" presStyleCnt="3"/>
      <dgm:spPr/>
    </dgm:pt>
    <dgm:pt modelId="{6FF9D396-DE12-4127-98DE-8396EF241F22}" type="pres">
      <dgm:prSet presAssocID="{8B23B91D-1968-4B8D-949B-5F690F92FE14}" presName="gear2dstNode" presStyleLbl="node1" presStyleIdx="1" presStyleCnt="3"/>
      <dgm:spPr/>
    </dgm:pt>
    <dgm:pt modelId="{4A707002-2443-400D-BA4C-F8245E959767}" type="pres">
      <dgm:prSet presAssocID="{6C3AE7AC-776A-4717-862A-7E8C0F5D95EA}" presName="gear3" presStyleLbl="node1" presStyleIdx="2" presStyleCnt="3" custScaleX="107306" custScaleY="107768" custLinFactNeighborX="49994" custLinFactNeighborY="4631"/>
      <dgm:spPr/>
    </dgm:pt>
    <dgm:pt modelId="{2BD04458-6EB8-4868-B82F-A16800125FB8}" type="pres">
      <dgm:prSet presAssocID="{6C3AE7AC-776A-4717-862A-7E8C0F5D95EA}" presName="gear3tx" presStyleLbl="node1" presStyleIdx="2" presStyleCnt="3">
        <dgm:presLayoutVars>
          <dgm:chMax val="1"/>
          <dgm:bulletEnabled val="1"/>
        </dgm:presLayoutVars>
      </dgm:prSet>
      <dgm:spPr/>
    </dgm:pt>
    <dgm:pt modelId="{FFECDAE9-CAEC-461E-8B29-A615B17DF0AD}" type="pres">
      <dgm:prSet presAssocID="{6C3AE7AC-776A-4717-862A-7E8C0F5D95EA}" presName="gear3srcNode" presStyleLbl="node1" presStyleIdx="2" presStyleCnt="3"/>
      <dgm:spPr/>
    </dgm:pt>
    <dgm:pt modelId="{91E3A45B-6BCF-4D1E-BE77-CE51D4E7C2C1}" type="pres">
      <dgm:prSet presAssocID="{6C3AE7AC-776A-4717-862A-7E8C0F5D95EA}" presName="gear3dstNode" presStyleLbl="node1" presStyleIdx="2" presStyleCnt="3"/>
      <dgm:spPr/>
    </dgm:pt>
    <dgm:pt modelId="{94CCECD2-BB1B-46B3-B532-D8EA719D7CA3}" type="pres">
      <dgm:prSet presAssocID="{38B3DA44-2F27-4439-AE95-8F8489F43AAE}" presName="connector1" presStyleLbl="sibTrans2D1" presStyleIdx="0" presStyleCnt="3" custLinFactNeighborX="25278" custLinFactNeighborY="-3686"/>
      <dgm:spPr/>
    </dgm:pt>
    <dgm:pt modelId="{BAA45AEC-84EA-46FF-87C3-F9B26E322ECE}" type="pres">
      <dgm:prSet presAssocID="{1FF5222B-503A-422A-A5E9-A7D3F6FF67C2}" presName="connector2" presStyleLbl="sibTrans2D1" presStyleIdx="1" presStyleCnt="3" custLinFactNeighborX="-23708" custLinFactNeighborY="9045"/>
      <dgm:spPr/>
    </dgm:pt>
    <dgm:pt modelId="{DAC3775A-1474-4216-81FF-EED59A4791AF}" type="pres">
      <dgm:prSet presAssocID="{4F02A270-6E7C-4B28-8952-9055BF98E774}" presName="connector3" presStyleLbl="sibTrans2D1" presStyleIdx="2" presStyleCnt="3" custLinFactNeighborX="45063" custLinFactNeighborY="3441"/>
      <dgm:spPr/>
    </dgm:pt>
  </dgm:ptLst>
  <dgm:cxnLst>
    <dgm:cxn modelId="{3C7E1302-734A-48C9-9516-306452E8248D}" type="presOf" srcId="{8B23B91D-1968-4B8D-949B-5F690F92FE14}" destId="{F6D90DA2-B26D-4AA0-8C3D-0C8CBEB3E0FF}" srcOrd="1" destOrd="0" presId="urn:microsoft.com/office/officeart/2005/8/layout/gear1"/>
    <dgm:cxn modelId="{32E48616-0179-4913-862B-793DFF6EAE7F}" type="presOf" srcId="{8B23B91D-1968-4B8D-949B-5F690F92FE14}" destId="{F02BF24F-D307-4442-AF64-617A0B549532}" srcOrd="0" destOrd="0" presId="urn:microsoft.com/office/officeart/2005/8/layout/gear1"/>
    <dgm:cxn modelId="{AAA1362A-ACCF-4277-B226-C8869354C194}" type="presOf" srcId="{23D9BAFD-2CD1-4854-A146-E0AF7AF0DC0C}" destId="{2F7A3633-2B14-4995-AD16-4786F0BA0A2F}" srcOrd="1" destOrd="0" presId="urn:microsoft.com/office/officeart/2005/8/layout/gear1"/>
    <dgm:cxn modelId="{88881A60-3C7E-4F41-867E-95F3F9DA039C}" srcId="{425BE6AC-5B0B-4BE3-BB9E-3B5E8A421FD2}" destId="{6C3AE7AC-776A-4717-862A-7E8C0F5D95EA}" srcOrd="2" destOrd="0" parTransId="{260AB8BB-3900-4533-A923-858ADC81105B}" sibTransId="{4F02A270-6E7C-4B28-8952-9055BF98E774}"/>
    <dgm:cxn modelId="{8BDB3860-A0A2-4FC2-99FA-3BBF130DF05A}" type="presOf" srcId="{6C3AE7AC-776A-4717-862A-7E8C0F5D95EA}" destId="{4A707002-2443-400D-BA4C-F8245E959767}" srcOrd="0" destOrd="0" presId="urn:microsoft.com/office/officeart/2005/8/layout/gear1"/>
    <dgm:cxn modelId="{1F3E0E63-CAC2-4FC5-8B29-FE0C29F2837F}" type="presOf" srcId="{23D9BAFD-2CD1-4854-A146-E0AF7AF0DC0C}" destId="{6394E40E-356C-4A05-9213-FA4D3E659BD5}" srcOrd="0" destOrd="0" presId="urn:microsoft.com/office/officeart/2005/8/layout/gear1"/>
    <dgm:cxn modelId="{E5228469-40A1-4672-8B53-005551D441C1}" type="presOf" srcId="{4F02A270-6E7C-4B28-8952-9055BF98E774}" destId="{DAC3775A-1474-4216-81FF-EED59A4791AF}" srcOrd="0" destOrd="0" presId="urn:microsoft.com/office/officeart/2005/8/layout/gear1"/>
    <dgm:cxn modelId="{D623D381-D326-4C79-A3AE-8E10AE6A3CA1}" type="presOf" srcId="{6C3AE7AC-776A-4717-862A-7E8C0F5D95EA}" destId="{2BD04458-6EB8-4868-B82F-A16800125FB8}" srcOrd="1" destOrd="0" presId="urn:microsoft.com/office/officeart/2005/8/layout/gear1"/>
    <dgm:cxn modelId="{4B04CC8C-B8C9-495C-B23C-FC58337E78CE}" type="presOf" srcId="{1FF5222B-503A-422A-A5E9-A7D3F6FF67C2}" destId="{BAA45AEC-84EA-46FF-87C3-F9B26E322ECE}" srcOrd="0" destOrd="0" presId="urn:microsoft.com/office/officeart/2005/8/layout/gear1"/>
    <dgm:cxn modelId="{6BEC7E9A-C120-4F18-BCC6-DEFE71786DE8}" type="presOf" srcId="{23D9BAFD-2CD1-4854-A146-E0AF7AF0DC0C}" destId="{2B7CE2D0-D883-4682-909E-0875954B5C01}" srcOrd="2" destOrd="0" presId="urn:microsoft.com/office/officeart/2005/8/layout/gear1"/>
    <dgm:cxn modelId="{ACDE02A2-A93F-4359-8719-74B8EB63CE29}" srcId="{425BE6AC-5B0B-4BE3-BB9E-3B5E8A421FD2}" destId="{23D9BAFD-2CD1-4854-A146-E0AF7AF0DC0C}" srcOrd="0" destOrd="0" parTransId="{77CB1C06-E6D8-45D3-A732-AC8AB35FA032}" sibTransId="{38B3DA44-2F27-4439-AE95-8F8489F43AAE}"/>
    <dgm:cxn modelId="{3C0858AF-4B92-4FAE-A766-0D0F116EC58C}" type="presOf" srcId="{6C3AE7AC-776A-4717-862A-7E8C0F5D95EA}" destId="{91E3A45B-6BCF-4D1E-BE77-CE51D4E7C2C1}" srcOrd="3" destOrd="0" presId="urn:microsoft.com/office/officeart/2005/8/layout/gear1"/>
    <dgm:cxn modelId="{664701B5-40BC-4F7B-9EC8-912E6D3784CE}" type="presOf" srcId="{38B3DA44-2F27-4439-AE95-8F8489F43AAE}" destId="{94CCECD2-BB1B-46B3-B532-D8EA719D7CA3}" srcOrd="0" destOrd="0" presId="urn:microsoft.com/office/officeart/2005/8/layout/gear1"/>
    <dgm:cxn modelId="{BAEF47B7-CF51-4BC3-A658-EC2056BD8D3B}" type="presOf" srcId="{6C3AE7AC-776A-4717-862A-7E8C0F5D95EA}" destId="{FFECDAE9-CAEC-461E-8B29-A615B17DF0AD}" srcOrd="2" destOrd="0" presId="urn:microsoft.com/office/officeart/2005/8/layout/gear1"/>
    <dgm:cxn modelId="{684D63C6-D0F3-4A21-A00C-7A72CCC4A74E}" type="presOf" srcId="{8B23B91D-1968-4B8D-949B-5F690F92FE14}" destId="{6FF9D396-DE12-4127-98DE-8396EF241F22}" srcOrd="2" destOrd="0" presId="urn:microsoft.com/office/officeart/2005/8/layout/gear1"/>
    <dgm:cxn modelId="{DC98BBCD-C089-4FE7-8FC8-A2CF1FE6930E}" srcId="{425BE6AC-5B0B-4BE3-BB9E-3B5E8A421FD2}" destId="{8B23B91D-1968-4B8D-949B-5F690F92FE14}" srcOrd="1" destOrd="0" parTransId="{E26D2596-60B6-4265-8E7C-7B2AE596E551}" sibTransId="{1FF5222B-503A-422A-A5E9-A7D3F6FF67C2}"/>
    <dgm:cxn modelId="{82FCBFF6-EE5A-4AB8-84D6-5ED17937FBD5}" type="presOf" srcId="{425BE6AC-5B0B-4BE3-BB9E-3B5E8A421FD2}" destId="{D57938CB-4C67-4A19-96CB-DCC11187A1B1}" srcOrd="0" destOrd="0" presId="urn:microsoft.com/office/officeart/2005/8/layout/gear1"/>
    <dgm:cxn modelId="{33DD21ED-125D-438E-9088-CC003FC83065}" type="presParOf" srcId="{D57938CB-4C67-4A19-96CB-DCC11187A1B1}" destId="{6394E40E-356C-4A05-9213-FA4D3E659BD5}" srcOrd="0" destOrd="0" presId="urn:microsoft.com/office/officeart/2005/8/layout/gear1"/>
    <dgm:cxn modelId="{2EE6D51B-309E-4260-8B86-CA1947E7D7EA}" type="presParOf" srcId="{D57938CB-4C67-4A19-96CB-DCC11187A1B1}" destId="{2F7A3633-2B14-4995-AD16-4786F0BA0A2F}" srcOrd="1" destOrd="0" presId="urn:microsoft.com/office/officeart/2005/8/layout/gear1"/>
    <dgm:cxn modelId="{25AEBA61-30FC-44E4-8609-0F147C7BC5EC}" type="presParOf" srcId="{D57938CB-4C67-4A19-96CB-DCC11187A1B1}" destId="{2B7CE2D0-D883-4682-909E-0875954B5C01}" srcOrd="2" destOrd="0" presId="urn:microsoft.com/office/officeart/2005/8/layout/gear1"/>
    <dgm:cxn modelId="{E3791BF5-ABCD-4B35-ACA9-DD17D6B77CD5}" type="presParOf" srcId="{D57938CB-4C67-4A19-96CB-DCC11187A1B1}" destId="{F02BF24F-D307-4442-AF64-617A0B549532}" srcOrd="3" destOrd="0" presId="urn:microsoft.com/office/officeart/2005/8/layout/gear1"/>
    <dgm:cxn modelId="{F819163D-7346-45DB-9C27-808945F3FD65}" type="presParOf" srcId="{D57938CB-4C67-4A19-96CB-DCC11187A1B1}" destId="{F6D90DA2-B26D-4AA0-8C3D-0C8CBEB3E0FF}" srcOrd="4" destOrd="0" presId="urn:microsoft.com/office/officeart/2005/8/layout/gear1"/>
    <dgm:cxn modelId="{600099B3-3992-451F-9BFB-C7D567FB07A0}" type="presParOf" srcId="{D57938CB-4C67-4A19-96CB-DCC11187A1B1}" destId="{6FF9D396-DE12-4127-98DE-8396EF241F22}" srcOrd="5" destOrd="0" presId="urn:microsoft.com/office/officeart/2005/8/layout/gear1"/>
    <dgm:cxn modelId="{DC449C57-011C-425F-9F80-F0FFE40A7D3D}" type="presParOf" srcId="{D57938CB-4C67-4A19-96CB-DCC11187A1B1}" destId="{4A707002-2443-400D-BA4C-F8245E959767}" srcOrd="6" destOrd="0" presId="urn:microsoft.com/office/officeart/2005/8/layout/gear1"/>
    <dgm:cxn modelId="{5785BC4F-E232-4183-8FBC-367AF206F499}" type="presParOf" srcId="{D57938CB-4C67-4A19-96CB-DCC11187A1B1}" destId="{2BD04458-6EB8-4868-B82F-A16800125FB8}" srcOrd="7" destOrd="0" presId="urn:microsoft.com/office/officeart/2005/8/layout/gear1"/>
    <dgm:cxn modelId="{59F1A17A-0E97-47C8-BB67-FB8F08DCB45B}" type="presParOf" srcId="{D57938CB-4C67-4A19-96CB-DCC11187A1B1}" destId="{FFECDAE9-CAEC-461E-8B29-A615B17DF0AD}" srcOrd="8" destOrd="0" presId="urn:microsoft.com/office/officeart/2005/8/layout/gear1"/>
    <dgm:cxn modelId="{2D1E009C-603A-46E1-8364-9D5A63A720E8}" type="presParOf" srcId="{D57938CB-4C67-4A19-96CB-DCC11187A1B1}" destId="{91E3A45B-6BCF-4D1E-BE77-CE51D4E7C2C1}" srcOrd="9" destOrd="0" presId="urn:microsoft.com/office/officeart/2005/8/layout/gear1"/>
    <dgm:cxn modelId="{9ABD122F-0CD6-4141-BCBB-5924A4CF93E2}" type="presParOf" srcId="{D57938CB-4C67-4A19-96CB-DCC11187A1B1}" destId="{94CCECD2-BB1B-46B3-B532-D8EA719D7CA3}" srcOrd="10" destOrd="0" presId="urn:microsoft.com/office/officeart/2005/8/layout/gear1"/>
    <dgm:cxn modelId="{76AB5C1A-1A84-4FEC-AEAF-FE79152A6038}" type="presParOf" srcId="{D57938CB-4C67-4A19-96CB-DCC11187A1B1}" destId="{BAA45AEC-84EA-46FF-87C3-F9B26E322ECE}" srcOrd="11" destOrd="0" presId="urn:microsoft.com/office/officeart/2005/8/layout/gear1"/>
    <dgm:cxn modelId="{0BB0BF68-4B0C-42D5-AE8C-FB47395B4203}" type="presParOf" srcId="{D57938CB-4C67-4A19-96CB-DCC11187A1B1}" destId="{DAC3775A-1474-4216-81FF-EED59A4791AF}" srcOrd="12" destOrd="0" presId="urn:microsoft.com/office/officeart/2005/8/layout/gear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7C5E2CA-0445-431E-B8E8-6297095610C2}" type="doc">
      <dgm:prSet loTypeId="urn:microsoft.com/office/officeart/2005/8/layout/vList6" loCatId="process" qsTypeId="urn:microsoft.com/office/officeart/2005/8/quickstyle/3d1" qsCatId="3D" csTypeId="urn:microsoft.com/office/officeart/2005/8/colors/accent4_2" csCatId="accent4" phldr="1"/>
      <dgm:spPr/>
      <dgm:t>
        <a:bodyPr/>
        <a:lstStyle/>
        <a:p>
          <a:endParaRPr lang="fr-FR"/>
        </a:p>
      </dgm:t>
    </dgm:pt>
    <dgm:pt modelId="{09DABE79-3E95-495B-875F-BDB51AF0A764}">
      <dgm:prSet phldrT="[Texte]"/>
      <dgm:spPr/>
      <dgm:t>
        <a:bodyPr/>
        <a:lstStyle/>
        <a:p>
          <a:r>
            <a:rPr lang="fr-FR" b="1"/>
            <a:t>Exclusion des autres causes d’hypercapnie</a:t>
          </a:r>
          <a:endParaRPr lang="fr-FR" dirty="0"/>
        </a:p>
      </dgm:t>
    </dgm:pt>
    <dgm:pt modelId="{36177282-1093-405C-9F8B-C401D243FC0D}" type="parTrans" cxnId="{22AA1F02-E535-4D7A-93BB-7C1768D7497D}">
      <dgm:prSet/>
      <dgm:spPr/>
      <dgm:t>
        <a:bodyPr/>
        <a:lstStyle/>
        <a:p>
          <a:endParaRPr lang="fr-FR"/>
        </a:p>
      </dgm:t>
    </dgm:pt>
    <dgm:pt modelId="{880D696E-EC6F-4B05-BBB5-3E4542F67CD0}" type="sibTrans" cxnId="{22AA1F02-E535-4D7A-93BB-7C1768D7497D}">
      <dgm:prSet/>
      <dgm:spPr/>
      <dgm:t>
        <a:bodyPr/>
        <a:lstStyle/>
        <a:p>
          <a:endParaRPr lang="fr-FR"/>
        </a:p>
      </dgm:t>
    </dgm:pt>
    <dgm:pt modelId="{1DA45A62-EC6A-4D52-B284-B6A85C87995E}" type="pres">
      <dgm:prSet presAssocID="{A7C5E2CA-0445-431E-B8E8-6297095610C2}" presName="Name0" presStyleCnt="0">
        <dgm:presLayoutVars>
          <dgm:dir/>
          <dgm:animLvl val="lvl"/>
          <dgm:resizeHandles/>
        </dgm:presLayoutVars>
      </dgm:prSet>
      <dgm:spPr/>
    </dgm:pt>
    <dgm:pt modelId="{2B479269-FA5D-464F-991C-74BC9848B6E6}" type="pres">
      <dgm:prSet presAssocID="{09DABE79-3E95-495B-875F-BDB51AF0A764}" presName="linNode" presStyleCnt="0"/>
      <dgm:spPr/>
    </dgm:pt>
    <dgm:pt modelId="{B4A20A0B-6B9A-4A03-ACE2-413E267DFDA1}" type="pres">
      <dgm:prSet presAssocID="{09DABE79-3E95-495B-875F-BDB51AF0A764}" presName="parentShp" presStyleLbl="node1" presStyleIdx="0" presStyleCnt="1">
        <dgm:presLayoutVars>
          <dgm:bulletEnabled val="1"/>
        </dgm:presLayoutVars>
      </dgm:prSet>
      <dgm:spPr/>
    </dgm:pt>
    <dgm:pt modelId="{6A70D2C3-BAE6-40E4-97B8-85CD4869F2B8}" type="pres">
      <dgm:prSet presAssocID="{09DABE79-3E95-495B-875F-BDB51AF0A764}" presName="childShp" presStyleLbl="bgAccFollowNode1" presStyleIdx="0" presStyleCnt="1">
        <dgm:presLayoutVars>
          <dgm:bulletEnabled val="1"/>
        </dgm:presLayoutVars>
      </dgm:prSet>
      <dgm:spPr/>
    </dgm:pt>
  </dgm:ptLst>
  <dgm:cxnLst>
    <dgm:cxn modelId="{22AA1F02-E535-4D7A-93BB-7C1768D7497D}" srcId="{A7C5E2CA-0445-431E-B8E8-6297095610C2}" destId="{09DABE79-3E95-495B-875F-BDB51AF0A764}" srcOrd="0" destOrd="0" parTransId="{36177282-1093-405C-9F8B-C401D243FC0D}" sibTransId="{880D696E-EC6F-4B05-BBB5-3E4542F67CD0}"/>
    <dgm:cxn modelId="{1559B76F-1FE1-48F8-8066-8C50868B7AEA}" type="presOf" srcId="{A7C5E2CA-0445-431E-B8E8-6297095610C2}" destId="{1DA45A62-EC6A-4D52-B284-B6A85C87995E}" srcOrd="0" destOrd="0" presId="urn:microsoft.com/office/officeart/2005/8/layout/vList6"/>
    <dgm:cxn modelId="{F169078F-57A0-423D-9443-BA84949EAF16}" type="presOf" srcId="{09DABE79-3E95-495B-875F-BDB51AF0A764}" destId="{B4A20A0B-6B9A-4A03-ACE2-413E267DFDA1}" srcOrd="0" destOrd="0" presId="urn:microsoft.com/office/officeart/2005/8/layout/vList6"/>
    <dgm:cxn modelId="{41CE5056-4104-4A73-80DD-AB6342486A89}" type="presParOf" srcId="{1DA45A62-EC6A-4D52-B284-B6A85C87995E}" destId="{2B479269-FA5D-464F-991C-74BC9848B6E6}" srcOrd="0" destOrd="0" presId="urn:microsoft.com/office/officeart/2005/8/layout/vList6"/>
    <dgm:cxn modelId="{4E8C0299-FB8E-4110-92A5-A2F99CBB91B3}" type="presParOf" srcId="{2B479269-FA5D-464F-991C-74BC9848B6E6}" destId="{B4A20A0B-6B9A-4A03-ACE2-413E267DFDA1}" srcOrd="0" destOrd="0" presId="urn:microsoft.com/office/officeart/2005/8/layout/vList6"/>
    <dgm:cxn modelId="{CF3A6908-AB9C-49C3-ACAC-C20F11A4DFBF}" type="presParOf" srcId="{2B479269-FA5D-464F-991C-74BC9848B6E6}" destId="{6A70D2C3-BAE6-40E4-97B8-85CD4869F2B8}" srcOrd="1" destOrd="0" presId="urn:microsoft.com/office/officeart/2005/8/layout/v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7EA8D8D-2B55-4CFA-AEA3-661CDD49B2E3}" type="doc">
      <dgm:prSet loTypeId="urn:microsoft.com/office/officeart/2005/8/layout/arrow6" loCatId="process" qsTypeId="urn:microsoft.com/office/officeart/2005/8/quickstyle/3d5" qsCatId="3D" csTypeId="urn:microsoft.com/office/officeart/2005/8/colors/accent0_3" csCatId="mainScheme" phldr="1"/>
      <dgm:spPr/>
      <dgm:t>
        <a:bodyPr/>
        <a:lstStyle/>
        <a:p>
          <a:endParaRPr lang="fr-FR"/>
        </a:p>
      </dgm:t>
    </dgm:pt>
    <dgm:pt modelId="{B28F64A8-2B4F-4A94-8818-D23CCFA36029}">
      <dgm:prSet phldrT="[Texte]"/>
      <dgm:spPr/>
      <dgm:t>
        <a:bodyPr/>
        <a:lstStyle/>
        <a:p>
          <a:r>
            <a:rPr lang="fr-FR" dirty="0"/>
            <a:t>SOH</a:t>
          </a:r>
        </a:p>
      </dgm:t>
    </dgm:pt>
    <dgm:pt modelId="{32CAD1A7-7F3E-4333-A950-B7B7DFDDD9E8}" type="parTrans" cxnId="{755D27E6-6896-4073-AD82-3D1EFBD771D4}">
      <dgm:prSet/>
      <dgm:spPr/>
      <dgm:t>
        <a:bodyPr/>
        <a:lstStyle/>
        <a:p>
          <a:endParaRPr lang="fr-FR"/>
        </a:p>
      </dgm:t>
    </dgm:pt>
    <dgm:pt modelId="{3224028F-9CCE-4554-859D-BDABC8FE9468}" type="sibTrans" cxnId="{755D27E6-6896-4073-AD82-3D1EFBD771D4}">
      <dgm:prSet/>
      <dgm:spPr/>
      <dgm:t>
        <a:bodyPr/>
        <a:lstStyle/>
        <a:p>
          <a:endParaRPr lang="fr-FR"/>
        </a:p>
      </dgm:t>
    </dgm:pt>
    <dgm:pt modelId="{27DEF930-6AFC-45C6-8752-3C337C2134FC}">
      <dgm:prSet phldrT="[Texte]"/>
      <dgm:spPr/>
      <dgm:t>
        <a:bodyPr/>
        <a:lstStyle/>
        <a:p>
          <a:r>
            <a:rPr lang="fr-FR" dirty="0"/>
            <a:t>SAS</a:t>
          </a:r>
        </a:p>
      </dgm:t>
    </dgm:pt>
    <dgm:pt modelId="{69DBC4FB-4F38-422B-8F35-57DE5FFAF45E}" type="parTrans" cxnId="{6473F89C-D4A1-472F-A62E-70FB81BA600C}">
      <dgm:prSet/>
      <dgm:spPr/>
      <dgm:t>
        <a:bodyPr/>
        <a:lstStyle/>
        <a:p>
          <a:endParaRPr lang="fr-FR"/>
        </a:p>
      </dgm:t>
    </dgm:pt>
    <dgm:pt modelId="{9DD2F727-C5C1-41BD-802D-74C24B814BE5}" type="sibTrans" cxnId="{6473F89C-D4A1-472F-A62E-70FB81BA600C}">
      <dgm:prSet/>
      <dgm:spPr/>
      <dgm:t>
        <a:bodyPr/>
        <a:lstStyle/>
        <a:p>
          <a:endParaRPr lang="fr-FR"/>
        </a:p>
      </dgm:t>
    </dgm:pt>
    <dgm:pt modelId="{85CAEAAF-681C-4009-8DF8-831B08101558}" type="pres">
      <dgm:prSet presAssocID="{E7EA8D8D-2B55-4CFA-AEA3-661CDD49B2E3}" presName="compositeShape" presStyleCnt="0">
        <dgm:presLayoutVars>
          <dgm:chMax val="2"/>
          <dgm:dir/>
          <dgm:resizeHandles val="exact"/>
        </dgm:presLayoutVars>
      </dgm:prSet>
      <dgm:spPr/>
    </dgm:pt>
    <dgm:pt modelId="{E9C45E42-C302-482A-B35D-40E55D1EF36A}" type="pres">
      <dgm:prSet presAssocID="{E7EA8D8D-2B55-4CFA-AEA3-661CDD49B2E3}" presName="ribbon" presStyleLbl="node1" presStyleIdx="0" presStyleCnt="1"/>
      <dgm:spPr/>
    </dgm:pt>
    <dgm:pt modelId="{542D474D-DB40-4F49-9569-44DB2D5441BC}" type="pres">
      <dgm:prSet presAssocID="{E7EA8D8D-2B55-4CFA-AEA3-661CDD49B2E3}" presName="leftArrowText" presStyleLbl="node1" presStyleIdx="0" presStyleCnt="1">
        <dgm:presLayoutVars>
          <dgm:chMax val="0"/>
          <dgm:bulletEnabled val="1"/>
        </dgm:presLayoutVars>
      </dgm:prSet>
      <dgm:spPr/>
    </dgm:pt>
    <dgm:pt modelId="{BC00EB57-1BD7-4FFF-B41E-61DCAA497A74}" type="pres">
      <dgm:prSet presAssocID="{E7EA8D8D-2B55-4CFA-AEA3-661CDD49B2E3}" presName="rightArrowText" presStyleLbl="node1" presStyleIdx="0" presStyleCnt="1">
        <dgm:presLayoutVars>
          <dgm:chMax val="0"/>
          <dgm:bulletEnabled val="1"/>
        </dgm:presLayoutVars>
      </dgm:prSet>
      <dgm:spPr/>
    </dgm:pt>
  </dgm:ptLst>
  <dgm:cxnLst>
    <dgm:cxn modelId="{767C8E24-F9BE-4F84-AB61-C30E0577CB8D}" type="presOf" srcId="{B28F64A8-2B4F-4A94-8818-D23CCFA36029}" destId="{542D474D-DB40-4F49-9569-44DB2D5441BC}" srcOrd="0" destOrd="0" presId="urn:microsoft.com/office/officeart/2005/8/layout/arrow6"/>
    <dgm:cxn modelId="{6473F89C-D4A1-472F-A62E-70FB81BA600C}" srcId="{E7EA8D8D-2B55-4CFA-AEA3-661CDD49B2E3}" destId="{27DEF930-6AFC-45C6-8752-3C337C2134FC}" srcOrd="1" destOrd="0" parTransId="{69DBC4FB-4F38-422B-8F35-57DE5FFAF45E}" sibTransId="{9DD2F727-C5C1-41BD-802D-74C24B814BE5}"/>
    <dgm:cxn modelId="{755D27E6-6896-4073-AD82-3D1EFBD771D4}" srcId="{E7EA8D8D-2B55-4CFA-AEA3-661CDD49B2E3}" destId="{B28F64A8-2B4F-4A94-8818-D23CCFA36029}" srcOrd="0" destOrd="0" parTransId="{32CAD1A7-7F3E-4333-A950-B7B7DFDDD9E8}" sibTransId="{3224028F-9CCE-4554-859D-BDABC8FE9468}"/>
    <dgm:cxn modelId="{68387DEB-F475-483D-B487-D26779A4CCF9}" type="presOf" srcId="{E7EA8D8D-2B55-4CFA-AEA3-661CDD49B2E3}" destId="{85CAEAAF-681C-4009-8DF8-831B08101558}" srcOrd="0" destOrd="0" presId="urn:microsoft.com/office/officeart/2005/8/layout/arrow6"/>
    <dgm:cxn modelId="{34FBF6FA-BF36-4B33-94AA-CBEA607A5DBB}" type="presOf" srcId="{27DEF930-6AFC-45C6-8752-3C337C2134FC}" destId="{BC00EB57-1BD7-4FFF-B41E-61DCAA497A74}" srcOrd="0" destOrd="0" presId="urn:microsoft.com/office/officeart/2005/8/layout/arrow6"/>
    <dgm:cxn modelId="{EB89C9B1-DED5-443E-BF01-2A9FB1BDF17D}" type="presParOf" srcId="{85CAEAAF-681C-4009-8DF8-831B08101558}" destId="{E9C45E42-C302-482A-B35D-40E55D1EF36A}" srcOrd="0" destOrd="0" presId="urn:microsoft.com/office/officeart/2005/8/layout/arrow6"/>
    <dgm:cxn modelId="{7706192B-950A-4E9B-88D3-B5031A0C8B51}" type="presParOf" srcId="{85CAEAAF-681C-4009-8DF8-831B08101558}" destId="{542D474D-DB40-4F49-9569-44DB2D5441BC}" srcOrd="1" destOrd="0" presId="urn:microsoft.com/office/officeart/2005/8/layout/arrow6"/>
    <dgm:cxn modelId="{8B8773B0-0683-44D5-A528-B5ED7988A843}" type="presParOf" srcId="{85CAEAAF-681C-4009-8DF8-831B08101558}" destId="{BC00EB57-1BD7-4FFF-B41E-61DCAA497A74}" srcOrd="2" destOrd="0" presId="urn:microsoft.com/office/officeart/2005/8/layout/arrow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20704B4-3287-4B5D-8072-BB5CE957E82C}" type="doc">
      <dgm:prSet loTypeId="urn:microsoft.com/office/officeart/2005/8/layout/venn2" loCatId="relationship" qsTypeId="urn:microsoft.com/office/officeart/2005/8/quickstyle/3d1" qsCatId="3D" csTypeId="urn:microsoft.com/office/officeart/2005/8/colors/colorful1#1" csCatId="colorful" phldr="1"/>
      <dgm:spPr/>
      <dgm:t>
        <a:bodyPr/>
        <a:lstStyle/>
        <a:p>
          <a:endParaRPr lang="fr-FR"/>
        </a:p>
      </dgm:t>
    </dgm:pt>
    <dgm:pt modelId="{118585B6-3B09-4F60-A4D9-DDC315EC9E1C}">
      <dgm:prSet phldrT="[Texte]"/>
      <dgm:spPr/>
      <dgm:t>
        <a:bodyPr/>
        <a:lstStyle/>
        <a:p>
          <a:r>
            <a:rPr lang="fr-FR" b="1" dirty="0">
              <a:solidFill>
                <a:srgbClr val="002060"/>
              </a:solidFill>
            </a:rPr>
            <a:t>OBESITE</a:t>
          </a:r>
        </a:p>
      </dgm:t>
    </dgm:pt>
    <dgm:pt modelId="{1507FA19-01D7-43E5-8627-9E322273BB6C}" type="parTrans" cxnId="{8FFBF27B-491B-4518-870C-5749D03D00DA}">
      <dgm:prSet/>
      <dgm:spPr/>
      <dgm:t>
        <a:bodyPr/>
        <a:lstStyle/>
        <a:p>
          <a:endParaRPr lang="fr-FR"/>
        </a:p>
      </dgm:t>
    </dgm:pt>
    <dgm:pt modelId="{6D12B0D8-5868-4B73-9CB4-87886777F671}" type="sibTrans" cxnId="{8FFBF27B-491B-4518-870C-5749D03D00DA}">
      <dgm:prSet/>
      <dgm:spPr/>
      <dgm:t>
        <a:bodyPr/>
        <a:lstStyle/>
        <a:p>
          <a:endParaRPr lang="fr-FR"/>
        </a:p>
      </dgm:t>
    </dgm:pt>
    <dgm:pt modelId="{494A8738-5828-4E7E-82FD-02F2D3205D4B}">
      <dgm:prSet phldrT="[Texte]"/>
      <dgm:spPr/>
      <dgm:t>
        <a:bodyPr/>
        <a:lstStyle/>
        <a:p>
          <a:r>
            <a:rPr lang="fr-FR" b="0" cap="none" spc="0" dirty="0">
              <a:ln w="0"/>
              <a:solidFill>
                <a:schemeClr val="tx1"/>
              </a:solidFill>
              <a:effectLst>
                <a:outerShdw blurRad="38100" dist="19050" dir="2700000" algn="tl" rotWithShape="0">
                  <a:schemeClr val="dk1">
                    <a:alpha val="40000"/>
                  </a:schemeClr>
                </a:outerShdw>
              </a:effectLst>
            </a:rPr>
            <a:t>SAS</a:t>
          </a:r>
        </a:p>
      </dgm:t>
    </dgm:pt>
    <dgm:pt modelId="{C58FAE44-A42D-4708-BE30-E0879FE2DBE6}" type="parTrans" cxnId="{93CDEBA1-B368-4E6F-948C-663E93440FE4}">
      <dgm:prSet/>
      <dgm:spPr/>
      <dgm:t>
        <a:bodyPr/>
        <a:lstStyle/>
        <a:p>
          <a:endParaRPr lang="fr-FR"/>
        </a:p>
      </dgm:t>
    </dgm:pt>
    <dgm:pt modelId="{2720E70B-E6F9-426F-9EBC-623BFAF1D902}" type="sibTrans" cxnId="{93CDEBA1-B368-4E6F-948C-663E93440FE4}">
      <dgm:prSet/>
      <dgm:spPr/>
      <dgm:t>
        <a:bodyPr/>
        <a:lstStyle/>
        <a:p>
          <a:endParaRPr lang="fr-FR"/>
        </a:p>
      </dgm:t>
    </dgm:pt>
    <dgm:pt modelId="{37034D8B-5039-45FA-A38F-8D7D5C63F791}">
      <dgm:prSet phldrT="[Texte]"/>
      <dgm:spPr/>
      <dgm:t>
        <a:bodyPr/>
        <a:lstStyle/>
        <a:p>
          <a:r>
            <a:rPr lang="fr-FR" b="1" dirty="0">
              <a:solidFill>
                <a:srgbClr val="002060"/>
              </a:solidFill>
            </a:rPr>
            <a:t>SOH</a:t>
          </a:r>
        </a:p>
      </dgm:t>
    </dgm:pt>
    <dgm:pt modelId="{CABB3D86-4C03-4DFD-96F6-F7956A0E550F}" type="parTrans" cxnId="{AF9E5EE9-29F0-44B2-A9B0-17C3D6D61531}">
      <dgm:prSet/>
      <dgm:spPr/>
      <dgm:t>
        <a:bodyPr/>
        <a:lstStyle/>
        <a:p>
          <a:endParaRPr lang="fr-FR"/>
        </a:p>
      </dgm:t>
    </dgm:pt>
    <dgm:pt modelId="{9C144D3F-2C1C-4604-933E-099E13DB62E2}" type="sibTrans" cxnId="{AF9E5EE9-29F0-44B2-A9B0-17C3D6D61531}">
      <dgm:prSet/>
      <dgm:spPr/>
      <dgm:t>
        <a:bodyPr/>
        <a:lstStyle/>
        <a:p>
          <a:endParaRPr lang="fr-FR"/>
        </a:p>
      </dgm:t>
    </dgm:pt>
    <dgm:pt modelId="{0D438E6F-858D-44FD-A100-07C2875910A6}" type="pres">
      <dgm:prSet presAssocID="{520704B4-3287-4B5D-8072-BB5CE957E82C}" presName="Name0" presStyleCnt="0">
        <dgm:presLayoutVars>
          <dgm:chMax val="7"/>
          <dgm:resizeHandles val="exact"/>
        </dgm:presLayoutVars>
      </dgm:prSet>
      <dgm:spPr/>
    </dgm:pt>
    <dgm:pt modelId="{7A40D4B7-04A5-4A79-9501-4CE461EF2023}" type="pres">
      <dgm:prSet presAssocID="{520704B4-3287-4B5D-8072-BB5CE957E82C}" presName="comp1" presStyleCnt="0"/>
      <dgm:spPr/>
    </dgm:pt>
    <dgm:pt modelId="{F79ABDF8-39E0-4F58-B2B9-95FA86FFA3B8}" type="pres">
      <dgm:prSet presAssocID="{520704B4-3287-4B5D-8072-BB5CE957E82C}" presName="circle1" presStyleLbl="node1" presStyleIdx="0" presStyleCnt="3" custLinFactNeighborX="-699" custLinFactNeighborY="-539"/>
      <dgm:spPr/>
    </dgm:pt>
    <dgm:pt modelId="{837B1CBF-DB63-4E89-B980-9B6A3699A3CD}" type="pres">
      <dgm:prSet presAssocID="{520704B4-3287-4B5D-8072-BB5CE957E82C}" presName="c1text" presStyleLbl="node1" presStyleIdx="0" presStyleCnt="3">
        <dgm:presLayoutVars>
          <dgm:bulletEnabled val="1"/>
        </dgm:presLayoutVars>
      </dgm:prSet>
      <dgm:spPr/>
    </dgm:pt>
    <dgm:pt modelId="{39FEA308-6BAC-4F84-9E79-952A054090B8}" type="pres">
      <dgm:prSet presAssocID="{520704B4-3287-4B5D-8072-BB5CE957E82C}" presName="comp2" presStyleCnt="0"/>
      <dgm:spPr/>
    </dgm:pt>
    <dgm:pt modelId="{B57BD06D-7E9B-4AF6-B192-50253405B34C}" type="pres">
      <dgm:prSet presAssocID="{520704B4-3287-4B5D-8072-BB5CE957E82C}" presName="circle2" presStyleLbl="node1" presStyleIdx="1" presStyleCnt="3" custLinFactNeighborX="34654" custLinFactNeighborY="-16871"/>
      <dgm:spPr/>
    </dgm:pt>
    <dgm:pt modelId="{5F29B7F8-71F4-4AA8-AB25-209817E2FEF8}" type="pres">
      <dgm:prSet presAssocID="{520704B4-3287-4B5D-8072-BB5CE957E82C}" presName="c2text" presStyleLbl="node1" presStyleIdx="1" presStyleCnt="3">
        <dgm:presLayoutVars>
          <dgm:bulletEnabled val="1"/>
        </dgm:presLayoutVars>
      </dgm:prSet>
      <dgm:spPr/>
    </dgm:pt>
    <dgm:pt modelId="{27885587-E504-46EF-91DB-579EF432C608}" type="pres">
      <dgm:prSet presAssocID="{520704B4-3287-4B5D-8072-BB5CE957E82C}" presName="comp3" presStyleCnt="0"/>
      <dgm:spPr/>
    </dgm:pt>
    <dgm:pt modelId="{CFB29AB0-E615-4BA2-891B-E16425602416}" type="pres">
      <dgm:prSet presAssocID="{520704B4-3287-4B5D-8072-BB5CE957E82C}" presName="circle3" presStyleLbl="node1" presStyleIdx="2" presStyleCnt="3" custLinFactNeighborX="15728" custLinFactNeighborY="-25732"/>
      <dgm:spPr/>
    </dgm:pt>
    <dgm:pt modelId="{DEAD3D0F-3794-48D6-963B-8E380B5F1069}" type="pres">
      <dgm:prSet presAssocID="{520704B4-3287-4B5D-8072-BB5CE957E82C}" presName="c3text" presStyleLbl="node1" presStyleIdx="2" presStyleCnt="3">
        <dgm:presLayoutVars>
          <dgm:bulletEnabled val="1"/>
        </dgm:presLayoutVars>
      </dgm:prSet>
      <dgm:spPr/>
    </dgm:pt>
  </dgm:ptLst>
  <dgm:cxnLst>
    <dgm:cxn modelId="{A8C4FC46-6F0D-4094-95A1-8D9CD240AA6E}" type="presOf" srcId="{118585B6-3B09-4F60-A4D9-DDC315EC9E1C}" destId="{837B1CBF-DB63-4E89-B980-9B6A3699A3CD}" srcOrd="1" destOrd="0" presId="urn:microsoft.com/office/officeart/2005/8/layout/venn2"/>
    <dgm:cxn modelId="{1B9CAF49-1A21-4593-B81C-714B8F266E00}" type="presOf" srcId="{37034D8B-5039-45FA-A38F-8D7D5C63F791}" destId="{CFB29AB0-E615-4BA2-891B-E16425602416}" srcOrd="0" destOrd="0" presId="urn:microsoft.com/office/officeart/2005/8/layout/venn2"/>
    <dgm:cxn modelId="{2130984F-D2BF-4BA8-B5BD-0CFC5CC90CCA}" type="presOf" srcId="{494A8738-5828-4E7E-82FD-02F2D3205D4B}" destId="{B57BD06D-7E9B-4AF6-B192-50253405B34C}" srcOrd="0" destOrd="0" presId="urn:microsoft.com/office/officeart/2005/8/layout/venn2"/>
    <dgm:cxn modelId="{8FFBF27B-491B-4518-870C-5749D03D00DA}" srcId="{520704B4-3287-4B5D-8072-BB5CE957E82C}" destId="{118585B6-3B09-4F60-A4D9-DDC315EC9E1C}" srcOrd="0" destOrd="0" parTransId="{1507FA19-01D7-43E5-8627-9E322273BB6C}" sibTransId="{6D12B0D8-5868-4B73-9CB4-87886777F671}"/>
    <dgm:cxn modelId="{93CDEBA1-B368-4E6F-948C-663E93440FE4}" srcId="{520704B4-3287-4B5D-8072-BB5CE957E82C}" destId="{494A8738-5828-4E7E-82FD-02F2D3205D4B}" srcOrd="1" destOrd="0" parTransId="{C58FAE44-A42D-4708-BE30-E0879FE2DBE6}" sibTransId="{2720E70B-E6F9-426F-9EBC-623BFAF1D902}"/>
    <dgm:cxn modelId="{AE8981A5-952A-4880-BD93-023C3BFB1249}" type="presOf" srcId="{520704B4-3287-4B5D-8072-BB5CE957E82C}" destId="{0D438E6F-858D-44FD-A100-07C2875910A6}" srcOrd="0" destOrd="0" presId="urn:microsoft.com/office/officeart/2005/8/layout/venn2"/>
    <dgm:cxn modelId="{EF45EED4-569D-4992-B2A2-A44D996C508B}" type="presOf" srcId="{37034D8B-5039-45FA-A38F-8D7D5C63F791}" destId="{DEAD3D0F-3794-48D6-963B-8E380B5F1069}" srcOrd="1" destOrd="0" presId="urn:microsoft.com/office/officeart/2005/8/layout/venn2"/>
    <dgm:cxn modelId="{AF9E5EE9-29F0-44B2-A9B0-17C3D6D61531}" srcId="{520704B4-3287-4B5D-8072-BB5CE957E82C}" destId="{37034D8B-5039-45FA-A38F-8D7D5C63F791}" srcOrd="2" destOrd="0" parTransId="{CABB3D86-4C03-4DFD-96F6-F7956A0E550F}" sibTransId="{9C144D3F-2C1C-4604-933E-099E13DB62E2}"/>
    <dgm:cxn modelId="{7A3E80F8-E70C-4281-A9AF-40309762F027}" type="presOf" srcId="{494A8738-5828-4E7E-82FD-02F2D3205D4B}" destId="{5F29B7F8-71F4-4AA8-AB25-209817E2FEF8}" srcOrd="1" destOrd="0" presId="urn:microsoft.com/office/officeart/2005/8/layout/venn2"/>
    <dgm:cxn modelId="{1202B2FC-1099-4A4E-8614-74EEA363FDE4}" type="presOf" srcId="{118585B6-3B09-4F60-A4D9-DDC315EC9E1C}" destId="{F79ABDF8-39E0-4F58-B2B9-95FA86FFA3B8}" srcOrd="0" destOrd="0" presId="urn:microsoft.com/office/officeart/2005/8/layout/venn2"/>
    <dgm:cxn modelId="{845F3DB9-1415-4F47-AE51-7B0630B5CDAF}" type="presParOf" srcId="{0D438E6F-858D-44FD-A100-07C2875910A6}" destId="{7A40D4B7-04A5-4A79-9501-4CE461EF2023}" srcOrd="0" destOrd="0" presId="urn:microsoft.com/office/officeart/2005/8/layout/venn2"/>
    <dgm:cxn modelId="{E0B24FA2-FB6C-4BCB-AD24-D72CFCB25205}" type="presParOf" srcId="{7A40D4B7-04A5-4A79-9501-4CE461EF2023}" destId="{F79ABDF8-39E0-4F58-B2B9-95FA86FFA3B8}" srcOrd="0" destOrd="0" presId="urn:microsoft.com/office/officeart/2005/8/layout/venn2"/>
    <dgm:cxn modelId="{41EB84DF-7AD1-4542-86E0-3B73461DA179}" type="presParOf" srcId="{7A40D4B7-04A5-4A79-9501-4CE461EF2023}" destId="{837B1CBF-DB63-4E89-B980-9B6A3699A3CD}" srcOrd="1" destOrd="0" presId="urn:microsoft.com/office/officeart/2005/8/layout/venn2"/>
    <dgm:cxn modelId="{705AB196-CFCE-4951-8F4E-54A4D1609470}" type="presParOf" srcId="{0D438E6F-858D-44FD-A100-07C2875910A6}" destId="{39FEA308-6BAC-4F84-9E79-952A054090B8}" srcOrd="1" destOrd="0" presId="urn:microsoft.com/office/officeart/2005/8/layout/venn2"/>
    <dgm:cxn modelId="{436BF899-65C3-4FF1-A438-04D9B96CAD63}" type="presParOf" srcId="{39FEA308-6BAC-4F84-9E79-952A054090B8}" destId="{B57BD06D-7E9B-4AF6-B192-50253405B34C}" srcOrd="0" destOrd="0" presId="urn:microsoft.com/office/officeart/2005/8/layout/venn2"/>
    <dgm:cxn modelId="{B6AC26C6-B793-4711-B42D-66B8747E6ED0}" type="presParOf" srcId="{39FEA308-6BAC-4F84-9E79-952A054090B8}" destId="{5F29B7F8-71F4-4AA8-AB25-209817E2FEF8}" srcOrd="1" destOrd="0" presId="urn:microsoft.com/office/officeart/2005/8/layout/venn2"/>
    <dgm:cxn modelId="{E1E61760-5E12-4BE1-B465-4A63F81CC974}" type="presParOf" srcId="{0D438E6F-858D-44FD-A100-07C2875910A6}" destId="{27885587-E504-46EF-91DB-579EF432C608}" srcOrd="2" destOrd="0" presId="urn:microsoft.com/office/officeart/2005/8/layout/venn2"/>
    <dgm:cxn modelId="{5F943DA3-98F3-4108-AE85-FAFAA00D9232}" type="presParOf" srcId="{27885587-E504-46EF-91DB-579EF432C608}" destId="{CFB29AB0-E615-4BA2-891B-E16425602416}" srcOrd="0" destOrd="0" presId="urn:microsoft.com/office/officeart/2005/8/layout/venn2"/>
    <dgm:cxn modelId="{31FDBAE1-67EC-4869-B1AC-D0F1A806D74B}" type="presParOf" srcId="{27885587-E504-46EF-91DB-579EF432C608}" destId="{DEAD3D0F-3794-48D6-963B-8E380B5F1069}" srcOrd="1" destOrd="0" presId="urn:microsoft.com/office/officeart/2005/8/layout/ven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B27E1FD2-A5F2-4E95-A9E2-BE6597F7CA27}" type="doc">
      <dgm:prSet loTypeId="urn:microsoft.com/office/officeart/2005/8/layout/process2" loCatId="process" qsTypeId="urn:microsoft.com/office/officeart/2005/8/quickstyle/simple1" qsCatId="simple" csTypeId="urn:microsoft.com/office/officeart/2005/8/colors/colorful3" csCatId="colorful" phldr="1"/>
      <dgm:spPr/>
      <dgm:t>
        <a:bodyPr/>
        <a:lstStyle/>
        <a:p>
          <a:endParaRPr lang="fr-FR"/>
        </a:p>
      </dgm:t>
    </dgm:pt>
    <dgm:pt modelId="{E0E94E65-CE73-48F2-9B62-9E2FB06B9CDB}">
      <dgm:prSet phldrT="[Texte]" custT="1"/>
      <dgm:spPr/>
      <dgm:t>
        <a:bodyPr/>
        <a:lstStyle/>
        <a:p>
          <a:r>
            <a:rPr lang="fr-FR" sz="5400" b="1" dirty="0"/>
            <a:t>Décubitus</a:t>
          </a:r>
        </a:p>
      </dgm:t>
    </dgm:pt>
    <dgm:pt modelId="{C59456CC-4E5A-4DD6-8E81-45B5489B7B40}" type="parTrans" cxnId="{81B6550C-3AF0-403B-B963-A87EEAB97C93}">
      <dgm:prSet/>
      <dgm:spPr/>
      <dgm:t>
        <a:bodyPr/>
        <a:lstStyle/>
        <a:p>
          <a:endParaRPr lang="fr-FR"/>
        </a:p>
      </dgm:t>
    </dgm:pt>
    <dgm:pt modelId="{D67AA680-330B-4082-8524-38F69DD6CFD1}" type="sibTrans" cxnId="{81B6550C-3AF0-403B-B963-A87EEAB97C93}">
      <dgm:prSet/>
      <dgm:spPr/>
      <dgm:t>
        <a:bodyPr/>
        <a:lstStyle/>
        <a:p>
          <a:endParaRPr lang="fr-FR"/>
        </a:p>
      </dgm:t>
    </dgm:pt>
    <dgm:pt modelId="{960C6429-A379-43CE-9238-35991924C7B0}">
      <dgm:prSet phldrT="[Texte]" custT="1"/>
      <dgm:spPr/>
      <dgm:t>
        <a:bodyPr/>
        <a:lstStyle/>
        <a:p>
          <a:pPr algn="l"/>
          <a:r>
            <a:rPr lang="fr-FR" sz="1800" b="1" dirty="0"/>
            <a:t>- travail musculaire respiratoire</a:t>
          </a:r>
        </a:p>
        <a:p>
          <a:pPr algn="l"/>
          <a:r>
            <a:rPr lang="fr-FR" sz="1800" b="1" dirty="0"/>
            <a:t>-  Inégalités V/Q</a:t>
          </a:r>
        </a:p>
        <a:p>
          <a:pPr algn="l"/>
          <a:r>
            <a:rPr lang="fr-FR" sz="1800" b="1" dirty="0"/>
            <a:t>- Volumes pulmonaires</a:t>
          </a:r>
        </a:p>
        <a:p>
          <a:pPr algn="l"/>
          <a:r>
            <a:rPr lang="fr-FR" sz="1800" b="1" dirty="0"/>
            <a:t>- Compliance thoraco-pulmonaire</a:t>
          </a:r>
        </a:p>
        <a:p>
          <a:pPr algn="l"/>
          <a:r>
            <a:rPr lang="fr-FR" sz="1800" b="1" dirty="0"/>
            <a:t>-Force et endurance musculaire inspiratoire</a:t>
          </a:r>
        </a:p>
      </dgm:t>
    </dgm:pt>
    <dgm:pt modelId="{65D684B6-2063-459A-B511-605BC4DDB5AB}" type="parTrans" cxnId="{5BE08CA7-5988-4530-9E8E-70BF07C0676A}">
      <dgm:prSet/>
      <dgm:spPr/>
      <dgm:t>
        <a:bodyPr/>
        <a:lstStyle/>
        <a:p>
          <a:endParaRPr lang="fr-FR"/>
        </a:p>
      </dgm:t>
    </dgm:pt>
    <dgm:pt modelId="{957C5AF1-10E0-494A-9415-41800541255E}" type="sibTrans" cxnId="{5BE08CA7-5988-4530-9E8E-70BF07C0676A}">
      <dgm:prSet/>
      <dgm:spPr/>
      <dgm:t>
        <a:bodyPr/>
        <a:lstStyle/>
        <a:p>
          <a:endParaRPr lang="fr-FR" dirty="0"/>
        </a:p>
      </dgm:t>
    </dgm:pt>
    <dgm:pt modelId="{27FF1F28-4033-48FC-91CC-96B62C52EEBC}">
      <dgm:prSet phldrT="[Texte]"/>
      <dgm:spPr/>
      <dgm:t>
        <a:bodyPr/>
        <a:lstStyle/>
        <a:p>
          <a:r>
            <a:rPr lang="fr-FR" dirty="0"/>
            <a:t>Augmentation du coût en O2</a:t>
          </a:r>
        </a:p>
      </dgm:t>
    </dgm:pt>
    <dgm:pt modelId="{C866B783-6073-43C1-A69F-D67E20C7BE39}" type="parTrans" cxnId="{08AAAE50-A6C2-4154-BC4F-28010F039809}">
      <dgm:prSet/>
      <dgm:spPr/>
      <dgm:t>
        <a:bodyPr/>
        <a:lstStyle/>
        <a:p>
          <a:endParaRPr lang="fr-FR"/>
        </a:p>
      </dgm:t>
    </dgm:pt>
    <dgm:pt modelId="{7DF9C9A6-7750-42A7-BB8B-07DDE9E59DBA}" type="sibTrans" cxnId="{08AAAE50-A6C2-4154-BC4F-28010F039809}">
      <dgm:prSet/>
      <dgm:spPr/>
      <dgm:t>
        <a:bodyPr/>
        <a:lstStyle/>
        <a:p>
          <a:endParaRPr lang="fr-FR"/>
        </a:p>
      </dgm:t>
    </dgm:pt>
    <dgm:pt modelId="{E7E02C43-E71F-49F3-A97F-A5A605BBDD7C}" type="pres">
      <dgm:prSet presAssocID="{B27E1FD2-A5F2-4E95-A9E2-BE6597F7CA27}" presName="linearFlow" presStyleCnt="0">
        <dgm:presLayoutVars>
          <dgm:resizeHandles val="exact"/>
        </dgm:presLayoutVars>
      </dgm:prSet>
      <dgm:spPr/>
    </dgm:pt>
    <dgm:pt modelId="{10048A9C-2AA8-42E3-9365-7DDF723B4EDC}" type="pres">
      <dgm:prSet presAssocID="{E0E94E65-CE73-48F2-9B62-9E2FB06B9CDB}" presName="node" presStyleLbl="node1" presStyleIdx="0" presStyleCnt="3" custScaleY="72370" custLinFactNeighborY="47138">
        <dgm:presLayoutVars>
          <dgm:bulletEnabled val="1"/>
        </dgm:presLayoutVars>
      </dgm:prSet>
      <dgm:spPr/>
    </dgm:pt>
    <dgm:pt modelId="{8B7C9ACC-77BA-4F79-BD0D-A458E456E26A}" type="pres">
      <dgm:prSet presAssocID="{D67AA680-330B-4082-8524-38F69DD6CFD1}" presName="sibTrans" presStyleLbl="sibTrans2D1" presStyleIdx="0" presStyleCnt="2" custScaleX="99228" custScaleY="219090" custLinFactNeighborY="12696"/>
      <dgm:spPr/>
    </dgm:pt>
    <dgm:pt modelId="{E82D23B1-DB3E-4A11-9573-CFFA27FA954A}" type="pres">
      <dgm:prSet presAssocID="{D67AA680-330B-4082-8524-38F69DD6CFD1}" presName="connectorText" presStyleLbl="sibTrans2D1" presStyleIdx="0" presStyleCnt="2"/>
      <dgm:spPr/>
    </dgm:pt>
    <dgm:pt modelId="{BB3F623F-1857-412E-AA82-EE78BD0A7891}" type="pres">
      <dgm:prSet presAssocID="{960C6429-A379-43CE-9238-35991924C7B0}" presName="node" presStyleLbl="node1" presStyleIdx="1" presStyleCnt="3" custScaleY="213481">
        <dgm:presLayoutVars>
          <dgm:bulletEnabled val="1"/>
        </dgm:presLayoutVars>
      </dgm:prSet>
      <dgm:spPr/>
    </dgm:pt>
    <dgm:pt modelId="{DB62B0DB-5A6E-4736-AE87-614F5EDB987C}" type="pres">
      <dgm:prSet presAssocID="{957C5AF1-10E0-494A-9415-41800541255E}" presName="sibTrans" presStyleLbl="sibTrans2D1" presStyleIdx="1" presStyleCnt="2"/>
      <dgm:spPr/>
    </dgm:pt>
    <dgm:pt modelId="{60207A6A-4F0B-487D-9EA3-7C41AE5A7A80}" type="pres">
      <dgm:prSet presAssocID="{957C5AF1-10E0-494A-9415-41800541255E}" presName="connectorText" presStyleLbl="sibTrans2D1" presStyleIdx="1" presStyleCnt="2"/>
      <dgm:spPr/>
    </dgm:pt>
    <dgm:pt modelId="{E666B13E-1A00-4CEF-8226-9BF609EBCA89}" type="pres">
      <dgm:prSet presAssocID="{27FF1F28-4033-48FC-91CC-96B62C52EEBC}" presName="node" presStyleLbl="node1" presStyleIdx="2" presStyleCnt="3" custLinFactNeighborY="2857">
        <dgm:presLayoutVars>
          <dgm:bulletEnabled val="1"/>
        </dgm:presLayoutVars>
      </dgm:prSet>
      <dgm:spPr/>
    </dgm:pt>
  </dgm:ptLst>
  <dgm:cxnLst>
    <dgm:cxn modelId="{81B6550C-3AF0-403B-B963-A87EEAB97C93}" srcId="{B27E1FD2-A5F2-4E95-A9E2-BE6597F7CA27}" destId="{E0E94E65-CE73-48F2-9B62-9E2FB06B9CDB}" srcOrd="0" destOrd="0" parTransId="{C59456CC-4E5A-4DD6-8E81-45B5489B7B40}" sibTransId="{D67AA680-330B-4082-8524-38F69DD6CFD1}"/>
    <dgm:cxn modelId="{17A0960C-860F-4804-8D78-02E103CF170C}" type="presOf" srcId="{957C5AF1-10E0-494A-9415-41800541255E}" destId="{DB62B0DB-5A6E-4736-AE87-614F5EDB987C}" srcOrd="0" destOrd="0" presId="urn:microsoft.com/office/officeart/2005/8/layout/process2"/>
    <dgm:cxn modelId="{B64ABD46-8D2F-4783-8FF6-C8C5B9541930}" type="presOf" srcId="{B27E1FD2-A5F2-4E95-A9E2-BE6597F7CA27}" destId="{E7E02C43-E71F-49F3-A97F-A5A605BBDD7C}" srcOrd="0" destOrd="0" presId="urn:microsoft.com/office/officeart/2005/8/layout/process2"/>
    <dgm:cxn modelId="{4956336F-6827-4BAF-A3C4-BB3E3A6108BB}" type="presOf" srcId="{957C5AF1-10E0-494A-9415-41800541255E}" destId="{60207A6A-4F0B-487D-9EA3-7C41AE5A7A80}" srcOrd="1" destOrd="0" presId="urn:microsoft.com/office/officeart/2005/8/layout/process2"/>
    <dgm:cxn modelId="{08AAAE50-A6C2-4154-BC4F-28010F039809}" srcId="{B27E1FD2-A5F2-4E95-A9E2-BE6597F7CA27}" destId="{27FF1F28-4033-48FC-91CC-96B62C52EEBC}" srcOrd="2" destOrd="0" parTransId="{C866B783-6073-43C1-A69F-D67E20C7BE39}" sibTransId="{7DF9C9A6-7750-42A7-BB8B-07DDE9E59DBA}"/>
    <dgm:cxn modelId="{13F1B37A-CBAE-4E05-AD11-0235644843D6}" type="presOf" srcId="{D67AA680-330B-4082-8524-38F69DD6CFD1}" destId="{8B7C9ACC-77BA-4F79-BD0D-A458E456E26A}" srcOrd="0" destOrd="0" presId="urn:microsoft.com/office/officeart/2005/8/layout/process2"/>
    <dgm:cxn modelId="{5BE08CA7-5988-4530-9E8E-70BF07C0676A}" srcId="{B27E1FD2-A5F2-4E95-A9E2-BE6597F7CA27}" destId="{960C6429-A379-43CE-9238-35991924C7B0}" srcOrd="1" destOrd="0" parTransId="{65D684B6-2063-459A-B511-605BC4DDB5AB}" sibTransId="{957C5AF1-10E0-494A-9415-41800541255E}"/>
    <dgm:cxn modelId="{CC82D3AD-1B64-4AA1-A931-AB002CABAC20}" type="presOf" srcId="{960C6429-A379-43CE-9238-35991924C7B0}" destId="{BB3F623F-1857-412E-AA82-EE78BD0A7891}" srcOrd="0" destOrd="0" presId="urn:microsoft.com/office/officeart/2005/8/layout/process2"/>
    <dgm:cxn modelId="{78FC7DC5-52B9-474B-A230-F55DD6A8A2BA}" type="presOf" srcId="{E0E94E65-CE73-48F2-9B62-9E2FB06B9CDB}" destId="{10048A9C-2AA8-42E3-9365-7DDF723B4EDC}" srcOrd="0" destOrd="0" presId="urn:microsoft.com/office/officeart/2005/8/layout/process2"/>
    <dgm:cxn modelId="{370293DA-4911-4C5F-AD9A-EEF963E28E74}" type="presOf" srcId="{D67AA680-330B-4082-8524-38F69DD6CFD1}" destId="{E82D23B1-DB3E-4A11-9573-CFFA27FA954A}" srcOrd="1" destOrd="0" presId="urn:microsoft.com/office/officeart/2005/8/layout/process2"/>
    <dgm:cxn modelId="{1C8508EE-4F58-4943-B6EE-9B2FC1C2787A}" type="presOf" srcId="{27FF1F28-4033-48FC-91CC-96B62C52EEBC}" destId="{E666B13E-1A00-4CEF-8226-9BF609EBCA89}" srcOrd="0" destOrd="0" presId="urn:microsoft.com/office/officeart/2005/8/layout/process2"/>
    <dgm:cxn modelId="{394D260F-5BD9-4216-A86F-39B96AF5D515}" type="presParOf" srcId="{E7E02C43-E71F-49F3-A97F-A5A605BBDD7C}" destId="{10048A9C-2AA8-42E3-9365-7DDF723B4EDC}" srcOrd="0" destOrd="0" presId="urn:microsoft.com/office/officeart/2005/8/layout/process2"/>
    <dgm:cxn modelId="{B799C23C-D35C-441E-9C29-D1F494BB9FC5}" type="presParOf" srcId="{E7E02C43-E71F-49F3-A97F-A5A605BBDD7C}" destId="{8B7C9ACC-77BA-4F79-BD0D-A458E456E26A}" srcOrd="1" destOrd="0" presId="urn:microsoft.com/office/officeart/2005/8/layout/process2"/>
    <dgm:cxn modelId="{FB97578C-A0CF-4940-9B66-90202928FD0F}" type="presParOf" srcId="{8B7C9ACC-77BA-4F79-BD0D-A458E456E26A}" destId="{E82D23B1-DB3E-4A11-9573-CFFA27FA954A}" srcOrd="0" destOrd="0" presId="urn:microsoft.com/office/officeart/2005/8/layout/process2"/>
    <dgm:cxn modelId="{2ADA68F8-964B-4EF2-9E54-D548E977390F}" type="presParOf" srcId="{E7E02C43-E71F-49F3-A97F-A5A605BBDD7C}" destId="{BB3F623F-1857-412E-AA82-EE78BD0A7891}" srcOrd="2" destOrd="0" presId="urn:microsoft.com/office/officeart/2005/8/layout/process2"/>
    <dgm:cxn modelId="{9F8D90B5-8A16-480E-82C6-856219D5E114}" type="presParOf" srcId="{E7E02C43-E71F-49F3-A97F-A5A605BBDD7C}" destId="{DB62B0DB-5A6E-4736-AE87-614F5EDB987C}" srcOrd="3" destOrd="0" presId="urn:microsoft.com/office/officeart/2005/8/layout/process2"/>
    <dgm:cxn modelId="{B6189279-0FB8-4F28-85FB-210EE46BFECF}" type="presParOf" srcId="{DB62B0DB-5A6E-4736-AE87-614F5EDB987C}" destId="{60207A6A-4F0B-487D-9EA3-7C41AE5A7A80}" srcOrd="0" destOrd="0" presId="urn:microsoft.com/office/officeart/2005/8/layout/process2"/>
    <dgm:cxn modelId="{DE8F0946-3F58-4A32-BC3C-058AB31F28DE}" type="presParOf" srcId="{E7E02C43-E71F-49F3-A97F-A5A605BBDD7C}" destId="{E666B13E-1A00-4CEF-8226-9BF609EBCA89}" srcOrd="4" destOrd="0" presId="urn:microsoft.com/office/officeart/2005/8/layout/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B27E1FD2-A5F2-4E95-A9E2-BE6597F7CA27}" type="doc">
      <dgm:prSet loTypeId="urn:microsoft.com/office/officeart/2005/8/layout/process2" loCatId="process" qsTypeId="urn:microsoft.com/office/officeart/2005/8/quickstyle/simple1" qsCatId="simple" csTypeId="urn:microsoft.com/office/officeart/2005/8/colors/colorful3" csCatId="colorful" phldr="1"/>
      <dgm:spPr/>
      <dgm:t>
        <a:bodyPr/>
        <a:lstStyle/>
        <a:p>
          <a:endParaRPr lang="fr-FR"/>
        </a:p>
      </dgm:t>
    </dgm:pt>
    <dgm:pt modelId="{E0E94E65-CE73-48F2-9B62-9E2FB06B9CDB}">
      <dgm:prSet phldrT="[Texte]" custT="1"/>
      <dgm:spPr/>
      <dgm:t>
        <a:bodyPr/>
        <a:lstStyle/>
        <a:p>
          <a:pPr algn="ctr"/>
          <a:r>
            <a:rPr lang="fr-FR" sz="5400" b="1" dirty="0"/>
            <a:t>Sommeil</a:t>
          </a:r>
        </a:p>
      </dgm:t>
    </dgm:pt>
    <dgm:pt modelId="{C59456CC-4E5A-4DD6-8E81-45B5489B7B40}" type="parTrans" cxnId="{81B6550C-3AF0-403B-B963-A87EEAB97C93}">
      <dgm:prSet/>
      <dgm:spPr/>
      <dgm:t>
        <a:bodyPr/>
        <a:lstStyle/>
        <a:p>
          <a:endParaRPr lang="fr-FR"/>
        </a:p>
      </dgm:t>
    </dgm:pt>
    <dgm:pt modelId="{D67AA680-330B-4082-8524-38F69DD6CFD1}" type="sibTrans" cxnId="{81B6550C-3AF0-403B-B963-A87EEAB97C93}">
      <dgm:prSet/>
      <dgm:spPr/>
      <dgm:t>
        <a:bodyPr/>
        <a:lstStyle/>
        <a:p>
          <a:endParaRPr lang="fr-FR"/>
        </a:p>
      </dgm:t>
    </dgm:pt>
    <dgm:pt modelId="{960C6429-A379-43CE-9238-35991924C7B0}">
      <dgm:prSet phldrT="[Texte]" custT="1"/>
      <dgm:spPr/>
      <dgm:t>
        <a:bodyPr/>
        <a:lstStyle/>
        <a:p>
          <a:pPr algn="l"/>
          <a:r>
            <a:rPr lang="fr-FR" sz="2400" b="1" dirty="0"/>
            <a:t>Centres respiratoires</a:t>
          </a:r>
        </a:p>
        <a:p>
          <a:pPr algn="l"/>
          <a:r>
            <a:rPr lang="fr-FR" sz="1800" b="1" dirty="0"/>
            <a:t>Diminution réponse ventilatoire</a:t>
          </a:r>
        </a:p>
        <a:p>
          <a:pPr algn="l"/>
          <a:r>
            <a:rPr lang="fr-FR" sz="1800" b="1" dirty="0"/>
            <a:t>à l’hypoxémie et à l’hypercapnie</a:t>
          </a:r>
        </a:p>
      </dgm:t>
    </dgm:pt>
    <dgm:pt modelId="{65D684B6-2063-459A-B511-605BC4DDB5AB}" type="parTrans" cxnId="{5BE08CA7-5988-4530-9E8E-70BF07C0676A}">
      <dgm:prSet/>
      <dgm:spPr/>
      <dgm:t>
        <a:bodyPr/>
        <a:lstStyle/>
        <a:p>
          <a:endParaRPr lang="fr-FR"/>
        </a:p>
      </dgm:t>
    </dgm:pt>
    <dgm:pt modelId="{957C5AF1-10E0-494A-9415-41800541255E}" type="sibTrans" cxnId="{5BE08CA7-5988-4530-9E8E-70BF07C0676A}">
      <dgm:prSet/>
      <dgm:spPr/>
      <dgm:t>
        <a:bodyPr/>
        <a:lstStyle/>
        <a:p>
          <a:endParaRPr lang="fr-FR" dirty="0"/>
        </a:p>
      </dgm:t>
    </dgm:pt>
    <dgm:pt modelId="{E7E02C43-E71F-49F3-A97F-A5A605BBDD7C}" type="pres">
      <dgm:prSet presAssocID="{B27E1FD2-A5F2-4E95-A9E2-BE6597F7CA27}" presName="linearFlow" presStyleCnt="0">
        <dgm:presLayoutVars>
          <dgm:resizeHandles val="exact"/>
        </dgm:presLayoutVars>
      </dgm:prSet>
      <dgm:spPr/>
    </dgm:pt>
    <dgm:pt modelId="{10048A9C-2AA8-42E3-9365-7DDF723B4EDC}" type="pres">
      <dgm:prSet presAssocID="{E0E94E65-CE73-48F2-9B62-9E2FB06B9CDB}" presName="node" presStyleLbl="node1" presStyleIdx="0" presStyleCnt="2" custScaleY="13428" custLinFactNeighborY="-4114">
        <dgm:presLayoutVars>
          <dgm:bulletEnabled val="1"/>
        </dgm:presLayoutVars>
      </dgm:prSet>
      <dgm:spPr/>
    </dgm:pt>
    <dgm:pt modelId="{8B7C9ACC-77BA-4F79-BD0D-A458E456E26A}" type="pres">
      <dgm:prSet presAssocID="{D67AA680-330B-4082-8524-38F69DD6CFD1}" presName="sibTrans" presStyleLbl="sibTrans2D1" presStyleIdx="0" presStyleCnt="1"/>
      <dgm:spPr/>
    </dgm:pt>
    <dgm:pt modelId="{E82D23B1-DB3E-4A11-9573-CFFA27FA954A}" type="pres">
      <dgm:prSet presAssocID="{D67AA680-330B-4082-8524-38F69DD6CFD1}" presName="connectorText" presStyleLbl="sibTrans2D1" presStyleIdx="0" presStyleCnt="1"/>
      <dgm:spPr/>
    </dgm:pt>
    <dgm:pt modelId="{BB3F623F-1857-412E-AA82-EE78BD0A7891}" type="pres">
      <dgm:prSet presAssocID="{960C6429-A379-43CE-9238-35991924C7B0}" presName="node" presStyleLbl="node1" presStyleIdx="1" presStyleCnt="2" custScaleY="31009" custLinFactNeighborX="-364" custLinFactNeighborY="-85143">
        <dgm:presLayoutVars>
          <dgm:bulletEnabled val="1"/>
        </dgm:presLayoutVars>
      </dgm:prSet>
      <dgm:spPr/>
    </dgm:pt>
  </dgm:ptLst>
  <dgm:cxnLst>
    <dgm:cxn modelId="{81B6550C-3AF0-403B-B963-A87EEAB97C93}" srcId="{B27E1FD2-A5F2-4E95-A9E2-BE6597F7CA27}" destId="{E0E94E65-CE73-48F2-9B62-9E2FB06B9CDB}" srcOrd="0" destOrd="0" parTransId="{C59456CC-4E5A-4DD6-8E81-45B5489B7B40}" sibTransId="{D67AA680-330B-4082-8524-38F69DD6CFD1}"/>
    <dgm:cxn modelId="{992E8B5B-4494-48DF-92D6-DBB2B696E05A}" type="presOf" srcId="{D67AA680-330B-4082-8524-38F69DD6CFD1}" destId="{8B7C9ACC-77BA-4F79-BD0D-A458E456E26A}" srcOrd="0" destOrd="0" presId="urn:microsoft.com/office/officeart/2005/8/layout/process2"/>
    <dgm:cxn modelId="{2C073091-6989-416E-B05B-30B218F3FFD5}" type="presOf" srcId="{D67AA680-330B-4082-8524-38F69DD6CFD1}" destId="{E82D23B1-DB3E-4A11-9573-CFFA27FA954A}" srcOrd="1" destOrd="0" presId="urn:microsoft.com/office/officeart/2005/8/layout/process2"/>
    <dgm:cxn modelId="{9955D2A4-7A32-4EB5-890B-59CC53412253}" type="presOf" srcId="{960C6429-A379-43CE-9238-35991924C7B0}" destId="{BB3F623F-1857-412E-AA82-EE78BD0A7891}" srcOrd="0" destOrd="0" presId="urn:microsoft.com/office/officeart/2005/8/layout/process2"/>
    <dgm:cxn modelId="{5BE08CA7-5988-4530-9E8E-70BF07C0676A}" srcId="{B27E1FD2-A5F2-4E95-A9E2-BE6597F7CA27}" destId="{960C6429-A379-43CE-9238-35991924C7B0}" srcOrd="1" destOrd="0" parTransId="{65D684B6-2063-459A-B511-605BC4DDB5AB}" sibTransId="{957C5AF1-10E0-494A-9415-41800541255E}"/>
    <dgm:cxn modelId="{2F8B3ABF-37A3-43DF-80A5-63BCBF6A2463}" type="presOf" srcId="{E0E94E65-CE73-48F2-9B62-9E2FB06B9CDB}" destId="{10048A9C-2AA8-42E3-9365-7DDF723B4EDC}" srcOrd="0" destOrd="0" presId="urn:microsoft.com/office/officeart/2005/8/layout/process2"/>
    <dgm:cxn modelId="{8A1D41D1-863B-436F-9823-1CE044E92D85}" type="presOf" srcId="{B27E1FD2-A5F2-4E95-A9E2-BE6597F7CA27}" destId="{E7E02C43-E71F-49F3-A97F-A5A605BBDD7C}" srcOrd="0" destOrd="0" presId="urn:microsoft.com/office/officeart/2005/8/layout/process2"/>
    <dgm:cxn modelId="{DE8D2A25-4047-448E-B40A-90480634CE8C}" type="presParOf" srcId="{E7E02C43-E71F-49F3-A97F-A5A605BBDD7C}" destId="{10048A9C-2AA8-42E3-9365-7DDF723B4EDC}" srcOrd="0" destOrd="0" presId="urn:microsoft.com/office/officeart/2005/8/layout/process2"/>
    <dgm:cxn modelId="{8666999F-26EF-45F0-A3EA-F12D2FC61D56}" type="presParOf" srcId="{E7E02C43-E71F-49F3-A97F-A5A605BBDD7C}" destId="{8B7C9ACC-77BA-4F79-BD0D-A458E456E26A}" srcOrd="1" destOrd="0" presId="urn:microsoft.com/office/officeart/2005/8/layout/process2"/>
    <dgm:cxn modelId="{B8179397-7189-45B2-9FDC-7D2E3DD60BD2}" type="presParOf" srcId="{8B7C9ACC-77BA-4F79-BD0D-A458E456E26A}" destId="{E82D23B1-DB3E-4A11-9573-CFFA27FA954A}" srcOrd="0" destOrd="0" presId="urn:microsoft.com/office/officeart/2005/8/layout/process2"/>
    <dgm:cxn modelId="{15ADB90D-B218-438B-A760-199BD35520AC}" type="presParOf" srcId="{E7E02C43-E71F-49F3-A97F-A5A605BBDD7C}" destId="{BB3F623F-1857-412E-AA82-EE78BD0A7891}" srcOrd="2" destOrd="0" presId="urn:microsoft.com/office/officeart/2005/8/layout/process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82507D34-2DD9-423F-A674-336A8F979F25}" type="doc">
      <dgm:prSet loTypeId="urn:microsoft.com/office/officeart/2005/8/layout/hierarchy1" loCatId="hierarchy" qsTypeId="urn:microsoft.com/office/officeart/2005/8/quickstyle/3d2#1" qsCatId="3D" csTypeId="urn:microsoft.com/office/officeart/2005/8/colors/colorful2" csCatId="colorful" phldr="1"/>
      <dgm:spPr/>
      <dgm:t>
        <a:bodyPr/>
        <a:lstStyle/>
        <a:p>
          <a:endParaRPr lang="fr-FR"/>
        </a:p>
      </dgm:t>
    </dgm:pt>
    <dgm:pt modelId="{CDC9C2DC-2582-4B59-98B6-D9028282252A}">
      <dgm:prSet phldrT="[Texte]" custT="1"/>
      <dgm:spPr/>
      <dgm:t>
        <a:bodyPr/>
        <a:lstStyle/>
        <a:p>
          <a:r>
            <a:rPr lang="fr-FR" sz="3200" b="1" dirty="0">
              <a:solidFill>
                <a:schemeClr val="tx1"/>
              </a:solidFill>
            </a:rPr>
            <a:t>PHYSIOPATHOLOGIE </a:t>
          </a:r>
        </a:p>
        <a:p>
          <a:r>
            <a:rPr lang="fr-FR" sz="3200" b="1" dirty="0">
              <a:solidFill>
                <a:schemeClr val="tx1"/>
              </a:solidFill>
            </a:rPr>
            <a:t>DU SOH</a:t>
          </a:r>
        </a:p>
      </dgm:t>
    </dgm:pt>
    <dgm:pt modelId="{18DA54CE-1E5F-4E3A-9A30-F820110C080A}" type="parTrans" cxnId="{85767E3D-07C3-4D07-866C-FABA751BD440}">
      <dgm:prSet/>
      <dgm:spPr/>
      <dgm:t>
        <a:bodyPr/>
        <a:lstStyle/>
        <a:p>
          <a:endParaRPr lang="fr-FR"/>
        </a:p>
      </dgm:t>
    </dgm:pt>
    <dgm:pt modelId="{344C14E9-EEB4-420A-AFC3-A7848B0F4549}" type="sibTrans" cxnId="{85767E3D-07C3-4D07-866C-FABA751BD440}">
      <dgm:prSet/>
      <dgm:spPr/>
      <dgm:t>
        <a:bodyPr/>
        <a:lstStyle/>
        <a:p>
          <a:endParaRPr lang="fr-FR"/>
        </a:p>
      </dgm:t>
    </dgm:pt>
    <dgm:pt modelId="{18FCBB4C-F799-40C2-8B0A-0E3CB31FC980}">
      <dgm:prSet phldrT="[Texte]" custT="1"/>
      <dgm:spPr/>
      <dgm:t>
        <a:bodyPr/>
        <a:lstStyle/>
        <a:p>
          <a:r>
            <a:rPr lang="fr-FR" sz="2400" b="1" dirty="0">
              <a:solidFill>
                <a:srgbClr val="FF0000"/>
              </a:solidFill>
            </a:rPr>
            <a:t> </a:t>
          </a:r>
          <a:r>
            <a:rPr lang="fr-FR" sz="3200" b="1" dirty="0">
              <a:solidFill>
                <a:srgbClr val="FF0000"/>
              </a:solidFill>
            </a:rPr>
            <a:t>MECANIQUE RESPIRATOIRE +++++ </a:t>
          </a:r>
          <a:endParaRPr lang="fr-FR" sz="2400" b="1" dirty="0">
            <a:solidFill>
              <a:srgbClr val="FF0000"/>
            </a:solidFill>
          </a:endParaRPr>
        </a:p>
      </dgm:t>
    </dgm:pt>
    <dgm:pt modelId="{D5299D26-A85B-44C5-82D5-B6BF454CA63D}" type="parTrans" cxnId="{41AE6B44-5494-4745-8E31-6946F8F54319}">
      <dgm:prSet/>
      <dgm:spPr/>
      <dgm:t>
        <a:bodyPr/>
        <a:lstStyle/>
        <a:p>
          <a:endParaRPr lang="fr-FR"/>
        </a:p>
      </dgm:t>
    </dgm:pt>
    <dgm:pt modelId="{27973DA6-AEEE-49E8-8B04-A2A05397C6EE}" type="sibTrans" cxnId="{41AE6B44-5494-4745-8E31-6946F8F54319}">
      <dgm:prSet/>
      <dgm:spPr/>
      <dgm:t>
        <a:bodyPr/>
        <a:lstStyle/>
        <a:p>
          <a:endParaRPr lang="fr-FR"/>
        </a:p>
      </dgm:t>
    </dgm:pt>
    <dgm:pt modelId="{AE1B65FB-FA00-451F-A621-5995BF25A907}">
      <dgm:prSet phldrT="[Texte]"/>
      <dgm:spPr/>
      <dgm:t>
        <a:bodyPr/>
        <a:lstStyle/>
        <a:p>
          <a:r>
            <a:rPr lang="fr-FR" b="1" dirty="0"/>
            <a:t>EFFET DE LA LEPTINE </a:t>
          </a:r>
        </a:p>
      </dgm:t>
    </dgm:pt>
    <dgm:pt modelId="{63DB2D28-76DF-4E3B-B4EF-749710C1EEC2}" type="parTrans" cxnId="{6DAF67BE-4243-46DF-B059-FAF5A31B764D}">
      <dgm:prSet/>
      <dgm:spPr/>
      <dgm:t>
        <a:bodyPr/>
        <a:lstStyle/>
        <a:p>
          <a:endParaRPr lang="fr-FR"/>
        </a:p>
      </dgm:t>
    </dgm:pt>
    <dgm:pt modelId="{03C493BC-E52D-414F-A8FA-83F30BFB814B}" type="sibTrans" cxnId="{6DAF67BE-4243-46DF-B059-FAF5A31B764D}">
      <dgm:prSet/>
      <dgm:spPr/>
      <dgm:t>
        <a:bodyPr/>
        <a:lstStyle/>
        <a:p>
          <a:endParaRPr lang="fr-FR"/>
        </a:p>
      </dgm:t>
    </dgm:pt>
    <dgm:pt modelId="{B24C9C53-F9F0-46AF-BFB1-4B1567D7ACBE}">
      <dgm:prSet phldrT="[Texte]" custT="1"/>
      <dgm:spPr/>
      <dgm:t>
        <a:bodyPr/>
        <a:lstStyle/>
        <a:p>
          <a:r>
            <a:rPr lang="fr-FR" sz="2400" b="1" dirty="0"/>
            <a:t>DYSFONCTIONNEMENT DU CONTROL VENTILATOIRE </a:t>
          </a:r>
        </a:p>
      </dgm:t>
    </dgm:pt>
    <dgm:pt modelId="{FE3C19E5-FD9A-47D3-B934-6F816B41722A}" type="sibTrans" cxnId="{4B7A526A-7701-4F49-A750-93B40729604A}">
      <dgm:prSet/>
      <dgm:spPr/>
      <dgm:t>
        <a:bodyPr/>
        <a:lstStyle/>
        <a:p>
          <a:endParaRPr lang="fr-FR"/>
        </a:p>
      </dgm:t>
    </dgm:pt>
    <dgm:pt modelId="{649BFF57-92ED-4C29-814E-2C3A41A8F56A}" type="parTrans" cxnId="{4B7A526A-7701-4F49-A750-93B40729604A}">
      <dgm:prSet/>
      <dgm:spPr/>
      <dgm:t>
        <a:bodyPr/>
        <a:lstStyle/>
        <a:p>
          <a:endParaRPr lang="fr-FR"/>
        </a:p>
      </dgm:t>
    </dgm:pt>
    <dgm:pt modelId="{BA18FFBE-5D71-4427-8218-CD3B55F96E18}">
      <dgm:prSet phldrT="[Texte]"/>
      <dgm:spPr/>
      <dgm:t>
        <a:bodyPr/>
        <a:lstStyle/>
        <a:p>
          <a:r>
            <a:rPr lang="fr-FR" b="1" dirty="0"/>
            <a:t>MODULATION DE LA SENSIBILTE DES CHEMORECEPTEURS</a:t>
          </a:r>
        </a:p>
      </dgm:t>
    </dgm:pt>
    <dgm:pt modelId="{F3464E16-E1B3-485E-B682-C172B4E46B86}" type="parTrans" cxnId="{B1B6C804-8542-4266-8634-7AAEE015F277}">
      <dgm:prSet/>
      <dgm:spPr/>
      <dgm:t>
        <a:bodyPr/>
        <a:lstStyle/>
        <a:p>
          <a:endParaRPr lang="fr-FR"/>
        </a:p>
      </dgm:t>
    </dgm:pt>
    <dgm:pt modelId="{FD561C4A-5A9B-45D2-A558-F82B8F60766E}" type="sibTrans" cxnId="{B1B6C804-8542-4266-8634-7AAEE015F277}">
      <dgm:prSet/>
      <dgm:spPr/>
      <dgm:t>
        <a:bodyPr/>
        <a:lstStyle/>
        <a:p>
          <a:endParaRPr lang="fr-FR"/>
        </a:p>
      </dgm:t>
    </dgm:pt>
    <dgm:pt modelId="{69681B15-7C48-45A9-8F08-84AD069B2B1E}">
      <dgm:prSet phldrT="[Texte]" custT="1"/>
      <dgm:spPr/>
      <dgm:t>
        <a:bodyPr/>
        <a:lstStyle/>
        <a:p>
          <a:r>
            <a:rPr lang="fr-FR" sz="2400" b="1" dirty="0">
              <a:solidFill>
                <a:schemeClr val="tx1"/>
              </a:solidFill>
            </a:rPr>
            <a:t>ACTION</a:t>
          </a:r>
        </a:p>
        <a:p>
          <a:r>
            <a:rPr lang="fr-FR" sz="2400" b="1" dirty="0">
              <a:solidFill>
                <a:schemeClr val="tx1"/>
              </a:solidFill>
            </a:rPr>
            <a:t> NEURO-HUMORALE</a:t>
          </a:r>
        </a:p>
      </dgm:t>
    </dgm:pt>
    <dgm:pt modelId="{6B27C431-4D5E-44E2-B42B-FDAE8A98DDE1}" type="parTrans" cxnId="{9F182674-81F7-4B1F-A2BF-8F4A4CA2860F}">
      <dgm:prSet/>
      <dgm:spPr/>
      <dgm:t>
        <a:bodyPr/>
        <a:lstStyle/>
        <a:p>
          <a:endParaRPr lang="fr-FR"/>
        </a:p>
      </dgm:t>
    </dgm:pt>
    <dgm:pt modelId="{4FFB2887-2E28-4635-9F8C-EB458EEBDDFB}" type="sibTrans" cxnId="{9F182674-81F7-4B1F-A2BF-8F4A4CA2860F}">
      <dgm:prSet/>
      <dgm:spPr/>
      <dgm:t>
        <a:bodyPr/>
        <a:lstStyle/>
        <a:p>
          <a:endParaRPr lang="fr-FR"/>
        </a:p>
      </dgm:t>
    </dgm:pt>
    <dgm:pt modelId="{67154194-0EF6-4B86-B803-D04AB076EB06}">
      <dgm:prSet phldrT="[Texte]" custT="1"/>
      <dgm:spPr/>
      <dgm:t>
        <a:bodyPr/>
        <a:lstStyle/>
        <a:p>
          <a:r>
            <a:rPr lang="fr-FR" sz="2400" b="1" dirty="0">
              <a:solidFill>
                <a:schemeClr val="tx1"/>
              </a:solidFill>
            </a:rPr>
            <a:t>TROUBLES RESPIRATOIRES NOCTURNES </a:t>
          </a:r>
        </a:p>
      </dgm:t>
    </dgm:pt>
    <dgm:pt modelId="{B8313423-A645-45D5-933B-4CF95EF43D3D}" type="parTrans" cxnId="{E2ADD424-5C8C-4233-9202-65109D9AE8A4}">
      <dgm:prSet/>
      <dgm:spPr/>
      <dgm:t>
        <a:bodyPr/>
        <a:lstStyle/>
        <a:p>
          <a:endParaRPr lang="fr-FR"/>
        </a:p>
      </dgm:t>
    </dgm:pt>
    <dgm:pt modelId="{EAD8BA25-6ABE-445C-8508-050BBB8DD01B}" type="sibTrans" cxnId="{E2ADD424-5C8C-4233-9202-65109D9AE8A4}">
      <dgm:prSet/>
      <dgm:spPr/>
      <dgm:t>
        <a:bodyPr/>
        <a:lstStyle/>
        <a:p>
          <a:endParaRPr lang="fr-FR"/>
        </a:p>
      </dgm:t>
    </dgm:pt>
    <dgm:pt modelId="{CD40E9D7-F76A-4D5F-BA74-A12907378F9C}" type="pres">
      <dgm:prSet presAssocID="{82507D34-2DD9-423F-A674-336A8F979F25}" presName="hierChild1" presStyleCnt="0">
        <dgm:presLayoutVars>
          <dgm:chPref val="1"/>
          <dgm:dir/>
          <dgm:animOne val="branch"/>
          <dgm:animLvl val="lvl"/>
          <dgm:resizeHandles/>
        </dgm:presLayoutVars>
      </dgm:prSet>
      <dgm:spPr/>
    </dgm:pt>
    <dgm:pt modelId="{841A1233-18B7-479A-9004-C82DB669272C}" type="pres">
      <dgm:prSet presAssocID="{CDC9C2DC-2582-4B59-98B6-D9028282252A}" presName="hierRoot1" presStyleCnt="0"/>
      <dgm:spPr/>
    </dgm:pt>
    <dgm:pt modelId="{A76480EA-E279-4EB0-999F-79E47B9CCBC1}" type="pres">
      <dgm:prSet presAssocID="{CDC9C2DC-2582-4B59-98B6-D9028282252A}" presName="composite" presStyleCnt="0"/>
      <dgm:spPr/>
    </dgm:pt>
    <dgm:pt modelId="{4D6527DF-DF19-419E-9A29-4091E9265D11}" type="pres">
      <dgm:prSet presAssocID="{CDC9C2DC-2582-4B59-98B6-D9028282252A}" presName="background" presStyleLbl="node0" presStyleIdx="0" presStyleCnt="1"/>
      <dgm:spPr/>
    </dgm:pt>
    <dgm:pt modelId="{ADF8F661-E145-4BA2-A6B1-64F207C64B09}" type="pres">
      <dgm:prSet presAssocID="{CDC9C2DC-2582-4B59-98B6-D9028282252A}" presName="text" presStyleLbl="fgAcc0" presStyleIdx="0" presStyleCnt="1" custScaleX="253902">
        <dgm:presLayoutVars>
          <dgm:chPref val="3"/>
        </dgm:presLayoutVars>
      </dgm:prSet>
      <dgm:spPr/>
    </dgm:pt>
    <dgm:pt modelId="{DEEE4175-A637-4793-A08A-AEA66BD096F0}" type="pres">
      <dgm:prSet presAssocID="{CDC9C2DC-2582-4B59-98B6-D9028282252A}" presName="hierChild2" presStyleCnt="0"/>
      <dgm:spPr/>
    </dgm:pt>
    <dgm:pt modelId="{F30A5D81-3A4C-4808-B62E-040565B611C7}" type="pres">
      <dgm:prSet presAssocID="{D5299D26-A85B-44C5-82D5-B6BF454CA63D}" presName="Name10" presStyleLbl="parChTrans1D2" presStyleIdx="0" presStyleCnt="3"/>
      <dgm:spPr/>
    </dgm:pt>
    <dgm:pt modelId="{4FEF1AF6-4E81-4543-A057-ADDBE0ED2BE3}" type="pres">
      <dgm:prSet presAssocID="{18FCBB4C-F799-40C2-8B0A-0E3CB31FC980}" presName="hierRoot2" presStyleCnt="0"/>
      <dgm:spPr/>
    </dgm:pt>
    <dgm:pt modelId="{F2F334B3-A0C6-4BC0-A75B-B6E377D4FD3F}" type="pres">
      <dgm:prSet presAssocID="{18FCBB4C-F799-40C2-8B0A-0E3CB31FC980}" presName="composite2" presStyleCnt="0"/>
      <dgm:spPr/>
    </dgm:pt>
    <dgm:pt modelId="{D6FADC92-91BC-41B8-9814-E3C3988B90C8}" type="pres">
      <dgm:prSet presAssocID="{18FCBB4C-F799-40C2-8B0A-0E3CB31FC980}" presName="background2" presStyleLbl="node2" presStyleIdx="0" presStyleCnt="3"/>
      <dgm:spPr/>
    </dgm:pt>
    <dgm:pt modelId="{53435EBC-F8FD-4F50-AA23-433C4B1073DC}" type="pres">
      <dgm:prSet presAssocID="{18FCBB4C-F799-40C2-8B0A-0E3CB31FC980}" presName="text2" presStyleLbl="fgAcc2" presStyleIdx="0" presStyleCnt="3" custScaleX="186800" custScaleY="158685" custLinFactNeighborX="10284" custLinFactNeighborY="-1799">
        <dgm:presLayoutVars>
          <dgm:chPref val="3"/>
        </dgm:presLayoutVars>
      </dgm:prSet>
      <dgm:spPr/>
    </dgm:pt>
    <dgm:pt modelId="{5F1560C7-C004-4DDE-A641-48765D1D5882}" type="pres">
      <dgm:prSet presAssocID="{18FCBB4C-F799-40C2-8B0A-0E3CB31FC980}" presName="hierChild3" presStyleCnt="0"/>
      <dgm:spPr/>
    </dgm:pt>
    <dgm:pt modelId="{7F284F58-C869-4DA0-A937-41C425FF8080}" type="pres">
      <dgm:prSet presAssocID="{B8313423-A645-45D5-933B-4CF95EF43D3D}" presName="Name10" presStyleLbl="parChTrans1D2" presStyleIdx="1" presStyleCnt="3"/>
      <dgm:spPr/>
    </dgm:pt>
    <dgm:pt modelId="{E8AEE03B-8956-494A-829F-FBCC81CC2F6E}" type="pres">
      <dgm:prSet presAssocID="{67154194-0EF6-4B86-B803-D04AB076EB06}" presName="hierRoot2" presStyleCnt="0"/>
      <dgm:spPr/>
    </dgm:pt>
    <dgm:pt modelId="{4EF646A9-28B3-49CF-89D6-375DE4EF8DE3}" type="pres">
      <dgm:prSet presAssocID="{67154194-0EF6-4B86-B803-D04AB076EB06}" presName="composite2" presStyleCnt="0"/>
      <dgm:spPr/>
    </dgm:pt>
    <dgm:pt modelId="{B2B5446D-EDBF-444B-995D-8471DE1EAFF1}" type="pres">
      <dgm:prSet presAssocID="{67154194-0EF6-4B86-B803-D04AB076EB06}" presName="background2" presStyleLbl="node2" presStyleIdx="1" presStyleCnt="3"/>
      <dgm:spPr/>
    </dgm:pt>
    <dgm:pt modelId="{45674166-0771-4831-ABB6-5061F51D7FCB}" type="pres">
      <dgm:prSet presAssocID="{67154194-0EF6-4B86-B803-D04AB076EB06}" presName="text2" presStyleLbl="fgAcc2" presStyleIdx="1" presStyleCnt="3" custScaleX="192953" custLinFactNeighborX="43420" custLinFactNeighborY="-5398">
        <dgm:presLayoutVars>
          <dgm:chPref val="3"/>
        </dgm:presLayoutVars>
      </dgm:prSet>
      <dgm:spPr/>
    </dgm:pt>
    <dgm:pt modelId="{9610691A-C569-41E9-A403-AEE66F77611E}" type="pres">
      <dgm:prSet presAssocID="{67154194-0EF6-4B86-B803-D04AB076EB06}" presName="hierChild3" presStyleCnt="0"/>
      <dgm:spPr/>
    </dgm:pt>
    <dgm:pt modelId="{34271A32-4146-4644-AC42-39E2F878158B}" type="pres">
      <dgm:prSet presAssocID="{6B27C431-4D5E-44E2-B42B-FDAE8A98DDE1}" presName="Name10" presStyleLbl="parChTrans1D2" presStyleIdx="2" presStyleCnt="3"/>
      <dgm:spPr/>
    </dgm:pt>
    <dgm:pt modelId="{70B99534-EDC2-4978-922C-7EC060A0723D}" type="pres">
      <dgm:prSet presAssocID="{69681B15-7C48-45A9-8F08-84AD069B2B1E}" presName="hierRoot2" presStyleCnt="0"/>
      <dgm:spPr/>
    </dgm:pt>
    <dgm:pt modelId="{14501B3F-ECC3-4228-A191-15590D8D09EA}" type="pres">
      <dgm:prSet presAssocID="{69681B15-7C48-45A9-8F08-84AD069B2B1E}" presName="composite2" presStyleCnt="0"/>
      <dgm:spPr/>
    </dgm:pt>
    <dgm:pt modelId="{9ED9875F-1CC8-41BF-8820-677C8F5EE881}" type="pres">
      <dgm:prSet presAssocID="{69681B15-7C48-45A9-8F08-84AD069B2B1E}" presName="background2" presStyleLbl="node2" presStyleIdx="2" presStyleCnt="3"/>
      <dgm:spPr/>
    </dgm:pt>
    <dgm:pt modelId="{243DA0DD-A235-4CAE-8FB9-226626318382}" type="pres">
      <dgm:prSet presAssocID="{69681B15-7C48-45A9-8F08-84AD069B2B1E}" presName="text2" presStyleLbl="fgAcc2" presStyleIdx="2" presStyleCnt="3" custScaleX="197295" custLinFactNeighborX="68694" custLinFactNeighborY="-6657">
        <dgm:presLayoutVars>
          <dgm:chPref val="3"/>
        </dgm:presLayoutVars>
      </dgm:prSet>
      <dgm:spPr/>
    </dgm:pt>
    <dgm:pt modelId="{ACCB680A-5E6C-4C6D-8D98-E3E19E47868E}" type="pres">
      <dgm:prSet presAssocID="{69681B15-7C48-45A9-8F08-84AD069B2B1E}" presName="hierChild3" presStyleCnt="0"/>
      <dgm:spPr/>
    </dgm:pt>
    <dgm:pt modelId="{BF998672-D53F-4040-BE28-80228328390D}" type="pres">
      <dgm:prSet presAssocID="{649BFF57-92ED-4C29-814E-2C3A41A8F56A}" presName="Name17" presStyleLbl="parChTrans1D3" presStyleIdx="0" presStyleCnt="1"/>
      <dgm:spPr/>
    </dgm:pt>
    <dgm:pt modelId="{39881F8A-3356-45A4-84FF-1523163FFDDA}" type="pres">
      <dgm:prSet presAssocID="{B24C9C53-F9F0-46AF-BFB1-4B1567D7ACBE}" presName="hierRoot3" presStyleCnt="0"/>
      <dgm:spPr/>
    </dgm:pt>
    <dgm:pt modelId="{2F963307-032E-4F55-9742-CC8173114BCB}" type="pres">
      <dgm:prSet presAssocID="{B24C9C53-F9F0-46AF-BFB1-4B1567D7ACBE}" presName="composite3" presStyleCnt="0"/>
      <dgm:spPr/>
    </dgm:pt>
    <dgm:pt modelId="{BE795A59-F006-422F-80E2-3A748E6920D0}" type="pres">
      <dgm:prSet presAssocID="{B24C9C53-F9F0-46AF-BFB1-4B1567D7ACBE}" presName="background3" presStyleLbl="node3" presStyleIdx="0" presStyleCnt="1"/>
      <dgm:spPr/>
    </dgm:pt>
    <dgm:pt modelId="{B2BFAA95-83B7-4ED0-BA79-257CC0BC28FC}" type="pres">
      <dgm:prSet presAssocID="{B24C9C53-F9F0-46AF-BFB1-4B1567D7ACBE}" presName="text3" presStyleLbl="fgAcc3" presStyleIdx="0" presStyleCnt="1" custScaleX="240904">
        <dgm:presLayoutVars>
          <dgm:chPref val="3"/>
        </dgm:presLayoutVars>
      </dgm:prSet>
      <dgm:spPr/>
    </dgm:pt>
    <dgm:pt modelId="{D69638AD-9842-4275-ADF8-FDB987829EA0}" type="pres">
      <dgm:prSet presAssocID="{B24C9C53-F9F0-46AF-BFB1-4B1567D7ACBE}" presName="hierChild4" presStyleCnt="0"/>
      <dgm:spPr/>
    </dgm:pt>
    <dgm:pt modelId="{7B31A910-90F9-4C2F-81CD-A8951EB8CF4B}" type="pres">
      <dgm:prSet presAssocID="{63DB2D28-76DF-4E3B-B4EF-749710C1EEC2}" presName="Name23" presStyleLbl="parChTrans1D4" presStyleIdx="0" presStyleCnt="2"/>
      <dgm:spPr/>
    </dgm:pt>
    <dgm:pt modelId="{7E7282C1-3D4C-429A-BA4D-E145E8FC1962}" type="pres">
      <dgm:prSet presAssocID="{AE1B65FB-FA00-451F-A621-5995BF25A907}" presName="hierRoot4" presStyleCnt="0"/>
      <dgm:spPr/>
    </dgm:pt>
    <dgm:pt modelId="{DEC5A1F9-186B-4307-B72C-286A45655774}" type="pres">
      <dgm:prSet presAssocID="{AE1B65FB-FA00-451F-A621-5995BF25A907}" presName="composite4" presStyleCnt="0"/>
      <dgm:spPr/>
    </dgm:pt>
    <dgm:pt modelId="{E5917065-C812-453C-9F07-8675CECD3B6C}" type="pres">
      <dgm:prSet presAssocID="{AE1B65FB-FA00-451F-A621-5995BF25A907}" presName="background4" presStyleLbl="node4" presStyleIdx="0" presStyleCnt="2"/>
      <dgm:spPr/>
    </dgm:pt>
    <dgm:pt modelId="{A7DA539F-F353-43C6-A1E9-F922DD40A095}" type="pres">
      <dgm:prSet presAssocID="{AE1B65FB-FA00-451F-A621-5995BF25A907}" presName="text4" presStyleLbl="fgAcc4" presStyleIdx="0" presStyleCnt="2" custScaleX="178837">
        <dgm:presLayoutVars>
          <dgm:chPref val="3"/>
        </dgm:presLayoutVars>
      </dgm:prSet>
      <dgm:spPr/>
    </dgm:pt>
    <dgm:pt modelId="{C54F515D-6759-4376-831C-F4698565362C}" type="pres">
      <dgm:prSet presAssocID="{AE1B65FB-FA00-451F-A621-5995BF25A907}" presName="hierChild5" presStyleCnt="0"/>
      <dgm:spPr/>
    </dgm:pt>
    <dgm:pt modelId="{F65910F5-7FB3-4EEC-A5E6-51088D4EED48}" type="pres">
      <dgm:prSet presAssocID="{F3464E16-E1B3-485E-B682-C172B4E46B86}" presName="Name23" presStyleLbl="parChTrans1D4" presStyleIdx="1" presStyleCnt="2"/>
      <dgm:spPr/>
    </dgm:pt>
    <dgm:pt modelId="{C0897103-4A4E-46E0-B6DE-BA4FEDC164D0}" type="pres">
      <dgm:prSet presAssocID="{BA18FFBE-5D71-4427-8218-CD3B55F96E18}" presName="hierRoot4" presStyleCnt="0"/>
      <dgm:spPr/>
    </dgm:pt>
    <dgm:pt modelId="{DD3DAAD7-3B4F-42A6-9CEC-F72E2BC6123B}" type="pres">
      <dgm:prSet presAssocID="{BA18FFBE-5D71-4427-8218-CD3B55F96E18}" presName="composite4" presStyleCnt="0"/>
      <dgm:spPr/>
    </dgm:pt>
    <dgm:pt modelId="{E408061C-0E14-4A90-B11E-AB2EA8A76A5D}" type="pres">
      <dgm:prSet presAssocID="{BA18FFBE-5D71-4427-8218-CD3B55F96E18}" presName="background4" presStyleLbl="node4" presStyleIdx="1" presStyleCnt="2"/>
      <dgm:spPr/>
    </dgm:pt>
    <dgm:pt modelId="{0BA4EDD8-691F-427B-84F9-30295F739772}" type="pres">
      <dgm:prSet presAssocID="{BA18FFBE-5D71-4427-8218-CD3B55F96E18}" presName="text4" presStyleLbl="fgAcc4" presStyleIdx="1" presStyleCnt="2" custScaleX="207517">
        <dgm:presLayoutVars>
          <dgm:chPref val="3"/>
        </dgm:presLayoutVars>
      </dgm:prSet>
      <dgm:spPr/>
    </dgm:pt>
    <dgm:pt modelId="{6429937C-2277-4785-8571-DF2BCE6FE767}" type="pres">
      <dgm:prSet presAssocID="{BA18FFBE-5D71-4427-8218-CD3B55F96E18}" presName="hierChild5" presStyleCnt="0"/>
      <dgm:spPr/>
    </dgm:pt>
  </dgm:ptLst>
  <dgm:cxnLst>
    <dgm:cxn modelId="{B1B6C804-8542-4266-8634-7AAEE015F277}" srcId="{B24C9C53-F9F0-46AF-BFB1-4B1567D7ACBE}" destId="{BA18FFBE-5D71-4427-8218-CD3B55F96E18}" srcOrd="1" destOrd="0" parTransId="{F3464E16-E1B3-485E-B682-C172B4E46B86}" sibTransId="{FD561C4A-5A9B-45D2-A558-F82B8F60766E}"/>
    <dgm:cxn modelId="{EFE22109-EE25-49C4-B90C-254E669F29FB}" type="presOf" srcId="{AE1B65FB-FA00-451F-A621-5995BF25A907}" destId="{A7DA539F-F353-43C6-A1E9-F922DD40A095}" srcOrd="0" destOrd="0" presId="urn:microsoft.com/office/officeart/2005/8/layout/hierarchy1"/>
    <dgm:cxn modelId="{E2ADD424-5C8C-4233-9202-65109D9AE8A4}" srcId="{CDC9C2DC-2582-4B59-98B6-D9028282252A}" destId="{67154194-0EF6-4B86-B803-D04AB076EB06}" srcOrd="1" destOrd="0" parTransId="{B8313423-A645-45D5-933B-4CF95EF43D3D}" sibTransId="{EAD8BA25-6ABE-445C-8508-050BBB8DD01B}"/>
    <dgm:cxn modelId="{05842726-BA40-43BE-9D3F-58A1EE63B074}" type="presOf" srcId="{63DB2D28-76DF-4E3B-B4EF-749710C1EEC2}" destId="{7B31A910-90F9-4C2F-81CD-A8951EB8CF4B}" srcOrd="0" destOrd="0" presId="urn:microsoft.com/office/officeart/2005/8/layout/hierarchy1"/>
    <dgm:cxn modelId="{B399BE32-2931-41FB-9690-7A248D3418D8}" type="presOf" srcId="{67154194-0EF6-4B86-B803-D04AB076EB06}" destId="{45674166-0771-4831-ABB6-5061F51D7FCB}" srcOrd="0" destOrd="0" presId="urn:microsoft.com/office/officeart/2005/8/layout/hierarchy1"/>
    <dgm:cxn modelId="{85767E3D-07C3-4D07-866C-FABA751BD440}" srcId="{82507D34-2DD9-423F-A674-336A8F979F25}" destId="{CDC9C2DC-2582-4B59-98B6-D9028282252A}" srcOrd="0" destOrd="0" parTransId="{18DA54CE-1E5F-4E3A-9A30-F820110C080A}" sibTransId="{344C14E9-EEB4-420A-AFC3-A7848B0F4549}"/>
    <dgm:cxn modelId="{CDF1045B-99D9-4D7B-A1AC-15CD17681C1B}" type="presOf" srcId="{649BFF57-92ED-4C29-814E-2C3A41A8F56A}" destId="{BF998672-D53F-4040-BE28-80228328390D}" srcOrd="0" destOrd="0" presId="urn:microsoft.com/office/officeart/2005/8/layout/hierarchy1"/>
    <dgm:cxn modelId="{41AE6B44-5494-4745-8E31-6946F8F54319}" srcId="{CDC9C2DC-2582-4B59-98B6-D9028282252A}" destId="{18FCBB4C-F799-40C2-8B0A-0E3CB31FC980}" srcOrd="0" destOrd="0" parTransId="{D5299D26-A85B-44C5-82D5-B6BF454CA63D}" sibTransId="{27973DA6-AEEE-49E8-8B04-A2A05397C6EE}"/>
    <dgm:cxn modelId="{4B7A526A-7701-4F49-A750-93B40729604A}" srcId="{69681B15-7C48-45A9-8F08-84AD069B2B1E}" destId="{B24C9C53-F9F0-46AF-BFB1-4B1567D7ACBE}" srcOrd="0" destOrd="0" parTransId="{649BFF57-92ED-4C29-814E-2C3A41A8F56A}" sibTransId="{FE3C19E5-FD9A-47D3-B934-6F816B41722A}"/>
    <dgm:cxn modelId="{03F6AB6D-5574-4624-BB38-28C139F78F4F}" type="presOf" srcId="{B24C9C53-F9F0-46AF-BFB1-4B1567D7ACBE}" destId="{B2BFAA95-83B7-4ED0-BA79-257CC0BC28FC}" srcOrd="0" destOrd="0" presId="urn:microsoft.com/office/officeart/2005/8/layout/hierarchy1"/>
    <dgm:cxn modelId="{9F182674-81F7-4B1F-A2BF-8F4A4CA2860F}" srcId="{CDC9C2DC-2582-4B59-98B6-D9028282252A}" destId="{69681B15-7C48-45A9-8F08-84AD069B2B1E}" srcOrd="2" destOrd="0" parTransId="{6B27C431-4D5E-44E2-B42B-FDAE8A98DDE1}" sibTransId="{4FFB2887-2E28-4635-9F8C-EB458EEBDDFB}"/>
    <dgm:cxn modelId="{6C45C676-1818-41C8-BD7E-56732E326A2E}" type="presOf" srcId="{69681B15-7C48-45A9-8F08-84AD069B2B1E}" destId="{243DA0DD-A235-4CAE-8FB9-226626318382}" srcOrd="0" destOrd="0" presId="urn:microsoft.com/office/officeart/2005/8/layout/hierarchy1"/>
    <dgm:cxn modelId="{1DE6B890-694C-4EFF-A902-4EF38C68AA9F}" type="presOf" srcId="{82507D34-2DD9-423F-A674-336A8F979F25}" destId="{CD40E9D7-F76A-4D5F-BA74-A12907378F9C}" srcOrd="0" destOrd="0" presId="urn:microsoft.com/office/officeart/2005/8/layout/hierarchy1"/>
    <dgm:cxn modelId="{97419A95-313B-4DEF-A523-D3621943A17F}" type="presOf" srcId="{F3464E16-E1B3-485E-B682-C172B4E46B86}" destId="{F65910F5-7FB3-4EEC-A5E6-51088D4EED48}" srcOrd="0" destOrd="0" presId="urn:microsoft.com/office/officeart/2005/8/layout/hierarchy1"/>
    <dgm:cxn modelId="{84CBA59C-F874-4AB8-B774-BC32BB00D73B}" type="presOf" srcId="{6B27C431-4D5E-44E2-B42B-FDAE8A98DDE1}" destId="{34271A32-4146-4644-AC42-39E2F878158B}" srcOrd="0" destOrd="0" presId="urn:microsoft.com/office/officeart/2005/8/layout/hierarchy1"/>
    <dgm:cxn modelId="{08B690A8-A466-4644-8BB8-84CE9E1076B2}" type="presOf" srcId="{B8313423-A645-45D5-933B-4CF95EF43D3D}" destId="{7F284F58-C869-4DA0-A937-41C425FF8080}" srcOrd="0" destOrd="0" presId="urn:microsoft.com/office/officeart/2005/8/layout/hierarchy1"/>
    <dgm:cxn modelId="{8CFB62B1-8B9B-4EA4-9846-88B554C2EB3F}" type="presOf" srcId="{18FCBB4C-F799-40C2-8B0A-0E3CB31FC980}" destId="{53435EBC-F8FD-4F50-AA23-433C4B1073DC}" srcOrd="0" destOrd="0" presId="urn:microsoft.com/office/officeart/2005/8/layout/hierarchy1"/>
    <dgm:cxn modelId="{6DAF67BE-4243-46DF-B059-FAF5A31B764D}" srcId="{B24C9C53-F9F0-46AF-BFB1-4B1567D7ACBE}" destId="{AE1B65FB-FA00-451F-A621-5995BF25A907}" srcOrd="0" destOrd="0" parTransId="{63DB2D28-76DF-4E3B-B4EF-749710C1EEC2}" sibTransId="{03C493BC-E52D-414F-A8FA-83F30BFB814B}"/>
    <dgm:cxn modelId="{A16552CC-79D3-461F-99FD-B809F6CEA221}" type="presOf" srcId="{BA18FFBE-5D71-4427-8218-CD3B55F96E18}" destId="{0BA4EDD8-691F-427B-84F9-30295F739772}" srcOrd="0" destOrd="0" presId="urn:microsoft.com/office/officeart/2005/8/layout/hierarchy1"/>
    <dgm:cxn modelId="{587801CF-8E7A-4CF2-878E-9ADB80D18B8D}" type="presOf" srcId="{CDC9C2DC-2582-4B59-98B6-D9028282252A}" destId="{ADF8F661-E145-4BA2-A6B1-64F207C64B09}" srcOrd="0" destOrd="0" presId="urn:microsoft.com/office/officeart/2005/8/layout/hierarchy1"/>
    <dgm:cxn modelId="{7A22A1F7-C994-4774-B0C3-05B7EF1E4AE3}" type="presOf" srcId="{D5299D26-A85B-44C5-82D5-B6BF454CA63D}" destId="{F30A5D81-3A4C-4808-B62E-040565B611C7}" srcOrd="0" destOrd="0" presId="urn:microsoft.com/office/officeart/2005/8/layout/hierarchy1"/>
    <dgm:cxn modelId="{3D6FC618-0379-450A-A8C3-C70ECDC33FB9}" type="presParOf" srcId="{CD40E9D7-F76A-4D5F-BA74-A12907378F9C}" destId="{841A1233-18B7-479A-9004-C82DB669272C}" srcOrd="0" destOrd="0" presId="urn:microsoft.com/office/officeart/2005/8/layout/hierarchy1"/>
    <dgm:cxn modelId="{3F56F550-BE6B-4394-9293-51C7E46BE629}" type="presParOf" srcId="{841A1233-18B7-479A-9004-C82DB669272C}" destId="{A76480EA-E279-4EB0-999F-79E47B9CCBC1}" srcOrd="0" destOrd="0" presId="urn:microsoft.com/office/officeart/2005/8/layout/hierarchy1"/>
    <dgm:cxn modelId="{09472908-E576-48DD-88DB-E770AA5B3D0A}" type="presParOf" srcId="{A76480EA-E279-4EB0-999F-79E47B9CCBC1}" destId="{4D6527DF-DF19-419E-9A29-4091E9265D11}" srcOrd="0" destOrd="0" presId="urn:microsoft.com/office/officeart/2005/8/layout/hierarchy1"/>
    <dgm:cxn modelId="{D86C1B27-0FF3-4BBD-8B43-5099CE84CD3C}" type="presParOf" srcId="{A76480EA-E279-4EB0-999F-79E47B9CCBC1}" destId="{ADF8F661-E145-4BA2-A6B1-64F207C64B09}" srcOrd="1" destOrd="0" presId="urn:microsoft.com/office/officeart/2005/8/layout/hierarchy1"/>
    <dgm:cxn modelId="{41EE2CE1-3BFF-44D7-A8ED-8B58678E2CFA}" type="presParOf" srcId="{841A1233-18B7-479A-9004-C82DB669272C}" destId="{DEEE4175-A637-4793-A08A-AEA66BD096F0}" srcOrd="1" destOrd="0" presId="urn:microsoft.com/office/officeart/2005/8/layout/hierarchy1"/>
    <dgm:cxn modelId="{4773AFED-2D09-4179-BF17-B2931F5A67E3}" type="presParOf" srcId="{DEEE4175-A637-4793-A08A-AEA66BD096F0}" destId="{F30A5D81-3A4C-4808-B62E-040565B611C7}" srcOrd="0" destOrd="0" presId="urn:microsoft.com/office/officeart/2005/8/layout/hierarchy1"/>
    <dgm:cxn modelId="{E91E2B94-27AD-435C-89CF-4D5D94424416}" type="presParOf" srcId="{DEEE4175-A637-4793-A08A-AEA66BD096F0}" destId="{4FEF1AF6-4E81-4543-A057-ADDBE0ED2BE3}" srcOrd="1" destOrd="0" presId="urn:microsoft.com/office/officeart/2005/8/layout/hierarchy1"/>
    <dgm:cxn modelId="{49E7CA18-7D14-43A2-876B-81CAE9BF1595}" type="presParOf" srcId="{4FEF1AF6-4E81-4543-A057-ADDBE0ED2BE3}" destId="{F2F334B3-A0C6-4BC0-A75B-B6E377D4FD3F}" srcOrd="0" destOrd="0" presId="urn:microsoft.com/office/officeart/2005/8/layout/hierarchy1"/>
    <dgm:cxn modelId="{C47B1026-62D3-433B-A727-79E56D8BFA49}" type="presParOf" srcId="{F2F334B3-A0C6-4BC0-A75B-B6E377D4FD3F}" destId="{D6FADC92-91BC-41B8-9814-E3C3988B90C8}" srcOrd="0" destOrd="0" presId="urn:microsoft.com/office/officeart/2005/8/layout/hierarchy1"/>
    <dgm:cxn modelId="{F64C4FA7-D6EC-4C06-80C6-F1C4EA849C0B}" type="presParOf" srcId="{F2F334B3-A0C6-4BC0-A75B-B6E377D4FD3F}" destId="{53435EBC-F8FD-4F50-AA23-433C4B1073DC}" srcOrd="1" destOrd="0" presId="urn:microsoft.com/office/officeart/2005/8/layout/hierarchy1"/>
    <dgm:cxn modelId="{51C2EFAC-2BFF-438B-AE2C-0D5B092F0030}" type="presParOf" srcId="{4FEF1AF6-4E81-4543-A057-ADDBE0ED2BE3}" destId="{5F1560C7-C004-4DDE-A641-48765D1D5882}" srcOrd="1" destOrd="0" presId="urn:microsoft.com/office/officeart/2005/8/layout/hierarchy1"/>
    <dgm:cxn modelId="{BC76457C-85D6-4DF7-9C63-C1D6D28EACFF}" type="presParOf" srcId="{DEEE4175-A637-4793-A08A-AEA66BD096F0}" destId="{7F284F58-C869-4DA0-A937-41C425FF8080}" srcOrd="2" destOrd="0" presId="urn:microsoft.com/office/officeart/2005/8/layout/hierarchy1"/>
    <dgm:cxn modelId="{C1CE09A1-D1A5-4682-9ACB-268A3D1D671B}" type="presParOf" srcId="{DEEE4175-A637-4793-A08A-AEA66BD096F0}" destId="{E8AEE03B-8956-494A-829F-FBCC81CC2F6E}" srcOrd="3" destOrd="0" presId="urn:microsoft.com/office/officeart/2005/8/layout/hierarchy1"/>
    <dgm:cxn modelId="{DB3F27B7-41B1-408C-971D-2A6D469DE742}" type="presParOf" srcId="{E8AEE03B-8956-494A-829F-FBCC81CC2F6E}" destId="{4EF646A9-28B3-49CF-89D6-375DE4EF8DE3}" srcOrd="0" destOrd="0" presId="urn:microsoft.com/office/officeart/2005/8/layout/hierarchy1"/>
    <dgm:cxn modelId="{EE9EF55D-3E27-44A9-ABB9-BEDA19A2E486}" type="presParOf" srcId="{4EF646A9-28B3-49CF-89D6-375DE4EF8DE3}" destId="{B2B5446D-EDBF-444B-995D-8471DE1EAFF1}" srcOrd="0" destOrd="0" presId="urn:microsoft.com/office/officeart/2005/8/layout/hierarchy1"/>
    <dgm:cxn modelId="{09902F55-2FA0-4F49-9FD5-FC97272DB7F3}" type="presParOf" srcId="{4EF646A9-28B3-49CF-89D6-375DE4EF8DE3}" destId="{45674166-0771-4831-ABB6-5061F51D7FCB}" srcOrd="1" destOrd="0" presId="urn:microsoft.com/office/officeart/2005/8/layout/hierarchy1"/>
    <dgm:cxn modelId="{6DCE8602-5B3D-4DDA-BC03-12F6C26E2107}" type="presParOf" srcId="{E8AEE03B-8956-494A-829F-FBCC81CC2F6E}" destId="{9610691A-C569-41E9-A403-AEE66F77611E}" srcOrd="1" destOrd="0" presId="urn:microsoft.com/office/officeart/2005/8/layout/hierarchy1"/>
    <dgm:cxn modelId="{348BAEF1-0B78-4F82-9851-5922E9137693}" type="presParOf" srcId="{DEEE4175-A637-4793-A08A-AEA66BD096F0}" destId="{34271A32-4146-4644-AC42-39E2F878158B}" srcOrd="4" destOrd="0" presId="urn:microsoft.com/office/officeart/2005/8/layout/hierarchy1"/>
    <dgm:cxn modelId="{6D998B71-6CCB-42D3-BE74-A26EC681082D}" type="presParOf" srcId="{DEEE4175-A637-4793-A08A-AEA66BD096F0}" destId="{70B99534-EDC2-4978-922C-7EC060A0723D}" srcOrd="5" destOrd="0" presId="urn:microsoft.com/office/officeart/2005/8/layout/hierarchy1"/>
    <dgm:cxn modelId="{FF5D82F4-C900-448D-B312-E741AF155745}" type="presParOf" srcId="{70B99534-EDC2-4978-922C-7EC060A0723D}" destId="{14501B3F-ECC3-4228-A191-15590D8D09EA}" srcOrd="0" destOrd="0" presId="urn:microsoft.com/office/officeart/2005/8/layout/hierarchy1"/>
    <dgm:cxn modelId="{7D71B9C8-3C1D-4BBE-A48A-0917C4F79472}" type="presParOf" srcId="{14501B3F-ECC3-4228-A191-15590D8D09EA}" destId="{9ED9875F-1CC8-41BF-8820-677C8F5EE881}" srcOrd="0" destOrd="0" presId="urn:microsoft.com/office/officeart/2005/8/layout/hierarchy1"/>
    <dgm:cxn modelId="{AFE21BD1-E755-48B8-9525-5FBEE00C6FF5}" type="presParOf" srcId="{14501B3F-ECC3-4228-A191-15590D8D09EA}" destId="{243DA0DD-A235-4CAE-8FB9-226626318382}" srcOrd="1" destOrd="0" presId="urn:microsoft.com/office/officeart/2005/8/layout/hierarchy1"/>
    <dgm:cxn modelId="{149F5253-5EB4-4F14-8B1B-A758415EF989}" type="presParOf" srcId="{70B99534-EDC2-4978-922C-7EC060A0723D}" destId="{ACCB680A-5E6C-4C6D-8D98-E3E19E47868E}" srcOrd="1" destOrd="0" presId="urn:microsoft.com/office/officeart/2005/8/layout/hierarchy1"/>
    <dgm:cxn modelId="{BA73336F-1550-4635-B913-5F7A9AD21568}" type="presParOf" srcId="{ACCB680A-5E6C-4C6D-8D98-E3E19E47868E}" destId="{BF998672-D53F-4040-BE28-80228328390D}" srcOrd="0" destOrd="0" presId="urn:microsoft.com/office/officeart/2005/8/layout/hierarchy1"/>
    <dgm:cxn modelId="{5C88BAF0-8CAC-4EDE-94E3-E49F30BB2464}" type="presParOf" srcId="{ACCB680A-5E6C-4C6D-8D98-E3E19E47868E}" destId="{39881F8A-3356-45A4-84FF-1523163FFDDA}" srcOrd="1" destOrd="0" presId="urn:microsoft.com/office/officeart/2005/8/layout/hierarchy1"/>
    <dgm:cxn modelId="{E9D2C034-1B12-4685-B49A-349BD1C6569A}" type="presParOf" srcId="{39881F8A-3356-45A4-84FF-1523163FFDDA}" destId="{2F963307-032E-4F55-9742-CC8173114BCB}" srcOrd="0" destOrd="0" presId="urn:microsoft.com/office/officeart/2005/8/layout/hierarchy1"/>
    <dgm:cxn modelId="{58D43CF1-507C-4D87-A547-3C6F41F580FE}" type="presParOf" srcId="{2F963307-032E-4F55-9742-CC8173114BCB}" destId="{BE795A59-F006-422F-80E2-3A748E6920D0}" srcOrd="0" destOrd="0" presId="urn:microsoft.com/office/officeart/2005/8/layout/hierarchy1"/>
    <dgm:cxn modelId="{82C3A749-B336-478C-9517-A9F00C782E62}" type="presParOf" srcId="{2F963307-032E-4F55-9742-CC8173114BCB}" destId="{B2BFAA95-83B7-4ED0-BA79-257CC0BC28FC}" srcOrd="1" destOrd="0" presId="urn:microsoft.com/office/officeart/2005/8/layout/hierarchy1"/>
    <dgm:cxn modelId="{126E0990-BD0C-407C-9481-95D6D0834D70}" type="presParOf" srcId="{39881F8A-3356-45A4-84FF-1523163FFDDA}" destId="{D69638AD-9842-4275-ADF8-FDB987829EA0}" srcOrd="1" destOrd="0" presId="urn:microsoft.com/office/officeart/2005/8/layout/hierarchy1"/>
    <dgm:cxn modelId="{FE9AF7D3-38C6-4BFB-8CB5-7984F3DAE8EB}" type="presParOf" srcId="{D69638AD-9842-4275-ADF8-FDB987829EA0}" destId="{7B31A910-90F9-4C2F-81CD-A8951EB8CF4B}" srcOrd="0" destOrd="0" presId="urn:microsoft.com/office/officeart/2005/8/layout/hierarchy1"/>
    <dgm:cxn modelId="{C5432811-516E-434E-829C-CD2F5BE6B7CB}" type="presParOf" srcId="{D69638AD-9842-4275-ADF8-FDB987829EA0}" destId="{7E7282C1-3D4C-429A-BA4D-E145E8FC1962}" srcOrd="1" destOrd="0" presId="urn:microsoft.com/office/officeart/2005/8/layout/hierarchy1"/>
    <dgm:cxn modelId="{CBE46CC0-709B-466C-9790-3CBF0E55CAA8}" type="presParOf" srcId="{7E7282C1-3D4C-429A-BA4D-E145E8FC1962}" destId="{DEC5A1F9-186B-4307-B72C-286A45655774}" srcOrd="0" destOrd="0" presId="urn:microsoft.com/office/officeart/2005/8/layout/hierarchy1"/>
    <dgm:cxn modelId="{F4FB8C82-6AAA-4671-A27C-BEFBC851DCC7}" type="presParOf" srcId="{DEC5A1F9-186B-4307-B72C-286A45655774}" destId="{E5917065-C812-453C-9F07-8675CECD3B6C}" srcOrd="0" destOrd="0" presId="urn:microsoft.com/office/officeart/2005/8/layout/hierarchy1"/>
    <dgm:cxn modelId="{6F80C3CD-5A3C-40BF-AF16-B0BE53A49E0A}" type="presParOf" srcId="{DEC5A1F9-186B-4307-B72C-286A45655774}" destId="{A7DA539F-F353-43C6-A1E9-F922DD40A095}" srcOrd="1" destOrd="0" presId="urn:microsoft.com/office/officeart/2005/8/layout/hierarchy1"/>
    <dgm:cxn modelId="{905F46AA-999E-4C23-92F7-BD4506FBF498}" type="presParOf" srcId="{7E7282C1-3D4C-429A-BA4D-E145E8FC1962}" destId="{C54F515D-6759-4376-831C-F4698565362C}" srcOrd="1" destOrd="0" presId="urn:microsoft.com/office/officeart/2005/8/layout/hierarchy1"/>
    <dgm:cxn modelId="{656C8FBC-FB3F-4A77-90D3-95E2C3FD1246}" type="presParOf" srcId="{D69638AD-9842-4275-ADF8-FDB987829EA0}" destId="{F65910F5-7FB3-4EEC-A5E6-51088D4EED48}" srcOrd="2" destOrd="0" presId="urn:microsoft.com/office/officeart/2005/8/layout/hierarchy1"/>
    <dgm:cxn modelId="{A537C64B-D0E8-4FA4-9C5E-33C2595F9835}" type="presParOf" srcId="{D69638AD-9842-4275-ADF8-FDB987829EA0}" destId="{C0897103-4A4E-46E0-B6DE-BA4FEDC164D0}" srcOrd="3" destOrd="0" presId="urn:microsoft.com/office/officeart/2005/8/layout/hierarchy1"/>
    <dgm:cxn modelId="{4808BC96-CBBE-4BAA-83CB-58FE38D60792}" type="presParOf" srcId="{C0897103-4A4E-46E0-B6DE-BA4FEDC164D0}" destId="{DD3DAAD7-3B4F-42A6-9CEC-F72E2BC6123B}" srcOrd="0" destOrd="0" presId="urn:microsoft.com/office/officeart/2005/8/layout/hierarchy1"/>
    <dgm:cxn modelId="{23B1D1EC-9A10-4FBA-B89D-DE42700FD3BB}" type="presParOf" srcId="{DD3DAAD7-3B4F-42A6-9CEC-F72E2BC6123B}" destId="{E408061C-0E14-4A90-B11E-AB2EA8A76A5D}" srcOrd="0" destOrd="0" presId="urn:microsoft.com/office/officeart/2005/8/layout/hierarchy1"/>
    <dgm:cxn modelId="{1BAB3655-8CAA-4262-8B8B-9250D0D3D05F}" type="presParOf" srcId="{DD3DAAD7-3B4F-42A6-9CEC-F72E2BC6123B}" destId="{0BA4EDD8-691F-427B-84F9-30295F739772}" srcOrd="1" destOrd="0" presId="urn:microsoft.com/office/officeart/2005/8/layout/hierarchy1"/>
    <dgm:cxn modelId="{28866B96-8ABC-49A2-9287-CDC9ADCA5DD6}" type="presParOf" srcId="{C0897103-4A4E-46E0-B6DE-BA4FEDC164D0}" destId="{6429937C-2277-4785-8571-DF2BCE6FE767}"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E7D5EEDE-4999-4407-AC73-2F3C04B62BAF}" type="doc">
      <dgm:prSet loTypeId="urn:microsoft.com/office/officeart/2005/8/layout/process5" loCatId="process" qsTypeId="urn:microsoft.com/office/officeart/2005/8/quickstyle/simple3" qsCatId="simple" csTypeId="urn:microsoft.com/office/officeart/2005/8/colors/colorful1#2" csCatId="colorful" phldr="1"/>
      <dgm:spPr/>
      <dgm:t>
        <a:bodyPr/>
        <a:lstStyle/>
        <a:p>
          <a:endParaRPr lang="fr-FR"/>
        </a:p>
      </dgm:t>
    </dgm:pt>
    <dgm:pt modelId="{E83DA604-A60D-40FF-A223-DFFF5431B7A1}">
      <dgm:prSet phldrT="[Texte]" custT="1"/>
      <dgm:spPr/>
      <dgm:t>
        <a:bodyPr/>
        <a:lstStyle/>
        <a:p>
          <a:r>
            <a:rPr lang="fr-FR" sz="2400" b="1" dirty="0"/>
            <a:t>Accumulation de la masse graisseuse intra thoracique et abdominale</a:t>
          </a:r>
        </a:p>
      </dgm:t>
    </dgm:pt>
    <dgm:pt modelId="{390A6589-F110-43F4-AD89-CFF46F053145}" type="parTrans" cxnId="{B11E086D-1D1D-4C90-877B-68A0CC008505}">
      <dgm:prSet/>
      <dgm:spPr/>
      <dgm:t>
        <a:bodyPr/>
        <a:lstStyle/>
        <a:p>
          <a:endParaRPr lang="fr-FR"/>
        </a:p>
      </dgm:t>
    </dgm:pt>
    <dgm:pt modelId="{E944D868-EFA8-4750-9D6C-35213D6189D0}" type="sibTrans" cxnId="{B11E086D-1D1D-4C90-877B-68A0CC008505}">
      <dgm:prSet/>
      <dgm:spPr/>
      <dgm:t>
        <a:bodyPr/>
        <a:lstStyle/>
        <a:p>
          <a:endParaRPr lang="fr-FR"/>
        </a:p>
      </dgm:t>
    </dgm:pt>
    <dgm:pt modelId="{A99D1878-D9B1-4916-A4CF-6E680B22B5A4}">
      <dgm:prSet phldrT="[Texte]"/>
      <dgm:spPr/>
      <dgm:t>
        <a:bodyPr/>
        <a:lstStyle/>
        <a:p>
          <a:r>
            <a:rPr lang="fr-FR" b="1" dirty="0"/>
            <a:t>Augmentation de la charge mécanique </a:t>
          </a:r>
        </a:p>
      </dgm:t>
    </dgm:pt>
    <dgm:pt modelId="{0D3484D9-24D2-4082-85C6-3A9CD0F01AF8}" type="parTrans" cxnId="{A3D2A577-57B0-4466-923E-4E558E5F6BC5}">
      <dgm:prSet/>
      <dgm:spPr/>
      <dgm:t>
        <a:bodyPr/>
        <a:lstStyle/>
        <a:p>
          <a:endParaRPr lang="fr-FR"/>
        </a:p>
      </dgm:t>
    </dgm:pt>
    <dgm:pt modelId="{E5A60274-72AA-4198-9B1A-BC82775C2450}" type="sibTrans" cxnId="{A3D2A577-57B0-4466-923E-4E558E5F6BC5}">
      <dgm:prSet/>
      <dgm:spPr/>
      <dgm:t>
        <a:bodyPr/>
        <a:lstStyle/>
        <a:p>
          <a:endParaRPr lang="fr-FR"/>
        </a:p>
      </dgm:t>
    </dgm:pt>
    <dgm:pt modelId="{73A7DFCE-0D30-44F1-A60F-AA308B4F706A}">
      <dgm:prSet phldrT="[Texte]"/>
      <dgm:spPr/>
      <dgm:t>
        <a:bodyPr/>
        <a:lstStyle/>
        <a:p>
          <a:r>
            <a:rPr lang="fr-FR" b="1" dirty="0"/>
            <a:t>Diminution des volumes pulmonaires </a:t>
          </a:r>
        </a:p>
      </dgm:t>
    </dgm:pt>
    <dgm:pt modelId="{8B3C3E1A-C3F8-4287-B319-8A57B96B3318}" type="parTrans" cxnId="{E6D54FD4-FB82-4696-9B97-5BB9D8067FB4}">
      <dgm:prSet/>
      <dgm:spPr/>
      <dgm:t>
        <a:bodyPr/>
        <a:lstStyle/>
        <a:p>
          <a:endParaRPr lang="fr-FR"/>
        </a:p>
      </dgm:t>
    </dgm:pt>
    <dgm:pt modelId="{93531472-DB48-4B5C-9D93-10D8E838ADBD}" type="sibTrans" cxnId="{E6D54FD4-FB82-4696-9B97-5BB9D8067FB4}">
      <dgm:prSet/>
      <dgm:spPr/>
      <dgm:t>
        <a:bodyPr/>
        <a:lstStyle/>
        <a:p>
          <a:endParaRPr lang="fr-FR"/>
        </a:p>
      </dgm:t>
    </dgm:pt>
    <dgm:pt modelId="{3E561D99-F79A-47F5-B708-2F4FC0512F96}">
      <dgm:prSet phldrT="[Texte]"/>
      <dgm:spPr/>
      <dgm:t>
        <a:bodyPr/>
        <a:lstStyle/>
        <a:p>
          <a:r>
            <a:rPr lang="fr-FR" b="1" dirty="0"/>
            <a:t>Augmentation du travail respiratoire</a:t>
          </a:r>
        </a:p>
      </dgm:t>
    </dgm:pt>
    <dgm:pt modelId="{A58BE4A5-72E9-406B-87FE-0099B23506CF}" type="parTrans" cxnId="{FA401040-60F5-49F7-82C0-32811884E492}">
      <dgm:prSet/>
      <dgm:spPr/>
      <dgm:t>
        <a:bodyPr/>
        <a:lstStyle/>
        <a:p>
          <a:endParaRPr lang="fr-FR"/>
        </a:p>
      </dgm:t>
    </dgm:pt>
    <dgm:pt modelId="{2461A2BC-9266-4B44-951B-9E70B5C50D82}" type="sibTrans" cxnId="{FA401040-60F5-49F7-82C0-32811884E492}">
      <dgm:prSet/>
      <dgm:spPr/>
      <dgm:t>
        <a:bodyPr/>
        <a:lstStyle/>
        <a:p>
          <a:endParaRPr lang="fr-FR"/>
        </a:p>
      </dgm:t>
    </dgm:pt>
    <dgm:pt modelId="{043AA2B8-CCF2-46FE-9618-DD1C0A781CE6}">
      <dgm:prSet phldrT="[Texte]"/>
      <dgm:spPr/>
      <dgm:t>
        <a:bodyPr/>
        <a:lstStyle/>
        <a:p>
          <a:r>
            <a:rPr lang="fr-FR" b="1" dirty="0"/>
            <a:t>Diminution de la compliance thoraco-pulmonaire </a:t>
          </a:r>
        </a:p>
      </dgm:t>
    </dgm:pt>
    <dgm:pt modelId="{AF0895BC-B1F3-4FB7-84AD-88F4CC9FDBF9}" type="parTrans" cxnId="{774AA75A-87C9-4B26-A0E1-D91C47A86B75}">
      <dgm:prSet/>
      <dgm:spPr/>
      <dgm:t>
        <a:bodyPr/>
        <a:lstStyle/>
        <a:p>
          <a:endParaRPr lang="fr-FR"/>
        </a:p>
      </dgm:t>
    </dgm:pt>
    <dgm:pt modelId="{6B0D54B2-E663-4411-AA6B-9A62B64046EF}" type="sibTrans" cxnId="{774AA75A-87C9-4B26-A0E1-D91C47A86B75}">
      <dgm:prSet/>
      <dgm:spPr/>
      <dgm:t>
        <a:bodyPr/>
        <a:lstStyle/>
        <a:p>
          <a:endParaRPr lang="fr-FR"/>
        </a:p>
      </dgm:t>
    </dgm:pt>
    <dgm:pt modelId="{A1F6E85D-CF3A-471D-9D7D-6DA58B301F42}">
      <dgm:prSet phldrT="[Texte]" custT="1"/>
      <dgm:spPr/>
      <dgm:t>
        <a:bodyPr/>
        <a:lstStyle/>
        <a:p>
          <a:r>
            <a:rPr lang="fr-FR" sz="2800" b="1" dirty="0"/>
            <a:t>Diminution de la fonction respiratoire</a:t>
          </a:r>
        </a:p>
      </dgm:t>
    </dgm:pt>
    <dgm:pt modelId="{71D52CA0-15D3-40B4-A4B8-F13DCA39A7D1}" type="parTrans" cxnId="{56115484-219A-4CFC-A521-593CB8AA0BE3}">
      <dgm:prSet/>
      <dgm:spPr/>
      <dgm:t>
        <a:bodyPr/>
        <a:lstStyle/>
        <a:p>
          <a:endParaRPr lang="fr-FR"/>
        </a:p>
      </dgm:t>
    </dgm:pt>
    <dgm:pt modelId="{0D3F700C-B6EB-42F1-9DDF-78AC96723F00}" type="sibTrans" cxnId="{56115484-219A-4CFC-A521-593CB8AA0BE3}">
      <dgm:prSet/>
      <dgm:spPr/>
      <dgm:t>
        <a:bodyPr/>
        <a:lstStyle/>
        <a:p>
          <a:endParaRPr lang="fr-FR"/>
        </a:p>
      </dgm:t>
    </dgm:pt>
    <dgm:pt modelId="{E66C7410-8792-4C51-BABD-991631355388}">
      <dgm:prSet custT="1"/>
      <dgm:spPr/>
      <dgm:t>
        <a:bodyPr/>
        <a:lstStyle/>
        <a:p>
          <a:r>
            <a:rPr lang="fr-FR" sz="3600" b="1" dirty="0"/>
            <a:t>HYPERCAPNIE</a:t>
          </a:r>
        </a:p>
      </dgm:t>
    </dgm:pt>
    <dgm:pt modelId="{2F5953B4-BB81-4579-805B-47CFBD4118D1}" type="parTrans" cxnId="{9BC350D8-E3B3-49CE-9A59-73A5A05F1C8B}">
      <dgm:prSet/>
      <dgm:spPr/>
      <dgm:t>
        <a:bodyPr/>
        <a:lstStyle/>
        <a:p>
          <a:endParaRPr lang="fr-FR"/>
        </a:p>
      </dgm:t>
    </dgm:pt>
    <dgm:pt modelId="{3CFC2C51-89CC-40CB-A9A2-753379AA7B70}" type="sibTrans" cxnId="{9BC350D8-E3B3-49CE-9A59-73A5A05F1C8B}">
      <dgm:prSet/>
      <dgm:spPr/>
      <dgm:t>
        <a:bodyPr/>
        <a:lstStyle/>
        <a:p>
          <a:endParaRPr lang="fr-FR"/>
        </a:p>
      </dgm:t>
    </dgm:pt>
    <dgm:pt modelId="{45E56179-BBF0-453C-9100-182170619120}" type="pres">
      <dgm:prSet presAssocID="{E7D5EEDE-4999-4407-AC73-2F3C04B62BAF}" presName="diagram" presStyleCnt="0">
        <dgm:presLayoutVars>
          <dgm:dir/>
          <dgm:resizeHandles val="exact"/>
        </dgm:presLayoutVars>
      </dgm:prSet>
      <dgm:spPr/>
    </dgm:pt>
    <dgm:pt modelId="{4AFD25D5-6720-459C-BF5A-BD82590928F6}" type="pres">
      <dgm:prSet presAssocID="{E83DA604-A60D-40FF-A223-DFFF5431B7A1}" presName="node" presStyleLbl="node1" presStyleIdx="0" presStyleCnt="7" custScaleX="122332" custLinFactNeighborX="-23839" custLinFactNeighborY="946">
        <dgm:presLayoutVars>
          <dgm:bulletEnabled val="1"/>
        </dgm:presLayoutVars>
      </dgm:prSet>
      <dgm:spPr/>
    </dgm:pt>
    <dgm:pt modelId="{9A08B6AF-F6B8-4FA9-9341-95E6A70D56BA}" type="pres">
      <dgm:prSet presAssocID="{E944D868-EFA8-4750-9D6C-35213D6189D0}" presName="sibTrans" presStyleLbl="sibTrans2D1" presStyleIdx="0" presStyleCnt="6"/>
      <dgm:spPr/>
    </dgm:pt>
    <dgm:pt modelId="{CE3FBFC4-3224-4E77-813A-DB49509E0B04}" type="pres">
      <dgm:prSet presAssocID="{E944D868-EFA8-4750-9D6C-35213D6189D0}" presName="connectorText" presStyleLbl="sibTrans2D1" presStyleIdx="0" presStyleCnt="6"/>
      <dgm:spPr/>
    </dgm:pt>
    <dgm:pt modelId="{0D28E394-35B2-47C4-AA41-AEE6180C92DB}" type="pres">
      <dgm:prSet presAssocID="{A99D1878-D9B1-4916-A4CF-6E680B22B5A4}" presName="node" presStyleLbl="node1" presStyleIdx="1" presStyleCnt="7" custScaleX="130351">
        <dgm:presLayoutVars>
          <dgm:bulletEnabled val="1"/>
        </dgm:presLayoutVars>
      </dgm:prSet>
      <dgm:spPr/>
    </dgm:pt>
    <dgm:pt modelId="{C2A4083F-312F-49E9-8CEF-7CD2321CB7A2}" type="pres">
      <dgm:prSet presAssocID="{E5A60274-72AA-4198-9B1A-BC82775C2450}" presName="sibTrans" presStyleLbl="sibTrans2D1" presStyleIdx="1" presStyleCnt="6"/>
      <dgm:spPr/>
    </dgm:pt>
    <dgm:pt modelId="{0368BFAE-4679-4BEE-8C11-FFD7969781C9}" type="pres">
      <dgm:prSet presAssocID="{E5A60274-72AA-4198-9B1A-BC82775C2450}" presName="connectorText" presStyleLbl="sibTrans2D1" presStyleIdx="1" presStyleCnt="6"/>
      <dgm:spPr/>
    </dgm:pt>
    <dgm:pt modelId="{FF3079C0-36CE-4EBF-814A-5FA5047048A8}" type="pres">
      <dgm:prSet presAssocID="{73A7DFCE-0D30-44F1-A60F-AA308B4F706A}" presName="node" presStyleLbl="node1" presStyleIdx="2" presStyleCnt="7" custScaleX="123055">
        <dgm:presLayoutVars>
          <dgm:bulletEnabled val="1"/>
        </dgm:presLayoutVars>
      </dgm:prSet>
      <dgm:spPr/>
    </dgm:pt>
    <dgm:pt modelId="{DD492445-76E6-402D-A6E2-D0F0C134BA46}" type="pres">
      <dgm:prSet presAssocID="{93531472-DB48-4B5C-9D93-10D8E838ADBD}" presName="sibTrans" presStyleLbl="sibTrans2D1" presStyleIdx="2" presStyleCnt="6" custAng="17852665" custScaleX="61071" custLinFactX="-300000" custLinFactNeighborX="-338555" custLinFactNeighborY="1248"/>
      <dgm:spPr/>
    </dgm:pt>
    <dgm:pt modelId="{C5CFE7D5-211C-4B87-B3B2-C09E6AA2A36A}" type="pres">
      <dgm:prSet presAssocID="{93531472-DB48-4B5C-9D93-10D8E838ADBD}" presName="connectorText" presStyleLbl="sibTrans2D1" presStyleIdx="2" presStyleCnt="6"/>
      <dgm:spPr/>
    </dgm:pt>
    <dgm:pt modelId="{7FC6D253-FCAD-4368-A8FD-0E473B1ED26B}" type="pres">
      <dgm:prSet presAssocID="{3E561D99-F79A-47F5-B708-2F4FC0512F96}" presName="node" presStyleLbl="node1" presStyleIdx="3" presStyleCnt="7" custScaleX="133043" custLinFactX="-68788" custLinFactNeighborX="-100000" custLinFactNeighborY="-8375">
        <dgm:presLayoutVars>
          <dgm:bulletEnabled val="1"/>
        </dgm:presLayoutVars>
      </dgm:prSet>
      <dgm:spPr/>
    </dgm:pt>
    <dgm:pt modelId="{B012BB35-C37E-4E58-BC3D-D273962AA496}" type="pres">
      <dgm:prSet presAssocID="{2461A2BC-9266-4B44-951B-9E70B5C50D82}" presName="sibTrans" presStyleLbl="sibTrans2D1" presStyleIdx="3" presStyleCnt="6" custAng="16026034" custLinFactX="109007" custLinFactY="-94884" custLinFactNeighborX="200000" custLinFactNeighborY="-100000"/>
      <dgm:spPr/>
    </dgm:pt>
    <dgm:pt modelId="{89C6B686-BE2A-4B69-8EAC-412E339F219A}" type="pres">
      <dgm:prSet presAssocID="{2461A2BC-9266-4B44-951B-9E70B5C50D82}" presName="connectorText" presStyleLbl="sibTrans2D1" presStyleIdx="3" presStyleCnt="6"/>
      <dgm:spPr/>
    </dgm:pt>
    <dgm:pt modelId="{50E2EBC8-980C-4149-8CFD-7CC016707186}" type="pres">
      <dgm:prSet presAssocID="{043AA2B8-CCF2-46FE-9618-DD1C0A781CE6}" presName="node" presStyleLbl="node1" presStyleIdx="4" presStyleCnt="7" custScaleX="134227" custLinFactX="-71680" custLinFactNeighborX="-100000" custLinFactNeighborY="-6305">
        <dgm:presLayoutVars>
          <dgm:bulletEnabled val="1"/>
        </dgm:presLayoutVars>
      </dgm:prSet>
      <dgm:spPr/>
    </dgm:pt>
    <dgm:pt modelId="{63E3C1B4-7D59-4E6D-8E63-A97A28BD8E0A}" type="pres">
      <dgm:prSet presAssocID="{6B0D54B2-E663-4411-AA6B-9A62B64046EF}" presName="sibTrans" presStyleLbl="sibTrans2D1" presStyleIdx="4" presStyleCnt="6" custAng="5438444" custFlipHor="1" custScaleX="21567" custLinFactX="66098" custLinFactY="-84849" custLinFactNeighborX="100000" custLinFactNeighborY="-100000"/>
      <dgm:spPr/>
    </dgm:pt>
    <dgm:pt modelId="{3FAD2964-D5C9-44A9-A2F1-D342C46A0434}" type="pres">
      <dgm:prSet presAssocID="{6B0D54B2-E663-4411-AA6B-9A62B64046EF}" presName="connectorText" presStyleLbl="sibTrans2D1" presStyleIdx="4" presStyleCnt="6"/>
      <dgm:spPr/>
    </dgm:pt>
    <dgm:pt modelId="{DF1D8640-AE19-4660-B74E-1749CD50287C}" type="pres">
      <dgm:prSet presAssocID="{A1F6E85D-CF3A-471D-9D7D-6DA58B301F42}" presName="node" presStyleLbl="node1" presStyleIdx="5" presStyleCnt="7" custScaleX="134143" custLinFactX="140391" custLinFactNeighborX="200000" custLinFactNeighborY="-11750">
        <dgm:presLayoutVars>
          <dgm:bulletEnabled val="1"/>
        </dgm:presLayoutVars>
      </dgm:prSet>
      <dgm:spPr/>
    </dgm:pt>
    <dgm:pt modelId="{249CDE16-9E00-4F72-86D0-68F6934A1986}" type="pres">
      <dgm:prSet presAssocID="{0D3F700C-B6EB-42F1-9DDF-78AC96723F00}" presName="sibTrans" presStyleLbl="sibTrans2D1" presStyleIdx="5" presStyleCnt="6" custLinFactNeighborX="55103" custLinFactNeighborY="20598"/>
      <dgm:spPr/>
    </dgm:pt>
    <dgm:pt modelId="{EDAA1F79-9F64-4CAD-ABA4-005F6913E030}" type="pres">
      <dgm:prSet presAssocID="{0D3F700C-B6EB-42F1-9DDF-78AC96723F00}" presName="connectorText" presStyleLbl="sibTrans2D1" presStyleIdx="5" presStyleCnt="6"/>
      <dgm:spPr/>
    </dgm:pt>
    <dgm:pt modelId="{B4DDDE31-61F1-4206-B60D-472A75FC70B0}" type="pres">
      <dgm:prSet presAssocID="{E66C7410-8792-4C51-BABD-991631355388}" presName="node" presStyleLbl="node1" presStyleIdx="6" presStyleCnt="7" custScaleX="178360" custScaleY="62727" custLinFactX="17206" custLinFactNeighborX="100000" custLinFactNeighborY="-2037">
        <dgm:presLayoutVars>
          <dgm:bulletEnabled val="1"/>
        </dgm:presLayoutVars>
      </dgm:prSet>
      <dgm:spPr/>
    </dgm:pt>
  </dgm:ptLst>
  <dgm:cxnLst>
    <dgm:cxn modelId="{529D7F0A-62A6-46F3-B8C6-33416A06E68D}" type="presOf" srcId="{E7D5EEDE-4999-4407-AC73-2F3C04B62BAF}" destId="{45E56179-BBF0-453C-9100-182170619120}" srcOrd="0" destOrd="0" presId="urn:microsoft.com/office/officeart/2005/8/layout/process5"/>
    <dgm:cxn modelId="{BC95F917-32C8-43D6-89DF-0D4ACA643883}" type="presOf" srcId="{E66C7410-8792-4C51-BABD-991631355388}" destId="{B4DDDE31-61F1-4206-B60D-472A75FC70B0}" srcOrd="0" destOrd="0" presId="urn:microsoft.com/office/officeart/2005/8/layout/process5"/>
    <dgm:cxn modelId="{D15D2F21-B1C1-4758-8A19-D4B370F54D3B}" type="presOf" srcId="{A99D1878-D9B1-4916-A4CF-6E680B22B5A4}" destId="{0D28E394-35B2-47C4-AA41-AEE6180C92DB}" srcOrd="0" destOrd="0" presId="urn:microsoft.com/office/officeart/2005/8/layout/process5"/>
    <dgm:cxn modelId="{2FEE7B28-6D2F-4F4B-AB22-73D8A738A9CC}" type="presOf" srcId="{73A7DFCE-0D30-44F1-A60F-AA308B4F706A}" destId="{FF3079C0-36CE-4EBF-814A-5FA5047048A8}" srcOrd="0" destOrd="0" presId="urn:microsoft.com/office/officeart/2005/8/layout/process5"/>
    <dgm:cxn modelId="{D2F61234-4857-4055-9EF0-6FFEC6254009}" type="presOf" srcId="{E944D868-EFA8-4750-9D6C-35213D6189D0}" destId="{9A08B6AF-F6B8-4FA9-9341-95E6A70D56BA}" srcOrd="0" destOrd="0" presId="urn:microsoft.com/office/officeart/2005/8/layout/process5"/>
    <dgm:cxn modelId="{FA401040-60F5-49F7-82C0-32811884E492}" srcId="{E7D5EEDE-4999-4407-AC73-2F3C04B62BAF}" destId="{3E561D99-F79A-47F5-B708-2F4FC0512F96}" srcOrd="3" destOrd="0" parTransId="{A58BE4A5-72E9-406B-87FE-0099B23506CF}" sibTransId="{2461A2BC-9266-4B44-951B-9E70B5C50D82}"/>
    <dgm:cxn modelId="{9C86FE62-7123-49A6-BE70-4A184FFA3943}" type="presOf" srcId="{6B0D54B2-E663-4411-AA6B-9A62B64046EF}" destId="{3FAD2964-D5C9-44A9-A2F1-D342C46A0434}" srcOrd="1" destOrd="0" presId="urn:microsoft.com/office/officeart/2005/8/layout/process5"/>
    <dgm:cxn modelId="{7DAD6065-EB47-4628-9675-9176CC0B1F75}" type="presOf" srcId="{93531472-DB48-4B5C-9D93-10D8E838ADBD}" destId="{C5CFE7D5-211C-4B87-B3B2-C09E6AA2A36A}" srcOrd="1" destOrd="0" presId="urn:microsoft.com/office/officeart/2005/8/layout/process5"/>
    <dgm:cxn modelId="{B11E086D-1D1D-4C90-877B-68A0CC008505}" srcId="{E7D5EEDE-4999-4407-AC73-2F3C04B62BAF}" destId="{E83DA604-A60D-40FF-A223-DFFF5431B7A1}" srcOrd="0" destOrd="0" parTransId="{390A6589-F110-43F4-AD89-CFF46F053145}" sibTransId="{E944D868-EFA8-4750-9D6C-35213D6189D0}"/>
    <dgm:cxn modelId="{1D2E0655-6F56-4354-A633-0331AD8E71C2}" type="presOf" srcId="{0D3F700C-B6EB-42F1-9DDF-78AC96723F00}" destId="{249CDE16-9E00-4F72-86D0-68F6934A1986}" srcOrd="0" destOrd="0" presId="urn:microsoft.com/office/officeart/2005/8/layout/process5"/>
    <dgm:cxn modelId="{A3D2A577-57B0-4466-923E-4E558E5F6BC5}" srcId="{E7D5EEDE-4999-4407-AC73-2F3C04B62BAF}" destId="{A99D1878-D9B1-4916-A4CF-6E680B22B5A4}" srcOrd="1" destOrd="0" parTransId="{0D3484D9-24D2-4082-85C6-3A9CD0F01AF8}" sibTransId="{E5A60274-72AA-4198-9B1A-BC82775C2450}"/>
    <dgm:cxn modelId="{774AA75A-87C9-4B26-A0E1-D91C47A86B75}" srcId="{E7D5EEDE-4999-4407-AC73-2F3C04B62BAF}" destId="{043AA2B8-CCF2-46FE-9618-DD1C0A781CE6}" srcOrd="4" destOrd="0" parTransId="{AF0895BC-B1F3-4FB7-84AD-88F4CC9FDBF9}" sibTransId="{6B0D54B2-E663-4411-AA6B-9A62B64046EF}"/>
    <dgm:cxn modelId="{56115484-219A-4CFC-A521-593CB8AA0BE3}" srcId="{E7D5EEDE-4999-4407-AC73-2F3C04B62BAF}" destId="{A1F6E85D-CF3A-471D-9D7D-6DA58B301F42}" srcOrd="5" destOrd="0" parTransId="{71D52CA0-15D3-40B4-A4B8-F13DCA39A7D1}" sibTransId="{0D3F700C-B6EB-42F1-9DDF-78AC96723F00}"/>
    <dgm:cxn modelId="{4297508D-552F-4982-B9FD-55171E7A0CDB}" type="presOf" srcId="{E5A60274-72AA-4198-9B1A-BC82775C2450}" destId="{0368BFAE-4679-4BEE-8C11-FFD7969781C9}" srcOrd="1" destOrd="0" presId="urn:microsoft.com/office/officeart/2005/8/layout/process5"/>
    <dgm:cxn modelId="{B967EC8E-E32D-46EB-A9D0-6F5E94FC138B}" type="presOf" srcId="{A1F6E85D-CF3A-471D-9D7D-6DA58B301F42}" destId="{DF1D8640-AE19-4660-B74E-1749CD50287C}" srcOrd="0" destOrd="0" presId="urn:microsoft.com/office/officeart/2005/8/layout/process5"/>
    <dgm:cxn modelId="{CDEBCA9F-92C1-40DD-B036-4A495F87ED67}" type="presOf" srcId="{E5A60274-72AA-4198-9B1A-BC82775C2450}" destId="{C2A4083F-312F-49E9-8CEF-7CD2321CB7A2}" srcOrd="0" destOrd="0" presId="urn:microsoft.com/office/officeart/2005/8/layout/process5"/>
    <dgm:cxn modelId="{E11F81A6-D868-499E-8135-C94FD0639138}" type="presOf" srcId="{043AA2B8-CCF2-46FE-9618-DD1C0A781CE6}" destId="{50E2EBC8-980C-4149-8CFD-7CC016707186}" srcOrd="0" destOrd="0" presId="urn:microsoft.com/office/officeart/2005/8/layout/process5"/>
    <dgm:cxn modelId="{5658C9A7-D2E5-4DAE-A550-0C2BC71F64D7}" type="presOf" srcId="{E83DA604-A60D-40FF-A223-DFFF5431B7A1}" destId="{4AFD25D5-6720-459C-BF5A-BD82590928F6}" srcOrd="0" destOrd="0" presId="urn:microsoft.com/office/officeart/2005/8/layout/process5"/>
    <dgm:cxn modelId="{989C4FB1-F4CC-49EA-8D40-24EF0A5722C1}" type="presOf" srcId="{0D3F700C-B6EB-42F1-9DDF-78AC96723F00}" destId="{EDAA1F79-9F64-4CAD-ABA4-005F6913E030}" srcOrd="1" destOrd="0" presId="urn:microsoft.com/office/officeart/2005/8/layout/process5"/>
    <dgm:cxn modelId="{99EAD9B2-8E56-42C8-8C8F-9268A0E97543}" type="presOf" srcId="{E944D868-EFA8-4750-9D6C-35213D6189D0}" destId="{CE3FBFC4-3224-4E77-813A-DB49509E0B04}" srcOrd="1" destOrd="0" presId="urn:microsoft.com/office/officeart/2005/8/layout/process5"/>
    <dgm:cxn modelId="{F95FF4B6-EBB8-4E2C-A92F-325AB54A99AE}" type="presOf" srcId="{93531472-DB48-4B5C-9D93-10D8E838ADBD}" destId="{DD492445-76E6-402D-A6E2-D0F0C134BA46}" srcOrd="0" destOrd="0" presId="urn:microsoft.com/office/officeart/2005/8/layout/process5"/>
    <dgm:cxn modelId="{7FE7D5B9-1E9E-4596-94C3-AC850C32AB74}" type="presOf" srcId="{6B0D54B2-E663-4411-AA6B-9A62B64046EF}" destId="{63E3C1B4-7D59-4E6D-8E63-A97A28BD8E0A}" srcOrd="0" destOrd="0" presId="urn:microsoft.com/office/officeart/2005/8/layout/process5"/>
    <dgm:cxn modelId="{E6D54FD4-FB82-4696-9B97-5BB9D8067FB4}" srcId="{E7D5EEDE-4999-4407-AC73-2F3C04B62BAF}" destId="{73A7DFCE-0D30-44F1-A60F-AA308B4F706A}" srcOrd="2" destOrd="0" parTransId="{8B3C3E1A-C3F8-4287-B319-8A57B96B3318}" sibTransId="{93531472-DB48-4B5C-9D93-10D8E838ADBD}"/>
    <dgm:cxn modelId="{9BC350D8-E3B3-49CE-9A59-73A5A05F1C8B}" srcId="{E7D5EEDE-4999-4407-AC73-2F3C04B62BAF}" destId="{E66C7410-8792-4C51-BABD-991631355388}" srcOrd="6" destOrd="0" parTransId="{2F5953B4-BB81-4579-805B-47CFBD4118D1}" sibTransId="{3CFC2C51-89CC-40CB-A9A2-753379AA7B70}"/>
    <dgm:cxn modelId="{437D1CDC-0847-4F45-B77E-E63A5ED40017}" type="presOf" srcId="{3E561D99-F79A-47F5-B708-2F4FC0512F96}" destId="{7FC6D253-FCAD-4368-A8FD-0E473B1ED26B}" srcOrd="0" destOrd="0" presId="urn:microsoft.com/office/officeart/2005/8/layout/process5"/>
    <dgm:cxn modelId="{455CC1E3-CDF5-46F1-A093-AC325BB15156}" type="presOf" srcId="{2461A2BC-9266-4B44-951B-9E70B5C50D82}" destId="{89C6B686-BE2A-4B69-8EAC-412E339F219A}" srcOrd="1" destOrd="0" presId="urn:microsoft.com/office/officeart/2005/8/layout/process5"/>
    <dgm:cxn modelId="{02F62EF5-4055-40C1-B539-1F2C351BFD6B}" type="presOf" srcId="{2461A2BC-9266-4B44-951B-9E70B5C50D82}" destId="{B012BB35-C37E-4E58-BC3D-D273962AA496}" srcOrd="0" destOrd="0" presId="urn:microsoft.com/office/officeart/2005/8/layout/process5"/>
    <dgm:cxn modelId="{DE8A5F7D-36B8-4643-B72A-60F23375D73D}" type="presParOf" srcId="{45E56179-BBF0-453C-9100-182170619120}" destId="{4AFD25D5-6720-459C-BF5A-BD82590928F6}" srcOrd="0" destOrd="0" presId="urn:microsoft.com/office/officeart/2005/8/layout/process5"/>
    <dgm:cxn modelId="{E0BEAFB5-9CE5-4D6A-B45B-ED6FA60B0469}" type="presParOf" srcId="{45E56179-BBF0-453C-9100-182170619120}" destId="{9A08B6AF-F6B8-4FA9-9341-95E6A70D56BA}" srcOrd="1" destOrd="0" presId="urn:microsoft.com/office/officeart/2005/8/layout/process5"/>
    <dgm:cxn modelId="{C2C9FF15-26E7-4C5C-B009-96DE3506FED8}" type="presParOf" srcId="{9A08B6AF-F6B8-4FA9-9341-95E6A70D56BA}" destId="{CE3FBFC4-3224-4E77-813A-DB49509E0B04}" srcOrd="0" destOrd="0" presId="urn:microsoft.com/office/officeart/2005/8/layout/process5"/>
    <dgm:cxn modelId="{18AC347A-8EE0-48C9-8EC2-6A04B12CD63C}" type="presParOf" srcId="{45E56179-BBF0-453C-9100-182170619120}" destId="{0D28E394-35B2-47C4-AA41-AEE6180C92DB}" srcOrd="2" destOrd="0" presId="urn:microsoft.com/office/officeart/2005/8/layout/process5"/>
    <dgm:cxn modelId="{5DB591F2-14B6-482C-9493-ED3B61BAA43E}" type="presParOf" srcId="{45E56179-BBF0-453C-9100-182170619120}" destId="{C2A4083F-312F-49E9-8CEF-7CD2321CB7A2}" srcOrd="3" destOrd="0" presId="urn:microsoft.com/office/officeart/2005/8/layout/process5"/>
    <dgm:cxn modelId="{94C389BC-8A8F-4C86-94A4-1307863CD191}" type="presParOf" srcId="{C2A4083F-312F-49E9-8CEF-7CD2321CB7A2}" destId="{0368BFAE-4679-4BEE-8C11-FFD7969781C9}" srcOrd="0" destOrd="0" presId="urn:microsoft.com/office/officeart/2005/8/layout/process5"/>
    <dgm:cxn modelId="{FDD3FC97-5FC1-46D9-A88D-0AEDE7A5BC68}" type="presParOf" srcId="{45E56179-BBF0-453C-9100-182170619120}" destId="{FF3079C0-36CE-4EBF-814A-5FA5047048A8}" srcOrd="4" destOrd="0" presId="urn:microsoft.com/office/officeart/2005/8/layout/process5"/>
    <dgm:cxn modelId="{0F3FC187-5FB0-4AED-8F73-B9B3FE7AEF97}" type="presParOf" srcId="{45E56179-BBF0-453C-9100-182170619120}" destId="{DD492445-76E6-402D-A6E2-D0F0C134BA46}" srcOrd="5" destOrd="0" presId="urn:microsoft.com/office/officeart/2005/8/layout/process5"/>
    <dgm:cxn modelId="{2BC5CE86-924D-4041-839E-3CDF3A697ACA}" type="presParOf" srcId="{DD492445-76E6-402D-A6E2-D0F0C134BA46}" destId="{C5CFE7D5-211C-4B87-B3B2-C09E6AA2A36A}" srcOrd="0" destOrd="0" presId="urn:microsoft.com/office/officeart/2005/8/layout/process5"/>
    <dgm:cxn modelId="{B790CD36-FB8C-4C48-B461-AC0E070FA1AF}" type="presParOf" srcId="{45E56179-BBF0-453C-9100-182170619120}" destId="{7FC6D253-FCAD-4368-A8FD-0E473B1ED26B}" srcOrd="6" destOrd="0" presId="urn:microsoft.com/office/officeart/2005/8/layout/process5"/>
    <dgm:cxn modelId="{810F7F19-1A19-4884-85FB-D747D22017EF}" type="presParOf" srcId="{45E56179-BBF0-453C-9100-182170619120}" destId="{B012BB35-C37E-4E58-BC3D-D273962AA496}" srcOrd="7" destOrd="0" presId="urn:microsoft.com/office/officeart/2005/8/layout/process5"/>
    <dgm:cxn modelId="{D432F950-4E0C-4FF7-BC42-F18ABCFF9F2E}" type="presParOf" srcId="{B012BB35-C37E-4E58-BC3D-D273962AA496}" destId="{89C6B686-BE2A-4B69-8EAC-412E339F219A}" srcOrd="0" destOrd="0" presId="urn:microsoft.com/office/officeart/2005/8/layout/process5"/>
    <dgm:cxn modelId="{6ECAA043-CC7F-4F9D-ABB5-67A1D87795F3}" type="presParOf" srcId="{45E56179-BBF0-453C-9100-182170619120}" destId="{50E2EBC8-980C-4149-8CFD-7CC016707186}" srcOrd="8" destOrd="0" presId="urn:microsoft.com/office/officeart/2005/8/layout/process5"/>
    <dgm:cxn modelId="{2FFD2FB5-2967-4BC5-B4CB-9FEAA1806F3B}" type="presParOf" srcId="{45E56179-BBF0-453C-9100-182170619120}" destId="{63E3C1B4-7D59-4E6D-8E63-A97A28BD8E0A}" srcOrd="9" destOrd="0" presId="urn:microsoft.com/office/officeart/2005/8/layout/process5"/>
    <dgm:cxn modelId="{D233B67D-F797-4591-B001-31F84EF78822}" type="presParOf" srcId="{63E3C1B4-7D59-4E6D-8E63-A97A28BD8E0A}" destId="{3FAD2964-D5C9-44A9-A2F1-D342C46A0434}" srcOrd="0" destOrd="0" presId="urn:microsoft.com/office/officeart/2005/8/layout/process5"/>
    <dgm:cxn modelId="{F461F805-C948-4EDA-BDDB-1B814B31D6F4}" type="presParOf" srcId="{45E56179-BBF0-453C-9100-182170619120}" destId="{DF1D8640-AE19-4660-B74E-1749CD50287C}" srcOrd="10" destOrd="0" presId="urn:microsoft.com/office/officeart/2005/8/layout/process5"/>
    <dgm:cxn modelId="{2171FB15-753E-4C3B-AB44-701334006A13}" type="presParOf" srcId="{45E56179-BBF0-453C-9100-182170619120}" destId="{249CDE16-9E00-4F72-86D0-68F6934A1986}" srcOrd="11" destOrd="0" presId="urn:microsoft.com/office/officeart/2005/8/layout/process5"/>
    <dgm:cxn modelId="{CF9F3281-D985-45CE-82B0-3C830659E4E1}" type="presParOf" srcId="{249CDE16-9E00-4F72-86D0-68F6934A1986}" destId="{EDAA1F79-9F64-4CAD-ABA4-005F6913E030}" srcOrd="0" destOrd="0" presId="urn:microsoft.com/office/officeart/2005/8/layout/process5"/>
    <dgm:cxn modelId="{434DC021-69E8-4ECD-906B-75CF92E4E73D}" type="presParOf" srcId="{45E56179-BBF0-453C-9100-182170619120}" destId="{B4DDDE31-61F1-4206-B60D-472A75FC70B0}" srcOrd="12" destOrd="0" presId="urn:microsoft.com/office/officeart/2005/8/layout/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A70D2C3-BAE6-40E4-97B8-85CD4869F2B8}">
      <dsp:nvSpPr>
        <dsp:cNvPr id="0" name=""/>
        <dsp:cNvSpPr/>
      </dsp:nvSpPr>
      <dsp:spPr>
        <a:xfrm>
          <a:off x="2886209" y="0"/>
          <a:ext cx="4180689" cy="3434322"/>
        </a:xfrm>
        <a:prstGeom prst="rightArrow">
          <a:avLst>
            <a:gd name="adj1" fmla="val 75000"/>
            <a:gd name="adj2" fmla="val 50000"/>
          </a:avLst>
        </a:prstGeom>
        <a:solidFill>
          <a:schemeClr val="accent5">
            <a:tint val="40000"/>
            <a:alpha val="90000"/>
            <a:hueOff val="0"/>
            <a:satOff val="0"/>
            <a:lumOff val="0"/>
            <a:alphaOff val="0"/>
          </a:schemeClr>
        </a:solidFill>
        <a:ln w="6350" cap="flat" cmpd="sng" algn="ctr">
          <a:solidFill>
            <a:schemeClr val="accent5">
              <a:tint val="40000"/>
              <a:alpha val="90000"/>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5400" tIns="25400" rIns="25400" bIns="25400" numCol="1" spcCol="1270" anchor="t" anchorCtr="0">
          <a:noAutofit/>
        </a:bodyPr>
        <a:lstStyle/>
        <a:p>
          <a:pPr marL="285750" lvl="1" indent="-285750" algn="ctr" defTabSz="1778000">
            <a:lnSpc>
              <a:spcPct val="90000"/>
            </a:lnSpc>
            <a:spcBef>
              <a:spcPct val="0"/>
            </a:spcBef>
            <a:spcAft>
              <a:spcPct val="15000"/>
            </a:spcAft>
            <a:buChar char="•"/>
          </a:pPr>
          <a:endParaRPr lang="fr-FR" sz="4000" b="1" kern="1200" dirty="0"/>
        </a:p>
        <a:p>
          <a:pPr marL="285750" lvl="1" indent="-285750" algn="ctr" defTabSz="1778000">
            <a:lnSpc>
              <a:spcPct val="90000"/>
            </a:lnSpc>
            <a:spcBef>
              <a:spcPct val="0"/>
            </a:spcBef>
            <a:spcAft>
              <a:spcPct val="15000"/>
            </a:spcAft>
            <a:buChar char="•"/>
          </a:pPr>
          <a:r>
            <a:rPr lang="fr-FR" sz="4000" kern="1200" dirty="0"/>
            <a:t>IMC </a:t>
          </a:r>
          <a:r>
            <a:rPr lang="fr-FR" sz="4000" b="1" kern="1200" dirty="0">
              <a:solidFill>
                <a:srgbClr val="FF0000"/>
              </a:solidFill>
            </a:rPr>
            <a:t>≥ 30 Kg/m²</a:t>
          </a:r>
        </a:p>
      </dsp:txBody>
      <dsp:txXfrm>
        <a:off x="2886209" y="429290"/>
        <a:ext cx="2892818" cy="2575742"/>
      </dsp:txXfrm>
    </dsp:sp>
    <dsp:sp modelId="{B4A20A0B-6B9A-4A03-ACE2-413E267DFDA1}">
      <dsp:nvSpPr>
        <dsp:cNvPr id="0" name=""/>
        <dsp:cNvSpPr/>
      </dsp:nvSpPr>
      <dsp:spPr>
        <a:xfrm>
          <a:off x="42464" y="0"/>
          <a:ext cx="2843745" cy="3434322"/>
        </a:xfrm>
        <a:prstGeom prst="round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01930" tIns="100965" rIns="201930" bIns="100965" numCol="1" spcCol="1270" anchor="ctr" anchorCtr="0">
          <a:noAutofit/>
        </a:bodyPr>
        <a:lstStyle/>
        <a:p>
          <a:pPr marL="0" lvl="0" indent="0" algn="ctr" defTabSz="2355850">
            <a:lnSpc>
              <a:spcPct val="90000"/>
            </a:lnSpc>
            <a:spcBef>
              <a:spcPct val="0"/>
            </a:spcBef>
            <a:spcAft>
              <a:spcPct val="35000"/>
            </a:spcAft>
            <a:buNone/>
          </a:pPr>
          <a:r>
            <a:rPr lang="fr-FR" sz="5300" b="1" kern="1200" dirty="0"/>
            <a:t>Obésité</a:t>
          </a:r>
          <a:endParaRPr lang="fr-FR" sz="5300" kern="1200" dirty="0"/>
        </a:p>
      </dsp:txBody>
      <dsp:txXfrm>
        <a:off x="181284" y="138820"/>
        <a:ext cx="2566105" cy="3156682"/>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A119A8-3D81-485F-9F05-E5B46781F450}">
      <dsp:nvSpPr>
        <dsp:cNvPr id="0" name=""/>
        <dsp:cNvSpPr/>
      </dsp:nvSpPr>
      <dsp:spPr>
        <a:xfrm>
          <a:off x="4935" y="535676"/>
          <a:ext cx="2158023" cy="1569172"/>
        </a:xfrm>
        <a:prstGeom prst="roundRect">
          <a:avLst>
            <a:gd name="adj" fmla="val 1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fr-FR" sz="1900" b="1" kern="1200" dirty="0"/>
            <a:t>Accumulation de la masse graisseuse intra thoracique et abdominale</a:t>
          </a:r>
          <a:endParaRPr lang="fr-FR" sz="1900" kern="1200" dirty="0"/>
        </a:p>
      </dsp:txBody>
      <dsp:txXfrm>
        <a:off x="50894" y="581635"/>
        <a:ext cx="2066105" cy="1477254"/>
      </dsp:txXfrm>
    </dsp:sp>
    <dsp:sp modelId="{831A8D01-A04D-4B92-983C-70939D787655}">
      <dsp:nvSpPr>
        <dsp:cNvPr id="0" name=""/>
        <dsp:cNvSpPr/>
      </dsp:nvSpPr>
      <dsp:spPr>
        <a:xfrm>
          <a:off x="2352865" y="1052667"/>
          <a:ext cx="457500" cy="535189"/>
        </a:xfrm>
        <a:prstGeom prst="rightArrow">
          <a:avLst>
            <a:gd name="adj1" fmla="val 60000"/>
            <a:gd name="adj2" fmla="val 5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fr-FR" sz="1500" kern="1200"/>
        </a:p>
      </dsp:txBody>
      <dsp:txXfrm>
        <a:off x="2352865" y="1159705"/>
        <a:ext cx="320250" cy="321113"/>
      </dsp:txXfrm>
    </dsp:sp>
    <dsp:sp modelId="{CA2572DC-47AC-4AB0-BE61-05034F8DBBBD}">
      <dsp:nvSpPr>
        <dsp:cNvPr id="0" name=""/>
        <dsp:cNvSpPr/>
      </dsp:nvSpPr>
      <dsp:spPr>
        <a:xfrm>
          <a:off x="3026168" y="518429"/>
          <a:ext cx="2158023" cy="1603666"/>
        </a:xfrm>
        <a:prstGeom prst="roundRect">
          <a:avLst>
            <a:gd name="adj" fmla="val 10000"/>
          </a:avLst>
        </a:prstGeom>
        <a:gradFill rotWithShape="0">
          <a:gsLst>
            <a:gs pos="0">
              <a:schemeClr val="accent2">
                <a:hueOff val="-242561"/>
                <a:satOff val="-13988"/>
                <a:lumOff val="1438"/>
                <a:alphaOff val="0"/>
                <a:satMod val="103000"/>
                <a:lumMod val="102000"/>
                <a:tint val="94000"/>
              </a:schemeClr>
            </a:gs>
            <a:gs pos="50000">
              <a:schemeClr val="accent2">
                <a:hueOff val="-242561"/>
                <a:satOff val="-13988"/>
                <a:lumOff val="1438"/>
                <a:alphaOff val="0"/>
                <a:satMod val="110000"/>
                <a:lumMod val="100000"/>
                <a:shade val="100000"/>
              </a:schemeClr>
            </a:gs>
            <a:gs pos="100000">
              <a:schemeClr val="accent2">
                <a:hueOff val="-242561"/>
                <a:satOff val="-13988"/>
                <a:lumOff val="1438"/>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fr-FR" sz="1900" b="1" kern="1200" dirty="0"/>
            <a:t>Augmentation de la charge mécanique </a:t>
          </a:r>
          <a:endParaRPr lang="fr-FR" sz="1900" kern="1200" dirty="0"/>
        </a:p>
      </dsp:txBody>
      <dsp:txXfrm>
        <a:off x="3073138" y="565399"/>
        <a:ext cx="2064083" cy="1509726"/>
      </dsp:txXfrm>
    </dsp:sp>
    <dsp:sp modelId="{D79721B5-8117-4757-B6ED-D285BB9BF443}">
      <dsp:nvSpPr>
        <dsp:cNvPr id="0" name=""/>
        <dsp:cNvSpPr/>
      </dsp:nvSpPr>
      <dsp:spPr>
        <a:xfrm>
          <a:off x="5374097" y="1052667"/>
          <a:ext cx="457500" cy="535189"/>
        </a:xfrm>
        <a:prstGeom prst="rightArrow">
          <a:avLst>
            <a:gd name="adj1" fmla="val 60000"/>
            <a:gd name="adj2" fmla="val 50000"/>
          </a:avLst>
        </a:prstGeom>
        <a:gradFill rotWithShape="0">
          <a:gsLst>
            <a:gs pos="0">
              <a:schemeClr val="accent2">
                <a:hueOff val="-291073"/>
                <a:satOff val="-16786"/>
                <a:lumOff val="1726"/>
                <a:alphaOff val="0"/>
                <a:satMod val="103000"/>
                <a:lumMod val="102000"/>
                <a:tint val="94000"/>
              </a:schemeClr>
            </a:gs>
            <a:gs pos="50000">
              <a:schemeClr val="accent2">
                <a:hueOff val="-291073"/>
                <a:satOff val="-16786"/>
                <a:lumOff val="1726"/>
                <a:alphaOff val="0"/>
                <a:satMod val="110000"/>
                <a:lumMod val="100000"/>
                <a:shade val="100000"/>
              </a:schemeClr>
            </a:gs>
            <a:gs pos="100000">
              <a:schemeClr val="accent2">
                <a:hueOff val="-291073"/>
                <a:satOff val="-16786"/>
                <a:lumOff val="1726"/>
                <a:alphaOff val="0"/>
                <a:lumMod val="99000"/>
                <a:satMod val="120000"/>
                <a:shade val="78000"/>
              </a:schemeClr>
            </a:gs>
          </a:gsLst>
          <a:lin ang="5400000" scaled="0"/>
        </a:gradFill>
        <a:ln>
          <a:noFill/>
        </a:ln>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fr-FR" sz="1500" kern="1200"/>
        </a:p>
      </dsp:txBody>
      <dsp:txXfrm>
        <a:off x="5374097" y="1159705"/>
        <a:ext cx="320250" cy="321113"/>
      </dsp:txXfrm>
    </dsp:sp>
    <dsp:sp modelId="{59B10B33-4BAC-4AF5-9BE8-E3B6A6D876DD}">
      <dsp:nvSpPr>
        <dsp:cNvPr id="0" name=""/>
        <dsp:cNvSpPr/>
      </dsp:nvSpPr>
      <dsp:spPr>
        <a:xfrm>
          <a:off x="6047401" y="501176"/>
          <a:ext cx="2158023" cy="1638172"/>
        </a:xfrm>
        <a:prstGeom prst="roundRect">
          <a:avLst>
            <a:gd name="adj" fmla="val 10000"/>
          </a:avLst>
        </a:prstGeom>
        <a:gradFill rotWithShape="0">
          <a:gsLst>
            <a:gs pos="0">
              <a:schemeClr val="accent2">
                <a:hueOff val="-485121"/>
                <a:satOff val="-27976"/>
                <a:lumOff val="2876"/>
                <a:alphaOff val="0"/>
                <a:satMod val="103000"/>
                <a:lumMod val="102000"/>
                <a:tint val="94000"/>
              </a:schemeClr>
            </a:gs>
            <a:gs pos="50000">
              <a:schemeClr val="accent2">
                <a:hueOff val="-485121"/>
                <a:satOff val="-27976"/>
                <a:lumOff val="2876"/>
                <a:alphaOff val="0"/>
                <a:satMod val="110000"/>
                <a:lumMod val="100000"/>
                <a:shade val="100000"/>
              </a:schemeClr>
            </a:gs>
            <a:gs pos="100000">
              <a:schemeClr val="accent2">
                <a:hueOff val="-485121"/>
                <a:satOff val="-27976"/>
                <a:lumOff val="2876"/>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fr-FR" sz="1900" b="1" kern="1200" dirty="0"/>
            <a:t>Diminution de la compliance </a:t>
          </a:r>
          <a:r>
            <a:rPr lang="fr-FR" sz="1900" b="1" kern="1200" dirty="0" err="1"/>
            <a:t>thoraco</a:t>
          </a:r>
          <a:r>
            <a:rPr lang="fr-FR" sz="1900" b="1" kern="1200" dirty="0"/>
            <a:t>-pulmonaire </a:t>
          </a:r>
          <a:endParaRPr lang="fr-FR" sz="1900" kern="1200" dirty="0"/>
        </a:p>
      </dsp:txBody>
      <dsp:txXfrm>
        <a:off x="6095381" y="549156"/>
        <a:ext cx="2062063" cy="1542212"/>
      </dsp:txXfrm>
    </dsp:sp>
    <dsp:sp modelId="{CBBD7D43-FD61-46CE-B7F8-1EC2B21C6D9C}">
      <dsp:nvSpPr>
        <dsp:cNvPr id="0" name=""/>
        <dsp:cNvSpPr/>
      </dsp:nvSpPr>
      <dsp:spPr>
        <a:xfrm>
          <a:off x="8395330" y="1052667"/>
          <a:ext cx="457500" cy="535189"/>
        </a:xfrm>
        <a:prstGeom prst="rightArrow">
          <a:avLst>
            <a:gd name="adj1" fmla="val 60000"/>
            <a:gd name="adj2" fmla="val 50000"/>
          </a:avLst>
        </a:prstGeom>
        <a:gradFill rotWithShape="0">
          <a:gsLst>
            <a:gs pos="0">
              <a:schemeClr val="accent2">
                <a:hueOff val="-582145"/>
                <a:satOff val="-33571"/>
                <a:lumOff val="3451"/>
                <a:alphaOff val="0"/>
                <a:satMod val="103000"/>
                <a:lumMod val="102000"/>
                <a:tint val="94000"/>
              </a:schemeClr>
            </a:gs>
            <a:gs pos="50000">
              <a:schemeClr val="accent2">
                <a:hueOff val="-582145"/>
                <a:satOff val="-33571"/>
                <a:lumOff val="3451"/>
                <a:alphaOff val="0"/>
                <a:satMod val="110000"/>
                <a:lumMod val="100000"/>
                <a:shade val="100000"/>
              </a:schemeClr>
            </a:gs>
            <a:gs pos="100000">
              <a:schemeClr val="accent2">
                <a:hueOff val="-582145"/>
                <a:satOff val="-33571"/>
                <a:lumOff val="3451"/>
                <a:alphaOff val="0"/>
                <a:lumMod val="99000"/>
                <a:satMod val="120000"/>
                <a:shade val="78000"/>
              </a:schemeClr>
            </a:gs>
          </a:gsLst>
          <a:lin ang="5400000" scaled="0"/>
        </a:gradFill>
        <a:ln>
          <a:noFill/>
        </a:ln>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fr-FR" sz="1500" kern="1200"/>
        </a:p>
      </dsp:txBody>
      <dsp:txXfrm>
        <a:off x="8395330" y="1159705"/>
        <a:ext cx="320250" cy="321113"/>
      </dsp:txXfrm>
    </dsp:sp>
    <dsp:sp modelId="{90EBC974-BE2F-4C80-9385-61EB47F56583}">
      <dsp:nvSpPr>
        <dsp:cNvPr id="0" name=""/>
        <dsp:cNvSpPr/>
      </dsp:nvSpPr>
      <dsp:spPr>
        <a:xfrm>
          <a:off x="9068633" y="483922"/>
          <a:ext cx="2158023" cy="1672679"/>
        </a:xfrm>
        <a:prstGeom prst="roundRect">
          <a:avLst>
            <a:gd name="adj" fmla="val 10000"/>
          </a:avLst>
        </a:prstGeom>
        <a:gradFill rotWithShape="0">
          <a:gsLst>
            <a:gs pos="0">
              <a:schemeClr val="accent2">
                <a:hueOff val="-727682"/>
                <a:satOff val="-41964"/>
                <a:lumOff val="4314"/>
                <a:alphaOff val="0"/>
                <a:satMod val="103000"/>
                <a:lumMod val="102000"/>
                <a:tint val="94000"/>
              </a:schemeClr>
            </a:gs>
            <a:gs pos="50000">
              <a:schemeClr val="accent2">
                <a:hueOff val="-727682"/>
                <a:satOff val="-41964"/>
                <a:lumOff val="4314"/>
                <a:alphaOff val="0"/>
                <a:satMod val="110000"/>
                <a:lumMod val="100000"/>
                <a:shade val="100000"/>
              </a:schemeClr>
            </a:gs>
            <a:gs pos="100000">
              <a:schemeClr val="accent2">
                <a:hueOff val="-727682"/>
                <a:satOff val="-41964"/>
                <a:lumOff val="4314"/>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fr-FR" sz="1900" b="1" kern="1200" dirty="0"/>
            <a:t>Diminution des volumes pulmonaires </a:t>
          </a:r>
          <a:endParaRPr lang="fr-FR" sz="1900" kern="1200" dirty="0"/>
        </a:p>
      </dsp:txBody>
      <dsp:txXfrm>
        <a:off x="9117624" y="532913"/>
        <a:ext cx="2060041" cy="1574697"/>
      </dsp:txXfrm>
    </dsp:sp>
    <dsp:sp modelId="{EC3007FD-D508-43A1-AD4D-0FD2062D0E23}">
      <dsp:nvSpPr>
        <dsp:cNvPr id="0" name=""/>
        <dsp:cNvSpPr/>
      </dsp:nvSpPr>
      <dsp:spPr>
        <a:xfrm rot="5400000">
          <a:off x="9868827" y="2399296"/>
          <a:ext cx="557635" cy="535189"/>
        </a:xfrm>
        <a:prstGeom prst="rightArrow">
          <a:avLst>
            <a:gd name="adj1" fmla="val 60000"/>
            <a:gd name="adj2" fmla="val 50000"/>
          </a:avLst>
        </a:prstGeom>
        <a:gradFill rotWithShape="0">
          <a:gsLst>
            <a:gs pos="0">
              <a:schemeClr val="accent2">
                <a:hueOff val="-873218"/>
                <a:satOff val="-50357"/>
                <a:lumOff val="5177"/>
                <a:alphaOff val="0"/>
                <a:satMod val="103000"/>
                <a:lumMod val="102000"/>
                <a:tint val="94000"/>
              </a:schemeClr>
            </a:gs>
            <a:gs pos="50000">
              <a:schemeClr val="accent2">
                <a:hueOff val="-873218"/>
                <a:satOff val="-50357"/>
                <a:lumOff val="5177"/>
                <a:alphaOff val="0"/>
                <a:satMod val="110000"/>
                <a:lumMod val="100000"/>
                <a:shade val="100000"/>
              </a:schemeClr>
            </a:gs>
            <a:gs pos="100000">
              <a:schemeClr val="accent2">
                <a:hueOff val="-873218"/>
                <a:satOff val="-50357"/>
                <a:lumOff val="5177"/>
                <a:alphaOff val="0"/>
                <a:lumMod val="99000"/>
                <a:satMod val="120000"/>
                <a:shade val="78000"/>
              </a:schemeClr>
            </a:gs>
          </a:gsLst>
          <a:lin ang="5400000" scaled="0"/>
        </a:gradFill>
        <a:ln>
          <a:noFill/>
        </a:ln>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fr-FR" sz="1500" kern="1200"/>
        </a:p>
      </dsp:txBody>
      <dsp:txXfrm rot="-5400000">
        <a:off x="9987088" y="2388074"/>
        <a:ext cx="321113" cy="397078"/>
      </dsp:txXfrm>
    </dsp:sp>
    <dsp:sp modelId="{7F9AFE3D-2966-4F9F-B923-AE1197B70C0D}">
      <dsp:nvSpPr>
        <dsp:cNvPr id="0" name=""/>
        <dsp:cNvSpPr/>
      </dsp:nvSpPr>
      <dsp:spPr>
        <a:xfrm>
          <a:off x="9068633" y="3208744"/>
          <a:ext cx="2158023" cy="1587545"/>
        </a:xfrm>
        <a:prstGeom prst="roundRect">
          <a:avLst>
            <a:gd name="adj" fmla="val 10000"/>
          </a:avLst>
        </a:prstGeom>
        <a:gradFill rotWithShape="0">
          <a:gsLst>
            <a:gs pos="0">
              <a:schemeClr val="accent2">
                <a:hueOff val="-970242"/>
                <a:satOff val="-55952"/>
                <a:lumOff val="5752"/>
                <a:alphaOff val="0"/>
                <a:satMod val="103000"/>
                <a:lumMod val="102000"/>
                <a:tint val="94000"/>
              </a:schemeClr>
            </a:gs>
            <a:gs pos="50000">
              <a:schemeClr val="accent2">
                <a:hueOff val="-970242"/>
                <a:satOff val="-55952"/>
                <a:lumOff val="5752"/>
                <a:alphaOff val="0"/>
                <a:satMod val="110000"/>
                <a:lumMod val="100000"/>
                <a:shade val="100000"/>
              </a:schemeClr>
            </a:gs>
            <a:gs pos="100000">
              <a:schemeClr val="accent2">
                <a:hueOff val="-970242"/>
                <a:satOff val="-55952"/>
                <a:lumOff val="5752"/>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fr-FR" sz="1900" b="1" kern="1200" dirty="0"/>
            <a:t>Augmentation du travail respiratoire</a:t>
          </a:r>
          <a:endParaRPr lang="fr-FR" sz="1900" kern="1200" dirty="0"/>
        </a:p>
      </dsp:txBody>
      <dsp:txXfrm>
        <a:off x="9115131" y="3255242"/>
        <a:ext cx="2065027" cy="1494549"/>
      </dsp:txXfrm>
    </dsp:sp>
    <dsp:sp modelId="{87FB2845-6FBE-4CD8-8B3C-66CD5D4A0D76}">
      <dsp:nvSpPr>
        <dsp:cNvPr id="0" name=""/>
        <dsp:cNvSpPr/>
      </dsp:nvSpPr>
      <dsp:spPr>
        <a:xfrm rot="10800000">
          <a:off x="8421226" y="3734922"/>
          <a:ext cx="457500" cy="535189"/>
        </a:xfrm>
        <a:prstGeom prst="rightArrow">
          <a:avLst>
            <a:gd name="adj1" fmla="val 60000"/>
            <a:gd name="adj2" fmla="val 50000"/>
          </a:avLst>
        </a:prstGeom>
        <a:gradFill rotWithShape="0">
          <a:gsLst>
            <a:gs pos="0">
              <a:schemeClr val="accent2">
                <a:hueOff val="-1164290"/>
                <a:satOff val="-67142"/>
                <a:lumOff val="6902"/>
                <a:alphaOff val="0"/>
                <a:satMod val="103000"/>
                <a:lumMod val="102000"/>
                <a:tint val="94000"/>
              </a:schemeClr>
            </a:gs>
            <a:gs pos="50000">
              <a:schemeClr val="accent2">
                <a:hueOff val="-1164290"/>
                <a:satOff val="-67142"/>
                <a:lumOff val="6902"/>
                <a:alphaOff val="0"/>
                <a:satMod val="110000"/>
                <a:lumMod val="100000"/>
                <a:shade val="100000"/>
              </a:schemeClr>
            </a:gs>
            <a:gs pos="100000">
              <a:schemeClr val="accent2">
                <a:hueOff val="-1164290"/>
                <a:satOff val="-67142"/>
                <a:lumOff val="6902"/>
                <a:alphaOff val="0"/>
                <a:lumMod val="99000"/>
                <a:satMod val="120000"/>
                <a:shade val="78000"/>
              </a:schemeClr>
            </a:gs>
          </a:gsLst>
          <a:lin ang="5400000" scaled="0"/>
        </a:gradFill>
        <a:ln>
          <a:noFill/>
        </a:ln>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fr-FR" sz="1500" kern="1200"/>
        </a:p>
      </dsp:txBody>
      <dsp:txXfrm rot="10800000">
        <a:off x="8558476" y="3841960"/>
        <a:ext cx="320250" cy="321113"/>
      </dsp:txXfrm>
    </dsp:sp>
    <dsp:sp modelId="{CED0F22E-1016-4ACA-8D79-5B683E9B9B6E}">
      <dsp:nvSpPr>
        <dsp:cNvPr id="0" name=""/>
        <dsp:cNvSpPr/>
      </dsp:nvSpPr>
      <dsp:spPr>
        <a:xfrm>
          <a:off x="6047401" y="3225998"/>
          <a:ext cx="2158023" cy="1553038"/>
        </a:xfrm>
        <a:prstGeom prst="roundRect">
          <a:avLst>
            <a:gd name="adj" fmla="val 10000"/>
          </a:avLst>
        </a:prstGeom>
        <a:gradFill rotWithShape="0">
          <a:gsLst>
            <a:gs pos="0">
              <a:schemeClr val="accent2">
                <a:hueOff val="-1212803"/>
                <a:satOff val="-69940"/>
                <a:lumOff val="7190"/>
                <a:alphaOff val="0"/>
                <a:satMod val="103000"/>
                <a:lumMod val="102000"/>
                <a:tint val="94000"/>
              </a:schemeClr>
            </a:gs>
            <a:gs pos="50000">
              <a:schemeClr val="accent2">
                <a:hueOff val="-1212803"/>
                <a:satOff val="-69940"/>
                <a:lumOff val="7190"/>
                <a:alphaOff val="0"/>
                <a:satMod val="110000"/>
                <a:lumMod val="100000"/>
                <a:shade val="100000"/>
              </a:schemeClr>
            </a:gs>
            <a:gs pos="100000">
              <a:schemeClr val="accent2">
                <a:hueOff val="-1212803"/>
                <a:satOff val="-69940"/>
                <a:lumOff val="719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fr-FR" sz="1900" b="1" kern="1200" dirty="0"/>
            <a:t>Diminution de la fonction respiratoire</a:t>
          </a:r>
          <a:endParaRPr lang="fr-FR" sz="1900" kern="1200" dirty="0"/>
        </a:p>
      </dsp:txBody>
      <dsp:txXfrm>
        <a:off x="6092888" y="3271485"/>
        <a:ext cx="2067049" cy="1462064"/>
      </dsp:txXfrm>
    </dsp:sp>
    <dsp:sp modelId="{ECCCBA03-A9A6-400F-A90A-4DC83A1D2319}">
      <dsp:nvSpPr>
        <dsp:cNvPr id="0" name=""/>
        <dsp:cNvSpPr/>
      </dsp:nvSpPr>
      <dsp:spPr>
        <a:xfrm rot="10800000">
          <a:off x="5399994" y="3734922"/>
          <a:ext cx="457500" cy="535189"/>
        </a:xfrm>
        <a:prstGeom prst="rightArrow">
          <a:avLst>
            <a:gd name="adj1" fmla="val 60000"/>
            <a:gd name="adj2" fmla="val 50000"/>
          </a:avLst>
        </a:prstGeom>
        <a:gradFill rotWithShape="0">
          <a:gsLst>
            <a:gs pos="0">
              <a:schemeClr val="accent2">
                <a:hueOff val="-1455363"/>
                <a:satOff val="-83928"/>
                <a:lumOff val="8628"/>
                <a:alphaOff val="0"/>
                <a:satMod val="103000"/>
                <a:lumMod val="102000"/>
                <a:tint val="94000"/>
              </a:schemeClr>
            </a:gs>
            <a:gs pos="50000">
              <a:schemeClr val="accent2">
                <a:hueOff val="-1455363"/>
                <a:satOff val="-83928"/>
                <a:lumOff val="8628"/>
                <a:alphaOff val="0"/>
                <a:satMod val="110000"/>
                <a:lumMod val="100000"/>
                <a:shade val="100000"/>
              </a:schemeClr>
            </a:gs>
            <a:gs pos="100000">
              <a:schemeClr val="accent2">
                <a:hueOff val="-1455363"/>
                <a:satOff val="-83928"/>
                <a:lumOff val="8628"/>
                <a:alphaOff val="0"/>
                <a:lumMod val="99000"/>
                <a:satMod val="120000"/>
                <a:shade val="78000"/>
              </a:schemeClr>
            </a:gs>
          </a:gsLst>
          <a:lin ang="5400000" scaled="0"/>
        </a:gradFill>
        <a:ln>
          <a:noFill/>
        </a:ln>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fr-FR" sz="1500" kern="1200"/>
        </a:p>
      </dsp:txBody>
      <dsp:txXfrm rot="10800000">
        <a:off x="5537244" y="3841960"/>
        <a:ext cx="320250" cy="321113"/>
      </dsp:txXfrm>
    </dsp:sp>
    <dsp:sp modelId="{917769DB-D5D2-4765-ACF4-D1DBCF3E546B}">
      <dsp:nvSpPr>
        <dsp:cNvPr id="0" name=""/>
        <dsp:cNvSpPr/>
      </dsp:nvSpPr>
      <dsp:spPr>
        <a:xfrm>
          <a:off x="1990986" y="3019811"/>
          <a:ext cx="3193205" cy="1965411"/>
        </a:xfrm>
        <a:prstGeom prst="roundRect">
          <a:avLst>
            <a:gd name="adj" fmla="val 10000"/>
          </a:avLst>
        </a:prstGeom>
        <a:gradFill rotWithShape="0">
          <a:gsLst>
            <a:gs pos="0">
              <a:schemeClr val="accent2">
                <a:hueOff val="-1455363"/>
                <a:satOff val="-83928"/>
                <a:lumOff val="8628"/>
                <a:alphaOff val="0"/>
                <a:satMod val="103000"/>
                <a:lumMod val="102000"/>
                <a:tint val="94000"/>
              </a:schemeClr>
            </a:gs>
            <a:gs pos="50000">
              <a:schemeClr val="accent2">
                <a:hueOff val="-1455363"/>
                <a:satOff val="-83928"/>
                <a:lumOff val="8628"/>
                <a:alphaOff val="0"/>
                <a:satMod val="110000"/>
                <a:lumMod val="100000"/>
                <a:shade val="100000"/>
              </a:schemeClr>
            </a:gs>
            <a:gs pos="100000">
              <a:schemeClr val="accent2">
                <a:hueOff val="-1455363"/>
                <a:satOff val="-83928"/>
                <a:lumOff val="8628"/>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fr-FR" sz="3200" b="1" kern="1200" dirty="0"/>
            <a:t>HYPERCAPNIE</a:t>
          </a:r>
          <a:endParaRPr lang="fr-FR" sz="3200" kern="1200" dirty="0"/>
        </a:p>
      </dsp:txBody>
      <dsp:txXfrm>
        <a:off x="2048551" y="3077376"/>
        <a:ext cx="3078075" cy="1850281"/>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5910F5-7FB3-4EEC-A5E6-51088D4EED48}">
      <dsp:nvSpPr>
        <dsp:cNvPr id="0" name=""/>
        <dsp:cNvSpPr/>
      </dsp:nvSpPr>
      <dsp:spPr>
        <a:xfrm>
          <a:off x="7776349" y="4484558"/>
          <a:ext cx="1229626" cy="355732"/>
        </a:xfrm>
        <a:custGeom>
          <a:avLst/>
          <a:gdLst/>
          <a:ahLst/>
          <a:cxnLst/>
          <a:rect l="0" t="0" r="0" b="0"/>
          <a:pathLst>
            <a:path>
              <a:moveTo>
                <a:pt x="0" y="0"/>
              </a:moveTo>
              <a:lnTo>
                <a:pt x="0" y="242421"/>
              </a:lnTo>
              <a:lnTo>
                <a:pt x="1229626" y="242421"/>
              </a:lnTo>
              <a:lnTo>
                <a:pt x="1229626" y="355732"/>
              </a:lnTo>
            </a:path>
          </a:pathLst>
        </a:custGeom>
        <a:noFill/>
        <a:ln w="12700" cap="flat" cmpd="sng" algn="ctr">
          <a:solidFill>
            <a:schemeClr val="accent5">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7B31A910-90F9-4C2F-81CD-A8951EB8CF4B}">
      <dsp:nvSpPr>
        <dsp:cNvPr id="0" name=""/>
        <dsp:cNvSpPr/>
      </dsp:nvSpPr>
      <dsp:spPr>
        <a:xfrm>
          <a:off x="6371323" y="4484558"/>
          <a:ext cx="1405025" cy="355732"/>
        </a:xfrm>
        <a:custGeom>
          <a:avLst/>
          <a:gdLst/>
          <a:ahLst/>
          <a:cxnLst/>
          <a:rect l="0" t="0" r="0" b="0"/>
          <a:pathLst>
            <a:path>
              <a:moveTo>
                <a:pt x="1405025" y="0"/>
              </a:moveTo>
              <a:lnTo>
                <a:pt x="1405025" y="242421"/>
              </a:lnTo>
              <a:lnTo>
                <a:pt x="0" y="242421"/>
              </a:lnTo>
              <a:lnTo>
                <a:pt x="0" y="355732"/>
              </a:lnTo>
            </a:path>
          </a:pathLst>
        </a:custGeom>
        <a:noFill/>
        <a:ln w="12700" cap="flat" cmpd="sng" algn="ctr">
          <a:solidFill>
            <a:schemeClr val="accent5">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BF998672-D53F-4040-BE28-80228328390D}">
      <dsp:nvSpPr>
        <dsp:cNvPr id="0" name=""/>
        <dsp:cNvSpPr/>
      </dsp:nvSpPr>
      <dsp:spPr>
        <a:xfrm>
          <a:off x="7776349" y="2999668"/>
          <a:ext cx="840229" cy="407437"/>
        </a:xfrm>
        <a:custGeom>
          <a:avLst/>
          <a:gdLst/>
          <a:ahLst/>
          <a:cxnLst/>
          <a:rect l="0" t="0" r="0" b="0"/>
          <a:pathLst>
            <a:path>
              <a:moveTo>
                <a:pt x="840229" y="0"/>
              </a:moveTo>
              <a:lnTo>
                <a:pt x="840229" y="294126"/>
              </a:lnTo>
              <a:lnTo>
                <a:pt x="0" y="294126"/>
              </a:lnTo>
              <a:lnTo>
                <a:pt x="0" y="407437"/>
              </a:lnTo>
            </a:path>
          </a:pathLst>
        </a:custGeom>
        <a:noFill/>
        <a:ln w="12700" cap="flat" cmpd="sng" algn="ctr">
          <a:solidFill>
            <a:schemeClr val="accent4">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34271A32-4146-4644-AC42-39E2F878158B}">
      <dsp:nvSpPr>
        <dsp:cNvPr id="0" name=""/>
        <dsp:cNvSpPr/>
      </dsp:nvSpPr>
      <dsp:spPr>
        <a:xfrm>
          <a:off x="5182067" y="1232604"/>
          <a:ext cx="3434511" cy="304027"/>
        </a:xfrm>
        <a:custGeom>
          <a:avLst/>
          <a:gdLst/>
          <a:ahLst/>
          <a:cxnLst/>
          <a:rect l="0" t="0" r="0" b="0"/>
          <a:pathLst>
            <a:path>
              <a:moveTo>
                <a:pt x="0" y="0"/>
              </a:moveTo>
              <a:lnTo>
                <a:pt x="0" y="190716"/>
              </a:lnTo>
              <a:lnTo>
                <a:pt x="3434511" y="190716"/>
              </a:lnTo>
              <a:lnTo>
                <a:pt x="3434511" y="304027"/>
              </a:lnTo>
            </a:path>
          </a:pathLst>
        </a:custGeom>
        <a:noFill/>
        <a:ln w="12700" cap="flat" cmpd="sng" algn="ctr">
          <a:solidFill>
            <a:schemeClr val="accent3">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7F284F58-C869-4DA0-A937-41C425FF8080}">
      <dsp:nvSpPr>
        <dsp:cNvPr id="0" name=""/>
        <dsp:cNvSpPr/>
      </dsp:nvSpPr>
      <dsp:spPr>
        <a:xfrm>
          <a:off x="5012471" y="1232604"/>
          <a:ext cx="169595" cy="313806"/>
        </a:xfrm>
        <a:custGeom>
          <a:avLst/>
          <a:gdLst/>
          <a:ahLst/>
          <a:cxnLst/>
          <a:rect l="0" t="0" r="0" b="0"/>
          <a:pathLst>
            <a:path>
              <a:moveTo>
                <a:pt x="169595" y="0"/>
              </a:moveTo>
              <a:lnTo>
                <a:pt x="169595" y="200494"/>
              </a:lnTo>
              <a:lnTo>
                <a:pt x="0" y="200494"/>
              </a:lnTo>
              <a:lnTo>
                <a:pt x="0" y="313806"/>
              </a:lnTo>
            </a:path>
          </a:pathLst>
        </a:custGeom>
        <a:noFill/>
        <a:ln w="12700" cap="flat" cmpd="sng" algn="ctr">
          <a:solidFill>
            <a:schemeClr val="accent3">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F30A5D81-3A4C-4808-B62E-040565B611C7}">
      <dsp:nvSpPr>
        <dsp:cNvPr id="0" name=""/>
        <dsp:cNvSpPr/>
      </dsp:nvSpPr>
      <dsp:spPr>
        <a:xfrm>
          <a:off x="2012887" y="1232604"/>
          <a:ext cx="3169180" cy="341759"/>
        </a:xfrm>
        <a:custGeom>
          <a:avLst/>
          <a:gdLst/>
          <a:ahLst/>
          <a:cxnLst/>
          <a:rect l="0" t="0" r="0" b="0"/>
          <a:pathLst>
            <a:path>
              <a:moveTo>
                <a:pt x="3169180" y="0"/>
              </a:moveTo>
              <a:lnTo>
                <a:pt x="3169180" y="228448"/>
              </a:lnTo>
              <a:lnTo>
                <a:pt x="0" y="228448"/>
              </a:lnTo>
              <a:lnTo>
                <a:pt x="0" y="341759"/>
              </a:lnTo>
            </a:path>
          </a:pathLst>
        </a:custGeom>
        <a:noFill/>
        <a:ln w="12700" cap="flat" cmpd="sng" algn="ctr">
          <a:solidFill>
            <a:schemeClr val="accent3">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4D6527DF-DF19-419E-9A29-4091E9265D11}">
      <dsp:nvSpPr>
        <dsp:cNvPr id="0" name=""/>
        <dsp:cNvSpPr/>
      </dsp:nvSpPr>
      <dsp:spPr>
        <a:xfrm>
          <a:off x="3304950" y="347"/>
          <a:ext cx="3754233" cy="1232256"/>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ADF8F661-E145-4BA2-A6B1-64F207C64B09}">
      <dsp:nvSpPr>
        <dsp:cNvPr id="0" name=""/>
        <dsp:cNvSpPr/>
      </dsp:nvSpPr>
      <dsp:spPr>
        <a:xfrm>
          <a:off x="3440856" y="129457"/>
          <a:ext cx="3754233" cy="1232256"/>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fr-FR" sz="3200" b="1" kern="1200" dirty="0">
              <a:solidFill>
                <a:schemeClr val="tx1"/>
              </a:solidFill>
            </a:rPr>
            <a:t>PHYSIOPATHOLOGIE </a:t>
          </a:r>
        </a:p>
        <a:p>
          <a:pPr marL="0" lvl="0" indent="0" algn="ctr" defTabSz="1422400">
            <a:lnSpc>
              <a:spcPct val="90000"/>
            </a:lnSpc>
            <a:spcBef>
              <a:spcPct val="0"/>
            </a:spcBef>
            <a:spcAft>
              <a:spcPct val="35000"/>
            </a:spcAft>
            <a:buNone/>
          </a:pPr>
          <a:r>
            <a:rPr lang="fr-FR" sz="3200" b="1" kern="1200" dirty="0">
              <a:solidFill>
                <a:schemeClr val="tx1"/>
              </a:solidFill>
            </a:rPr>
            <a:t>DU SOH</a:t>
          </a:r>
        </a:p>
      </dsp:txBody>
      <dsp:txXfrm>
        <a:off x="3476948" y="165549"/>
        <a:ext cx="3682049" cy="1160072"/>
      </dsp:txXfrm>
    </dsp:sp>
    <dsp:sp modelId="{D6FADC92-91BC-41B8-9814-E3C3988B90C8}">
      <dsp:nvSpPr>
        <dsp:cNvPr id="0" name=""/>
        <dsp:cNvSpPr/>
      </dsp:nvSpPr>
      <dsp:spPr>
        <a:xfrm>
          <a:off x="870466" y="1574363"/>
          <a:ext cx="2284841" cy="776699"/>
        </a:xfrm>
        <a:prstGeom prst="roundRect">
          <a:avLst>
            <a:gd name="adj" fmla="val 1000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53435EBC-F8FD-4F50-AA23-433C4B1073DC}">
      <dsp:nvSpPr>
        <dsp:cNvPr id="0" name=""/>
        <dsp:cNvSpPr/>
      </dsp:nvSpPr>
      <dsp:spPr>
        <a:xfrm>
          <a:off x="1006372" y="1703473"/>
          <a:ext cx="2284841" cy="776699"/>
        </a:xfrm>
        <a:prstGeom prst="roundRect">
          <a:avLst>
            <a:gd name="adj" fmla="val 10000"/>
          </a:avLst>
        </a:prstGeom>
        <a:solidFill>
          <a:schemeClr val="lt1">
            <a:alpha val="90000"/>
            <a:hueOff val="0"/>
            <a:satOff val="0"/>
            <a:lumOff val="0"/>
            <a:alphaOff val="0"/>
          </a:schemeClr>
        </a:solidFill>
        <a:ln w="6350" cap="flat" cmpd="sng" algn="ctr">
          <a:solidFill>
            <a:schemeClr val="accent3">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fr-FR" sz="2400" b="1" kern="1200" dirty="0">
              <a:solidFill>
                <a:schemeClr val="tx1"/>
              </a:solidFill>
            </a:rPr>
            <a:t> MECANIQUE RESPIRATOIRE </a:t>
          </a:r>
        </a:p>
      </dsp:txBody>
      <dsp:txXfrm>
        <a:off x="1029121" y="1726222"/>
        <a:ext cx="2239343" cy="731201"/>
      </dsp:txXfrm>
    </dsp:sp>
    <dsp:sp modelId="{B2B5446D-EDBF-444B-995D-8471DE1EAFF1}">
      <dsp:nvSpPr>
        <dsp:cNvPr id="0" name=""/>
        <dsp:cNvSpPr/>
      </dsp:nvSpPr>
      <dsp:spPr>
        <a:xfrm>
          <a:off x="3832421" y="1546410"/>
          <a:ext cx="2360101" cy="960489"/>
        </a:xfrm>
        <a:prstGeom prst="roundRect">
          <a:avLst>
            <a:gd name="adj" fmla="val 1000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45674166-0771-4831-ABB6-5061F51D7FCB}">
      <dsp:nvSpPr>
        <dsp:cNvPr id="0" name=""/>
        <dsp:cNvSpPr/>
      </dsp:nvSpPr>
      <dsp:spPr>
        <a:xfrm>
          <a:off x="3968326" y="1675520"/>
          <a:ext cx="2360101" cy="960489"/>
        </a:xfrm>
        <a:prstGeom prst="roundRect">
          <a:avLst>
            <a:gd name="adj" fmla="val 10000"/>
          </a:avLst>
        </a:prstGeom>
        <a:solidFill>
          <a:schemeClr val="lt1">
            <a:alpha val="90000"/>
            <a:hueOff val="0"/>
            <a:satOff val="0"/>
            <a:lumOff val="0"/>
            <a:alphaOff val="0"/>
          </a:schemeClr>
        </a:solidFill>
        <a:ln w="6350" cap="flat" cmpd="sng" algn="ctr">
          <a:solidFill>
            <a:schemeClr val="accent3">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fr-FR" sz="2400" b="1" kern="1200" dirty="0">
              <a:solidFill>
                <a:schemeClr val="tx1"/>
              </a:solidFill>
            </a:rPr>
            <a:t>TROUBLES RESPIRATOIRES NOCTURNES </a:t>
          </a:r>
        </a:p>
      </dsp:txBody>
      <dsp:txXfrm>
        <a:off x="3996458" y="1703652"/>
        <a:ext cx="2303837" cy="904225"/>
      </dsp:txXfrm>
    </dsp:sp>
    <dsp:sp modelId="{9ED9875F-1CC8-41BF-8820-677C8F5EE881}">
      <dsp:nvSpPr>
        <dsp:cNvPr id="0" name=""/>
        <dsp:cNvSpPr/>
      </dsp:nvSpPr>
      <dsp:spPr>
        <a:xfrm>
          <a:off x="6773471" y="1536631"/>
          <a:ext cx="3686214" cy="1463037"/>
        </a:xfrm>
        <a:prstGeom prst="roundRect">
          <a:avLst>
            <a:gd name="adj" fmla="val 1000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243DA0DD-A235-4CAE-8FB9-226626318382}">
      <dsp:nvSpPr>
        <dsp:cNvPr id="0" name=""/>
        <dsp:cNvSpPr/>
      </dsp:nvSpPr>
      <dsp:spPr>
        <a:xfrm>
          <a:off x="6909377" y="1665741"/>
          <a:ext cx="3686214" cy="1463037"/>
        </a:xfrm>
        <a:prstGeom prst="roundRect">
          <a:avLst>
            <a:gd name="adj" fmla="val 10000"/>
          </a:avLst>
        </a:prstGeom>
        <a:solidFill>
          <a:schemeClr val="lt1">
            <a:alpha val="90000"/>
            <a:hueOff val="0"/>
            <a:satOff val="0"/>
            <a:lumOff val="0"/>
            <a:alphaOff val="0"/>
          </a:schemeClr>
        </a:solidFill>
        <a:ln w="6350" cap="flat" cmpd="sng" algn="ctr">
          <a:solidFill>
            <a:schemeClr val="accent3">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fr-FR" sz="3200" b="1" kern="1200" dirty="0">
              <a:solidFill>
                <a:srgbClr val="FF0000"/>
              </a:solidFill>
            </a:rPr>
            <a:t>ACTION </a:t>
          </a:r>
        </a:p>
        <a:p>
          <a:pPr marL="0" lvl="0" indent="0" algn="ctr" defTabSz="1422400">
            <a:lnSpc>
              <a:spcPct val="90000"/>
            </a:lnSpc>
            <a:spcBef>
              <a:spcPct val="0"/>
            </a:spcBef>
            <a:spcAft>
              <a:spcPct val="35000"/>
            </a:spcAft>
            <a:buNone/>
          </a:pPr>
          <a:r>
            <a:rPr lang="fr-FR" sz="3200" b="1" kern="1200" dirty="0">
              <a:solidFill>
                <a:srgbClr val="FF0000"/>
              </a:solidFill>
            </a:rPr>
            <a:t>NEURO-HUMORALE</a:t>
          </a:r>
        </a:p>
      </dsp:txBody>
      <dsp:txXfrm>
        <a:off x="6952228" y="1708592"/>
        <a:ext cx="3600512" cy="1377335"/>
      </dsp:txXfrm>
    </dsp:sp>
    <dsp:sp modelId="{BE795A59-F006-422F-80E2-3A748E6920D0}">
      <dsp:nvSpPr>
        <dsp:cNvPr id="0" name=""/>
        <dsp:cNvSpPr/>
      </dsp:nvSpPr>
      <dsp:spPr>
        <a:xfrm>
          <a:off x="6303042" y="3407106"/>
          <a:ext cx="2946613" cy="1077452"/>
        </a:xfrm>
        <a:prstGeom prst="roundRect">
          <a:avLst>
            <a:gd name="adj" fmla="val 10000"/>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B2BFAA95-83B7-4ED0-BA79-257CC0BC28FC}">
      <dsp:nvSpPr>
        <dsp:cNvPr id="0" name=""/>
        <dsp:cNvSpPr/>
      </dsp:nvSpPr>
      <dsp:spPr>
        <a:xfrm>
          <a:off x="6438948" y="3536216"/>
          <a:ext cx="2946613" cy="1077452"/>
        </a:xfrm>
        <a:prstGeom prst="roundRect">
          <a:avLst>
            <a:gd name="adj" fmla="val 10000"/>
          </a:avLst>
        </a:prstGeom>
        <a:solidFill>
          <a:schemeClr val="lt1">
            <a:alpha val="90000"/>
            <a:hueOff val="0"/>
            <a:satOff val="0"/>
            <a:lumOff val="0"/>
            <a:alphaOff val="0"/>
          </a:schemeClr>
        </a:solidFill>
        <a:ln w="6350" cap="flat" cmpd="sng" algn="ctr">
          <a:solidFill>
            <a:schemeClr val="accent4">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fr-FR" sz="2400" b="1" kern="1200" dirty="0">
              <a:solidFill>
                <a:srgbClr val="FF0000"/>
              </a:solidFill>
            </a:rPr>
            <a:t>DYSFONCTIONNEMENT DU CONTROL VENTILATOIRE </a:t>
          </a:r>
        </a:p>
      </dsp:txBody>
      <dsp:txXfrm>
        <a:off x="6470505" y="3567773"/>
        <a:ext cx="2883499" cy="1014338"/>
      </dsp:txXfrm>
    </dsp:sp>
    <dsp:sp modelId="{E5917065-C812-453C-9F07-8675CECD3B6C}">
      <dsp:nvSpPr>
        <dsp:cNvPr id="0" name=""/>
        <dsp:cNvSpPr/>
      </dsp:nvSpPr>
      <dsp:spPr>
        <a:xfrm>
          <a:off x="5277602" y="4840291"/>
          <a:ext cx="2187441" cy="776699"/>
        </a:xfrm>
        <a:prstGeom prst="roundRect">
          <a:avLst>
            <a:gd name="adj" fmla="val 10000"/>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A7DA539F-F353-43C6-A1E9-F922DD40A095}">
      <dsp:nvSpPr>
        <dsp:cNvPr id="0" name=""/>
        <dsp:cNvSpPr/>
      </dsp:nvSpPr>
      <dsp:spPr>
        <a:xfrm>
          <a:off x="5413508" y="4969401"/>
          <a:ext cx="2187441" cy="776699"/>
        </a:xfrm>
        <a:prstGeom prst="roundRect">
          <a:avLst>
            <a:gd name="adj" fmla="val 10000"/>
          </a:avLst>
        </a:prstGeom>
        <a:solidFill>
          <a:schemeClr val="lt1">
            <a:alpha val="90000"/>
            <a:hueOff val="0"/>
            <a:satOff val="0"/>
            <a:lumOff val="0"/>
            <a:alphaOff val="0"/>
          </a:schemeClr>
        </a:solidFill>
        <a:ln w="6350" cap="flat" cmpd="sng" algn="ctr">
          <a:solidFill>
            <a:schemeClr val="accent5">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fr-FR" sz="1400" b="1" kern="1200" dirty="0"/>
            <a:t>EFFET DE LA LEPTINE </a:t>
          </a:r>
        </a:p>
      </dsp:txBody>
      <dsp:txXfrm>
        <a:off x="5436257" y="4992150"/>
        <a:ext cx="2141943" cy="731201"/>
      </dsp:txXfrm>
    </dsp:sp>
    <dsp:sp modelId="{E408061C-0E14-4A90-B11E-AB2EA8A76A5D}">
      <dsp:nvSpPr>
        <dsp:cNvPr id="0" name=""/>
        <dsp:cNvSpPr/>
      </dsp:nvSpPr>
      <dsp:spPr>
        <a:xfrm>
          <a:off x="7736855" y="4840291"/>
          <a:ext cx="2538240" cy="776699"/>
        </a:xfrm>
        <a:prstGeom prst="roundRect">
          <a:avLst>
            <a:gd name="adj" fmla="val 10000"/>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0BA4EDD8-691F-427B-84F9-30295F739772}">
      <dsp:nvSpPr>
        <dsp:cNvPr id="0" name=""/>
        <dsp:cNvSpPr/>
      </dsp:nvSpPr>
      <dsp:spPr>
        <a:xfrm>
          <a:off x="7872760" y="4969401"/>
          <a:ext cx="2538240" cy="776699"/>
        </a:xfrm>
        <a:prstGeom prst="roundRect">
          <a:avLst>
            <a:gd name="adj" fmla="val 10000"/>
          </a:avLst>
        </a:prstGeom>
        <a:solidFill>
          <a:schemeClr val="lt1">
            <a:alpha val="90000"/>
            <a:hueOff val="0"/>
            <a:satOff val="0"/>
            <a:lumOff val="0"/>
            <a:alphaOff val="0"/>
          </a:schemeClr>
        </a:solidFill>
        <a:ln w="6350" cap="flat" cmpd="sng" algn="ctr">
          <a:solidFill>
            <a:schemeClr val="accent5">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fr-FR" sz="1400" b="1" kern="1200" dirty="0"/>
            <a:t>MODULATION DE LA SENSIBILTE DES CHEMORECEPTEURS</a:t>
          </a:r>
        </a:p>
      </dsp:txBody>
      <dsp:txXfrm>
        <a:off x="7895509" y="4992150"/>
        <a:ext cx="2492742" cy="731201"/>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E564A2-8789-4F4A-A7E2-B6E7B5C1E877}">
      <dsp:nvSpPr>
        <dsp:cNvPr id="0" name=""/>
        <dsp:cNvSpPr/>
      </dsp:nvSpPr>
      <dsp:spPr>
        <a:xfrm>
          <a:off x="3318291" y="2268806"/>
          <a:ext cx="4114148" cy="3147948"/>
        </a:xfrm>
        <a:prstGeom prst="ellipse">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9685" tIns="19685" rIns="19685" bIns="19685" numCol="1" spcCol="1270" anchor="ctr" anchorCtr="0">
          <a:noAutofit/>
        </a:bodyPr>
        <a:lstStyle/>
        <a:p>
          <a:pPr marL="0" lvl="0" indent="0" algn="ctr" defTabSz="1377950">
            <a:lnSpc>
              <a:spcPct val="90000"/>
            </a:lnSpc>
            <a:spcBef>
              <a:spcPct val="0"/>
            </a:spcBef>
            <a:spcAft>
              <a:spcPct val="35000"/>
            </a:spcAft>
            <a:buNone/>
          </a:pPr>
          <a:r>
            <a:rPr lang="fr-FR" sz="3100" b="1" i="0" kern="1200" dirty="0"/>
            <a:t>Diminution de la réponse ventilatoire à l'hypoxie et l'hypercapnie </a:t>
          </a:r>
        </a:p>
      </dsp:txBody>
      <dsp:txXfrm>
        <a:off x="3920794" y="2729812"/>
        <a:ext cx="2909142" cy="2225936"/>
      </dsp:txXfrm>
    </dsp:sp>
    <dsp:sp modelId="{02D217C9-373A-4769-AE46-90D7E0C50DB4}">
      <dsp:nvSpPr>
        <dsp:cNvPr id="0" name=""/>
        <dsp:cNvSpPr/>
      </dsp:nvSpPr>
      <dsp:spPr>
        <a:xfrm rot="12900000">
          <a:off x="1362723" y="1497068"/>
          <a:ext cx="2606519" cy="897165"/>
        </a:xfrm>
        <a:prstGeom prst="leftArrow">
          <a:avLst>
            <a:gd name="adj1" fmla="val 60000"/>
            <a:gd name="adj2" fmla="val 50000"/>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 modelId="{A182C1B1-3D34-466C-B1DC-786B4E7F5D83}">
      <dsp:nvSpPr>
        <dsp:cNvPr id="0" name=""/>
        <dsp:cNvSpPr/>
      </dsp:nvSpPr>
      <dsp:spPr>
        <a:xfrm>
          <a:off x="103139" y="1911"/>
          <a:ext cx="2990551" cy="2392441"/>
        </a:xfrm>
        <a:prstGeom prst="roundRect">
          <a:avLst>
            <a:gd name="adj" fmla="val 10000"/>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1511300">
            <a:lnSpc>
              <a:spcPct val="90000"/>
            </a:lnSpc>
            <a:spcBef>
              <a:spcPct val="0"/>
            </a:spcBef>
            <a:spcAft>
              <a:spcPct val="35000"/>
            </a:spcAft>
            <a:buNone/>
          </a:pPr>
          <a:r>
            <a:rPr lang="fr-FR" sz="3400" kern="1200" dirty="0"/>
            <a:t>Hyposensibilité des centres respiratoires au CO2</a:t>
          </a:r>
        </a:p>
      </dsp:txBody>
      <dsp:txXfrm>
        <a:off x="173211" y="71983"/>
        <a:ext cx="2850407" cy="2252297"/>
      </dsp:txXfrm>
    </dsp:sp>
    <dsp:sp modelId="{35BEA17E-7B9C-44D5-B912-B0390BA2E0A3}">
      <dsp:nvSpPr>
        <dsp:cNvPr id="0" name=""/>
        <dsp:cNvSpPr/>
      </dsp:nvSpPr>
      <dsp:spPr>
        <a:xfrm rot="19500000">
          <a:off x="6781489" y="1497068"/>
          <a:ext cx="2606519" cy="897165"/>
        </a:xfrm>
        <a:prstGeom prst="leftArrow">
          <a:avLst>
            <a:gd name="adj1" fmla="val 60000"/>
            <a:gd name="adj2" fmla="val 50000"/>
          </a:avLst>
        </a:prstGeom>
        <a:solidFill>
          <a:schemeClr val="accent3">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 modelId="{368C8A49-45C3-45B4-8604-2330688F0EC2}">
      <dsp:nvSpPr>
        <dsp:cNvPr id="0" name=""/>
        <dsp:cNvSpPr/>
      </dsp:nvSpPr>
      <dsp:spPr>
        <a:xfrm>
          <a:off x="7657040" y="1911"/>
          <a:ext cx="2990551" cy="2392441"/>
        </a:xfrm>
        <a:prstGeom prst="roundRect">
          <a:avLst>
            <a:gd name="adj" fmla="val 10000"/>
          </a:avLst>
        </a:prstGeom>
        <a:solidFill>
          <a:schemeClr val="accent3">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1511300">
            <a:lnSpc>
              <a:spcPct val="90000"/>
            </a:lnSpc>
            <a:spcBef>
              <a:spcPct val="0"/>
            </a:spcBef>
            <a:spcAft>
              <a:spcPct val="35000"/>
            </a:spcAft>
            <a:buNone/>
          </a:pPr>
          <a:r>
            <a:rPr lang="fr-FR" sz="3400" kern="1200" dirty="0"/>
            <a:t>Résistance centrale à la leptine </a:t>
          </a:r>
        </a:p>
      </dsp:txBody>
      <dsp:txXfrm>
        <a:off x="7727112" y="71983"/>
        <a:ext cx="2850407" cy="2252297"/>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5910F5-7FB3-4EEC-A5E6-51088D4EED48}">
      <dsp:nvSpPr>
        <dsp:cNvPr id="0" name=""/>
        <dsp:cNvSpPr/>
      </dsp:nvSpPr>
      <dsp:spPr>
        <a:xfrm>
          <a:off x="8769863" y="3939809"/>
          <a:ext cx="694659" cy="426308"/>
        </a:xfrm>
        <a:custGeom>
          <a:avLst/>
          <a:gdLst/>
          <a:ahLst/>
          <a:cxnLst/>
          <a:rect l="0" t="0" r="0" b="0"/>
          <a:pathLst>
            <a:path>
              <a:moveTo>
                <a:pt x="0" y="0"/>
              </a:moveTo>
              <a:lnTo>
                <a:pt x="0" y="290516"/>
              </a:lnTo>
              <a:lnTo>
                <a:pt x="694659" y="290516"/>
              </a:lnTo>
              <a:lnTo>
                <a:pt x="694659" y="426308"/>
              </a:lnTo>
            </a:path>
          </a:pathLst>
        </a:custGeom>
        <a:noFill/>
        <a:ln w="12700" cap="flat" cmpd="sng" algn="ctr">
          <a:solidFill>
            <a:schemeClr val="accent5">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7B31A910-90F9-4C2F-81CD-A8951EB8CF4B}">
      <dsp:nvSpPr>
        <dsp:cNvPr id="0" name=""/>
        <dsp:cNvSpPr/>
      </dsp:nvSpPr>
      <dsp:spPr>
        <a:xfrm>
          <a:off x="6307164" y="3939809"/>
          <a:ext cx="2462699" cy="426308"/>
        </a:xfrm>
        <a:custGeom>
          <a:avLst/>
          <a:gdLst/>
          <a:ahLst/>
          <a:cxnLst/>
          <a:rect l="0" t="0" r="0" b="0"/>
          <a:pathLst>
            <a:path>
              <a:moveTo>
                <a:pt x="2462699" y="0"/>
              </a:moveTo>
              <a:lnTo>
                <a:pt x="2462699" y="290516"/>
              </a:lnTo>
              <a:lnTo>
                <a:pt x="0" y="290516"/>
              </a:lnTo>
              <a:lnTo>
                <a:pt x="0" y="426308"/>
              </a:lnTo>
            </a:path>
          </a:pathLst>
        </a:custGeom>
        <a:noFill/>
        <a:ln w="12700" cap="flat" cmpd="sng" algn="ctr">
          <a:solidFill>
            <a:schemeClr val="accent5">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BF998672-D53F-4040-BE28-80228328390D}">
      <dsp:nvSpPr>
        <dsp:cNvPr id="0" name=""/>
        <dsp:cNvSpPr/>
      </dsp:nvSpPr>
      <dsp:spPr>
        <a:xfrm>
          <a:off x="8769863" y="2520744"/>
          <a:ext cx="228007" cy="488271"/>
        </a:xfrm>
        <a:custGeom>
          <a:avLst/>
          <a:gdLst/>
          <a:ahLst/>
          <a:cxnLst/>
          <a:rect l="0" t="0" r="0" b="0"/>
          <a:pathLst>
            <a:path>
              <a:moveTo>
                <a:pt x="228007" y="0"/>
              </a:moveTo>
              <a:lnTo>
                <a:pt x="228007" y="352479"/>
              </a:lnTo>
              <a:lnTo>
                <a:pt x="0" y="352479"/>
              </a:lnTo>
              <a:lnTo>
                <a:pt x="0" y="488271"/>
              </a:lnTo>
            </a:path>
          </a:pathLst>
        </a:custGeom>
        <a:noFill/>
        <a:ln w="12700" cap="flat" cmpd="sng" algn="ctr">
          <a:solidFill>
            <a:schemeClr val="accent4">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34271A32-4146-4644-AC42-39E2F878158B}">
      <dsp:nvSpPr>
        <dsp:cNvPr id="0" name=""/>
        <dsp:cNvSpPr/>
      </dsp:nvSpPr>
      <dsp:spPr>
        <a:xfrm>
          <a:off x="4722156" y="1225604"/>
          <a:ext cx="4275714" cy="364345"/>
        </a:xfrm>
        <a:custGeom>
          <a:avLst/>
          <a:gdLst/>
          <a:ahLst/>
          <a:cxnLst/>
          <a:rect l="0" t="0" r="0" b="0"/>
          <a:pathLst>
            <a:path>
              <a:moveTo>
                <a:pt x="0" y="0"/>
              </a:moveTo>
              <a:lnTo>
                <a:pt x="0" y="228553"/>
              </a:lnTo>
              <a:lnTo>
                <a:pt x="4275714" y="228553"/>
              </a:lnTo>
              <a:lnTo>
                <a:pt x="4275714" y="364345"/>
              </a:lnTo>
            </a:path>
          </a:pathLst>
        </a:custGeom>
        <a:noFill/>
        <a:ln w="12700" cap="flat" cmpd="sng" algn="ctr">
          <a:solidFill>
            <a:schemeClr val="accent3">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7F284F58-C869-4DA0-A937-41C425FF8080}">
      <dsp:nvSpPr>
        <dsp:cNvPr id="0" name=""/>
        <dsp:cNvSpPr/>
      </dsp:nvSpPr>
      <dsp:spPr>
        <a:xfrm>
          <a:off x="4722156" y="1225604"/>
          <a:ext cx="399731" cy="376064"/>
        </a:xfrm>
        <a:custGeom>
          <a:avLst/>
          <a:gdLst/>
          <a:ahLst/>
          <a:cxnLst/>
          <a:rect l="0" t="0" r="0" b="0"/>
          <a:pathLst>
            <a:path>
              <a:moveTo>
                <a:pt x="0" y="0"/>
              </a:moveTo>
              <a:lnTo>
                <a:pt x="0" y="240272"/>
              </a:lnTo>
              <a:lnTo>
                <a:pt x="399731" y="240272"/>
              </a:lnTo>
              <a:lnTo>
                <a:pt x="399731" y="376064"/>
              </a:lnTo>
            </a:path>
          </a:pathLst>
        </a:custGeom>
        <a:noFill/>
        <a:ln w="12700" cap="flat" cmpd="sng" algn="ctr">
          <a:solidFill>
            <a:schemeClr val="accent3">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F30A5D81-3A4C-4808-B62E-040565B611C7}">
      <dsp:nvSpPr>
        <dsp:cNvPr id="0" name=""/>
        <dsp:cNvSpPr/>
      </dsp:nvSpPr>
      <dsp:spPr>
        <a:xfrm>
          <a:off x="1527196" y="1225604"/>
          <a:ext cx="3194960" cy="409563"/>
        </a:xfrm>
        <a:custGeom>
          <a:avLst/>
          <a:gdLst/>
          <a:ahLst/>
          <a:cxnLst/>
          <a:rect l="0" t="0" r="0" b="0"/>
          <a:pathLst>
            <a:path>
              <a:moveTo>
                <a:pt x="3194960" y="0"/>
              </a:moveTo>
              <a:lnTo>
                <a:pt x="3194960" y="273771"/>
              </a:lnTo>
              <a:lnTo>
                <a:pt x="0" y="273771"/>
              </a:lnTo>
              <a:lnTo>
                <a:pt x="0" y="409563"/>
              </a:lnTo>
            </a:path>
          </a:pathLst>
        </a:custGeom>
        <a:noFill/>
        <a:ln w="12700" cap="flat" cmpd="sng" algn="ctr">
          <a:solidFill>
            <a:schemeClr val="accent3">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4D6527DF-DF19-419E-9A29-4091E9265D11}">
      <dsp:nvSpPr>
        <dsp:cNvPr id="0" name=""/>
        <dsp:cNvSpPr/>
      </dsp:nvSpPr>
      <dsp:spPr>
        <a:xfrm>
          <a:off x="2861287" y="294810"/>
          <a:ext cx="3721739" cy="930793"/>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ADF8F661-E145-4BA2-A6B1-64F207C64B09}">
      <dsp:nvSpPr>
        <dsp:cNvPr id="0" name=""/>
        <dsp:cNvSpPr/>
      </dsp:nvSpPr>
      <dsp:spPr>
        <a:xfrm>
          <a:off x="3024155" y="449536"/>
          <a:ext cx="3721739" cy="930793"/>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fr-FR" sz="3200" b="1" kern="1200" dirty="0">
              <a:solidFill>
                <a:schemeClr val="tx1"/>
              </a:solidFill>
            </a:rPr>
            <a:t>PHYSIOPATHOLOGIE </a:t>
          </a:r>
        </a:p>
        <a:p>
          <a:pPr marL="0" lvl="0" indent="0" algn="ctr" defTabSz="1422400">
            <a:lnSpc>
              <a:spcPct val="90000"/>
            </a:lnSpc>
            <a:spcBef>
              <a:spcPct val="0"/>
            </a:spcBef>
            <a:spcAft>
              <a:spcPct val="35000"/>
            </a:spcAft>
            <a:buNone/>
          </a:pPr>
          <a:r>
            <a:rPr lang="fr-FR" sz="3200" b="1" kern="1200" dirty="0">
              <a:solidFill>
                <a:schemeClr val="tx1"/>
              </a:solidFill>
            </a:rPr>
            <a:t>DU SOH</a:t>
          </a:r>
        </a:p>
      </dsp:txBody>
      <dsp:txXfrm>
        <a:off x="3051417" y="476798"/>
        <a:ext cx="3667215" cy="876269"/>
      </dsp:txXfrm>
    </dsp:sp>
    <dsp:sp modelId="{D6FADC92-91BC-41B8-9814-E3C3988B90C8}">
      <dsp:nvSpPr>
        <dsp:cNvPr id="0" name=""/>
        <dsp:cNvSpPr/>
      </dsp:nvSpPr>
      <dsp:spPr>
        <a:xfrm>
          <a:off x="158122" y="1635168"/>
          <a:ext cx="2738146" cy="930793"/>
        </a:xfrm>
        <a:prstGeom prst="roundRect">
          <a:avLst>
            <a:gd name="adj" fmla="val 1000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53435EBC-F8FD-4F50-AA23-433C4B1073DC}">
      <dsp:nvSpPr>
        <dsp:cNvPr id="0" name=""/>
        <dsp:cNvSpPr/>
      </dsp:nvSpPr>
      <dsp:spPr>
        <a:xfrm>
          <a:off x="320991" y="1789893"/>
          <a:ext cx="2738146" cy="930793"/>
        </a:xfrm>
        <a:prstGeom prst="roundRect">
          <a:avLst>
            <a:gd name="adj" fmla="val 10000"/>
          </a:avLst>
        </a:prstGeom>
        <a:solidFill>
          <a:schemeClr val="lt1">
            <a:alpha val="90000"/>
            <a:hueOff val="0"/>
            <a:satOff val="0"/>
            <a:lumOff val="0"/>
            <a:alphaOff val="0"/>
          </a:schemeClr>
        </a:solidFill>
        <a:ln w="6350" cap="flat" cmpd="sng" algn="ctr">
          <a:solidFill>
            <a:schemeClr val="accent3">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fr-FR" sz="2400" b="1" kern="1200" dirty="0">
              <a:solidFill>
                <a:schemeClr val="tx1"/>
              </a:solidFill>
            </a:rPr>
            <a:t> MECANIQUE RESPIRATOIRE </a:t>
          </a:r>
        </a:p>
      </dsp:txBody>
      <dsp:txXfrm>
        <a:off x="348253" y="1817155"/>
        <a:ext cx="2683622" cy="876269"/>
      </dsp:txXfrm>
    </dsp:sp>
    <dsp:sp modelId="{B2B5446D-EDBF-444B-995D-8471DE1EAFF1}">
      <dsp:nvSpPr>
        <dsp:cNvPr id="0" name=""/>
        <dsp:cNvSpPr/>
      </dsp:nvSpPr>
      <dsp:spPr>
        <a:xfrm>
          <a:off x="3707719" y="1601669"/>
          <a:ext cx="2828338" cy="1403897"/>
        </a:xfrm>
        <a:prstGeom prst="roundRect">
          <a:avLst>
            <a:gd name="adj" fmla="val 1000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45674166-0771-4831-ABB6-5061F51D7FCB}">
      <dsp:nvSpPr>
        <dsp:cNvPr id="0" name=""/>
        <dsp:cNvSpPr/>
      </dsp:nvSpPr>
      <dsp:spPr>
        <a:xfrm>
          <a:off x="3870588" y="1756394"/>
          <a:ext cx="2828338" cy="1403897"/>
        </a:xfrm>
        <a:prstGeom prst="roundRect">
          <a:avLst>
            <a:gd name="adj" fmla="val 10000"/>
          </a:avLst>
        </a:prstGeom>
        <a:solidFill>
          <a:schemeClr val="lt1">
            <a:alpha val="90000"/>
            <a:hueOff val="0"/>
            <a:satOff val="0"/>
            <a:lumOff val="0"/>
            <a:alphaOff val="0"/>
          </a:schemeClr>
        </a:solidFill>
        <a:ln w="6350" cap="flat" cmpd="sng" algn="ctr">
          <a:solidFill>
            <a:schemeClr val="accent3">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fr-FR" sz="2800" b="1" kern="1200" dirty="0">
              <a:solidFill>
                <a:srgbClr val="FF0000"/>
              </a:solidFill>
            </a:rPr>
            <a:t>TROUBLES RESPIRATOIRES NOCTURNES </a:t>
          </a:r>
        </a:p>
      </dsp:txBody>
      <dsp:txXfrm>
        <a:off x="3911707" y="1797513"/>
        <a:ext cx="2746100" cy="1321659"/>
      </dsp:txXfrm>
    </dsp:sp>
    <dsp:sp modelId="{9ED9875F-1CC8-41BF-8820-677C8F5EE881}">
      <dsp:nvSpPr>
        <dsp:cNvPr id="0" name=""/>
        <dsp:cNvSpPr/>
      </dsp:nvSpPr>
      <dsp:spPr>
        <a:xfrm>
          <a:off x="7551879" y="1589950"/>
          <a:ext cx="2891983" cy="930793"/>
        </a:xfrm>
        <a:prstGeom prst="roundRect">
          <a:avLst>
            <a:gd name="adj" fmla="val 1000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243DA0DD-A235-4CAE-8FB9-226626318382}">
      <dsp:nvSpPr>
        <dsp:cNvPr id="0" name=""/>
        <dsp:cNvSpPr/>
      </dsp:nvSpPr>
      <dsp:spPr>
        <a:xfrm>
          <a:off x="7714748" y="1744675"/>
          <a:ext cx="2891983" cy="930793"/>
        </a:xfrm>
        <a:prstGeom prst="roundRect">
          <a:avLst>
            <a:gd name="adj" fmla="val 10000"/>
          </a:avLst>
        </a:prstGeom>
        <a:solidFill>
          <a:schemeClr val="lt1">
            <a:alpha val="90000"/>
            <a:hueOff val="0"/>
            <a:satOff val="0"/>
            <a:lumOff val="0"/>
            <a:alphaOff val="0"/>
          </a:schemeClr>
        </a:solidFill>
        <a:ln w="6350" cap="flat" cmpd="sng" algn="ctr">
          <a:solidFill>
            <a:schemeClr val="accent3">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fr-FR" sz="2400" b="1" kern="1200" dirty="0">
              <a:solidFill>
                <a:schemeClr val="tx1"/>
              </a:solidFill>
            </a:rPr>
            <a:t>ACTION</a:t>
          </a:r>
        </a:p>
        <a:p>
          <a:pPr marL="0" lvl="0" indent="0" algn="ctr" defTabSz="1066800">
            <a:lnSpc>
              <a:spcPct val="90000"/>
            </a:lnSpc>
            <a:spcBef>
              <a:spcPct val="0"/>
            </a:spcBef>
            <a:spcAft>
              <a:spcPct val="35000"/>
            </a:spcAft>
            <a:buNone/>
          </a:pPr>
          <a:r>
            <a:rPr lang="fr-FR" sz="2400" b="1" kern="1200" dirty="0">
              <a:solidFill>
                <a:schemeClr val="tx1"/>
              </a:solidFill>
            </a:rPr>
            <a:t> NEURO-HUMORALE</a:t>
          </a:r>
        </a:p>
      </dsp:txBody>
      <dsp:txXfrm>
        <a:off x="7742010" y="1771937"/>
        <a:ext cx="2837459" cy="876269"/>
      </dsp:txXfrm>
    </dsp:sp>
    <dsp:sp modelId="{BE795A59-F006-422F-80E2-3A748E6920D0}">
      <dsp:nvSpPr>
        <dsp:cNvPr id="0" name=""/>
        <dsp:cNvSpPr/>
      </dsp:nvSpPr>
      <dsp:spPr>
        <a:xfrm>
          <a:off x="7004257" y="3009015"/>
          <a:ext cx="3531212" cy="930793"/>
        </a:xfrm>
        <a:prstGeom prst="roundRect">
          <a:avLst>
            <a:gd name="adj" fmla="val 10000"/>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B2BFAA95-83B7-4ED0-BA79-257CC0BC28FC}">
      <dsp:nvSpPr>
        <dsp:cNvPr id="0" name=""/>
        <dsp:cNvSpPr/>
      </dsp:nvSpPr>
      <dsp:spPr>
        <a:xfrm>
          <a:off x="7167126" y="3163740"/>
          <a:ext cx="3531212" cy="930793"/>
        </a:xfrm>
        <a:prstGeom prst="roundRect">
          <a:avLst>
            <a:gd name="adj" fmla="val 10000"/>
          </a:avLst>
        </a:prstGeom>
        <a:solidFill>
          <a:schemeClr val="lt1">
            <a:alpha val="90000"/>
            <a:hueOff val="0"/>
            <a:satOff val="0"/>
            <a:lumOff val="0"/>
            <a:alphaOff val="0"/>
          </a:schemeClr>
        </a:solidFill>
        <a:ln w="6350" cap="flat" cmpd="sng" algn="ctr">
          <a:solidFill>
            <a:schemeClr val="accent4">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fr-FR" sz="2400" b="1" kern="1200" dirty="0"/>
            <a:t>DYSFONCTIONNEMENT DU CONTROL VENTILATOIRE </a:t>
          </a:r>
        </a:p>
      </dsp:txBody>
      <dsp:txXfrm>
        <a:off x="7194388" y="3191002"/>
        <a:ext cx="3476688" cy="876269"/>
      </dsp:txXfrm>
    </dsp:sp>
    <dsp:sp modelId="{E5917065-C812-453C-9F07-8675CECD3B6C}">
      <dsp:nvSpPr>
        <dsp:cNvPr id="0" name=""/>
        <dsp:cNvSpPr/>
      </dsp:nvSpPr>
      <dsp:spPr>
        <a:xfrm>
          <a:off x="4996452" y="4366118"/>
          <a:ext cx="2621423" cy="930793"/>
        </a:xfrm>
        <a:prstGeom prst="roundRect">
          <a:avLst>
            <a:gd name="adj" fmla="val 10000"/>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A7DA539F-F353-43C6-A1E9-F922DD40A095}">
      <dsp:nvSpPr>
        <dsp:cNvPr id="0" name=""/>
        <dsp:cNvSpPr/>
      </dsp:nvSpPr>
      <dsp:spPr>
        <a:xfrm>
          <a:off x="5159321" y="4520843"/>
          <a:ext cx="2621423" cy="930793"/>
        </a:xfrm>
        <a:prstGeom prst="roundRect">
          <a:avLst>
            <a:gd name="adj" fmla="val 10000"/>
          </a:avLst>
        </a:prstGeom>
        <a:solidFill>
          <a:schemeClr val="lt1">
            <a:alpha val="90000"/>
            <a:hueOff val="0"/>
            <a:satOff val="0"/>
            <a:lumOff val="0"/>
            <a:alphaOff val="0"/>
          </a:schemeClr>
        </a:solidFill>
        <a:ln w="6350" cap="flat" cmpd="sng" algn="ctr">
          <a:solidFill>
            <a:schemeClr val="accent5">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fr-FR" sz="1700" b="1" kern="1200" dirty="0"/>
            <a:t>EFFET DE LA LEPTINE </a:t>
          </a:r>
        </a:p>
      </dsp:txBody>
      <dsp:txXfrm>
        <a:off x="5186583" y="4548105"/>
        <a:ext cx="2566899" cy="876269"/>
      </dsp:txXfrm>
    </dsp:sp>
    <dsp:sp modelId="{E408061C-0E14-4A90-B11E-AB2EA8A76A5D}">
      <dsp:nvSpPr>
        <dsp:cNvPr id="0" name=""/>
        <dsp:cNvSpPr/>
      </dsp:nvSpPr>
      <dsp:spPr>
        <a:xfrm>
          <a:off x="7943613" y="4366118"/>
          <a:ext cx="3041819" cy="930793"/>
        </a:xfrm>
        <a:prstGeom prst="roundRect">
          <a:avLst>
            <a:gd name="adj" fmla="val 10000"/>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0BA4EDD8-691F-427B-84F9-30295F739772}">
      <dsp:nvSpPr>
        <dsp:cNvPr id="0" name=""/>
        <dsp:cNvSpPr/>
      </dsp:nvSpPr>
      <dsp:spPr>
        <a:xfrm>
          <a:off x="8106482" y="4520843"/>
          <a:ext cx="3041819" cy="930793"/>
        </a:xfrm>
        <a:prstGeom prst="roundRect">
          <a:avLst>
            <a:gd name="adj" fmla="val 10000"/>
          </a:avLst>
        </a:prstGeom>
        <a:solidFill>
          <a:schemeClr val="lt1">
            <a:alpha val="90000"/>
            <a:hueOff val="0"/>
            <a:satOff val="0"/>
            <a:lumOff val="0"/>
            <a:alphaOff val="0"/>
          </a:schemeClr>
        </a:solidFill>
        <a:ln w="6350" cap="flat" cmpd="sng" algn="ctr">
          <a:solidFill>
            <a:schemeClr val="accent5">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fr-FR" sz="1700" b="1" kern="1200" dirty="0"/>
            <a:t>MODULATION DE LA SENSIBILTE DES CHEMORECEPTEURS</a:t>
          </a:r>
        </a:p>
      </dsp:txBody>
      <dsp:txXfrm>
        <a:off x="8133744" y="4548105"/>
        <a:ext cx="2987295" cy="876269"/>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A70D2C3-BAE6-40E4-97B8-85CD4869F2B8}">
      <dsp:nvSpPr>
        <dsp:cNvPr id="0" name=""/>
        <dsp:cNvSpPr/>
      </dsp:nvSpPr>
      <dsp:spPr>
        <a:xfrm>
          <a:off x="2614893" y="0"/>
          <a:ext cx="3922341" cy="3434322"/>
        </a:xfrm>
        <a:prstGeom prst="rightArrow">
          <a:avLst>
            <a:gd name="adj1" fmla="val 75000"/>
            <a:gd name="adj2" fmla="val 50000"/>
          </a:avLst>
        </a:prstGeom>
        <a:solidFill>
          <a:schemeClr val="accent2">
            <a:tint val="40000"/>
            <a:alpha val="90000"/>
            <a:hueOff val="0"/>
            <a:satOff val="0"/>
            <a:lumOff val="0"/>
            <a:alphaOff val="0"/>
          </a:schemeClr>
        </a:solidFill>
        <a:ln w="6350" cap="flat" cmpd="sng" algn="ctr">
          <a:solidFill>
            <a:schemeClr val="accent2">
              <a:tint val="40000"/>
              <a:alpha val="90000"/>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7145" tIns="17145" rIns="17145" bIns="17145" numCol="1" spcCol="1270" anchor="t" anchorCtr="0">
          <a:noAutofit/>
        </a:bodyPr>
        <a:lstStyle/>
        <a:p>
          <a:pPr marL="228600" lvl="1" indent="-228600" algn="l" defTabSz="1200150">
            <a:lnSpc>
              <a:spcPct val="90000"/>
            </a:lnSpc>
            <a:spcBef>
              <a:spcPct val="0"/>
            </a:spcBef>
            <a:spcAft>
              <a:spcPct val="15000"/>
            </a:spcAft>
            <a:buChar char="•"/>
          </a:pPr>
          <a:r>
            <a:rPr lang="fr-FR" sz="2700" b="1" kern="1200" dirty="0"/>
            <a:t>SAS</a:t>
          </a:r>
          <a:r>
            <a:rPr lang="fr-FR" sz="2700" kern="1200" dirty="0"/>
            <a:t>(IAH ≥ 5/h ± hypoventilation): 90% cas</a:t>
          </a:r>
          <a:endParaRPr lang="fr-FR" sz="2700" b="1" kern="1200" dirty="0"/>
        </a:p>
        <a:p>
          <a:pPr marL="228600" lvl="1" indent="-228600" algn="l" defTabSz="1200150">
            <a:lnSpc>
              <a:spcPct val="90000"/>
            </a:lnSpc>
            <a:spcBef>
              <a:spcPct val="0"/>
            </a:spcBef>
            <a:spcAft>
              <a:spcPct val="15000"/>
            </a:spcAft>
            <a:buChar char="•"/>
          </a:pPr>
          <a:r>
            <a:rPr lang="fr-FR" sz="2700" b="1" kern="1200" dirty="0"/>
            <a:t>hypoventilation sans SAOS </a:t>
          </a:r>
          <a:r>
            <a:rPr lang="fr-FR" sz="2700" kern="1200" dirty="0"/>
            <a:t>(IAH &lt;5): 10 %</a:t>
          </a:r>
          <a:endParaRPr lang="fr-FR" sz="2700" b="1" kern="1200" dirty="0"/>
        </a:p>
      </dsp:txBody>
      <dsp:txXfrm>
        <a:off x="2614893" y="429290"/>
        <a:ext cx="2634470" cy="2575742"/>
      </dsp:txXfrm>
    </dsp:sp>
    <dsp:sp modelId="{B4A20A0B-6B9A-4A03-ACE2-413E267DFDA1}">
      <dsp:nvSpPr>
        <dsp:cNvPr id="0" name=""/>
        <dsp:cNvSpPr/>
      </dsp:nvSpPr>
      <dsp:spPr>
        <a:xfrm>
          <a:off x="0" y="0"/>
          <a:ext cx="2614894" cy="3434322"/>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18110" tIns="59055" rIns="118110" bIns="59055" numCol="1" spcCol="1270" anchor="ctr" anchorCtr="0">
          <a:noAutofit/>
        </a:bodyPr>
        <a:lstStyle/>
        <a:p>
          <a:pPr marL="0" lvl="0" indent="0" algn="ctr" defTabSz="1377950">
            <a:lnSpc>
              <a:spcPct val="90000"/>
            </a:lnSpc>
            <a:spcBef>
              <a:spcPct val="0"/>
            </a:spcBef>
            <a:spcAft>
              <a:spcPct val="35000"/>
            </a:spcAft>
            <a:buNone/>
          </a:pPr>
          <a:r>
            <a:rPr lang="fr-FR" sz="3100" b="1" kern="1200"/>
            <a:t>Troubles respiratoires du sommeil</a:t>
          </a:r>
          <a:endParaRPr lang="fr-FR" sz="3100" kern="1200" dirty="0"/>
        </a:p>
      </dsp:txBody>
      <dsp:txXfrm>
        <a:off x="127649" y="127649"/>
        <a:ext cx="2359596" cy="3179024"/>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D23D7D9-674D-4904-A9AF-C25258E6B446}">
      <dsp:nvSpPr>
        <dsp:cNvPr id="0" name=""/>
        <dsp:cNvSpPr/>
      </dsp:nvSpPr>
      <dsp:spPr>
        <a:xfrm>
          <a:off x="4227140" y="661"/>
          <a:ext cx="6340710" cy="2579687"/>
        </a:xfrm>
        <a:prstGeom prst="rightArrow">
          <a:avLst>
            <a:gd name="adj1" fmla="val 75000"/>
            <a:gd name="adj2" fmla="val 50000"/>
          </a:avLst>
        </a:prstGeom>
        <a:solidFill>
          <a:schemeClr val="accent2">
            <a:alpha val="90000"/>
            <a:tint val="40000"/>
            <a:hueOff val="0"/>
            <a:satOff val="0"/>
            <a:lumOff val="0"/>
            <a:alphaOff val="0"/>
          </a:schemeClr>
        </a:solidFill>
        <a:ln w="6350" cap="flat" cmpd="sng" algn="ctr">
          <a:solidFill>
            <a:schemeClr val="accent2">
              <a:alpha val="90000"/>
              <a:tint val="40000"/>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4445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0160" tIns="10160" rIns="10160" bIns="10160" numCol="1" spcCol="1270" anchor="t" anchorCtr="0">
          <a:noAutofit/>
        </a:bodyPr>
        <a:lstStyle/>
        <a:p>
          <a:pPr marL="171450" lvl="1" indent="-171450" algn="l" defTabSz="711200">
            <a:lnSpc>
              <a:spcPct val="90000"/>
            </a:lnSpc>
            <a:spcBef>
              <a:spcPct val="0"/>
            </a:spcBef>
            <a:spcAft>
              <a:spcPct val="15000"/>
            </a:spcAft>
            <a:buChar char="•"/>
          </a:pPr>
          <a:r>
            <a:rPr lang="fr-FR" sz="1600" kern="1200" dirty="0"/>
            <a:t>le ratio [durée événement respiratoire obstructif/ durée de la reprise ventilatoire] au cours du sommeil était corrélé à la PaCO2 diurne </a:t>
          </a:r>
        </a:p>
        <a:p>
          <a:pPr marL="171450" lvl="1" indent="-171450" algn="l" defTabSz="711200">
            <a:lnSpc>
              <a:spcPct val="90000"/>
            </a:lnSpc>
            <a:spcBef>
              <a:spcPct val="0"/>
            </a:spcBef>
            <a:spcAft>
              <a:spcPct val="15000"/>
            </a:spcAft>
            <a:buChar char="•"/>
          </a:pPr>
          <a:r>
            <a:rPr lang="fr-FR" sz="1600" kern="1200" dirty="0"/>
            <a:t>L'intensité de la reprise ventilatoire après un événement obstructif était également inversement corrélée à la PaCO2 diurne</a:t>
          </a:r>
        </a:p>
        <a:p>
          <a:pPr marL="171450" lvl="1" indent="-171450" algn="l" defTabSz="711200">
            <a:lnSpc>
              <a:spcPct val="90000"/>
            </a:lnSpc>
            <a:spcBef>
              <a:spcPct val="0"/>
            </a:spcBef>
            <a:spcAft>
              <a:spcPct val="15000"/>
            </a:spcAft>
            <a:buChar char="•"/>
          </a:pPr>
          <a:r>
            <a:rPr lang="fr-FR" sz="1600" kern="1200" dirty="0"/>
            <a:t>La correction de l'hypercapnie après traitement par pression positive continue</a:t>
          </a:r>
        </a:p>
      </dsp:txBody>
      <dsp:txXfrm>
        <a:off x="4227140" y="323122"/>
        <a:ext cx="5373327" cy="1934765"/>
      </dsp:txXfrm>
    </dsp:sp>
    <dsp:sp modelId="{A6A1202C-C737-40DF-B0CD-A5396F6F0352}">
      <dsp:nvSpPr>
        <dsp:cNvPr id="0" name=""/>
        <dsp:cNvSpPr/>
      </dsp:nvSpPr>
      <dsp:spPr>
        <a:xfrm>
          <a:off x="0" y="661"/>
          <a:ext cx="4227140" cy="2579687"/>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48590" tIns="74295" rIns="148590" bIns="74295" numCol="1" spcCol="1270" anchor="ctr" anchorCtr="0">
          <a:noAutofit/>
        </a:bodyPr>
        <a:lstStyle/>
        <a:p>
          <a:pPr marL="0" lvl="0" indent="0" algn="ctr" defTabSz="1733550">
            <a:lnSpc>
              <a:spcPct val="90000"/>
            </a:lnSpc>
            <a:spcBef>
              <a:spcPct val="0"/>
            </a:spcBef>
            <a:spcAft>
              <a:spcPct val="35000"/>
            </a:spcAft>
            <a:buNone/>
          </a:pPr>
          <a:r>
            <a:rPr lang="fr-FR" sz="3900" b="1" kern="1200" dirty="0"/>
            <a:t>SAOS</a:t>
          </a:r>
          <a:endParaRPr lang="fr-FR" sz="3900" kern="1200" dirty="0"/>
        </a:p>
      </dsp:txBody>
      <dsp:txXfrm>
        <a:off x="125930" y="126591"/>
        <a:ext cx="3975280" cy="2327827"/>
      </dsp:txXfrm>
    </dsp:sp>
    <dsp:sp modelId="{B34A3A94-5E4A-480C-AE61-655A739063E3}">
      <dsp:nvSpPr>
        <dsp:cNvPr id="0" name=""/>
        <dsp:cNvSpPr/>
      </dsp:nvSpPr>
      <dsp:spPr>
        <a:xfrm>
          <a:off x="4227140" y="2838317"/>
          <a:ext cx="6340710" cy="2579687"/>
        </a:xfrm>
        <a:prstGeom prst="rightArrow">
          <a:avLst>
            <a:gd name="adj1" fmla="val 75000"/>
            <a:gd name="adj2" fmla="val 50000"/>
          </a:avLst>
        </a:prstGeom>
        <a:solidFill>
          <a:schemeClr val="accent2">
            <a:alpha val="90000"/>
            <a:tint val="40000"/>
            <a:hueOff val="0"/>
            <a:satOff val="0"/>
            <a:lumOff val="0"/>
            <a:alphaOff val="0"/>
          </a:schemeClr>
        </a:solidFill>
        <a:ln w="6350" cap="flat" cmpd="sng" algn="ctr">
          <a:solidFill>
            <a:schemeClr val="accent2">
              <a:alpha val="90000"/>
              <a:tint val="40000"/>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4445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5240" tIns="15240" rIns="15240" bIns="15240" numCol="1" spcCol="1270" anchor="t" anchorCtr="0">
          <a:noAutofit/>
        </a:bodyPr>
        <a:lstStyle/>
        <a:p>
          <a:pPr marL="228600" lvl="1" indent="-228600" algn="l" defTabSz="1066800">
            <a:lnSpc>
              <a:spcPct val="90000"/>
            </a:lnSpc>
            <a:spcBef>
              <a:spcPct val="0"/>
            </a:spcBef>
            <a:spcAft>
              <a:spcPct val="15000"/>
            </a:spcAft>
            <a:buChar char="•"/>
          </a:pPr>
          <a:r>
            <a:rPr lang="fr-FR" sz="2400" kern="1200" dirty="0"/>
            <a:t>Le Diaphragme seul muscle respiratoire fonctionnel en cours du REM , ne peut alors répondre à la charge mécanique imposée par l'obésité</a:t>
          </a:r>
        </a:p>
      </dsp:txBody>
      <dsp:txXfrm>
        <a:off x="4227140" y="3160778"/>
        <a:ext cx="5373327" cy="1934765"/>
      </dsp:txXfrm>
    </dsp:sp>
    <dsp:sp modelId="{1DC3F5C3-70B7-46CF-A558-4C64B5BF115C}">
      <dsp:nvSpPr>
        <dsp:cNvPr id="0" name=""/>
        <dsp:cNvSpPr/>
      </dsp:nvSpPr>
      <dsp:spPr>
        <a:xfrm>
          <a:off x="0" y="2838317"/>
          <a:ext cx="4227140" cy="2579687"/>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48590" tIns="74295" rIns="148590" bIns="74295" numCol="1" spcCol="1270" anchor="ctr" anchorCtr="0">
          <a:noAutofit/>
        </a:bodyPr>
        <a:lstStyle/>
        <a:p>
          <a:pPr marL="0" lvl="0" indent="0" algn="ctr" defTabSz="1733550">
            <a:lnSpc>
              <a:spcPct val="90000"/>
            </a:lnSpc>
            <a:spcBef>
              <a:spcPct val="0"/>
            </a:spcBef>
            <a:spcAft>
              <a:spcPct val="35000"/>
            </a:spcAft>
            <a:buNone/>
          </a:pPr>
          <a:r>
            <a:rPr lang="fr-FR" sz="3900" b="1" kern="1200" dirty="0"/>
            <a:t>hypoventilation alvéolaire au cours du sommeil paradoxal </a:t>
          </a:r>
          <a:endParaRPr lang="fr-FR" sz="3900" kern="1200" dirty="0"/>
        </a:p>
      </dsp:txBody>
      <dsp:txXfrm>
        <a:off x="125930" y="2964247"/>
        <a:ext cx="3975280" cy="2327827"/>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5D7E6C-E99E-48D1-A674-7657B3350F97}">
      <dsp:nvSpPr>
        <dsp:cNvPr id="0" name=""/>
        <dsp:cNvSpPr/>
      </dsp:nvSpPr>
      <dsp:spPr>
        <a:xfrm>
          <a:off x="9627" y="389210"/>
          <a:ext cx="7441815" cy="1325784"/>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3825" tIns="82550" rIns="123825" bIns="82550" numCol="1" spcCol="1270" anchor="ctr" anchorCtr="0">
          <a:noAutofit/>
        </a:bodyPr>
        <a:lstStyle/>
        <a:p>
          <a:pPr marL="0" lvl="0" indent="0" algn="ctr" defTabSz="2889250">
            <a:lnSpc>
              <a:spcPct val="90000"/>
            </a:lnSpc>
            <a:spcBef>
              <a:spcPct val="0"/>
            </a:spcBef>
            <a:spcAft>
              <a:spcPct val="35000"/>
            </a:spcAft>
            <a:buNone/>
          </a:pPr>
          <a:r>
            <a:rPr lang="fr-FR" sz="6500" kern="1200" dirty="0"/>
            <a:t>SAHOS</a:t>
          </a:r>
        </a:p>
      </dsp:txBody>
      <dsp:txXfrm>
        <a:off x="48458" y="428041"/>
        <a:ext cx="7364153" cy="1248122"/>
      </dsp:txXfrm>
    </dsp:sp>
    <dsp:sp modelId="{5204E3E3-713B-4987-9A11-087088D9D98C}">
      <dsp:nvSpPr>
        <dsp:cNvPr id="0" name=""/>
        <dsp:cNvSpPr/>
      </dsp:nvSpPr>
      <dsp:spPr>
        <a:xfrm>
          <a:off x="753808" y="1714994"/>
          <a:ext cx="744181" cy="994338"/>
        </a:xfrm>
        <a:custGeom>
          <a:avLst/>
          <a:gdLst/>
          <a:ahLst/>
          <a:cxnLst/>
          <a:rect l="0" t="0" r="0" b="0"/>
          <a:pathLst>
            <a:path>
              <a:moveTo>
                <a:pt x="0" y="0"/>
              </a:moveTo>
              <a:lnTo>
                <a:pt x="0" y="994338"/>
              </a:lnTo>
              <a:lnTo>
                <a:pt x="744181" y="994338"/>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33C948E-882F-40F8-9DC6-79A24F6FAF24}">
      <dsp:nvSpPr>
        <dsp:cNvPr id="0" name=""/>
        <dsp:cNvSpPr/>
      </dsp:nvSpPr>
      <dsp:spPr>
        <a:xfrm>
          <a:off x="1497990" y="2046441"/>
          <a:ext cx="8757815" cy="1325784"/>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35560" rIns="53340" bIns="35560" numCol="1" spcCol="1270" anchor="ctr" anchorCtr="0">
          <a:noAutofit/>
        </a:bodyPr>
        <a:lstStyle/>
        <a:p>
          <a:pPr marL="0" lvl="0" indent="0" algn="ctr" defTabSz="1244600">
            <a:lnSpc>
              <a:spcPct val="90000"/>
            </a:lnSpc>
            <a:spcBef>
              <a:spcPct val="0"/>
            </a:spcBef>
            <a:spcAft>
              <a:spcPct val="35000"/>
            </a:spcAft>
            <a:buNone/>
          </a:pPr>
          <a:r>
            <a:rPr lang="fr-FR" sz="2800" kern="1200" dirty="0"/>
            <a:t>le ratio [</a:t>
          </a:r>
          <a:r>
            <a:rPr lang="fr-FR" sz="2800" b="1" kern="1200" dirty="0">
              <a:solidFill>
                <a:srgbClr val="FF0000"/>
              </a:solidFill>
            </a:rPr>
            <a:t>durée événement respiratoire obstructif</a:t>
          </a:r>
          <a:r>
            <a:rPr lang="fr-FR" sz="2800" kern="1200" dirty="0"/>
            <a:t>/ </a:t>
          </a:r>
          <a:r>
            <a:rPr lang="fr-FR" sz="2800" b="1" kern="1200" dirty="0">
              <a:solidFill>
                <a:srgbClr val="FF0000"/>
              </a:solidFill>
            </a:rPr>
            <a:t>durée de la reprise ventilatoire</a:t>
          </a:r>
          <a:r>
            <a:rPr lang="fr-FR" sz="2800" kern="1200" dirty="0"/>
            <a:t>] au cours du sommeil était corrélé à la PaCO2 diurne </a:t>
          </a:r>
        </a:p>
      </dsp:txBody>
      <dsp:txXfrm>
        <a:off x="1536821" y="2085272"/>
        <a:ext cx="8680153" cy="1248122"/>
      </dsp:txXfrm>
    </dsp:sp>
    <dsp:sp modelId="{1C62CF3D-B4D7-40D9-9294-B640E78D2BE8}">
      <dsp:nvSpPr>
        <dsp:cNvPr id="0" name=""/>
        <dsp:cNvSpPr/>
      </dsp:nvSpPr>
      <dsp:spPr>
        <a:xfrm>
          <a:off x="753808" y="1714994"/>
          <a:ext cx="744181" cy="2651569"/>
        </a:xfrm>
        <a:custGeom>
          <a:avLst/>
          <a:gdLst/>
          <a:ahLst/>
          <a:cxnLst/>
          <a:rect l="0" t="0" r="0" b="0"/>
          <a:pathLst>
            <a:path>
              <a:moveTo>
                <a:pt x="0" y="0"/>
              </a:moveTo>
              <a:lnTo>
                <a:pt x="0" y="2651569"/>
              </a:lnTo>
              <a:lnTo>
                <a:pt x="744181" y="2651569"/>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3897DD9-72CA-4821-A109-14AEB8A57ECD}">
      <dsp:nvSpPr>
        <dsp:cNvPr id="0" name=""/>
        <dsp:cNvSpPr/>
      </dsp:nvSpPr>
      <dsp:spPr>
        <a:xfrm>
          <a:off x="1497990" y="3703672"/>
          <a:ext cx="8740675" cy="1325784"/>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1455363"/>
              <a:satOff val="-83928"/>
              <a:lumOff val="862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35560" rIns="53340" bIns="35560" numCol="1" spcCol="1270" anchor="ctr" anchorCtr="0">
          <a:noAutofit/>
        </a:bodyPr>
        <a:lstStyle/>
        <a:p>
          <a:pPr marL="0" lvl="0" indent="0" algn="ctr" defTabSz="1244600">
            <a:lnSpc>
              <a:spcPct val="90000"/>
            </a:lnSpc>
            <a:spcBef>
              <a:spcPct val="0"/>
            </a:spcBef>
            <a:spcAft>
              <a:spcPct val="35000"/>
            </a:spcAft>
            <a:buNone/>
          </a:pPr>
          <a:r>
            <a:rPr lang="fr-FR" sz="2800" kern="1200" dirty="0"/>
            <a:t>L'</a:t>
          </a:r>
          <a:r>
            <a:rPr lang="fr-FR" sz="2800" b="1" kern="1200" dirty="0">
              <a:solidFill>
                <a:srgbClr val="FF0000"/>
              </a:solidFill>
            </a:rPr>
            <a:t>intensité de la reprise ventilatoire après un événement obstructif </a:t>
          </a:r>
          <a:r>
            <a:rPr lang="fr-FR" sz="2800" kern="1200" dirty="0"/>
            <a:t>était également inversement corrélée à la PaCO2 diurne</a:t>
          </a:r>
        </a:p>
      </dsp:txBody>
      <dsp:txXfrm>
        <a:off x="1536821" y="3742503"/>
        <a:ext cx="8663013" cy="1248122"/>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F1992A-091E-4139-85D3-6F8F23C52BA6}">
      <dsp:nvSpPr>
        <dsp:cNvPr id="0" name=""/>
        <dsp:cNvSpPr/>
      </dsp:nvSpPr>
      <dsp:spPr>
        <a:xfrm rot="5400000">
          <a:off x="846569" y="2245807"/>
          <a:ext cx="614537" cy="699629"/>
        </a:xfrm>
        <a:prstGeom prst="bentUpArrow">
          <a:avLst>
            <a:gd name="adj1" fmla="val 32840"/>
            <a:gd name="adj2" fmla="val 25000"/>
            <a:gd name="adj3" fmla="val 35780"/>
          </a:avLst>
        </a:prstGeom>
        <a:solidFill>
          <a:schemeClr val="accent1">
            <a:tint val="50000"/>
            <a:hueOff val="0"/>
            <a:satOff val="0"/>
            <a:lumOff val="0"/>
            <a:alphaOff val="0"/>
          </a:schemeClr>
        </a:solidFill>
        <a:ln>
          <a:noFill/>
        </a:ln>
        <a:effectLst/>
        <a:scene3d>
          <a:camera prst="orthographicFront"/>
          <a:lightRig rig="threePt" dir="t">
            <a:rot lat="0" lon="0" rev="7500000"/>
          </a:lightRig>
        </a:scene3d>
        <a:sp3d z="254000" extrusionH="63500" contourW="12700" prstMaterial="matte">
          <a:contourClr>
            <a:schemeClr val="lt1"/>
          </a:contourClr>
        </a:sp3d>
      </dsp:spPr>
      <dsp:style>
        <a:lnRef idx="0">
          <a:scrgbClr r="0" g="0" b="0"/>
        </a:lnRef>
        <a:fillRef idx="1">
          <a:scrgbClr r="0" g="0" b="0"/>
        </a:fillRef>
        <a:effectRef idx="0">
          <a:scrgbClr r="0" g="0" b="0"/>
        </a:effectRef>
        <a:fontRef idx="minor"/>
      </dsp:style>
    </dsp:sp>
    <dsp:sp modelId="{66569407-2A59-4999-BAA7-8810F57CEC2E}">
      <dsp:nvSpPr>
        <dsp:cNvPr id="0" name=""/>
        <dsp:cNvSpPr/>
      </dsp:nvSpPr>
      <dsp:spPr>
        <a:xfrm>
          <a:off x="3521165" y="123338"/>
          <a:ext cx="3741124" cy="929081"/>
        </a:xfrm>
        <a:prstGeom prst="roundRect">
          <a:avLst>
            <a:gd name="adj" fmla="val 1667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67640" tIns="167640" rIns="167640" bIns="167640" numCol="1" spcCol="1270" anchor="ctr" anchorCtr="0">
          <a:noAutofit/>
        </a:bodyPr>
        <a:lstStyle/>
        <a:p>
          <a:pPr marL="0" lvl="0" indent="0" algn="ctr" defTabSz="1955800">
            <a:lnSpc>
              <a:spcPct val="90000"/>
            </a:lnSpc>
            <a:spcBef>
              <a:spcPct val="0"/>
            </a:spcBef>
            <a:spcAft>
              <a:spcPct val="35000"/>
            </a:spcAft>
            <a:buNone/>
          </a:pPr>
          <a:r>
            <a:rPr lang="fr-FR" sz="4400" kern="1200" dirty="0"/>
            <a:t>Apnées </a:t>
          </a:r>
        </a:p>
      </dsp:txBody>
      <dsp:txXfrm>
        <a:off x="3566527" y="168700"/>
        <a:ext cx="3650400" cy="838357"/>
      </dsp:txXfrm>
    </dsp:sp>
    <dsp:sp modelId="{E71DB851-675C-4552-85DB-71F2ED083EFB}">
      <dsp:nvSpPr>
        <dsp:cNvPr id="0" name=""/>
        <dsp:cNvSpPr/>
      </dsp:nvSpPr>
      <dsp:spPr>
        <a:xfrm>
          <a:off x="2778395" y="195525"/>
          <a:ext cx="752411" cy="585274"/>
        </a:xfrm>
        <a:prstGeom prst="rect">
          <a:avLst/>
        </a:prstGeom>
        <a:noFill/>
        <a:ln>
          <a:noFill/>
        </a:ln>
        <a:effectLst/>
      </dsp:spPr>
      <dsp:style>
        <a:lnRef idx="0">
          <a:scrgbClr r="0" g="0" b="0"/>
        </a:lnRef>
        <a:fillRef idx="0">
          <a:scrgbClr r="0" g="0" b="0"/>
        </a:fillRef>
        <a:effectRef idx="0">
          <a:scrgbClr r="0" g="0" b="0"/>
        </a:effectRef>
        <a:fontRef idx="minor"/>
      </dsp:style>
    </dsp:sp>
    <dsp:sp modelId="{BFC7C676-0CBF-4A7D-BC21-5A8C59AC05D8}">
      <dsp:nvSpPr>
        <dsp:cNvPr id="0" name=""/>
        <dsp:cNvSpPr/>
      </dsp:nvSpPr>
      <dsp:spPr>
        <a:xfrm rot="5400000">
          <a:off x="3126840" y="4222830"/>
          <a:ext cx="614537" cy="699629"/>
        </a:xfrm>
        <a:prstGeom prst="bentUpArrow">
          <a:avLst>
            <a:gd name="adj1" fmla="val 32840"/>
            <a:gd name="adj2" fmla="val 25000"/>
            <a:gd name="adj3" fmla="val 35780"/>
          </a:avLst>
        </a:prstGeom>
        <a:solidFill>
          <a:schemeClr val="accent1">
            <a:tint val="50000"/>
            <a:hueOff val="-4019912"/>
            <a:satOff val="8042"/>
            <a:lumOff val="3408"/>
            <a:alphaOff val="0"/>
          </a:schemeClr>
        </a:solidFill>
        <a:ln>
          <a:noFill/>
        </a:ln>
        <a:effectLst/>
        <a:scene3d>
          <a:camera prst="orthographicFront"/>
          <a:lightRig rig="threePt" dir="t">
            <a:rot lat="0" lon="0" rev="7500000"/>
          </a:lightRig>
        </a:scene3d>
        <a:sp3d z="254000" extrusionH="63500" contourW="12700" prstMaterial="matte">
          <a:contourClr>
            <a:schemeClr val="lt1"/>
          </a:contourClr>
        </a:sp3d>
      </dsp:spPr>
      <dsp:style>
        <a:lnRef idx="0">
          <a:scrgbClr r="0" g="0" b="0"/>
        </a:lnRef>
        <a:fillRef idx="1">
          <a:scrgbClr r="0" g="0" b="0"/>
        </a:fillRef>
        <a:effectRef idx="0">
          <a:scrgbClr r="0" g="0" b="0"/>
        </a:effectRef>
        <a:fontRef idx="minor"/>
      </dsp:style>
    </dsp:sp>
    <dsp:sp modelId="{3EB4AC6E-D721-4E0F-8586-F590EC618923}">
      <dsp:nvSpPr>
        <dsp:cNvPr id="0" name=""/>
        <dsp:cNvSpPr/>
      </dsp:nvSpPr>
      <dsp:spPr>
        <a:xfrm>
          <a:off x="0" y="1938627"/>
          <a:ext cx="2731774" cy="1367875"/>
        </a:xfrm>
        <a:prstGeom prst="roundRect">
          <a:avLst>
            <a:gd name="adj" fmla="val 1667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fr-FR" sz="3200" kern="1200" dirty="0"/>
            <a:t>Durées de l’apnée  </a:t>
          </a:r>
        </a:p>
      </dsp:txBody>
      <dsp:txXfrm>
        <a:off x="66786" y="2005413"/>
        <a:ext cx="2598202" cy="1234303"/>
      </dsp:txXfrm>
    </dsp:sp>
    <dsp:sp modelId="{CE436A33-15C4-4FA9-8790-517FE50C17B8}">
      <dsp:nvSpPr>
        <dsp:cNvPr id="0" name=""/>
        <dsp:cNvSpPr/>
      </dsp:nvSpPr>
      <dsp:spPr>
        <a:xfrm>
          <a:off x="4069459" y="1330834"/>
          <a:ext cx="752411" cy="585274"/>
        </a:xfrm>
        <a:prstGeom prst="rect">
          <a:avLst/>
        </a:prstGeom>
        <a:noFill/>
        <a:ln>
          <a:noFill/>
        </a:ln>
        <a:effectLst/>
      </dsp:spPr>
      <dsp:style>
        <a:lnRef idx="0">
          <a:scrgbClr r="0" g="0" b="0"/>
        </a:lnRef>
        <a:fillRef idx="0">
          <a:scrgbClr r="0" g="0" b="0"/>
        </a:fillRef>
        <a:effectRef idx="0">
          <a:scrgbClr r="0" g="0" b="0"/>
        </a:effectRef>
        <a:fontRef idx="minor"/>
      </dsp:style>
    </dsp:sp>
    <dsp:sp modelId="{AC455ABD-AFDA-4279-AE7B-EB187EDFA063}">
      <dsp:nvSpPr>
        <dsp:cNvPr id="0" name=""/>
        <dsp:cNvSpPr/>
      </dsp:nvSpPr>
      <dsp:spPr>
        <a:xfrm rot="5400000">
          <a:off x="5495172" y="4166995"/>
          <a:ext cx="614537" cy="699629"/>
        </a:xfrm>
        <a:prstGeom prst="bentUpArrow">
          <a:avLst>
            <a:gd name="adj1" fmla="val 32840"/>
            <a:gd name="adj2" fmla="val 25000"/>
            <a:gd name="adj3" fmla="val 35780"/>
          </a:avLst>
        </a:prstGeom>
        <a:solidFill>
          <a:schemeClr val="accent1">
            <a:tint val="50000"/>
            <a:hueOff val="-8039823"/>
            <a:satOff val="16083"/>
            <a:lumOff val="6817"/>
            <a:alphaOff val="0"/>
          </a:schemeClr>
        </a:solidFill>
        <a:ln>
          <a:noFill/>
        </a:ln>
        <a:effectLst/>
        <a:scene3d>
          <a:camera prst="orthographicFront"/>
          <a:lightRig rig="threePt" dir="t">
            <a:rot lat="0" lon="0" rev="7500000"/>
          </a:lightRig>
        </a:scene3d>
        <a:sp3d z="254000" extrusionH="63500" contourW="12700" prstMaterial="matte">
          <a:contourClr>
            <a:schemeClr val="lt1"/>
          </a:contourClr>
        </a:sp3d>
      </dsp:spPr>
      <dsp:style>
        <a:lnRef idx="0">
          <a:scrgbClr r="0" g="0" b="0"/>
        </a:lnRef>
        <a:fillRef idx="1">
          <a:scrgbClr r="0" g="0" b="0"/>
        </a:fillRef>
        <a:effectRef idx="0">
          <a:scrgbClr r="0" g="0" b="0"/>
        </a:effectRef>
        <a:fontRef idx="minor"/>
      </dsp:style>
    </dsp:sp>
    <dsp:sp modelId="{CFBF239E-F21A-4C22-B519-02211596C69E}">
      <dsp:nvSpPr>
        <dsp:cNvPr id="0" name=""/>
        <dsp:cNvSpPr/>
      </dsp:nvSpPr>
      <dsp:spPr>
        <a:xfrm>
          <a:off x="3749781" y="1986605"/>
          <a:ext cx="3231985" cy="1349011"/>
        </a:xfrm>
        <a:prstGeom prst="roundRect">
          <a:avLst>
            <a:gd name="adj" fmla="val 16670"/>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fr-FR" sz="3200" kern="1200" dirty="0"/>
            <a:t>Période de vidange inter apnée  </a:t>
          </a:r>
        </a:p>
      </dsp:txBody>
      <dsp:txXfrm>
        <a:off x="3815646" y="2052470"/>
        <a:ext cx="3100255" cy="1217281"/>
      </dsp:txXfrm>
    </dsp:sp>
    <dsp:sp modelId="{C548A55C-CC9A-491C-A0FF-CDEA9418FB58}">
      <dsp:nvSpPr>
        <dsp:cNvPr id="0" name=""/>
        <dsp:cNvSpPr/>
      </dsp:nvSpPr>
      <dsp:spPr>
        <a:xfrm>
          <a:off x="6100121" y="2380808"/>
          <a:ext cx="752411" cy="585274"/>
        </a:xfrm>
        <a:prstGeom prst="rect">
          <a:avLst/>
        </a:prstGeom>
        <a:noFill/>
        <a:ln>
          <a:noFill/>
        </a:ln>
        <a:effectLst/>
      </dsp:spPr>
      <dsp:style>
        <a:lnRef idx="0">
          <a:scrgbClr r="0" g="0" b="0"/>
        </a:lnRef>
        <a:fillRef idx="0">
          <a:scrgbClr r="0" g="0" b="0"/>
        </a:fillRef>
        <a:effectRef idx="0">
          <a:scrgbClr r="0" g="0" b="0"/>
        </a:effectRef>
        <a:fontRef idx="minor"/>
      </dsp:style>
    </dsp:sp>
    <dsp:sp modelId="{664538B5-9F02-476D-AF66-D7D460AC0B8E}">
      <dsp:nvSpPr>
        <dsp:cNvPr id="0" name=""/>
        <dsp:cNvSpPr/>
      </dsp:nvSpPr>
      <dsp:spPr>
        <a:xfrm rot="5400000">
          <a:off x="7317413" y="4070495"/>
          <a:ext cx="614537" cy="699629"/>
        </a:xfrm>
        <a:prstGeom prst="bentUpArrow">
          <a:avLst>
            <a:gd name="adj1" fmla="val 32840"/>
            <a:gd name="adj2" fmla="val 25000"/>
            <a:gd name="adj3" fmla="val 35780"/>
          </a:avLst>
        </a:prstGeom>
        <a:solidFill>
          <a:schemeClr val="accent1">
            <a:tint val="50000"/>
            <a:hueOff val="-12059734"/>
            <a:satOff val="24125"/>
            <a:lumOff val="10225"/>
            <a:alphaOff val="0"/>
          </a:schemeClr>
        </a:solidFill>
        <a:ln>
          <a:noFill/>
        </a:ln>
        <a:effectLst/>
        <a:scene3d>
          <a:camera prst="orthographicFront"/>
          <a:lightRig rig="threePt" dir="t">
            <a:rot lat="0" lon="0" rev="7500000"/>
          </a:lightRig>
        </a:scene3d>
        <a:sp3d z="254000" extrusionH="63500" contourW="12700" prstMaterial="matte">
          <a:contourClr>
            <a:schemeClr val="lt1"/>
          </a:contourClr>
        </a:sp3d>
      </dsp:spPr>
      <dsp:style>
        <a:lnRef idx="0">
          <a:scrgbClr r="0" g="0" b="0"/>
        </a:lnRef>
        <a:fillRef idx="1">
          <a:scrgbClr r="0" g="0" b="0"/>
        </a:fillRef>
        <a:effectRef idx="0">
          <a:scrgbClr r="0" g="0" b="0"/>
        </a:effectRef>
        <a:fontRef idx="minor"/>
      </dsp:style>
    </dsp:sp>
    <dsp:sp modelId="{173B652C-CC95-4D14-BA26-0712AAA44B64}">
      <dsp:nvSpPr>
        <dsp:cNvPr id="0" name=""/>
        <dsp:cNvSpPr/>
      </dsp:nvSpPr>
      <dsp:spPr>
        <a:xfrm>
          <a:off x="4485304" y="4151805"/>
          <a:ext cx="3788132" cy="1100489"/>
        </a:xfrm>
        <a:prstGeom prst="roundRect">
          <a:avLst>
            <a:gd name="adj" fmla="val 16670"/>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fr-FR" sz="3200" kern="1200" dirty="0"/>
            <a:t>Accumulation du CO2</a:t>
          </a:r>
        </a:p>
      </dsp:txBody>
      <dsp:txXfrm>
        <a:off x="4539035" y="4205536"/>
        <a:ext cx="3680670" cy="993027"/>
      </dsp:txXfrm>
    </dsp:sp>
    <dsp:sp modelId="{F73A4DDA-3DF5-4AA5-8E8A-5BEBCFC4A105}">
      <dsp:nvSpPr>
        <dsp:cNvPr id="0" name=""/>
        <dsp:cNvSpPr/>
      </dsp:nvSpPr>
      <dsp:spPr>
        <a:xfrm>
          <a:off x="8189118" y="3458329"/>
          <a:ext cx="752411" cy="585274"/>
        </a:xfrm>
        <a:prstGeom prst="rect">
          <a:avLst/>
        </a:prstGeom>
        <a:noFill/>
        <a:ln>
          <a:noFill/>
        </a:ln>
        <a:effectLst/>
      </dsp:spPr>
      <dsp:style>
        <a:lnRef idx="0">
          <a:scrgbClr r="0" g="0" b="0"/>
        </a:lnRef>
        <a:fillRef idx="0">
          <a:scrgbClr r="0" g="0" b="0"/>
        </a:fillRef>
        <a:effectRef idx="0">
          <a:scrgbClr r="0" g="0" b="0"/>
        </a:effectRef>
        <a:fontRef idx="minor"/>
      </dsp:style>
    </dsp:sp>
    <dsp:sp modelId="{E1CE5F8F-D1D9-4391-886F-0A35C30D54DE}">
      <dsp:nvSpPr>
        <dsp:cNvPr id="0" name=""/>
        <dsp:cNvSpPr/>
      </dsp:nvSpPr>
      <dsp:spPr>
        <a:xfrm>
          <a:off x="7964104" y="1919536"/>
          <a:ext cx="2956937" cy="1374435"/>
        </a:xfrm>
        <a:prstGeom prst="roundRect">
          <a:avLst>
            <a:gd name="adj" fmla="val 16670"/>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fr-FR" sz="2800" kern="1200" dirty="0"/>
            <a:t>Hyperventilation inter Apnée</a:t>
          </a:r>
        </a:p>
      </dsp:txBody>
      <dsp:txXfrm>
        <a:off x="8031210" y="1986642"/>
        <a:ext cx="2822725" cy="1240223"/>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8A6A357-576F-4745-94C6-423CD8A224FC}">
      <dsp:nvSpPr>
        <dsp:cNvPr id="0" name=""/>
        <dsp:cNvSpPr/>
      </dsp:nvSpPr>
      <dsp:spPr>
        <a:xfrm>
          <a:off x="3101305" y="-343157"/>
          <a:ext cx="4902091" cy="4902091"/>
        </a:xfrm>
        <a:prstGeom prst="circularArrow">
          <a:avLst>
            <a:gd name="adj1" fmla="val 4668"/>
            <a:gd name="adj2" fmla="val 272909"/>
            <a:gd name="adj3" fmla="val 12794594"/>
            <a:gd name="adj4" fmla="val 18056059"/>
            <a:gd name="adj5" fmla="val 4847"/>
          </a:avLst>
        </a:prstGeom>
        <a:gradFill rotWithShape="0">
          <a:gsLst>
            <a:gs pos="0">
              <a:schemeClr val="accent2">
                <a:tint val="40000"/>
                <a:hueOff val="0"/>
                <a:satOff val="0"/>
                <a:lumOff val="0"/>
                <a:alphaOff val="0"/>
                <a:satMod val="103000"/>
                <a:lumMod val="102000"/>
                <a:tint val="94000"/>
              </a:schemeClr>
            </a:gs>
            <a:gs pos="50000">
              <a:schemeClr val="accent2">
                <a:tint val="40000"/>
                <a:hueOff val="0"/>
                <a:satOff val="0"/>
                <a:lumOff val="0"/>
                <a:alphaOff val="0"/>
                <a:satMod val="110000"/>
                <a:lumMod val="100000"/>
                <a:shade val="100000"/>
              </a:schemeClr>
            </a:gs>
            <a:gs pos="100000">
              <a:schemeClr val="accent2">
                <a:tint val="40000"/>
                <a:hueOff val="0"/>
                <a:satOff val="0"/>
                <a:lumOff val="0"/>
                <a:alphaOff val="0"/>
                <a:lumMod val="99000"/>
                <a:satMod val="120000"/>
                <a:shade val="78000"/>
              </a:schemeClr>
            </a:gs>
          </a:gsLst>
          <a:lin ang="5400000" scaled="0"/>
        </a:gradFill>
        <a:ln>
          <a:noFill/>
        </a:ln>
        <a:effectLst/>
        <a:scene3d>
          <a:camera prst="orthographicFront"/>
          <a:lightRig rig="flat" dir="t"/>
        </a:scene3d>
        <a:sp3d z="-190500" extrusionH="12700" prstMaterial="plastic">
          <a:bevelT w="50800" h="50800"/>
        </a:sp3d>
      </dsp:spPr>
      <dsp:style>
        <a:lnRef idx="0">
          <a:scrgbClr r="0" g="0" b="0"/>
        </a:lnRef>
        <a:fillRef idx="3">
          <a:scrgbClr r="0" g="0" b="0"/>
        </a:fillRef>
        <a:effectRef idx="0">
          <a:scrgbClr r="0" g="0" b="0"/>
        </a:effectRef>
        <a:fontRef idx="minor"/>
      </dsp:style>
    </dsp:sp>
    <dsp:sp modelId="{0C6D41E4-48F3-4C3E-8E02-EF2698E01C84}">
      <dsp:nvSpPr>
        <dsp:cNvPr id="0" name=""/>
        <dsp:cNvSpPr/>
      </dsp:nvSpPr>
      <dsp:spPr>
        <a:xfrm>
          <a:off x="3955982" y="1417"/>
          <a:ext cx="3293916" cy="1646958"/>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fr-FR" sz="3200" kern="1200" dirty="0"/>
            <a:t>Accumulation du CO2</a:t>
          </a:r>
        </a:p>
      </dsp:txBody>
      <dsp:txXfrm>
        <a:off x="4036380" y="81815"/>
        <a:ext cx="3133120" cy="1486162"/>
      </dsp:txXfrm>
    </dsp:sp>
    <dsp:sp modelId="{2D910E90-BA12-4D45-A680-5D2B196FD65E}">
      <dsp:nvSpPr>
        <dsp:cNvPr id="0" name=""/>
        <dsp:cNvSpPr/>
      </dsp:nvSpPr>
      <dsp:spPr>
        <a:xfrm>
          <a:off x="7376274" y="1795807"/>
          <a:ext cx="3293916" cy="1646958"/>
        </a:xfrm>
        <a:prstGeom prst="round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fr-FR" sz="3200" kern="1200" dirty="0"/>
            <a:t>Augmentation des bicarbonates</a:t>
          </a:r>
        </a:p>
      </dsp:txBody>
      <dsp:txXfrm>
        <a:off x="7456672" y="1876205"/>
        <a:ext cx="3133120" cy="1486162"/>
      </dsp:txXfrm>
    </dsp:sp>
    <dsp:sp modelId="{C1468EA7-F290-48A9-925E-909B2DE606C4}">
      <dsp:nvSpPr>
        <dsp:cNvPr id="0" name=""/>
        <dsp:cNvSpPr/>
      </dsp:nvSpPr>
      <dsp:spPr>
        <a:xfrm>
          <a:off x="3955982" y="3521770"/>
          <a:ext cx="3293916" cy="1646958"/>
        </a:xfrm>
        <a:prstGeom prst="round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fr-FR" sz="3200" kern="1200" dirty="0"/>
            <a:t>Alcalose métabolique</a:t>
          </a:r>
        </a:p>
      </dsp:txBody>
      <dsp:txXfrm>
        <a:off x="4036380" y="3602168"/>
        <a:ext cx="3133120" cy="1486162"/>
      </dsp:txXfrm>
    </dsp:sp>
    <dsp:sp modelId="{6102C3D3-A787-4909-8227-A1D7F2485FE7}">
      <dsp:nvSpPr>
        <dsp:cNvPr id="0" name=""/>
        <dsp:cNvSpPr/>
      </dsp:nvSpPr>
      <dsp:spPr>
        <a:xfrm>
          <a:off x="689720" y="1778709"/>
          <a:ext cx="3293916" cy="1646958"/>
        </a:xfrm>
        <a:prstGeom prst="round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fr-FR" sz="3200" kern="1200" dirty="0"/>
            <a:t> Hypoventation alvéolaire </a:t>
          </a:r>
        </a:p>
      </dsp:txBody>
      <dsp:txXfrm>
        <a:off x="770118" y="1859107"/>
        <a:ext cx="3133120" cy="1486162"/>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7F536F-165E-479F-B1CD-4B69C4B14331}">
      <dsp:nvSpPr>
        <dsp:cNvPr id="0" name=""/>
        <dsp:cNvSpPr/>
      </dsp:nvSpPr>
      <dsp:spPr>
        <a:xfrm>
          <a:off x="0" y="0"/>
          <a:ext cx="8128000" cy="5418667"/>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71450" tIns="171450" rIns="171450" bIns="171450" numCol="1" spcCol="1270" anchor="ctr" anchorCtr="0">
          <a:noAutofit/>
        </a:bodyPr>
        <a:lstStyle/>
        <a:p>
          <a:pPr marL="0" lvl="0" indent="0" algn="ctr" defTabSz="2000250">
            <a:lnSpc>
              <a:spcPct val="90000"/>
            </a:lnSpc>
            <a:spcBef>
              <a:spcPct val="0"/>
            </a:spcBef>
            <a:spcAft>
              <a:spcPct val="35000"/>
            </a:spcAft>
            <a:buNone/>
          </a:pPr>
          <a:r>
            <a:rPr lang="fr-FR" sz="4500" b="1" kern="1200" dirty="0"/>
            <a:t>hypoventilation alvéolaire au cours du sommeil paradoxal </a:t>
          </a:r>
          <a:endParaRPr lang="fr-FR" sz="4500" kern="1200" dirty="0"/>
        </a:p>
      </dsp:txBody>
      <dsp:txXfrm>
        <a:off x="0" y="0"/>
        <a:ext cx="8128000" cy="1625600"/>
      </dsp:txXfrm>
    </dsp:sp>
    <dsp:sp modelId="{C5394B72-095B-4FF1-8AA9-83CAEAC4B114}">
      <dsp:nvSpPr>
        <dsp:cNvPr id="0" name=""/>
        <dsp:cNvSpPr/>
      </dsp:nvSpPr>
      <dsp:spPr>
        <a:xfrm>
          <a:off x="812799" y="1625600"/>
          <a:ext cx="6502400" cy="3522133"/>
        </a:xfrm>
        <a:prstGeom prst="roundRect">
          <a:avLst>
            <a:gd name="adj" fmla="val 10000"/>
          </a:avLst>
        </a:prstGeom>
        <a:solidFill>
          <a:schemeClr val="accent2">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3980" tIns="70485" rIns="93980" bIns="70485" numCol="1" spcCol="1270" anchor="ctr" anchorCtr="0">
          <a:noAutofit/>
        </a:bodyPr>
        <a:lstStyle/>
        <a:p>
          <a:pPr marL="0" lvl="0" indent="0" algn="ctr" defTabSz="1644650">
            <a:lnSpc>
              <a:spcPct val="90000"/>
            </a:lnSpc>
            <a:spcBef>
              <a:spcPct val="0"/>
            </a:spcBef>
            <a:spcAft>
              <a:spcPct val="35000"/>
            </a:spcAft>
            <a:buNone/>
          </a:pPr>
          <a:r>
            <a:rPr lang="fr-FR" sz="3700" kern="1200" dirty="0"/>
            <a:t>Le Diaphragme seul muscle respiratoire fonctionnel en cours du REM , ne peut alors répondre à la charge mécanique imposée par l'obésité</a:t>
          </a:r>
        </a:p>
      </dsp:txBody>
      <dsp:txXfrm>
        <a:off x="915959" y="1728760"/>
        <a:ext cx="6296080" cy="331581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A70D2C3-BAE6-40E4-97B8-85CD4869F2B8}">
      <dsp:nvSpPr>
        <dsp:cNvPr id="0" name=""/>
        <dsp:cNvSpPr/>
      </dsp:nvSpPr>
      <dsp:spPr>
        <a:xfrm>
          <a:off x="2703859" y="0"/>
          <a:ext cx="4055788" cy="3434322"/>
        </a:xfrm>
        <a:prstGeom prst="rightArrow">
          <a:avLst>
            <a:gd name="adj1" fmla="val 75000"/>
            <a:gd name="adj2" fmla="val 50000"/>
          </a:avLst>
        </a:prstGeom>
        <a:solidFill>
          <a:schemeClr val="accent6">
            <a:alpha val="90000"/>
            <a:tint val="40000"/>
            <a:hueOff val="0"/>
            <a:satOff val="0"/>
            <a:lumOff val="0"/>
            <a:alphaOff val="0"/>
          </a:schemeClr>
        </a:solidFill>
        <a:ln w="6350" cap="flat" cmpd="sng" algn="ctr">
          <a:solidFill>
            <a:schemeClr val="lt1">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3495" tIns="23495" rIns="23495" bIns="23495" numCol="1" spcCol="1270" anchor="t" anchorCtr="0">
          <a:noAutofit/>
        </a:bodyPr>
        <a:lstStyle/>
        <a:p>
          <a:pPr marL="285750" lvl="1" indent="-285750" algn="l" defTabSz="1644650">
            <a:lnSpc>
              <a:spcPct val="90000"/>
            </a:lnSpc>
            <a:spcBef>
              <a:spcPct val="0"/>
            </a:spcBef>
            <a:spcAft>
              <a:spcPct val="15000"/>
            </a:spcAft>
            <a:buChar char="•"/>
          </a:pPr>
          <a:r>
            <a:rPr lang="fr-FR" sz="3700" kern="1200" dirty="0"/>
            <a:t>Hypercapnie </a:t>
          </a:r>
          <a:r>
            <a:rPr lang="fr-FR" sz="3700" b="1" kern="1200" dirty="0"/>
            <a:t>diurne</a:t>
          </a:r>
        </a:p>
        <a:p>
          <a:pPr marL="285750" lvl="1" indent="-285750" algn="l" defTabSz="1644650">
            <a:lnSpc>
              <a:spcPct val="90000"/>
            </a:lnSpc>
            <a:spcBef>
              <a:spcPct val="0"/>
            </a:spcBef>
            <a:spcAft>
              <a:spcPct val="15000"/>
            </a:spcAft>
            <a:buChar char="•"/>
          </a:pPr>
          <a:r>
            <a:rPr lang="fr-FR" sz="3700" b="1" kern="1200" dirty="0">
              <a:solidFill>
                <a:srgbClr val="FF0000"/>
              </a:solidFill>
            </a:rPr>
            <a:t>Pa CO2 ≥ 45 mm Hg</a:t>
          </a:r>
        </a:p>
      </dsp:txBody>
      <dsp:txXfrm>
        <a:off x="2703859" y="429290"/>
        <a:ext cx="2767917" cy="2575742"/>
      </dsp:txXfrm>
    </dsp:sp>
    <dsp:sp modelId="{B4A20A0B-6B9A-4A03-ACE2-413E267DFDA1}">
      <dsp:nvSpPr>
        <dsp:cNvPr id="0" name=""/>
        <dsp:cNvSpPr/>
      </dsp:nvSpPr>
      <dsp:spPr>
        <a:xfrm>
          <a:off x="0" y="0"/>
          <a:ext cx="2703859" cy="3434322"/>
        </a:xfrm>
        <a:prstGeom prst="roundRect">
          <a:avLst/>
        </a:prstGeom>
        <a:gradFill rotWithShape="0">
          <a:gsLst>
            <a:gs pos="0">
              <a:schemeClr val="accent6">
                <a:alpha val="90000"/>
                <a:hueOff val="0"/>
                <a:satOff val="0"/>
                <a:lumOff val="0"/>
                <a:alphaOff val="0"/>
                <a:satMod val="103000"/>
                <a:lumMod val="102000"/>
                <a:tint val="94000"/>
              </a:schemeClr>
            </a:gs>
            <a:gs pos="50000">
              <a:schemeClr val="accent6">
                <a:alpha val="90000"/>
                <a:hueOff val="0"/>
                <a:satOff val="0"/>
                <a:lumOff val="0"/>
                <a:alphaOff val="0"/>
                <a:satMod val="110000"/>
                <a:lumMod val="100000"/>
                <a:shade val="100000"/>
              </a:schemeClr>
            </a:gs>
            <a:gs pos="100000">
              <a:schemeClr val="accent6">
                <a:alpha val="90000"/>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fr-FR" sz="2400" b="1" kern="1200" dirty="0"/>
            <a:t>Hypoventilation Alvéolaire Chronique</a:t>
          </a:r>
          <a:endParaRPr lang="fr-FR" sz="2400" kern="1200" dirty="0"/>
        </a:p>
      </dsp:txBody>
      <dsp:txXfrm>
        <a:off x="131992" y="131992"/>
        <a:ext cx="2439875" cy="3170338"/>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4FE696-A632-48F8-AA82-AEBE099096E2}">
      <dsp:nvSpPr>
        <dsp:cNvPr id="0" name=""/>
        <dsp:cNvSpPr/>
      </dsp:nvSpPr>
      <dsp:spPr>
        <a:xfrm>
          <a:off x="8760" y="557930"/>
          <a:ext cx="1491695" cy="1645213"/>
        </a:xfrm>
        <a:prstGeom prst="roundRect">
          <a:avLst>
            <a:gd name="adj" fmla="val 1000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3340" tIns="35560" rIns="53340" bIns="35560" numCol="1" spcCol="1270" anchor="ctr" anchorCtr="0">
          <a:noAutofit/>
        </a:bodyPr>
        <a:lstStyle/>
        <a:p>
          <a:pPr marL="0" lvl="0" indent="0" algn="ctr" defTabSz="1244600">
            <a:lnSpc>
              <a:spcPct val="90000"/>
            </a:lnSpc>
            <a:spcBef>
              <a:spcPct val="0"/>
            </a:spcBef>
            <a:spcAft>
              <a:spcPct val="35000"/>
            </a:spcAft>
            <a:buNone/>
          </a:pPr>
          <a:r>
            <a:rPr lang="fr-FR" sz="2800" b="1" kern="1200" dirty="0"/>
            <a:t>Rare</a:t>
          </a:r>
          <a:r>
            <a:rPr lang="fr-FR" sz="2200" kern="1200" dirty="0"/>
            <a:t> chez un patient obèse stable </a:t>
          </a:r>
        </a:p>
      </dsp:txBody>
      <dsp:txXfrm>
        <a:off x="52450" y="601620"/>
        <a:ext cx="1404315" cy="1557833"/>
      </dsp:txXfrm>
    </dsp:sp>
    <dsp:sp modelId="{FE489EB0-A6B2-49F5-BEE9-249BACE5BEF6}">
      <dsp:nvSpPr>
        <dsp:cNvPr id="0" name=""/>
        <dsp:cNvSpPr/>
      </dsp:nvSpPr>
      <dsp:spPr>
        <a:xfrm>
          <a:off x="1873380" y="557930"/>
          <a:ext cx="2238244" cy="1702733"/>
        </a:xfrm>
        <a:prstGeom prst="roundRect">
          <a:avLst>
            <a:gd name="adj" fmla="val 10000"/>
          </a:avLst>
        </a:prstGeom>
        <a:gradFill rotWithShape="0">
          <a:gsLst>
            <a:gs pos="0">
              <a:schemeClr val="accent3">
                <a:hueOff val="677650"/>
                <a:satOff val="25000"/>
                <a:lumOff val="-3676"/>
                <a:alphaOff val="0"/>
                <a:satMod val="103000"/>
                <a:lumMod val="102000"/>
                <a:tint val="94000"/>
              </a:schemeClr>
            </a:gs>
            <a:gs pos="50000">
              <a:schemeClr val="accent3">
                <a:hueOff val="677650"/>
                <a:satOff val="25000"/>
                <a:lumOff val="-3676"/>
                <a:alphaOff val="0"/>
                <a:satMod val="110000"/>
                <a:lumMod val="100000"/>
                <a:shade val="100000"/>
              </a:schemeClr>
            </a:gs>
            <a:gs pos="100000">
              <a:schemeClr val="accent3">
                <a:hueOff val="677650"/>
                <a:satOff val="25000"/>
                <a:lumOff val="-3676"/>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3340" tIns="35560" rIns="53340" bIns="35560" numCol="1" spcCol="1270" anchor="ctr" anchorCtr="0">
          <a:noAutofit/>
        </a:bodyPr>
        <a:lstStyle/>
        <a:p>
          <a:pPr marL="0" lvl="0" indent="0" algn="ctr" defTabSz="1244600">
            <a:lnSpc>
              <a:spcPct val="90000"/>
            </a:lnSpc>
            <a:spcBef>
              <a:spcPct val="0"/>
            </a:spcBef>
            <a:spcAft>
              <a:spcPct val="35000"/>
            </a:spcAft>
            <a:buNone/>
          </a:pPr>
          <a:r>
            <a:rPr lang="fr-FR" sz="2800" b="1" kern="1200" dirty="0"/>
            <a:t>USI / Réanimation+++</a:t>
          </a:r>
        </a:p>
      </dsp:txBody>
      <dsp:txXfrm>
        <a:off x="1923251" y="607801"/>
        <a:ext cx="2138502" cy="1602991"/>
      </dsp:txXfrm>
    </dsp:sp>
    <dsp:sp modelId="{9BF1EDB4-85DF-4700-AF5E-B0FD8211F257}">
      <dsp:nvSpPr>
        <dsp:cNvPr id="0" name=""/>
        <dsp:cNvSpPr/>
      </dsp:nvSpPr>
      <dsp:spPr>
        <a:xfrm>
          <a:off x="2097205" y="2260664"/>
          <a:ext cx="223824" cy="978828"/>
        </a:xfrm>
        <a:custGeom>
          <a:avLst/>
          <a:gdLst/>
          <a:ahLst/>
          <a:cxnLst/>
          <a:rect l="0" t="0" r="0" b="0"/>
          <a:pathLst>
            <a:path>
              <a:moveTo>
                <a:pt x="0" y="0"/>
              </a:moveTo>
              <a:lnTo>
                <a:pt x="0" y="978828"/>
              </a:lnTo>
              <a:lnTo>
                <a:pt x="223824" y="978828"/>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C3B063E-2EB9-4471-8BAC-8304AB42E4C5}">
      <dsp:nvSpPr>
        <dsp:cNvPr id="0" name=""/>
        <dsp:cNvSpPr/>
      </dsp:nvSpPr>
      <dsp:spPr>
        <a:xfrm>
          <a:off x="2321029" y="2447126"/>
          <a:ext cx="1986986" cy="1584732"/>
        </a:xfrm>
        <a:prstGeom prst="roundRect">
          <a:avLst>
            <a:gd name="adj" fmla="val 10000"/>
          </a:avLst>
        </a:prstGeom>
        <a:solidFill>
          <a:schemeClr val="lt1">
            <a:alpha val="90000"/>
            <a:hueOff val="0"/>
            <a:satOff val="0"/>
            <a:lumOff val="0"/>
            <a:alphaOff val="0"/>
          </a:schemeClr>
        </a:solidFill>
        <a:ln w="6350" cap="flat" cmpd="sng" algn="ctr">
          <a:solidFill>
            <a:schemeClr val="accent3">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fr-FR" sz="2000" kern="1200" dirty="0"/>
            <a:t>Tableau de décompensation aigue d’IRC chez Obèse  </a:t>
          </a:r>
        </a:p>
      </dsp:txBody>
      <dsp:txXfrm>
        <a:off x="2367444" y="2493541"/>
        <a:ext cx="1894156" cy="1491902"/>
      </dsp:txXfrm>
    </dsp:sp>
    <dsp:sp modelId="{564E1201-CEFC-4CF1-AF49-3F3F8DC87F5D}">
      <dsp:nvSpPr>
        <dsp:cNvPr id="0" name=""/>
        <dsp:cNvSpPr/>
      </dsp:nvSpPr>
      <dsp:spPr>
        <a:xfrm>
          <a:off x="2097205" y="2260664"/>
          <a:ext cx="223824" cy="2330580"/>
        </a:xfrm>
        <a:custGeom>
          <a:avLst/>
          <a:gdLst/>
          <a:ahLst/>
          <a:cxnLst/>
          <a:rect l="0" t="0" r="0" b="0"/>
          <a:pathLst>
            <a:path>
              <a:moveTo>
                <a:pt x="0" y="0"/>
              </a:moveTo>
              <a:lnTo>
                <a:pt x="0" y="2330580"/>
              </a:lnTo>
              <a:lnTo>
                <a:pt x="223824" y="2330580"/>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67563DF-C42C-4595-A05C-2005B6B7218A}">
      <dsp:nvSpPr>
        <dsp:cNvPr id="0" name=""/>
        <dsp:cNvSpPr/>
      </dsp:nvSpPr>
      <dsp:spPr>
        <a:xfrm>
          <a:off x="2321029" y="4218321"/>
          <a:ext cx="1193356" cy="745847"/>
        </a:xfrm>
        <a:prstGeom prst="roundRect">
          <a:avLst>
            <a:gd name="adj" fmla="val 10000"/>
          </a:avLst>
        </a:prstGeom>
        <a:solidFill>
          <a:schemeClr val="lt1">
            <a:alpha val="90000"/>
            <a:hueOff val="0"/>
            <a:satOff val="0"/>
            <a:lumOff val="0"/>
            <a:alphaOff val="0"/>
          </a:schemeClr>
        </a:solidFill>
        <a:ln w="6350" cap="flat" cmpd="sng" algn="ctr">
          <a:solidFill>
            <a:schemeClr val="accent3">
              <a:hueOff val="677650"/>
              <a:satOff val="25000"/>
              <a:lumOff val="-3676"/>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32385" tIns="21590" rIns="32385" bIns="21590" numCol="1" spcCol="1270" anchor="ctr" anchorCtr="0">
          <a:noAutofit/>
        </a:bodyPr>
        <a:lstStyle/>
        <a:p>
          <a:pPr marL="0" lvl="0" indent="0" algn="ctr" defTabSz="755650">
            <a:lnSpc>
              <a:spcPct val="90000"/>
            </a:lnSpc>
            <a:spcBef>
              <a:spcPct val="0"/>
            </a:spcBef>
            <a:spcAft>
              <a:spcPct val="35000"/>
            </a:spcAft>
            <a:buNone/>
          </a:pPr>
          <a:r>
            <a:rPr lang="fr-FR" sz="1700" kern="1200" dirty="0"/>
            <a:t>1/3 cas </a:t>
          </a:r>
        </a:p>
      </dsp:txBody>
      <dsp:txXfrm>
        <a:off x="2342874" y="4240166"/>
        <a:ext cx="1149666" cy="702157"/>
      </dsp:txXfrm>
    </dsp:sp>
    <dsp:sp modelId="{5AF555C4-D5A6-4B6A-AA4A-0A80E3351C8C}">
      <dsp:nvSpPr>
        <dsp:cNvPr id="0" name=""/>
        <dsp:cNvSpPr/>
      </dsp:nvSpPr>
      <dsp:spPr>
        <a:xfrm>
          <a:off x="4484549" y="557930"/>
          <a:ext cx="2063776" cy="1756337"/>
        </a:xfrm>
        <a:prstGeom prst="roundRect">
          <a:avLst>
            <a:gd name="adj" fmla="val 10000"/>
          </a:avLst>
        </a:prstGeom>
        <a:gradFill rotWithShape="0">
          <a:gsLst>
            <a:gs pos="0">
              <a:schemeClr val="accent3">
                <a:hueOff val="1355300"/>
                <a:satOff val="50000"/>
                <a:lumOff val="-7353"/>
                <a:alphaOff val="0"/>
                <a:satMod val="103000"/>
                <a:lumMod val="102000"/>
                <a:tint val="94000"/>
              </a:schemeClr>
            </a:gs>
            <a:gs pos="50000">
              <a:schemeClr val="accent3">
                <a:hueOff val="1355300"/>
                <a:satOff val="50000"/>
                <a:lumOff val="-7353"/>
                <a:alphaOff val="0"/>
                <a:satMod val="110000"/>
                <a:lumMod val="100000"/>
                <a:shade val="100000"/>
              </a:schemeClr>
            </a:gs>
            <a:gs pos="100000">
              <a:schemeClr val="accent3">
                <a:hueOff val="1355300"/>
                <a:satOff val="50000"/>
                <a:lumOff val="-7353"/>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3340" tIns="35560" rIns="53340" bIns="35560" numCol="1" spcCol="1270" anchor="ctr" anchorCtr="0">
          <a:noAutofit/>
        </a:bodyPr>
        <a:lstStyle/>
        <a:p>
          <a:pPr marL="0" lvl="0" indent="0" algn="ctr" defTabSz="1244600">
            <a:lnSpc>
              <a:spcPct val="90000"/>
            </a:lnSpc>
            <a:spcBef>
              <a:spcPct val="0"/>
            </a:spcBef>
            <a:spcAft>
              <a:spcPct val="35000"/>
            </a:spcAft>
            <a:buNone/>
          </a:pPr>
          <a:r>
            <a:rPr lang="fr-FR" sz="2800" b="1" kern="1200" dirty="0"/>
            <a:t>Laboratoire du sommeil </a:t>
          </a:r>
        </a:p>
      </dsp:txBody>
      <dsp:txXfrm>
        <a:off x="4535990" y="609371"/>
        <a:ext cx="1960894" cy="1653455"/>
      </dsp:txXfrm>
    </dsp:sp>
    <dsp:sp modelId="{F7E9EFAA-5F3A-449E-8B0E-3DA24D15B7B3}">
      <dsp:nvSpPr>
        <dsp:cNvPr id="0" name=""/>
        <dsp:cNvSpPr/>
      </dsp:nvSpPr>
      <dsp:spPr>
        <a:xfrm>
          <a:off x="4690927" y="2314268"/>
          <a:ext cx="206377" cy="946943"/>
        </a:xfrm>
        <a:custGeom>
          <a:avLst/>
          <a:gdLst/>
          <a:ahLst/>
          <a:cxnLst/>
          <a:rect l="0" t="0" r="0" b="0"/>
          <a:pathLst>
            <a:path>
              <a:moveTo>
                <a:pt x="0" y="0"/>
              </a:moveTo>
              <a:lnTo>
                <a:pt x="0" y="946943"/>
              </a:lnTo>
              <a:lnTo>
                <a:pt x="206377" y="946943"/>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365EAC8-488C-447C-AAA5-0AEA4FE937A3}">
      <dsp:nvSpPr>
        <dsp:cNvPr id="0" name=""/>
        <dsp:cNvSpPr/>
      </dsp:nvSpPr>
      <dsp:spPr>
        <a:xfrm>
          <a:off x="4897304" y="2500730"/>
          <a:ext cx="1779951" cy="1520962"/>
        </a:xfrm>
        <a:prstGeom prst="roundRect">
          <a:avLst>
            <a:gd name="adj" fmla="val 10000"/>
          </a:avLst>
        </a:prstGeom>
        <a:solidFill>
          <a:schemeClr val="lt1">
            <a:alpha val="90000"/>
            <a:hueOff val="0"/>
            <a:satOff val="0"/>
            <a:lumOff val="0"/>
            <a:alphaOff val="0"/>
          </a:schemeClr>
        </a:solidFill>
        <a:ln w="6350" cap="flat" cmpd="sng" algn="ctr">
          <a:solidFill>
            <a:schemeClr val="accent3">
              <a:hueOff val="1355300"/>
              <a:satOff val="50000"/>
              <a:lumOff val="-7353"/>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32385" tIns="21590" rIns="32385" bIns="21590" numCol="1" spcCol="1270" anchor="ctr" anchorCtr="0">
          <a:noAutofit/>
        </a:bodyPr>
        <a:lstStyle/>
        <a:p>
          <a:pPr marL="0" lvl="0" indent="0" algn="ctr" defTabSz="755650">
            <a:lnSpc>
              <a:spcPct val="90000"/>
            </a:lnSpc>
            <a:spcBef>
              <a:spcPct val="0"/>
            </a:spcBef>
            <a:spcAft>
              <a:spcPct val="35000"/>
            </a:spcAft>
            <a:buNone/>
          </a:pPr>
          <a:r>
            <a:rPr lang="fr-FR" sz="1700" kern="1200" dirty="0"/>
            <a:t>Désaturation importante chez SAS chez Obèse </a:t>
          </a:r>
        </a:p>
      </dsp:txBody>
      <dsp:txXfrm>
        <a:off x="4941851" y="2545277"/>
        <a:ext cx="1690857" cy="1431868"/>
      </dsp:txXfrm>
    </dsp:sp>
    <dsp:sp modelId="{962D461E-F46D-4007-987D-CEE9902EBCFA}">
      <dsp:nvSpPr>
        <dsp:cNvPr id="0" name=""/>
        <dsp:cNvSpPr/>
      </dsp:nvSpPr>
      <dsp:spPr>
        <a:xfrm>
          <a:off x="6967581" y="557930"/>
          <a:ext cx="2089597" cy="1748528"/>
        </a:xfrm>
        <a:prstGeom prst="roundRect">
          <a:avLst>
            <a:gd name="adj" fmla="val 10000"/>
          </a:avLst>
        </a:prstGeom>
        <a:gradFill rotWithShape="0">
          <a:gsLst>
            <a:gs pos="0">
              <a:schemeClr val="accent3">
                <a:hueOff val="2032949"/>
                <a:satOff val="75000"/>
                <a:lumOff val="-11029"/>
                <a:alphaOff val="0"/>
                <a:satMod val="103000"/>
                <a:lumMod val="102000"/>
                <a:tint val="94000"/>
              </a:schemeClr>
            </a:gs>
            <a:gs pos="50000">
              <a:schemeClr val="accent3">
                <a:hueOff val="2032949"/>
                <a:satOff val="75000"/>
                <a:lumOff val="-11029"/>
                <a:alphaOff val="0"/>
                <a:satMod val="110000"/>
                <a:lumMod val="100000"/>
                <a:shade val="100000"/>
              </a:schemeClr>
            </a:gs>
            <a:gs pos="100000">
              <a:schemeClr val="accent3">
                <a:hueOff val="2032949"/>
                <a:satOff val="75000"/>
                <a:lumOff val="-11029"/>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3340" tIns="35560" rIns="53340" bIns="35560" numCol="1" spcCol="1270" anchor="ctr" anchorCtr="0">
          <a:noAutofit/>
        </a:bodyPr>
        <a:lstStyle/>
        <a:p>
          <a:pPr marL="0" lvl="0" indent="0" algn="ctr" defTabSz="1244600">
            <a:lnSpc>
              <a:spcPct val="90000"/>
            </a:lnSpc>
            <a:spcBef>
              <a:spcPct val="0"/>
            </a:spcBef>
            <a:spcAft>
              <a:spcPct val="35000"/>
            </a:spcAft>
            <a:buNone/>
          </a:pPr>
          <a:r>
            <a:rPr lang="fr-FR" sz="2800" b="1" kern="1200" dirty="0"/>
            <a:t>Clinique évidente/ bilan de comorbidite   </a:t>
          </a:r>
        </a:p>
      </dsp:txBody>
      <dsp:txXfrm>
        <a:off x="7018794" y="609143"/>
        <a:ext cx="1987171" cy="1646102"/>
      </dsp:txXfrm>
    </dsp:sp>
    <dsp:sp modelId="{E550E06D-EF8E-454D-956E-6792B1713819}">
      <dsp:nvSpPr>
        <dsp:cNvPr id="0" name=""/>
        <dsp:cNvSpPr/>
      </dsp:nvSpPr>
      <dsp:spPr>
        <a:xfrm>
          <a:off x="7176541" y="2306459"/>
          <a:ext cx="162627" cy="964206"/>
        </a:xfrm>
        <a:custGeom>
          <a:avLst/>
          <a:gdLst/>
          <a:ahLst/>
          <a:cxnLst/>
          <a:rect l="0" t="0" r="0" b="0"/>
          <a:pathLst>
            <a:path>
              <a:moveTo>
                <a:pt x="0" y="0"/>
              </a:moveTo>
              <a:lnTo>
                <a:pt x="0" y="964206"/>
              </a:lnTo>
              <a:lnTo>
                <a:pt x="162627" y="964206"/>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CCF0EFC-E7EC-48CB-8F65-3B6CB6AAB946}">
      <dsp:nvSpPr>
        <dsp:cNvPr id="0" name=""/>
        <dsp:cNvSpPr/>
      </dsp:nvSpPr>
      <dsp:spPr>
        <a:xfrm>
          <a:off x="7339169" y="2492921"/>
          <a:ext cx="1607427" cy="1555488"/>
        </a:xfrm>
        <a:prstGeom prst="roundRect">
          <a:avLst>
            <a:gd name="adj" fmla="val 10000"/>
          </a:avLst>
        </a:prstGeom>
        <a:solidFill>
          <a:schemeClr val="lt1">
            <a:alpha val="90000"/>
            <a:hueOff val="0"/>
            <a:satOff val="0"/>
            <a:lumOff val="0"/>
            <a:alphaOff val="0"/>
          </a:schemeClr>
        </a:solidFill>
        <a:ln w="6350" cap="flat" cmpd="sng" algn="ctr">
          <a:solidFill>
            <a:schemeClr val="accent3">
              <a:hueOff val="2032949"/>
              <a:satOff val="75000"/>
              <a:lumOff val="-11029"/>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32385" tIns="21590" rIns="32385" bIns="21590" numCol="1" spcCol="1270" anchor="ctr" anchorCtr="0">
          <a:noAutofit/>
        </a:bodyPr>
        <a:lstStyle/>
        <a:p>
          <a:pPr marL="0" lvl="0" indent="0" algn="ctr" defTabSz="755650">
            <a:lnSpc>
              <a:spcPct val="90000"/>
            </a:lnSpc>
            <a:spcBef>
              <a:spcPct val="0"/>
            </a:spcBef>
            <a:spcAft>
              <a:spcPct val="35000"/>
            </a:spcAft>
            <a:buNone/>
          </a:pPr>
          <a:r>
            <a:rPr lang="fr-FR" sz="1700" kern="1200" dirty="0"/>
            <a:t>Dyspnée d’effort chronique, d’aggravation progressive , négligé </a:t>
          </a:r>
        </a:p>
      </dsp:txBody>
      <dsp:txXfrm>
        <a:off x="7384728" y="2538480"/>
        <a:ext cx="1516309" cy="1464370"/>
      </dsp:txXfrm>
    </dsp:sp>
    <dsp:sp modelId="{8C118DFB-C24A-436E-937E-05D22A391CED}">
      <dsp:nvSpPr>
        <dsp:cNvPr id="0" name=""/>
        <dsp:cNvSpPr/>
      </dsp:nvSpPr>
      <dsp:spPr>
        <a:xfrm>
          <a:off x="7176541" y="2306459"/>
          <a:ext cx="162627" cy="2301336"/>
        </a:xfrm>
        <a:custGeom>
          <a:avLst/>
          <a:gdLst/>
          <a:ahLst/>
          <a:cxnLst/>
          <a:rect l="0" t="0" r="0" b="0"/>
          <a:pathLst>
            <a:path>
              <a:moveTo>
                <a:pt x="0" y="0"/>
              </a:moveTo>
              <a:lnTo>
                <a:pt x="0" y="2301336"/>
              </a:lnTo>
              <a:lnTo>
                <a:pt x="162627" y="2301336"/>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FF61CD6-BD39-4E76-A4FA-88A6CBB2C623}">
      <dsp:nvSpPr>
        <dsp:cNvPr id="0" name=""/>
        <dsp:cNvSpPr/>
      </dsp:nvSpPr>
      <dsp:spPr>
        <a:xfrm>
          <a:off x="7339169" y="4234871"/>
          <a:ext cx="1193356" cy="745847"/>
        </a:xfrm>
        <a:prstGeom prst="roundRect">
          <a:avLst>
            <a:gd name="adj" fmla="val 10000"/>
          </a:avLst>
        </a:prstGeom>
        <a:solidFill>
          <a:schemeClr val="lt1">
            <a:alpha val="90000"/>
            <a:hueOff val="0"/>
            <a:satOff val="0"/>
            <a:lumOff val="0"/>
            <a:alphaOff val="0"/>
          </a:schemeClr>
        </a:solidFill>
        <a:ln w="6350" cap="flat" cmpd="sng" algn="ctr">
          <a:solidFill>
            <a:schemeClr val="accent3">
              <a:hueOff val="2710599"/>
              <a:satOff val="100000"/>
              <a:lumOff val="-14706"/>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32385" tIns="21590" rIns="32385" bIns="21590" numCol="1" spcCol="1270" anchor="ctr" anchorCtr="0">
          <a:noAutofit/>
        </a:bodyPr>
        <a:lstStyle/>
        <a:p>
          <a:pPr marL="0" lvl="0" indent="0" algn="ctr" defTabSz="755650">
            <a:lnSpc>
              <a:spcPct val="90000"/>
            </a:lnSpc>
            <a:spcBef>
              <a:spcPct val="0"/>
            </a:spcBef>
            <a:spcAft>
              <a:spcPct val="35000"/>
            </a:spcAft>
            <a:buNone/>
          </a:pPr>
          <a:r>
            <a:rPr lang="fr-FR" sz="1700" kern="1200" dirty="0"/>
            <a:t>CPC</a:t>
          </a:r>
        </a:p>
      </dsp:txBody>
      <dsp:txXfrm>
        <a:off x="7361014" y="4256716"/>
        <a:ext cx="1149666" cy="702157"/>
      </dsp:txXfrm>
    </dsp:sp>
    <dsp:sp modelId="{B64EB5BF-17A6-45D2-8BB3-8C86426D0739}">
      <dsp:nvSpPr>
        <dsp:cNvPr id="0" name=""/>
        <dsp:cNvSpPr/>
      </dsp:nvSpPr>
      <dsp:spPr>
        <a:xfrm>
          <a:off x="9383771" y="557930"/>
          <a:ext cx="2201370" cy="1731493"/>
        </a:xfrm>
        <a:prstGeom prst="roundRect">
          <a:avLst>
            <a:gd name="adj" fmla="val 10000"/>
          </a:avLst>
        </a:prstGeom>
        <a:gradFill rotWithShape="0">
          <a:gsLst>
            <a:gs pos="0">
              <a:schemeClr val="accent3">
                <a:hueOff val="2710599"/>
                <a:satOff val="100000"/>
                <a:lumOff val="-14706"/>
                <a:alphaOff val="0"/>
                <a:satMod val="103000"/>
                <a:lumMod val="102000"/>
                <a:tint val="94000"/>
              </a:schemeClr>
            </a:gs>
            <a:gs pos="50000">
              <a:schemeClr val="accent3">
                <a:hueOff val="2710599"/>
                <a:satOff val="100000"/>
                <a:lumOff val="-14706"/>
                <a:alphaOff val="0"/>
                <a:satMod val="110000"/>
                <a:lumMod val="100000"/>
                <a:shade val="100000"/>
              </a:schemeClr>
            </a:gs>
            <a:gs pos="100000">
              <a:schemeClr val="accent3">
                <a:hueOff val="2710599"/>
                <a:satOff val="100000"/>
                <a:lumOff val="-14706"/>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3340" tIns="35560" rIns="53340" bIns="35560" numCol="1" spcCol="1270" anchor="ctr" anchorCtr="0">
          <a:noAutofit/>
        </a:bodyPr>
        <a:lstStyle/>
        <a:p>
          <a:pPr marL="0" lvl="0" indent="0" algn="ctr" defTabSz="1244600">
            <a:lnSpc>
              <a:spcPct val="90000"/>
            </a:lnSpc>
            <a:spcBef>
              <a:spcPct val="0"/>
            </a:spcBef>
            <a:spcAft>
              <a:spcPct val="35000"/>
            </a:spcAft>
            <a:buNone/>
          </a:pPr>
          <a:r>
            <a:rPr lang="fr-FR" sz="2800" b="1" kern="1200" dirty="0"/>
            <a:t>Bilan pré-</a:t>
          </a:r>
          <a:r>
            <a:rPr lang="fr-FR" sz="2800" b="1" kern="1200" dirty="0" err="1"/>
            <a:t>anésthésique</a:t>
          </a:r>
          <a:r>
            <a:rPr lang="fr-FR" sz="2800" b="1" kern="1200" dirty="0"/>
            <a:t> chez un obèse </a:t>
          </a:r>
        </a:p>
      </dsp:txBody>
      <dsp:txXfrm>
        <a:off x="9434485" y="608644"/>
        <a:ext cx="2099942" cy="1630065"/>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94E40E-356C-4A05-9213-FA4D3E659BD5}">
      <dsp:nvSpPr>
        <dsp:cNvPr id="0" name=""/>
        <dsp:cNvSpPr/>
      </dsp:nvSpPr>
      <dsp:spPr>
        <a:xfrm>
          <a:off x="7683845" y="2418855"/>
          <a:ext cx="3935469" cy="3646989"/>
        </a:xfrm>
        <a:prstGeom prst="gear9">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fr-FR" sz="3200" b="1" kern="1200" dirty="0">
              <a:solidFill>
                <a:schemeClr val="tx1"/>
              </a:solidFill>
            </a:rPr>
            <a:t>Coût excessif  du travail  respiratoire </a:t>
          </a:r>
        </a:p>
      </dsp:txBody>
      <dsp:txXfrm>
        <a:off x="8453489" y="3273145"/>
        <a:ext cx="2396181" cy="1874627"/>
      </dsp:txXfrm>
    </dsp:sp>
    <dsp:sp modelId="{F02BF24F-D307-4442-AF64-617A0B549532}">
      <dsp:nvSpPr>
        <dsp:cNvPr id="0" name=""/>
        <dsp:cNvSpPr/>
      </dsp:nvSpPr>
      <dsp:spPr>
        <a:xfrm>
          <a:off x="4417150" y="1951044"/>
          <a:ext cx="3839344" cy="3772287"/>
        </a:xfrm>
        <a:prstGeom prst="gear6">
          <a:avLst/>
        </a:prstGeom>
        <a:gradFill rotWithShape="0">
          <a:gsLst>
            <a:gs pos="0">
              <a:schemeClr val="accent4">
                <a:hueOff val="5197846"/>
                <a:satOff val="-23984"/>
                <a:lumOff val="883"/>
                <a:alphaOff val="0"/>
                <a:satMod val="103000"/>
                <a:lumMod val="102000"/>
                <a:tint val="94000"/>
              </a:schemeClr>
            </a:gs>
            <a:gs pos="50000">
              <a:schemeClr val="accent4">
                <a:hueOff val="5197846"/>
                <a:satOff val="-23984"/>
                <a:lumOff val="883"/>
                <a:alphaOff val="0"/>
                <a:satMod val="110000"/>
                <a:lumMod val="100000"/>
                <a:shade val="100000"/>
              </a:schemeClr>
            </a:gs>
            <a:gs pos="100000">
              <a:schemeClr val="accent4">
                <a:hueOff val="5197846"/>
                <a:satOff val="-23984"/>
                <a:lumOff val="883"/>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fr-FR" sz="1800" b="1" kern="1200" dirty="0">
              <a:solidFill>
                <a:schemeClr val="tx1"/>
              </a:solidFill>
            </a:rPr>
            <a:t>Dysfonctionnement  </a:t>
          </a:r>
        </a:p>
        <a:p>
          <a:pPr marL="0" lvl="0" indent="0" algn="ctr" defTabSz="800100">
            <a:lnSpc>
              <a:spcPct val="90000"/>
            </a:lnSpc>
            <a:spcBef>
              <a:spcPct val="0"/>
            </a:spcBef>
            <a:spcAft>
              <a:spcPct val="35000"/>
            </a:spcAft>
            <a:buNone/>
          </a:pPr>
          <a:r>
            <a:rPr lang="fr-FR" sz="1800" b="1" kern="1200" dirty="0">
              <a:solidFill>
                <a:schemeClr val="tx1"/>
              </a:solidFill>
            </a:rPr>
            <a:t>des centres respiratoires</a:t>
          </a:r>
        </a:p>
      </dsp:txBody>
      <dsp:txXfrm>
        <a:off x="5376582" y="2906468"/>
        <a:ext cx="1920480" cy="1861439"/>
      </dsp:txXfrm>
    </dsp:sp>
    <dsp:sp modelId="{4A707002-2443-400D-BA4C-F8245E959767}">
      <dsp:nvSpPr>
        <dsp:cNvPr id="0" name=""/>
        <dsp:cNvSpPr/>
      </dsp:nvSpPr>
      <dsp:spPr>
        <a:xfrm rot="20700000">
          <a:off x="7549496" y="316591"/>
          <a:ext cx="2610974" cy="2630475"/>
        </a:xfrm>
        <a:prstGeom prst="gear6">
          <a:avLst/>
        </a:prstGeom>
        <a:gradFill rotWithShape="0">
          <a:gsLst>
            <a:gs pos="0">
              <a:schemeClr val="accent4">
                <a:hueOff val="10395692"/>
                <a:satOff val="-47968"/>
                <a:lumOff val="1765"/>
                <a:alphaOff val="0"/>
                <a:satMod val="103000"/>
                <a:lumMod val="102000"/>
                <a:tint val="94000"/>
              </a:schemeClr>
            </a:gs>
            <a:gs pos="50000">
              <a:schemeClr val="accent4">
                <a:hueOff val="10395692"/>
                <a:satOff val="-47968"/>
                <a:lumOff val="1765"/>
                <a:alphaOff val="0"/>
                <a:satMod val="110000"/>
                <a:lumMod val="100000"/>
                <a:shade val="100000"/>
              </a:schemeClr>
            </a:gs>
            <a:gs pos="100000">
              <a:schemeClr val="accent4">
                <a:hueOff val="10395692"/>
                <a:satOff val="-47968"/>
                <a:lumOff val="1765"/>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fr-FR" sz="2000" b="1" kern="1200" dirty="0">
              <a:solidFill>
                <a:schemeClr val="tx1"/>
              </a:solidFill>
            </a:rPr>
            <a:t>Troubles respiratoires nocturnes </a:t>
          </a:r>
        </a:p>
      </dsp:txBody>
      <dsp:txXfrm rot="-20700000">
        <a:off x="8121002" y="894688"/>
        <a:ext cx="1467961" cy="1474281"/>
      </dsp:txXfrm>
    </dsp:sp>
    <dsp:sp modelId="{94CCECD2-BB1B-46B3-B532-D8EA719D7CA3}">
      <dsp:nvSpPr>
        <dsp:cNvPr id="0" name=""/>
        <dsp:cNvSpPr/>
      </dsp:nvSpPr>
      <dsp:spPr>
        <a:xfrm>
          <a:off x="7607371" y="2108923"/>
          <a:ext cx="4377645" cy="4377645"/>
        </a:xfrm>
        <a:prstGeom prst="circularArrow">
          <a:avLst>
            <a:gd name="adj1" fmla="val 4687"/>
            <a:gd name="adj2" fmla="val 299029"/>
            <a:gd name="adj3" fmla="val 2549893"/>
            <a:gd name="adj4" fmla="val 15790444"/>
            <a:gd name="adj5" fmla="val 5469"/>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BAA45AEC-84EA-46FF-87C3-F9B26E322ECE}">
      <dsp:nvSpPr>
        <dsp:cNvPr id="0" name=""/>
        <dsp:cNvSpPr/>
      </dsp:nvSpPr>
      <dsp:spPr>
        <a:xfrm>
          <a:off x="3556559" y="1719721"/>
          <a:ext cx="3180633" cy="3180633"/>
        </a:xfrm>
        <a:prstGeom prst="leftCircularArrow">
          <a:avLst>
            <a:gd name="adj1" fmla="val 6452"/>
            <a:gd name="adj2" fmla="val 429999"/>
            <a:gd name="adj3" fmla="val 10489124"/>
            <a:gd name="adj4" fmla="val 14837806"/>
            <a:gd name="adj5" fmla="val 7527"/>
          </a:avLst>
        </a:prstGeom>
        <a:gradFill rotWithShape="0">
          <a:gsLst>
            <a:gs pos="0">
              <a:schemeClr val="accent4">
                <a:hueOff val="5197846"/>
                <a:satOff val="-23984"/>
                <a:lumOff val="883"/>
                <a:alphaOff val="0"/>
                <a:satMod val="103000"/>
                <a:lumMod val="102000"/>
                <a:tint val="94000"/>
              </a:schemeClr>
            </a:gs>
            <a:gs pos="50000">
              <a:schemeClr val="accent4">
                <a:hueOff val="5197846"/>
                <a:satOff val="-23984"/>
                <a:lumOff val="883"/>
                <a:alphaOff val="0"/>
                <a:satMod val="110000"/>
                <a:lumMod val="100000"/>
                <a:shade val="100000"/>
              </a:schemeClr>
            </a:gs>
            <a:gs pos="100000">
              <a:schemeClr val="accent4">
                <a:hueOff val="5197846"/>
                <a:satOff val="-23984"/>
                <a:lumOff val="883"/>
                <a:alphaOff val="0"/>
                <a:lumMod val="99000"/>
                <a:satMod val="120000"/>
                <a:shade val="78000"/>
              </a:schemeClr>
            </a:gs>
          </a:gsLst>
          <a:lin ang="5400000" scaled="0"/>
        </a:gradFill>
        <a:ln>
          <a:noFill/>
        </a:ln>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DAC3775A-1474-4216-81FF-EED59A4791AF}">
      <dsp:nvSpPr>
        <dsp:cNvPr id="0" name=""/>
        <dsp:cNvSpPr/>
      </dsp:nvSpPr>
      <dsp:spPr>
        <a:xfrm>
          <a:off x="7125921" y="-149403"/>
          <a:ext cx="3429363" cy="3429363"/>
        </a:xfrm>
        <a:prstGeom prst="circularArrow">
          <a:avLst>
            <a:gd name="adj1" fmla="val 5984"/>
            <a:gd name="adj2" fmla="val 394124"/>
            <a:gd name="adj3" fmla="val 13313824"/>
            <a:gd name="adj4" fmla="val 10508221"/>
            <a:gd name="adj5" fmla="val 6981"/>
          </a:avLst>
        </a:prstGeom>
        <a:gradFill rotWithShape="0">
          <a:gsLst>
            <a:gs pos="0">
              <a:schemeClr val="accent4">
                <a:hueOff val="10395692"/>
                <a:satOff val="-47968"/>
                <a:lumOff val="1765"/>
                <a:alphaOff val="0"/>
                <a:satMod val="103000"/>
                <a:lumMod val="102000"/>
                <a:tint val="94000"/>
              </a:schemeClr>
            </a:gs>
            <a:gs pos="50000">
              <a:schemeClr val="accent4">
                <a:hueOff val="10395692"/>
                <a:satOff val="-47968"/>
                <a:lumOff val="1765"/>
                <a:alphaOff val="0"/>
                <a:satMod val="110000"/>
                <a:lumMod val="100000"/>
                <a:shade val="100000"/>
              </a:schemeClr>
            </a:gs>
            <a:gs pos="100000">
              <a:schemeClr val="accent4">
                <a:hueOff val="10395692"/>
                <a:satOff val="-47968"/>
                <a:lumOff val="1765"/>
                <a:alphaOff val="0"/>
                <a:lumMod val="99000"/>
                <a:satMod val="120000"/>
                <a:shade val="78000"/>
              </a:schemeClr>
            </a:gs>
          </a:gsLst>
          <a:lin ang="5400000" scaled="0"/>
        </a:gradFill>
        <a:ln>
          <a:noFill/>
        </a:ln>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A70D2C3-BAE6-40E4-97B8-85CD4869F2B8}">
      <dsp:nvSpPr>
        <dsp:cNvPr id="0" name=""/>
        <dsp:cNvSpPr/>
      </dsp:nvSpPr>
      <dsp:spPr>
        <a:xfrm>
          <a:off x="2676953" y="0"/>
          <a:ext cx="4015431" cy="3434322"/>
        </a:xfrm>
        <a:prstGeom prst="rightArrow">
          <a:avLst>
            <a:gd name="adj1" fmla="val 75000"/>
            <a:gd name="adj2" fmla="val 50000"/>
          </a:avLst>
        </a:prstGeom>
        <a:solidFill>
          <a:schemeClr val="accent4">
            <a:alpha val="90000"/>
            <a:tint val="40000"/>
            <a:hueOff val="0"/>
            <a:satOff val="0"/>
            <a:lumOff val="0"/>
            <a:alphaOff val="0"/>
          </a:schemeClr>
        </a:solidFill>
        <a:ln w="6350" cap="flat" cmpd="sng" algn="ctr">
          <a:solidFill>
            <a:schemeClr val="accent4">
              <a:alpha val="90000"/>
              <a:tint val="40000"/>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B4A20A0B-6B9A-4A03-ACE2-413E267DFDA1}">
      <dsp:nvSpPr>
        <dsp:cNvPr id="0" name=""/>
        <dsp:cNvSpPr/>
      </dsp:nvSpPr>
      <dsp:spPr>
        <a:xfrm>
          <a:off x="0" y="0"/>
          <a:ext cx="2676954" cy="3434322"/>
        </a:xfrm>
        <a:prstGeom prst="round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10490" tIns="55245" rIns="110490" bIns="55245" numCol="1" spcCol="1270" anchor="ctr" anchorCtr="0">
          <a:noAutofit/>
        </a:bodyPr>
        <a:lstStyle/>
        <a:p>
          <a:pPr marL="0" lvl="0" indent="0" algn="ctr" defTabSz="1289050">
            <a:lnSpc>
              <a:spcPct val="90000"/>
            </a:lnSpc>
            <a:spcBef>
              <a:spcPct val="0"/>
            </a:spcBef>
            <a:spcAft>
              <a:spcPct val="35000"/>
            </a:spcAft>
            <a:buNone/>
          </a:pPr>
          <a:r>
            <a:rPr lang="fr-FR" sz="2900" b="1" kern="1200"/>
            <a:t>Exclusion des autres causes d’hypercapnie</a:t>
          </a:r>
          <a:endParaRPr lang="fr-FR" sz="2900" kern="1200" dirty="0"/>
        </a:p>
      </dsp:txBody>
      <dsp:txXfrm>
        <a:off x="130678" y="130678"/>
        <a:ext cx="2415598" cy="317296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9C45E42-C302-482A-B35D-40E55D1EF36A}">
      <dsp:nvSpPr>
        <dsp:cNvPr id="0" name=""/>
        <dsp:cNvSpPr/>
      </dsp:nvSpPr>
      <dsp:spPr>
        <a:xfrm>
          <a:off x="0" y="1117377"/>
          <a:ext cx="3342105" cy="1336842"/>
        </a:xfrm>
        <a:prstGeom prst="leftRightRibbon">
          <a:avLst/>
        </a:prstGeom>
        <a:solidFill>
          <a:schemeClr val="dk2">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sp>
    <dsp:sp modelId="{542D474D-DB40-4F49-9569-44DB2D5441BC}">
      <dsp:nvSpPr>
        <dsp:cNvPr id="0" name=""/>
        <dsp:cNvSpPr/>
      </dsp:nvSpPr>
      <dsp:spPr>
        <a:xfrm>
          <a:off x="401052" y="1351324"/>
          <a:ext cx="1102894" cy="655052"/>
        </a:xfrm>
        <a:prstGeom prst="rect">
          <a:avLst/>
        </a:prstGeom>
        <a:noFill/>
        <a:ln>
          <a:noFill/>
        </a:ln>
        <a:effectLst/>
        <a:sp3d/>
      </dsp:spPr>
      <dsp:style>
        <a:lnRef idx="0">
          <a:scrgbClr r="0" g="0" b="0"/>
        </a:lnRef>
        <a:fillRef idx="1">
          <a:scrgbClr r="0" g="0" b="0"/>
        </a:fillRef>
        <a:effectRef idx="0">
          <a:scrgbClr r="0" g="0" b="0"/>
        </a:effectRef>
        <a:fontRef idx="minor">
          <a:schemeClr val="lt1"/>
        </a:fontRef>
      </dsp:style>
      <dsp:txBody>
        <a:bodyPr spcFirstLastPara="0" vert="horz" wrap="square" lIns="0" tIns="106680" rIns="0" bIns="114300" numCol="1" spcCol="1270" anchor="ctr" anchorCtr="0">
          <a:noAutofit/>
        </a:bodyPr>
        <a:lstStyle/>
        <a:p>
          <a:pPr marL="0" lvl="0" indent="0" algn="ctr" defTabSz="1333500">
            <a:lnSpc>
              <a:spcPct val="90000"/>
            </a:lnSpc>
            <a:spcBef>
              <a:spcPct val="0"/>
            </a:spcBef>
            <a:spcAft>
              <a:spcPct val="35000"/>
            </a:spcAft>
            <a:buNone/>
          </a:pPr>
          <a:r>
            <a:rPr lang="fr-FR" sz="3000" kern="1200" dirty="0"/>
            <a:t>SOH</a:t>
          </a:r>
        </a:p>
      </dsp:txBody>
      <dsp:txXfrm>
        <a:off x="401052" y="1351324"/>
        <a:ext cx="1102894" cy="655052"/>
      </dsp:txXfrm>
    </dsp:sp>
    <dsp:sp modelId="{BC00EB57-1BD7-4FFF-B41E-61DCAA497A74}">
      <dsp:nvSpPr>
        <dsp:cNvPr id="0" name=""/>
        <dsp:cNvSpPr/>
      </dsp:nvSpPr>
      <dsp:spPr>
        <a:xfrm>
          <a:off x="1671052" y="1565219"/>
          <a:ext cx="1303420" cy="655052"/>
        </a:xfrm>
        <a:prstGeom prst="rect">
          <a:avLst/>
        </a:prstGeom>
        <a:noFill/>
        <a:ln>
          <a:noFill/>
        </a:ln>
        <a:effectLst/>
        <a:sp3d/>
      </dsp:spPr>
      <dsp:style>
        <a:lnRef idx="0">
          <a:scrgbClr r="0" g="0" b="0"/>
        </a:lnRef>
        <a:fillRef idx="1">
          <a:scrgbClr r="0" g="0" b="0"/>
        </a:fillRef>
        <a:effectRef idx="0">
          <a:scrgbClr r="0" g="0" b="0"/>
        </a:effectRef>
        <a:fontRef idx="minor">
          <a:schemeClr val="lt1"/>
        </a:fontRef>
      </dsp:style>
      <dsp:txBody>
        <a:bodyPr spcFirstLastPara="0" vert="horz" wrap="square" lIns="0" tIns="106680" rIns="0" bIns="114300" numCol="1" spcCol="1270" anchor="ctr" anchorCtr="0">
          <a:noAutofit/>
        </a:bodyPr>
        <a:lstStyle/>
        <a:p>
          <a:pPr marL="0" lvl="0" indent="0" algn="ctr" defTabSz="1333500">
            <a:lnSpc>
              <a:spcPct val="90000"/>
            </a:lnSpc>
            <a:spcBef>
              <a:spcPct val="0"/>
            </a:spcBef>
            <a:spcAft>
              <a:spcPct val="35000"/>
            </a:spcAft>
            <a:buNone/>
          </a:pPr>
          <a:r>
            <a:rPr lang="fr-FR" sz="3000" kern="1200" dirty="0"/>
            <a:t>SAS</a:t>
          </a:r>
        </a:p>
      </dsp:txBody>
      <dsp:txXfrm>
        <a:off x="1671052" y="1565219"/>
        <a:ext cx="1303420" cy="65505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79ABDF8-39E0-4F58-B2B9-95FA86FFA3B8}">
      <dsp:nvSpPr>
        <dsp:cNvPr id="0" name=""/>
        <dsp:cNvSpPr/>
      </dsp:nvSpPr>
      <dsp:spPr>
        <a:xfrm>
          <a:off x="1494990" y="0"/>
          <a:ext cx="5067180" cy="5067180"/>
        </a:xfrm>
        <a:prstGeom prst="ellips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77800" tIns="177800" rIns="177800" bIns="177800" numCol="1" spcCol="1270" anchor="ctr" anchorCtr="0">
          <a:noAutofit/>
        </a:bodyPr>
        <a:lstStyle/>
        <a:p>
          <a:pPr marL="0" lvl="0" indent="0" algn="ctr" defTabSz="1111250">
            <a:lnSpc>
              <a:spcPct val="90000"/>
            </a:lnSpc>
            <a:spcBef>
              <a:spcPct val="0"/>
            </a:spcBef>
            <a:spcAft>
              <a:spcPct val="35000"/>
            </a:spcAft>
            <a:buNone/>
          </a:pPr>
          <a:r>
            <a:rPr lang="fr-FR" sz="2500" b="1" kern="1200" dirty="0">
              <a:solidFill>
                <a:srgbClr val="002060"/>
              </a:solidFill>
            </a:rPr>
            <a:t>OBESITE</a:t>
          </a:r>
        </a:p>
      </dsp:txBody>
      <dsp:txXfrm>
        <a:off x="3143090" y="253358"/>
        <a:ext cx="1770979" cy="760077"/>
      </dsp:txXfrm>
    </dsp:sp>
    <dsp:sp modelId="{B57BD06D-7E9B-4AF6-B192-50253405B34C}">
      <dsp:nvSpPr>
        <dsp:cNvPr id="0" name=""/>
        <dsp:cNvSpPr/>
      </dsp:nvSpPr>
      <dsp:spPr>
        <a:xfrm>
          <a:off x="3480792" y="625632"/>
          <a:ext cx="3800385" cy="3800385"/>
        </a:xfrm>
        <a:prstGeom prst="ellipse">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77800" tIns="177800" rIns="177800" bIns="177800" numCol="1" spcCol="1270" anchor="ctr" anchorCtr="0">
          <a:noAutofit/>
        </a:bodyPr>
        <a:lstStyle/>
        <a:p>
          <a:pPr marL="0" lvl="0" indent="0" algn="ctr" defTabSz="1111250">
            <a:lnSpc>
              <a:spcPct val="90000"/>
            </a:lnSpc>
            <a:spcBef>
              <a:spcPct val="0"/>
            </a:spcBef>
            <a:spcAft>
              <a:spcPct val="35000"/>
            </a:spcAft>
            <a:buNone/>
          </a:pPr>
          <a:r>
            <a:rPr lang="fr-FR" sz="2500" b="0" kern="1200" cap="none" spc="0" dirty="0">
              <a:ln w="0"/>
              <a:solidFill>
                <a:schemeClr val="tx1"/>
              </a:solidFill>
              <a:effectLst>
                <a:outerShdw blurRad="38100" dist="19050" dir="2700000" algn="tl" rotWithShape="0">
                  <a:schemeClr val="dk1">
                    <a:alpha val="40000"/>
                  </a:schemeClr>
                </a:outerShdw>
              </a:effectLst>
            </a:rPr>
            <a:t>SAS</a:t>
          </a:r>
        </a:p>
      </dsp:txBody>
      <dsp:txXfrm>
        <a:off x="4495495" y="863156"/>
        <a:ext cx="1770979" cy="712572"/>
      </dsp:txXfrm>
    </dsp:sp>
    <dsp:sp modelId="{CFB29AB0-E615-4BA2-891B-E16425602416}">
      <dsp:nvSpPr>
        <dsp:cNvPr id="0" name=""/>
        <dsp:cNvSpPr/>
      </dsp:nvSpPr>
      <dsp:spPr>
        <a:xfrm>
          <a:off x="3195688" y="1881646"/>
          <a:ext cx="2533590" cy="2533590"/>
        </a:xfrm>
        <a:prstGeom prst="ellipse">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77800" tIns="177800" rIns="177800" bIns="177800" numCol="1" spcCol="1270" anchor="ctr" anchorCtr="0">
          <a:noAutofit/>
        </a:bodyPr>
        <a:lstStyle/>
        <a:p>
          <a:pPr marL="0" lvl="0" indent="0" algn="ctr" defTabSz="1111250">
            <a:lnSpc>
              <a:spcPct val="90000"/>
            </a:lnSpc>
            <a:spcBef>
              <a:spcPct val="0"/>
            </a:spcBef>
            <a:spcAft>
              <a:spcPct val="35000"/>
            </a:spcAft>
            <a:buNone/>
          </a:pPr>
          <a:r>
            <a:rPr lang="fr-FR" sz="2500" b="1" kern="1200" dirty="0">
              <a:solidFill>
                <a:srgbClr val="002060"/>
              </a:solidFill>
            </a:rPr>
            <a:t>SOH</a:t>
          </a:r>
        </a:p>
      </dsp:txBody>
      <dsp:txXfrm>
        <a:off x="3566723" y="2515044"/>
        <a:ext cx="1791518" cy="126679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0048A9C-2AA8-42E3-9365-7DDF723B4EDC}">
      <dsp:nvSpPr>
        <dsp:cNvPr id="0" name=""/>
        <dsp:cNvSpPr/>
      </dsp:nvSpPr>
      <dsp:spPr>
        <a:xfrm>
          <a:off x="0" y="122682"/>
          <a:ext cx="4031411" cy="806295"/>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5740" tIns="205740" rIns="205740" bIns="205740" numCol="1" spcCol="1270" anchor="ctr" anchorCtr="0">
          <a:noAutofit/>
        </a:bodyPr>
        <a:lstStyle/>
        <a:p>
          <a:pPr marL="0" lvl="0" indent="0" algn="ctr" defTabSz="2400300">
            <a:lnSpc>
              <a:spcPct val="90000"/>
            </a:lnSpc>
            <a:spcBef>
              <a:spcPct val="0"/>
            </a:spcBef>
            <a:spcAft>
              <a:spcPct val="35000"/>
            </a:spcAft>
            <a:buNone/>
          </a:pPr>
          <a:r>
            <a:rPr lang="fr-FR" sz="5400" b="1" kern="1200" dirty="0"/>
            <a:t>Décubitus</a:t>
          </a:r>
        </a:p>
      </dsp:txBody>
      <dsp:txXfrm>
        <a:off x="23616" y="146298"/>
        <a:ext cx="3984179" cy="759063"/>
      </dsp:txXfrm>
    </dsp:sp>
    <dsp:sp modelId="{8B7C9ACC-77BA-4F79-BD0D-A458E456E26A}">
      <dsp:nvSpPr>
        <dsp:cNvPr id="0" name=""/>
        <dsp:cNvSpPr/>
      </dsp:nvSpPr>
      <dsp:spPr>
        <a:xfrm rot="5400000">
          <a:off x="1853017" y="662023"/>
          <a:ext cx="325376" cy="1098426"/>
        </a:xfrm>
        <a:prstGeom prst="righ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fr-FR" sz="1600" kern="1200"/>
        </a:p>
      </dsp:txBody>
      <dsp:txXfrm rot="-5400000">
        <a:off x="1686178" y="1048548"/>
        <a:ext cx="659056" cy="227763"/>
      </dsp:txXfrm>
    </dsp:sp>
    <dsp:sp modelId="{BB3F623F-1857-412E-AA82-EE78BD0A7891}">
      <dsp:nvSpPr>
        <dsp:cNvPr id="0" name=""/>
        <dsp:cNvSpPr/>
      </dsp:nvSpPr>
      <dsp:spPr>
        <a:xfrm>
          <a:off x="0" y="1366188"/>
          <a:ext cx="4031411" cy="2378455"/>
        </a:xfrm>
        <a:prstGeom prst="roundRect">
          <a:avLst>
            <a:gd name="adj" fmla="val 10000"/>
          </a:avLst>
        </a:prstGeom>
        <a:solidFill>
          <a:schemeClr val="accent3">
            <a:hueOff val="1355300"/>
            <a:satOff val="50000"/>
            <a:lumOff val="-735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fr-FR" sz="1800" b="1" kern="1200" dirty="0"/>
            <a:t>- travail musculaire respiratoire</a:t>
          </a:r>
        </a:p>
        <a:p>
          <a:pPr marL="0" lvl="0" indent="0" algn="l" defTabSz="800100">
            <a:lnSpc>
              <a:spcPct val="90000"/>
            </a:lnSpc>
            <a:spcBef>
              <a:spcPct val="0"/>
            </a:spcBef>
            <a:spcAft>
              <a:spcPct val="35000"/>
            </a:spcAft>
            <a:buNone/>
          </a:pPr>
          <a:r>
            <a:rPr lang="fr-FR" sz="1800" b="1" kern="1200" dirty="0"/>
            <a:t>-  Inégalités V/Q</a:t>
          </a:r>
        </a:p>
        <a:p>
          <a:pPr marL="0" lvl="0" indent="0" algn="l" defTabSz="800100">
            <a:lnSpc>
              <a:spcPct val="90000"/>
            </a:lnSpc>
            <a:spcBef>
              <a:spcPct val="0"/>
            </a:spcBef>
            <a:spcAft>
              <a:spcPct val="35000"/>
            </a:spcAft>
            <a:buNone/>
          </a:pPr>
          <a:r>
            <a:rPr lang="fr-FR" sz="1800" b="1" kern="1200" dirty="0"/>
            <a:t>- Volumes pulmonaires</a:t>
          </a:r>
        </a:p>
        <a:p>
          <a:pPr marL="0" lvl="0" indent="0" algn="l" defTabSz="800100">
            <a:lnSpc>
              <a:spcPct val="90000"/>
            </a:lnSpc>
            <a:spcBef>
              <a:spcPct val="0"/>
            </a:spcBef>
            <a:spcAft>
              <a:spcPct val="35000"/>
            </a:spcAft>
            <a:buNone/>
          </a:pPr>
          <a:r>
            <a:rPr lang="fr-FR" sz="1800" b="1" kern="1200" dirty="0"/>
            <a:t>- Compliance thoraco-pulmonaire</a:t>
          </a:r>
        </a:p>
        <a:p>
          <a:pPr marL="0" lvl="0" indent="0" algn="l" defTabSz="800100">
            <a:lnSpc>
              <a:spcPct val="90000"/>
            </a:lnSpc>
            <a:spcBef>
              <a:spcPct val="0"/>
            </a:spcBef>
            <a:spcAft>
              <a:spcPct val="35000"/>
            </a:spcAft>
            <a:buNone/>
          </a:pPr>
          <a:r>
            <a:rPr lang="fr-FR" sz="1800" b="1" kern="1200" dirty="0"/>
            <a:t>-Force et endurance musculaire inspiratoire</a:t>
          </a:r>
        </a:p>
      </dsp:txBody>
      <dsp:txXfrm>
        <a:off x="69663" y="1435851"/>
        <a:ext cx="3892085" cy="2239129"/>
      </dsp:txXfrm>
    </dsp:sp>
    <dsp:sp modelId="{DB62B0DB-5A6E-4736-AE87-614F5EDB987C}">
      <dsp:nvSpPr>
        <dsp:cNvPr id="0" name=""/>
        <dsp:cNvSpPr/>
      </dsp:nvSpPr>
      <dsp:spPr>
        <a:xfrm rot="5400000">
          <a:off x="1805745" y="3773911"/>
          <a:ext cx="419919" cy="501358"/>
        </a:xfrm>
        <a:prstGeom prst="rightArrow">
          <a:avLst>
            <a:gd name="adj1" fmla="val 60000"/>
            <a:gd name="adj2" fmla="val 50000"/>
          </a:avLst>
        </a:prstGeom>
        <a:solidFill>
          <a:schemeClr val="accent3">
            <a:hueOff val="2710599"/>
            <a:satOff val="100000"/>
            <a:lumOff val="-14706"/>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endParaRPr lang="fr-FR" sz="2100" kern="1200" dirty="0"/>
        </a:p>
      </dsp:txBody>
      <dsp:txXfrm rot="-5400000">
        <a:off x="1865298" y="3814630"/>
        <a:ext cx="300814" cy="293943"/>
      </dsp:txXfrm>
    </dsp:sp>
    <dsp:sp modelId="{E666B13E-1A00-4CEF-8226-9BF609EBCA89}">
      <dsp:nvSpPr>
        <dsp:cNvPr id="0" name=""/>
        <dsp:cNvSpPr/>
      </dsp:nvSpPr>
      <dsp:spPr>
        <a:xfrm>
          <a:off x="0" y="4304537"/>
          <a:ext cx="4031411" cy="1114129"/>
        </a:xfrm>
        <a:prstGeom prst="roundRect">
          <a:avLst>
            <a:gd name="adj" fmla="val 10000"/>
          </a:avLst>
        </a:prstGeom>
        <a:solidFill>
          <a:schemeClr val="accent3">
            <a:hueOff val="2710599"/>
            <a:satOff val="100000"/>
            <a:lumOff val="-147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fr-FR" sz="2900" kern="1200" dirty="0"/>
            <a:t>Augmentation du coût en O2</a:t>
          </a:r>
        </a:p>
      </dsp:txBody>
      <dsp:txXfrm>
        <a:off x="32632" y="4337169"/>
        <a:ext cx="3966147" cy="1048865"/>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0048A9C-2AA8-42E3-9365-7DDF723B4EDC}">
      <dsp:nvSpPr>
        <dsp:cNvPr id="0" name=""/>
        <dsp:cNvSpPr/>
      </dsp:nvSpPr>
      <dsp:spPr>
        <a:xfrm>
          <a:off x="0" y="48283"/>
          <a:ext cx="4123423" cy="788455"/>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5740" tIns="205740" rIns="205740" bIns="205740" numCol="1" spcCol="1270" anchor="ctr" anchorCtr="0">
          <a:noAutofit/>
        </a:bodyPr>
        <a:lstStyle/>
        <a:p>
          <a:pPr marL="0" lvl="0" indent="0" algn="ctr" defTabSz="2400300">
            <a:lnSpc>
              <a:spcPct val="90000"/>
            </a:lnSpc>
            <a:spcBef>
              <a:spcPct val="0"/>
            </a:spcBef>
            <a:spcAft>
              <a:spcPct val="35000"/>
            </a:spcAft>
            <a:buNone/>
          </a:pPr>
          <a:r>
            <a:rPr lang="fr-FR" sz="5400" b="1" kern="1200" dirty="0"/>
            <a:t>Sommeil</a:t>
          </a:r>
        </a:p>
      </dsp:txBody>
      <dsp:txXfrm>
        <a:off x="23093" y="71376"/>
        <a:ext cx="4077237" cy="742269"/>
      </dsp:txXfrm>
    </dsp:sp>
    <dsp:sp modelId="{8B7C9ACC-77BA-4F79-BD0D-A458E456E26A}">
      <dsp:nvSpPr>
        <dsp:cNvPr id="0" name=""/>
        <dsp:cNvSpPr/>
      </dsp:nvSpPr>
      <dsp:spPr>
        <a:xfrm rot="5400000">
          <a:off x="1852850" y="-205918"/>
          <a:ext cx="417722" cy="2642278"/>
        </a:xfrm>
        <a:prstGeom prst="righ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fr-FR" sz="2000" kern="1200"/>
        </a:p>
      </dsp:txBody>
      <dsp:txXfrm rot="-5400000">
        <a:off x="1269029" y="906360"/>
        <a:ext cx="1585366" cy="292405"/>
      </dsp:txXfrm>
    </dsp:sp>
    <dsp:sp modelId="{BB3F623F-1857-412E-AA82-EE78BD0A7891}">
      <dsp:nvSpPr>
        <dsp:cNvPr id="0" name=""/>
        <dsp:cNvSpPr/>
      </dsp:nvSpPr>
      <dsp:spPr>
        <a:xfrm>
          <a:off x="0" y="1393701"/>
          <a:ext cx="4123423" cy="1820764"/>
        </a:xfrm>
        <a:prstGeom prst="roundRect">
          <a:avLst>
            <a:gd name="adj" fmla="val 10000"/>
          </a:avLst>
        </a:prstGeom>
        <a:solidFill>
          <a:schemeClr val="accent3">
            <a:hueOff val="2710599"/>
            <a:satOff val="100000"/>
            <a:lumOff val="-147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fr-FR" sz="2400" b="1" kern="1200" dirty="0"/>
            <a:t>Centres respiratoires</a:t>
          </a:r>
        </a:p>
        <a:p>
          <a:pPr marL="0" lvl="0" indent="0" algn="l" defTabSz="1066800">
            <a:lnSpc>
              <a:spcPct val="90000"/>
            </a:lnSpc>
            <a:spcBef>
              <a:spcPct val="0"/>
            </a:spcBef>
            <a:spcAft>
              <a:spcPct val="35000"/>
            </a:spcAft>
            <a:buNone/>
          </a:pPr>
          <a:r>
            <a:rPr lang="fr-FR" sz="1800" b="1" kern="1200" dirty="0"/>
            <a:t>Diminution réponse ventilatoire</a:t>
          </a:r>
        </a:p>
        <a:p>
          <a:pPr marL="0" lvl="0" indent="0" algn="l" defTabSz="1066800">
            <a:lnSpc>
              <a:spcPct val="90000"/>
            </a:lnSpc>
            <a:spcBef>
              <a:spcPct val="0"/>
            </a:spcBef>
            <a:spcAft>
              <a:spcPct val="35000"/>
            </a:spcAft>
            <a:buNone/>
          </a:pPr>
          <a:r>
            <a:rPr lang="fr-FR" sz="1800" b="1" kern="1200" dirty="0"/>
            <a:t>à l’hypoxémie et à l’hypercapnie</a:t>
          </a:r>
        </a:p>
      </dsp:txBody>
      <dsp:txXfrm>
        <a:off x="53328" y="1447029"/>
        <a:ext cx="4016767" cy="1714108"/>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5910F5-7FB3-4EEC-A5E6-51088D4EED48}">
      <dsp:nvSpPr>
        <dsp:cNvPr id="0" name=""/>
        <dsp:cNvSpPr/>
      </dsp:nvSpPr>
      <dsp:spPr>
        <a:xfrm>
          <a:off x="7898960" y="3971914"/>
          <a:ext cx="1517935" cy="439140"/>
        </a:xfrm>
        <a:custGeom>
          <a:avLst/>
          <a:gdLst/>
          <a:ahLst/>
          <a:cxnLst/>
          <a:rect l="0" t="0" r="0" b="0"/>
          <a:pathLst>
            <a:path>
              <a:moveTo>
                <a:pt x="0" y="0"/>
              </a:moveTo>
              <a:lnTo>
                <a:pt x="0" y="299261"/>
              </a:lnTo>
              <a:lnTo>
                <a:pt x="1517935" y="299261"/>
              </a:lnTo>
              <a:lnTo>
                <a:pt x="1517935" y="439140"/>
              </a:lnTo>
            </a:path>
          </a:pathLst>
        </a:custGeom>
        <a:noFill/>
        <a:ln w="12700" cap="flat" cmpd="sng" algn="ctr">
          <a:solidFill>
            <a:schemeClr val="accent5">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7B31A910-90F9-4C2F-81CD-A8951EB8CF4B}">
      <dsp:nvSpPr>
        <dsp:cNvPr id="0" name=""/>
        <dsp:cNvSpPr/>
      </dsp:nvSpPr>
      <dsp:spPr>
        <a:xfrm>
          <a:off x="6164500" y="3971914"/>
          <a:ext cx="1734460" cy="439140"/>
        </a:xfrm>
        <a:custGeom>
          <a:avLst/>
          <a:gdLst/>
          <a:ahLst/>
          <a:cxnLst/>
          <a:rect l="0" t="0" r="0" b="0"/>
          <a:pathLst>
            <a:path>
              <a:moveTo>
                <a:pt x="1734460" y="0"/>
              </a:moveTo>
              <a:lnTo>
                <a:pt x="1734460" y="299261"/>
              </a:lnTo>
              <a:lnTo>
                <a:pt x="0" y="299261"/>
              </a:lnTo>
              <a:lnTo>
                <a:pt x="0" y="439140"/>
              </a:lnTo>
            </a:path>
          </a:pathLst>
        </a:custGeom>
        <a:noFill/>
        <a:ln w="12700" cap="flat" cmpd="sng" algn="ctr">
          <a:solidFill>
            <a:schemeClr val="accent5">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BF998672-D53F-4040-BE28-80228328390D}">
      <dsp:nvSpPr>
        <dsp:cNvPr id="0" name=""/>
        <dsp:cNvSpPr/>
      </dsp:nvSpPr>
      <dsp:spPr>
        <a:xfrm>
          <a:off x="7898960" y="2510134"/>
          <a:ext cx="1037237" cy="502968"/>
        </a:xfrm>
        <a:custGeom>
          <a:avLst/>
          <a:gdLst/>
          <a:ahLst/>
          <a:cxnLst/>
          <a:rect l="0" t="0" r="0" b="0"/>
          <a:pathLst>
            <a:path>
              <a:moveTo>
                <a:pt x="1037237" y="0"/>
              </a:moveTo>
              <a:lnTo>
                <a:pt x="1037237" y="363089"/>
              </a:lnTo>
              <a:lnTo>
                <a:pt x="0" y="363089"/>
              </a:lnTo>
              <a:lnTo>
                <a:pt x="0" y="502968"/>
              </a:lnTo>
            </a:path>
          </a:pathLst>
        </a:custGeom>
        <a:noFill/>
        <a:ln w="12700" cap="flat" cmpd="sng" algn="ctr">
          <a:solidFill>
            <a:schemeClr val="accent4">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34271A32-4146-4644-AC42-39E2F878158B}">
      <dsp:nvSpPr>
        <dsp:cNvPr id="0" name=""/>
        <dsp:cNvSpPr/>
      </dsp:nvSpPr>
      <dsp:spPr>
        <a:xfrm>
          <a:off x="4696400" y="1176010"/>
          <a:ext cx="4239798" cy="375312"/>
        </a:xfrm>
        <a:custGeom>
          <a:avLst/>
          <a:gdLst/>
          <a:ahLst/>
          <a:cxnLst/>
          <a:rect l="0" t="0" r="0" b="0"/>
          <a:pathLst>
            <a:path>
              <a:moveTo>
                <a:pt x="0" y="0"/>
              </a:moveTo>
              <a:lnTo>
                <a:pt x="0" y="235433"/>
              </a:lnTo>
              <a:lnTo>
                <a:pt x="4239798" y="235433"/>
              </a:lnTo>
              <a:lnTo>
                <a:pt x="4239798" y="375312"/>
              </a:lnTo>
            </a:path>
          </a:pathLst>
        </a:custGeom>
        <a:noFill/>
        <a:ln w="12700" cap="flat" cmpd="sng" algn="ctr">
          <a:solidFill>
            <a:schemeClr val="accent3">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7F284F58-C869-4DA0-A937-41C425FF8080}">
      <dsp:nvSpPr>
        <dsp:cNvPr id="0" name=""/>
        <dsp:cNvSpPr/>
      </dsp:nvSpPr>
      <dsp:spPr>
        <a:xfrm>
          <a:off x="4696400" y="1176010"/>
          <a:ext cx="576381" cy="387383"/>
        </a:xfrm>
        <a:custGeom>
          <a:avLst/>
          <a:gdLst/>
          <a:ahLst/>
          <a:cxnLst/>
          <a:rect l="0" t="0" r="0" b="0"/>
          <a:pathLst>
            <a:path>
              <a:moveTo>
                <a:pt x="0" y="0"/>
              </a:moveTo>
              <a:lnTo>
                <a:pt x="0" y="247504"/>
              </a:lnTo>
              <a:lnTo>
                <a:pt x="576381" y="247504"/>
              </a:lnTo>
              <a:lnTo>
                <a:pt x="576381" y="387383"/>
              </a:lnTo>
            </a:path>
          </a:pathLst>
        </a:custGeom>
        <a:noFill/>
        <a:ln w="12700" cap="flat" cmpd="sng" algn="ctr">
          <a:solidFill>
            <a:schemeClr val="accent3">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F30A5D81-3A4C-4808-B62E-040565B611C7}">
      <dsp:nvSpPr>
        <dsp:cNvPr id="0" name=""/>
        <dsp:cNvSpPr/>
      </dsp:nvSpPr>
      <dsp:spPr>
        <a:xfrm>
          <a:off x="1569887" y="1176010"/>
          <a:ext cx="3126512" cy="421891"/>
        </a:xfrm>
        <a:custGeom>
          <a:avLst/>
          <a:gdLst/>
          <a:ahLst/>
          <a:cxnLst/>
          <a:rect l="0" t="0" r="0" b="0"/>
          <a:pathLst>
            <a:path>
              <a:moveTo>
                <a:pt x="3126512" y="0"/>
              </a:moveTo>
              <a:lnTo>
                <a:pt x="3126512" y="282012"/>
              </a:lnTo>
              <a:lnTo>
                <a:pt x="0" y="282012"/>
              </a:lnTo>
              <a:lnTo>
                <a:pt x="0" y="421891"/>
              </a:lnTo>
            </a:path>
          </a:pathLst>
        </a:custGeom>
        <a:noFill/>
        <a:ln w="12700" cap="flat" cmpd="sng" algn="ctr">
          <a:solidFill>
            <a:schemeClr val="accent3">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4D6527DF-DF19-419E-9A29-4091E9265D11}">
      <dsp:nvSpPr>
        <dsp:cNvPr id="0" name=""/>
        <dsp:cNvSpPr/>
      </dsp:nvSpPr>
      <dsp:spPr>
        <a:xfrm>
          <a:off x="2779517" y="217199"/>
          <a:ext cx="3833764" cy="958811"/>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ADF8F661-E145-4BA2-A6B1-64F207C64B09}">
      <dsp:nvSpPr>
        <dsp:cNvPr id="0" name=""/>
        <dsp:cNvSpPr/>
      </dsp:nvSpPr>
      <dsp:spPr>
        <a:xfrm>
          <a:off x="2947288" y="376582"/>
          <a:ext cx="3833764" cy="958811"/>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fr-FR" sz="3200" b="1" kern="1200" dirty="0">
              <a:solidFill>
                <a:schemeClr val="tx1"/>
              </a:solidFill>
            </a:rPr>
            <a:t>PHYSIOPATHOLOGIE </a:t>
          </a:r>
        </a:p>
        <a:p>
          <a:pPr marL="0" lvl="0" indent="0" algn="ctr" defTabSz="1422400">
            <a:lnSpc>
              <a:spcPct val="90000"/>
            </a:lnSpc>
            <a:spcBef>
              <a:spcPct val="0"/>
            </a:spcBef>
            <a:spcAft>
              <a:spcPct val="35000"/>
            </a:spcAft>
            <a:buNone/>
          </a:pPr>
          <a:r>
            <a:rPr lang="fr-FR" sz="3200" b="1" kern="1200" dirty="0">
              <a:solidFill>
                <a:schemeClr val="tx1"/>
              </a:solidFill>
            </a:rPr>
            <a:t>DU SOH</a:t>
          </a:r>
        </a:p>
      </dsp:txBody>
      <dsp:txXfrm>
        <a:off x="2975371" y="404665"/>
        <a:ext cx="3777598" cy="902645"/>
      </dsp:txXfrm>
    </dsp:sp>
    <dsp:sp modelId="{D6FADC92-91BC-41B8-9814-E3C3988B90C8}">
      <dsp:nvSpPr>
        <dsp:cNvPr id="0" name=""/>
        <dsp:cNvSpPr/>
      </dsp:nvSpPr>
      <dsp:spPr>
        <a:xfrm>
          <a:off x="159604" y="1597902"/>
          <a:ext cx="2820565" cy="1521489"/>
        </a:xfrm>
        <a:prstGeom prst="roundRect">
          <a:avLst>
            <a:gd name="adj" fmla="val 1000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53435EBC-F8FD-4F50-AA23-433C4B1073DC}">
      <dsp:nvSpPr>
        <dsp:cNvPr id="0" name=""/>
        <dsp:cNvSpPr/>
      </dsp:nvSpPr>
      <dsp:spPr>
        <a:xfrm>
          <a:off x="327375" y="1757284"/>
          <a:ext cx="2820565" cy="1521489"/>
        </a:xfrm>
        <a:prstGeom prst="roundRect">
          <a:avLst>
            <a:gd name="adj" fmla="val 10000"/>
          </a:avLst>
        </a:prstGeom>
        <a:solidFill>
          <a:schemeClr val="lt1">
            <a:alpha val="90000"/>
            <a:hueOff val="0"/>
            <a:satOff val="0"/>
            <a:lumOff val="0"/>
            <a:alphaOff val="0"/>
          </a:schemeClr>
        </a:solidFill>
        <a:ln w="6350" cap="flat" cmpd="sng" algn="ctr">
          <a:solidFill>
            <a:schemeClr val="accent3">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fr-FR" sz="2400" b="1" kern="1200" dirty="0">
              <a:solidFill>
                <a:srgbClr val="FF0000"/>
              </a:solidFill>
            </a:rPr>
            <a:t> </a:t>
          </a:r>
          <a:r>
            <a:rPr lang="fr-FR" sz="3200" b="1" kern="1200" dirty="0">
              <a:solidFill>
                <a:srgbClr val="FF0000"/>
              </a:solidFill>
            </a:rPr>
            <a:t>MECANIQUE RESPIRATOIRE +++++ </a:t>
          </a:r>
          <a:endParaRPr lang="fr-FR" sz="2400" b="1" kern="1200" dirty="0">
            <a:solidFill>
              <a:srgbClr val="FF0000"/>
            </a:solidFill>
          </a:endParaRPr>
        </a:p>
      </dsp:txBody>
      <dsp:txXfrm>
        <a:off x="371938" y="1801847"/>
        <a:ext cx="2731439" cy="1432363"/>
      </dsp:txXfrm>
    </dsp:sp>
    <dsp:sp modelId="{B2B5446D-EDBF-444B-995D-8471DE1EAFF1}">
      <dsp:nvSpPr>
        <dsp:cNvPr id="0" name=""/>
        <dsp:cNvSpPr/>
      </dsp:nvSpPr>
      <dsp:spPr>
        <a:xfrm>
          <a:off x="3816045" y="1563394"/>
          <a:ext cx="2913472" cy="958811"/>
        </a:xfrm>
        <a:prstGeom prst="roundRect">
          <a:avLst>
            <a:gd name="adj" fmla="val 1000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45674166-0771-4831-ABB6-5061F51D7FCB}">
      <dsp:nvSpPr>
        <dsp:cNvPr id="0" name=""/>
        <dsp:cNvSpPr/>
      </dsp:nvSpPr>
      <dsp:spPr>
        <a:xfrm>
          <a:off x="3983816" y="1722777"/>
          <a:ext cx="2913472" cy="958811"/>
        </a:xfrm>
        <a:prstGeom prst="roundRect">
          <a:avLst>
            <a:gd name="adj" fmla="val 10000"/>
          </a:avLst>
        </a:prstGeom>
        <a:solidFill>
          <a:schemeClr val="lt1">
            <a:alpha val="90000"/>
            <a:hueOff val="0"/>
            <a:satOff val="0"/>
            <a:lumOff val="0"/>
            <a:alphaOff val="0"/>
          </a:schemeClr>
        </a:solidFill>
        <a:ln w="6350" cap="flat" cmpd="sng" algn="ctr">
          <a:solidFill>
            <a:schemeClr val="accent3">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fr-FR" sz="2400" b="1" kern="1200" dirty="0">
              <a:solidFill>
                <a:schemeClr val="tx1"/>
              </a:solidFill>
            </a:rPr>
            <a:t>TROUBLES RESPIRATOIRES NOCTURNES </a:t>
          </a:r>
        </a:p>
      </dsp:txBody>
      <dsp:txXfrm>
        <a:off x="4011899" y="1750860"/>
        <a:ext cx="2857306" cy="902645"/>
      </dsp:txXfrm>
    </dsp:sp>
    <dsp:sp modelId="{9ED9875F-1CC8-41BF-8820-677C8F5EE881}">
      <dsp:nvSpPr>
        <dsp:cNvPr id="0" name=""/>
        <dsp:cNvSpPr/>
      </dsp:nvSpPr>
      <dsp:spPr>
        <a:xfrm>
          <a:off x="7446681" y="1551323"/>
          <a:ext cx="2979033" cy="958811"/>
        </a:xfrm>
        <a:prstGeom prst="roundRect">
          <a:avLst>
            <a:gd name="adj" fmla="val 1000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243DA0DD-A235-4CAE-8FB9-226626318382}">
      <dsp:nvSpPr>
        <dsp:cNvPr id="0" name=""/>
        <dsp:cNvSpPr/>
      </dsp:nvSpPr>
      <dsp:spPr>
        <a:xfrm>
          <a:off x="7614452" y="1710705"/>
          <a:ext cx="2979033" cy="958811"/>
        </a:xfrm>
        <a:prstGeom prst="roundRect">
          <a:avLst>
            <a:gd name="adj" fmla="val 10000"/>
          </a:avLst>
        </a:prstGeom>
        <a:solidFill>
          <a:schemeClr val="lt1">
            <a:alpha val="90000"/>
            <a:hueOff val="0"/>
            <a:satOff val="0"/>
            <a:lumOff val="0"/>
            <a:alphaOff val="0"/>
          </a:schemeClr>
        </a:solidFill>
        <a:ln w="6350" cap="flat" cmpd="sng" algn="ctr">
          <a:solidFill>
            <a:schemeClr val="accent3">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fr-FR" sz="2400" b="1" kern="1200" dirty="0">
              <a:solidFill>
                <a:schemeClr val="tx1"/>
              </a:solidFill>
            </a:rPr>
            <a:t>ACTION</a:t>
          </a:r>
        </a:p>
        <a:p>
          <a:pPr marL="0" lvl="0" indent="0" algn="ctr" defTabSz="1066800">
            <a:lnSpc>
              <a:spcPct val="90000"/>
            </a:lnSpc>
            <a:spcBef>
              <a:spcPct val="0"/>
            </a:spcBef>
            <a:spcAft>
              <a:spcPct val="35000"/>
            </a:spcAft>
            <a:buNone/>
          </a:pPr>
          <a:r>
            <a:rPr lang="fr-FR" sz="2400" b="1" kern="1200" dirty="0">
              <a:solidFill>
                <a:schemeClr val="tx1"/>
              </a:solidFill>
            </a:rPr>
            <a:t> NEURO-HUMORALE</a:t>
          </a:r>
        </a:p>
      </dsp:txBody>
      <dsp:txXfrm>
        <a:off x="7642535" y="1738788"/>
        <a:ext cx="2922867" cy="902645"/>
      </dsp:txXfrm>
    </dsp:sp>
    <dsp:sp modelId="{BE795A59-F006-422F-80E2-3A748E6920D0}">
      <dsp:nvSpPr>
        <dsp:cNvPr id="0" name=""/>
        <dsp:cNvSpPr/>
      </dsp:nvSpPr>
      <dsp:spPr>
        <a:xfrm>
          <a:off x="6080209" y="3013103"/>
          <a:ext cx="3637502" cy="958811"/>
        </a:xfrm>
        <a:prstGeom prst="roundRect">
          <a:avLst>
            <a:gd name="adj" fmla="val 10000"/>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B2BFAA95-83B7-4ED0-BA79-257CC0BC28FC}">
      <dsp:nvSpPr>
        <dsp:cNvPr id="0" name=""/>
        <dsp:cNvSpPr/>
      </dsp:nvSpPr>
      <dsp:spPr>
        <a:xfrm>
          <a:off x="6247980" y="3172485"/>
          <a:ext cx="3637502" cy="958811"/>
        </a:xfrm>
        <a:prstGeom prst="roundRect">
          <a:avLst>
            <a:gd name="adj" fmla="val 10000"/>
          </a:avLst>
        </a:prstGeom>
        <a:solidFill>
          <a:schemeClr val="lt1">
            <a:alpha val="90000"/>
            <a:hueOff val="0"/>
            <a:satOff val="0"/>
            <a:lumOff val="0"/>
            <a:alphaOff val="0"/>
          </a:schemeClr>
        </a:solidFill>
        <a:ln w="6350" cap="flat" cmpd="sng" algn="ctr">
          <a:solidFill>
            <a:schemeClr val="accent4">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fr-FR" sz="2400" b="1" kern="1200" dirty="0"/>
            <a:t>DYSFONCTIONNEMENT DU CONTROL VENTILATOIRE </a:t>
          </a:r>
        </a:p>
      </dsp:txBody>
      <dsp:txXfrm>
        <a:off x="6276063" y="3200568"/>
        <a:ext cx="3581336" cy="902645"/>
      </dsp:txXfrm>
    </dsp:sp>
    <dsp:sp modelId="{E5917065-C812-453C-9F07-8675CECD3B6C}">
      <dsp:nvSpPr>
        <dsp:cNvPr id="0" name=""/>
        <dsp:cNvSpPr/>
      </dsp:nvSpPr>
      <dsp:spPr>
        <a:xfrm>
          <a:off x="4814335" y="4411054"/>
          <a:ext cx="2700329" cy="958811"/>
        </a:xfrm>
        <a:prstGeom prst="roundRect">
          <a:avLst>
            <a:gd name="adj" fmla="val 10000"/>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A7DA539F-F353-43C6-A1E9-F922DD40A095}">
      <dsp:nvSpPr>
        <dsp:cNvPr id="0" name=""/>
        <dsp:cNvSpPr/>
      </dsp:nvSpPr>
      <dsp:spPr>
        <a:xfrm>
          <a:off x="4982106" y="4570437"/>
          <a:ext cx="2700329" cy="958811"/>
        </a:xfrm>
        <a:prstGeom prst="roundRect">
          <a:avLst>
            <a:gd name="adj" fmla="val 10000"/>
          </a:avLst>
        </a:prstGeom>
        <a:solidFill>
          <a:schemeClr val="lt1">
            <a:alpha val="90000"/>
            <a:hueOff val="0"/>
            <a:satOff val="0"/>
            <a:lumOff val="0"/>
            <a:alphaOff val="0"/>
          </a:schemeClr>
        </a:solidFill>
        <a:ln w="6350" cap="flat" cmpd="sng" algn="ctr">
          <a:solidFill>
            <a:schemeClr val="accent5">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fr-FR" sz="1800" b="1" kern="1200" dirty="0"/>
            <a:t>EFFET DE LA LEPTINE </a:t>
          </a:r>
        </a:p>
      </dsp:txBody>
      <dsp:txXfrm>
        <a:off x="5010189" y="4598520"/>
        <a:ext cx="2644163" cy="902645"/>
      </dsp:txXfrm>
    </dsp:sp>
    <dsp:sp modelId="{E408061C-0E14-4A90-B11E-AB2EA8A76A5D}">
      <dsp:nvSpPr>
        <dsp:cNvPr id="0" name=""/>
        <dsp:cNvSpPr/>
      </dsp:nvSpPr>
      <dsp:spPr>
        <a:xfrm>
          <a:off x="7850206" y="4411054"/>
          <a:ext cx="3133379" cy="958811"/>
        </a:xfrm>
        <a:prstGeom prst="roundRect">
          <a:avLst>
            <a:gd name="adj" fmla="val 10000"/>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0BA4EDD8-691F-427B-84F9-30295F739772}">
      <dsp:nvSpPr>
        <dsp:cNvPr id="0" name=""/>
        <dsp:cNvSpPr/>
      </dsp:nvSpPr>
      <dsp:spPr>
        <a:xfrm>
          <a:off x="8017977" y="4570437"/>
          <a:ext cx="3133379" cy="958811"/>
        </a:xfrm>
        <a:prstGeom prst="roundRect">
          <a:avLst>
            <a:gd name="adj" fmla="val 10000"/>
          </a:avLst>
        </a:prstGeom>
        <a:solidFill>
          <a:schemeClr val="lt1">
            <a:alpha val="90000"/>
            <a:hueOff val="0"/>
            <a:satOff val="0"/>
            <a:lumOff val="0"/>
            <a:alphaOff val="0"/>
          </a:schemeClr>
        </a:solidFill>
        <a:ln w="6350" cap="flat" cmpd="sng" algn="ctr">
          <a:solidFill>
            <a:schemeClr val="accent5">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fr-FR" sz="1800" b="1" kern="1200" dirty="0"/>
            <a:t>MODULATION DE LA SENSIBILTE DES CHEMORECEPTEURS</a:t>
          </a:r>
        </a:p>
      </dsp:txBody>
      <dsp:txXfrm>
        <a:off x="8046060" y="4598520"/>
        <a:ext cx="3077213" cy="902645"/>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FD25D5-6720-459C-BF5A-BD82590928F6}">
      <dsp:nvSpPr>
        <dsp:cNvPr id="0" name=""/>
        <dsp:cNvSpPr/>
      </dsp:nvSpPr>
      <dsp:spPr>
        <a:xfrm>
          <a:off x="47655" y="203978"/>
          <a:ext cx="2815431" cy="1380880"/>
        </a:xfrm>
        <a:prstGeom prst="roundRect">
          <a:avLst>
            <a:gd name="adj" fmla="val 10000"/>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fr-FR" sz="2400" b="1" kern="1200" dirty="0"/>
            <a:t>Accumulation de la masse graisseuse intra thoracique et abdominale</a:t>
          </a:r>
        </a:p>
      </dsp:txBody>
      <dsp:txXfrm>
        <a:off x="88100" y="244423"/>
        <a:ext cx="2734541" cy="1299990"/>
      </dsp:txXfrm>
    </dsp:sp>
    <dsp:sp modelId="{9A08B6AF-F6B8-4FA9-9341-95E6A70D56BA}">
      <dsp:nvSpPr>
        <dsp:cNvPr id="0" name=""/>
        <dsp:cNvSpPr/>
      </dsp:nvSpPr>
      <dsp:spPr>
        <a:xfrm rot="21589740">
          <a:off x="3186316" y="602709"/>
          <a:ext cx="778697" cy="570763"/>
        </a:xfrm>
        <a:prstGeom prst="rightArrow">
          <a:avLst>
            <a:gd name="adj1" fmla="val 60000"/>
            <a:gd name="adj2" fmla="val 50000"/>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endParaRPr lang="fr-FR" sz="2100" kern="1200"/>
        </a:p>
      </dsp:txBody>
      <dsp:txXfrm>
        <a:off x="3186316" y="717118"/>
        <a:ext cx="607468" cy="342457"/>
      </dsp:txXfrm>
    </dsp:sp>
    <dsp:sp modelId="{0D28E394-35B2-47C4-AA41-AEE6180C92DB}">
      <dsp:nvSpPr>
        <dsp:cNvPr id="0" name=""/>
        <dsp:cNvSpPr/>
      </dsp:nvSpPr>
      <dsp:spPr>
        <a:xfrm>
          <a:off x="4332320" y="190915"/>
          <a:ext cx="2999985" cy="1380880"/>
        </a:xfrm>
        <a:prstGeom prst="roundRect">
          <a:avLst>
            <a:gd name="adj" fmla="val 10000"/>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fr-FR" sz="2600" b="1" kern="1200" dirty="0"/>
            <a:t>Augmentation de la charge mécanique </a:t>
          </a:r>
        </a:p>
      </dsp:txBody>
      <dsp:txXfrm>
        <a:off x="4372765" y="231360"/>
        <a:ext cx="2919095" cy="1299990"/>
      </dsp:txXfrm>
    </dsp:sp>
    <dsp:sp modelId="{C2A4083F-312F-49E9-8CEF-7CD2321CB7A2}">
      <dsp:nvSpPr>
        <dsp:cNvPr id="0" name=""/>
        <dsp:cNvSpPr/>
      </dsp:nvSpPr>
      <dsp:spPr>
        <a:xfrm>
          <a:off x="7534835" y="595973"/>
          <a:ext cx="487911" cy="570763"/>
        </a:xfrm>
        <a:prstGeom prst="rightArrow">
          <a:avLst>
            <a:gd name="adj1" fmla="val 60000"/>
            <a:gd name="adj2" fmla="val 50000"/>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endParaRPr lang="fr-FR" sz="2100" kern="1200"/>
        </a:p>
      </dsp:txBody>
      <dsp:txXfrm>
        <a:off x="7534835" y="710126"/>
        <a:ext cx="341538" cy="342457"/>
      </dsp:txXfrm>
    </dsp:sp>
    <dsp:sp modelId="{FF3079C0-36CE-4EBF-814A-5FA5047048A8}">
      <dsp:nvSpPr>
        <dsp:cNvPr id="0" name=""/>
        <dsp:cNvSpPr/>
      </dsp:nvSpPr>
      <dsp:spPr>
        <a:xfrm>
          <a:off x="8252893" y="190915"/>
          <a:ext cx="2832070" cy="1380880"/>
        </a:xfrm>
        <a:prstGeom prst="roundRect">
          <a:avLst>
            <a:gd name="adj" fmla="val 10000"/>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fr-FR" sz="2600" b="1" kern="1200" dirty="0"/>
            <a:t>Diminution des volumes pulmonaires </a:t>
          </a:r>
        </a:p>
      </dsp:txBody>
      <dsp:txXfrm>
        <a:off x="8293338" y="231360"/>
        <a:ext cx="2751180" cy="1299990"/>
      </dsp:txXfrm>
    </dsp:sp>
    <dsp:sp modelId="{DD492445-76E6-402D-A6E2-D0F0C134BA46}">
      <dsp:nvSpPr>
        <dsp:cNvPr id="0" name=""/>
        <dsp:cNvSpPr/>
      </dsp:nvSpPr>
      <dsp:spPr>
        <a:xfrm rot="5333221">
          <a:off x="1739154" y="1683932"/>
          <a:ext cx="543275" cy="570763"/>
        </a:xfrm>
        <a:prstGeom prst="rightArrow">
          <a:avLst>
            <a:gd name="adj1" fmla="val 60000"/>
            <a:gd name="adj2" fmla="val 50000"/>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endParaRPr lang="fr-FR" sz="2100" kern="1200"/>
        </a:p>
      </dsp:txBody>
      <dsp:txXfrm rot="10800000">
        <a:off x="1819062" y="1716609"/>
        <a:ext cx="380293" cy="342457"/>
      </dsp:txXfrm>
    </dsp:sp>
    <dsp:sp modelId="{7FC6D253-FCAD-4368-A8FD-0E473B1ED26B}">
      <dsp:nvSpPr>
        <dsp:cNvPr id="0" name=""/>
        <dsp:cNvSpPr/>
      </dsp:nvSpPr>
      <dsp:spPr>
        <a:xfrm>
          <a:off x="4138422" y="2376734"/>
          <a:ext cx="3061941" cy="1380880"/>
        </a:xfrm>
        <a:prstGeom prst="roundRect">
          <a:avLst>
            <a:gd name="adj" fmla="val 10000"/>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fr-FR" sz="2600" b="1" kern="1200" dirty="0"/>
            <a:t>Augmentation du travail respiratoire</a:t>
          </a:r>
        </a:p>
      </dsp:txBody>
      <dsp:txXfrm>
        <a:off x="4178867" y="2417179"/>
        <a:ext cx="2981051" cy="1299990"/>
      </dsp:txXfrm>
    </dsp:sp>
    <dsp:sp modelId="{B012BB35-C37E-4E58-BC3D-D273962AA496}">
      <dsp:nvSpPr>
        <dsp:cNvPr id="0" name=""/>
        <dsp:cNvSpPr/>
      </dsp:nvSpPr>
      <dsp:spPr>
        <a:xfrm rot="5201847">
          <a:off x="5014781" y="1683605"/>
          <a:ext cx="523199" cy="570763"/>
        </a:xfrm>
        <a:prstGeom prst="rightArrow">
          <a:avLst>
            <a:gd name="adj1" fmla="val 60000"/>
            <a:gd name="adj2" fmla="val 50000"/>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endParaRPr lang="fr-FR" sz="2100" kern="1200"/>
        </a:p>
      </dsp:txBody>
      <dsp:txXfrm rot="10800000">
        <a:off x="5088740" y="1719408"/>
        <a:ext cx="366239" cy="342457"/>
      </dsp:txXfrm>
    </dsp:sp>
    <dsp:sp modelId="{50E2EBC8-980C-4149-8CFD-7CC016707186}">
      <dsp:nvSpPr>
        <dsp:cNvPr id="0" name=""/>
        <dsp:cNvSpPr/>
      </dsp:nvSpPr>
      <dsp:spPr>
        <a:xfrm>
          <a:off x="62086" y="2405318"/>
          <a:ext cx="3089190" cy="1380880"/>
        </a:xfrm>
        <a:prstGeom prst="roundRect">
          <a:avLst>
            <a:gd name="adj" fmla="val 10000"/>
          </a:avLst>
        </a:prstGeom>
        <a:gradFill rotWithShape="0">
          <a:gsLst>
            <a:gs pos="0">
              <a:schemeClr val="accent6">
                <a:hueOff val="0"/>
                <a:satOff val="0"/>
                <a:lumOff val="0"/>
                <a:alphaOff val="0"/>
                <a:lumMod val="110000"/>
                <a:satMod val="105000"/>
                <a:tint val="67000"/>
              </a:schemeClr>
            </a:gs>
            <a:gs pos="50000">
              <a:schemeClr val="accent6">
                <a:hueOff val="0"/>
                <a:satOff val="0"/>
                <a:lumOff val="0"/>
                <a:alphaOff val="0"/>
                <a:lumMod val="105000"/>
                <a:satMod val="103000"/>
                <a:tint val="73000"/>
              </a:schemeClr>
            </a:gs>
            <a:gs pos="100000">
              <a:schemeClr val="accent6">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fr-FR" sz="2600" b="1" kern="1200" dirty="0"/>
            <a:t>Diminution de la compliance thoraco-pulmonaire </a:t>
          </a:r>
        </a:p>
      </dsp:txBody>
      <dsp:txXfrm>
        <a:off x="102531" y="2445763"/>
        <a:ext cx="3008300" cy="1299990"/>
      </dsp:txXfrm>
    </dsp:sp>
    <dsp:sp modelId="{63E3C1B4-7D59-4E6D-8E63-A97A28BD8E0A}">
      <dsp:nvSpPr>
        <dsp:cNvPr id="0" name=""/>
        <dsp:cNvSpPr/>
      </dsp:nvSpPr>
      <dsp:spPr>
        <a:xfrm rot="16194794" flipH="1">
          <a:off x="9284289" y="1718406"/>
          <a:ext cx="535900" cy="570763"/>
        </a:xfrm>
        <a:prstGeom prst="rightArrow">
          <a:avLst>
            <a:gd name="adj1" fmla="val 60000"/>
            <a:gd name="adj2" fmla="val 50000"/>
          </a:avLst>
        </a:prstGeom>
        <a:gradFill rotWithShape="0">
          <a:gsLst>
            <a:gs pos="0">
              <a:schemeClr val="accent6">
                <a:hueOff val="0"/>
                <a:satOff val="0"/>
                <a:lumOff val="0"/>
                <a:alphaOff val="0"/>
                <a:lumMod val="110000"/>
                <a:satMod val="105000"/>
                <a:tint val="67000"/>
              </a:schemeClr>
            </a:gs>
            <a:gs pos="50000">
              <a:schemeClr val="accent6">
                <a:hueOff val="0"/>
                <a:satOff val="0"/>
                <a:lumOff val="0"/>
                <a:alphaOff val="0"/>
                <a:lumMod val="105000"/>
                <a:satMod val="103000"/>
                <a:tint val="73000"/>
              </a:schemeClr>
            </a:gs>
            <a:gs pos="100000">
              <a:schemeClr val="accent6">
                <a:hueOff val="0"/>
                <a:satOff val="0"/>
                <a:lumOff val="0"/>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endParaRPr lang="fr-FR" sz="2100" kern="1200"/>
        </a:p>
      </dsp:txBody>
      <dsp:txXfrm>
        <a:off x="9364552" y="1752174"/>
        <a:ext cx="375130" cy="342457"/>
      </dsp:txXfrm>
    </dsp:sp>
    <dsp:sp modelId="{DF1D8640-AE19-4660-B74E-1749CD50287C}">
      <dsp:nvSpPr>
        <dsp:cNvPr id="0" name=""/>
        <dsp:cNvSpPr/>
      </dsp:nvSpPr>
      <dsp:spPr>
        <a:xfrm>
          <a:off x="7839388" y="2330129"/>
          <a:ext cx="3087257" cy="1380880"/>
        </a:xfrm>
        <a:prstGeom prst="roundRect">
          <a:avLst>
            <a:gd name="adj" fmla="val 10000"/>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fr-FR" sz="2800" b="1" kern="1200" dirty="0"/>
            <a:t>Diminution de la fonction respiratoire</a:t>
          </a:r>
        </a:p>
      </dsp:txBody>
      <dsp:txXfrm>
        <a:off x="7879833" y="2370574"/>
        <a:ext cx="3006367" cy="1299990"/>
      </dsp:txXfrm>
    </dsp:sp>
    <dsp:sp modelId="{249CDE16-9E00-4F72-86D0-68F6934A1986}">
      <dsp:nvSpPr>
        <dsp:cNvPr id="0" name=""/>
        <dsp:cNvSpPr/>
      </dsp:nvSpPr>
      <dsp:spPr>
        <a:xfrm rot="9287629">
          <a:off x="6896385" y="4054729"/>
          <a:ext cx="1312579" cy="570763"/>
        </a:xfrm>
        <a:prstGeom prst="rightArrow">
          <a:avLst>
            <a:gd name="adj1" fmla="val 60000"/>
            <a:gd name="adj2" fmla="val 50000"/>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endParaRPr lang="fr-FR" sz="2100" kern="1200"/>
        </a:p>
      </dsp:txBody>
      <dsp:txXfrm rot="10800000">
        <a:off x="7059462" y="4132421"/>
        <a:ext cx="1141350" cy="342457"/>
      </dsp:txXfrm>
    </dsp:sp>
    <dsp:sp modelId="{B4DDDE31-61F1-4206-B60D-472A75FC70B0}">
      <dsp:nvSpPr>
        <dsp:cNvPr id="0" name=""/>
        <dsp:cNvSpPr/>
      </dsp:nvSpPr>
      <dsp:spPr>
        <a:xfrm>
          <a:off x="2702858" y="4765721"/>
          <a:ext cx="4104897" cy="866184"/>
        </a:xfrm>
        <a:prstGeom prst="roundRect">
          <a:avLst>
            <a:gd name="adj" fmla="val 10000"/>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fr-FR" sz="3600" b="1" kern="1200" dirty="0"/>
            <a:t>HYPERCAPNIE</a:t>
          </a:r>
        </a:p>
      </dsp:txBody>
      <dsp:txXfrm>
        <a:off x="2728228" y="4791091"/>
        <a:ext cx="4054157" cy="815444"/>
      </dsp:txXfrm>
    </dsp:sp>
  </dsp:spTree>
</dsp:drawing>
</file>

<file path=ppt/diagrams/layout1.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19.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20.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21.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arrow6">
  <dgm:title val=""/>
  <dgm:desc val=""/>
  <dgm:catLst>
    <dgm:cat type="relationship" pri="4000"/>
    <dgm:cat type="process" pri="29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ctr"/>
      <dgm:param type="vertAlign" val="mid"/>
      <dgm:param type="ar" val="2.5"/>
    </dgm:alg>
    <dgm:shape xmlns:r="http://schemas.openxmlformats.org/officeDocument/2006/relationships" r:blip="">
      <dgm:adjLst/>
    </dgm:shape>
    <dgm:presOf/>
    <dgm:constrLst>
      <dgm:constr type="primFontSz" for="des" ptType="node" op="equ"/>
      <dgm:constr type="w" for="ch" forName="ribbon" refType="h" refFor="ch" refForName="ribbon" fact="2.5"/>
      <dgm:constr type="h" for="ch" forName="leftArrowText" refType="h" fact="0.49"/>
      <dgm:constr type="ctrY" for="ch" forName="leftArrowText" refType="ctrY" refFor="ch" refForName="ribbon"/>
      <dgm:constr type="ctrYOff" for="ch" forName="leftArrowText" refType="h" refFor="ch" refForName="ribbon" fact="-0.08"/>
      <dgm:constr type="l" for="ch" forName="leftArrowText" refType="w" refFor="ch" refForName="ribbon" fact="0.12"/>
      <dgm:constr type="r" for="ch" forName="leftArrowText" refType="w" refFor="ch" refForName="ribbon" fact="0.45"/>
      <dgm:constr type="h" for="ch" forName="rightArrowText" refType="h" fact="0.49"/>
      <dgm:constr type="ctrY" for="ch" forName="rightArrowText" refType="ctrY" refFor="ch" refForName="ribbon"/>
      <dgm:constr type="ctrYOff" for="ch" forName="rightArrowText" refType="h" refFor="ch" refForName="ribbon" fact="0.08"/>
      <dgm:constr type="l" for="ch" forName="rightArrowText" refType="w" refFor="ch" refForName="ribbon" fact="0.5"/>
      <dgm:constr type="r" for="ch" forName="rightArrowText" refType="w" refFor="ch" refForName="ribbon" fact="0.89"/>
    </dgm:constrLst>
    <dgm:ruleLst/>
    <dgm:choose name="Name0">
      <dgm:if name="Name1" axis="ch" ptType="node" func="cnt" op="gte" val="1">
        <dgm:layoutNode name="ribbon" styleLbl="node1">
          <dgm:alg type="sp"/>
          <dgm:shape xmlns:r="http://schemas.openxmlformats.org/officeDocument/2006/relationships" type="leftRightRibbon" r:blip="">
            <dgm:adjLst/>
          </dgm:shape>
          <dgm:presOf/>
          <dgm:constrLst/>
          <dgm:ruleLst/>
        </dgm:layoutNode>
        <dgm:layoutNode name="leftArrowText" styleLbl="node1">
          <dgm:varLst>
            <dgm:chMax val="0"/>
            <dgm:bulletEnabled val="1"/>
          </dgm:varLst>
          <dgm:alg type="tx">
            <dgm:param type="txAnchorVertCh" val="mid"/>
          </dgm:alg>
          <dgm:shape xmlns:r="http://schemas.openxmlformats.org/officeDocument/2006/relationships" type="rect" r:blip="" hideGeom="1">
            <dgm:adjLst/>
          </dgm:shape>
          <dgm:choose name="Name2">
            <dgm:if name="Name3" func="var" arg="dir" op="equ" val="norm">
              <dgm:presOf axis="ch desOrSelf" ptType="node node" st="1 1" cnt="1 0"/>
            </dgm:if>
            <dgm:else name="Name4">
              <dgm:presOf axis="ch desOrSelf" ptType="node node" st="2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layoutNode name="rightArrowText" styleLbl="node1">
          <dgm:varLst>
            <dgm:chMax val="0"/>
            <dgm:bulletEnabled val="1"/>
          </dgm:varLst>
          <dgm:alg type="tx">
            <dgm:param type="txAnchorVertCh" val="mid"/>
          </dgm:alg>
          <dgm:shape xmlns:r="http://schemas.openxmlformats.org/officeDocument/2006/relationships" type="rect" r:blip="" hideGeom="1">
            <dgm:adjLst/>
          </dgm:shape>
          <dgm:choose name="Name5">
            <dgm:if name="Name6" func="var" arg="dir" op="equ" val="norm">
              <dgm:presOf axis="ch desOrSelf" ptType="node node" st="2 1" cnt="1 0"/>
            </dgm:if>
            <dgm:else name="Name7">
              <dgm:presOf axis="ch desOrSelf" ptType="node node" st="1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if>
      <dgm:else name="Name8"/>
    </dgm:choose>
  </dgm:layoutNode>
</dgm:layoutDef>
</file>

<file path=ppt/diagrams/layout5.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layout6.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3d2#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3d2#3">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3d2#4">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3d2#5">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5">
  <dgm:title val=""/>
  <dgm:desc val=""/>
  <dgm:catLst>
    <dgm:cat type="3D" pri="11500"/>
  </dgm:catLst>
  <dgm:scene3d>
    <a:camera prst="isometricOffAxis2Left" zoom="95000"/>
    <a:lightRig rig="flat" dir="t"/>
  </dgm:scene3d>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3d2#1">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6FBBF7F-0D39-490F-B71C-12C61F2BDE4F}" type="datetimeFigureOut">
              <a:rPr lang="fr-FR" smtClean="0"/>
              <a:pPr/>
              <a:t>08/01/2019</a:t>
            </a:fld>
            <a:endParaRPr lang="fr-FR"/>
          </a:p>
        </p:txBody>
      </p:sp>
      <p:sp>
        <p:nvSpPr>
          <p:cNvPr id="4" name="Espace réservé de l'image des diapositives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A85EC3E-2CC0-4789-A1E3-F29D46879CC0}" type="slidenum">
              <a:rPr lang="fr-FR" smtClean="0"/>
              <a:pPr/>
              <a:t>‹N°›</a:t>
            </a:fld>
            <a:endParaRPr lang="fr-FR"/>
          </a:p>
        </p:txBody>
      </p:sp>
    </p:spTree>
    <p:extLst>
      <p:ext uri="{BB962C8B-B14F-4D97-AF65-F5344CB8AC3E}">
        <p14:creationId xmlns:p14="http://schemas.microsoft.com/office/powerpoint/2010/main" val="21115366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2A85EC3E-2CC0-4789-A1E3-F29D46879CC0}" type="slidenum">
              <a:rPr lang="fr-FR" smtClean="0"/>
              <a:pPr/>
              <a:t>4</a:t>
            </a:fld>
            <a:endParaRPr lang="fr-FR" dirty="0"/>
          </a:p>
        </p:txBody>
      </p:sp>
    </p:spTree>
    <p:extLst>
      <p:ext uri="{BB962C8B-B14F-4D97-AF65-F5344CB8AC3E}">
        <p14:creationId xmlns:p14="http://schemas.microsoft.com/office/powerpoint/2010/main" val="5986644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L’incidence et La prévalence, de l’ obésité est considérablement augmentée</a:t>
            </a:r>
            <a:r>
              <a:rPr lang="fr-FR" baseline="0" dirty="0"/>
              <a:t> au cours des 30 dernières années ?cette tendance s’ étend aussi aux paye en voie de développement </a:t>
            </a:r>
          </a:p>
          <a:p>
            <a:r>
              <a:rPr lang="fr-FR" baseline="0" dirty="0"/>
              <a:t>D’ après les données de OMS 2005, 1,6 milliard d’adultes âgé de plus de 15 ans ont une surcharge pondérale et au moins 400 millions d’adultes sont obeses </a:t>
            </a:r>
            <a:endParaRPr lang="fr-FR" dirty="0"/>
          </a:p>
        </p:txBody>
      </p:sp>
      <p:sp>
        <p:nvSpPr>
          <p:cNvPr id="4" name="Espace réservé du numéro de diapositive 3"/>
          <p:cNvSpPr>
            <a:spLocks noGrp="1"/>
          </p:cNvSpPr>
          <p:nvPr>
            <p:ph type="sldNum" sz="quarter" idx="10"/>
          </p:nvPr>
        </p:nvSpPr>
        <p:spPr/>
        <p:txBody>
          <a:bodyPr/>
          <a:lstStyle/>
          <a:p>
            <a:fld id="{2A85EC3E-2CC0-4789-A1E3-F29D46879CC0}" type="slidenum">
              <a:rPr lang="fr-FR" smtClean="0"/>
              <a:pPr/>
              <a:t>20</a:t>
            </a:fld>
            <a:endParaRPr lang="fr-FR"/>
          </a:p>
        </p:txBody>
      </p:sp>
    </p:spTree>
    <p:extLst>
      <p:ext uri="{BB962C8B-B14F-4D97-AF65-F5344CB8AC3E}">
        <p14:creationId xmlns:p14="http://schemas.microsoft.com/office/powerpoint/2010/main" val="10496513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2A85EC3E-2CC0-4789-A1E3-F29D46879CC0}" type="slidenum">
              <a:rPr lang="fr-FR" smtClean="0"/>
              <a:pPr/>
              <a:t>24</a:t>
            </a:fld>
            <a:endParaRPr lang="fr-FR"/>
          </a:p>
        </p:txBody>
      </p:sp>
    </p:spTree>
    <p:extLst>
      <p:ext uri="{BB962C8B-B14F-4D97-AF65-F5344CB8AC3E}">
        <p14:creationId xmlns:p14="http://schemas.microsoft.com/office/powerpoint/2010/main" val="38800372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2A85EC3E-2CC0-4789-A1E3-F29D46879CC0}" type="slidenum">
              <a:rPr lang="fr-FR" smtClean="0"/>
              <a:pPr/>
              <a:t>25</a:t>
            </a:fld>
            <a:endParaRPr lang="fr-FR" dirty="0"/>
          </a:p>
        </p:txBody>
      </p:sp>
    </p:spTree>
    <p:extLst>
      <p:ext uri="{BB962C8B-B14F-4D97-AF65-F5344CB8AC3E}">
        <p14:creationId xmlns:p14="http://schemas.microsoft.com/office/powerpoint/2010/main" val="39329424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sz="1200" kern="1200" baseline="0" dirty="0">
                <a:solidFill>
                  <a:schemeClr val="tx1"/>
                </a:solidFill>
                <a:latin typeface="+mn-lt"/>
                <a:ea typeface="+mn-ea"/>
                <a:cs typeface="+mn-cs"/>
              </a:rPr>
              <a:t>Les mécanismes d’apparition de l’hypoventilation alvéolaire chez certains obèses ne sont pas totalement compris et seraient probablement multifactoriels. Pour un même degré d’obésité, l’hypoventilation alvéolaire n’est pas constamment observée chez tous les sujets.</a:t>
            </a:r>
          </a:p>
          <a:p>
            <a:r>
              <a:rPr lang="fr-FR" sz="1200" kern="1200" baseline="0" dirty="0">
                <a:solidFill>
                  <a:schemeClr val="tx1"/>
                </a:solidFill>
                <a:latin typeface="+mn-lt"/>
                <a:ea typeface="+mn-ea"/>
                <a:cs typeface="+mn-cs"/>
              </a:rPr>
              <a:t>Cependant, la correction de l’hypercapnie à court terme sous ventilation mécanique en l’absence de modification de l’IMC, de la production du CO2 ou du volume de l’espace mort suggère que l’hypercapnie dans le SOH est essentiellement due à une baisse de la ventilation  alvéolaire.</a:t>
            </a:r>
            <a:endParaRPr lang="fr-FR" dirty="0"/>
          </a:p>
          <a:p>
            <a:endParaRPr lang="fr-FR" dirty="0"/>
          </a:p>
        </p:txBody>
      </p:sp>
      <p:sp>
        <p:nvSpPr>
          <p:cNvPr id="4" name="Espace réservé du numéro de diapositive 3"/>
          <p:cNvSpPr>
            <a:spLocks noGrp="1"/>
          </p:cNvSpPr>
          <p:nvPr>
            <p:ph type="sldNum" sz="quarter" idx="10"/>
          </p:nvPr>
        </p:nvSpPr>
        <p:spPr/>
        <p:txBody>
          <a:bodyPr/>
          <a:lstStyle/>
          <a:p>
            <a:fld id="{2A85EC3E-2CC0-4789-A1E3-F29D46879CC0}" type="slidenum">
              <a:rPr lang="fr-FR" smtClean="0"/>
              <a:pPr/>
              <a:t>26</a:t>
            </a:fld>
            <a:endParaRPr lang="fr-FR"/>
          </a:p>
        </p:txBody>
      </p:sp>
    </p:spTree>
    <p:extLst>
      <p:ext uri="{BB962C8B-B14F-4D97-AF65-F5344CB8AC3E}">
        <p14:creationId xmlns:p14="http://schemas.microsoft.com/office/powerpoint/2010/main" val="12986996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2A85EC3E-2CC0-4789-A1E3-F29D46879CC0}" type="slidenum">
              <a:rPr lang="fr-FR" smtClean="0"/>
              <a:pPr/>
              <a:t>28</a:t>
            </a:fld>
            <a:endParaRPr lang="fr-FR"/>
          </a:p>
        </p:txBody>
      </p:sp>
    </p:spTree>
    <p:extLst>
      <p:ext uri="{BB962C8B-B14F-4D97-AF65-F5344CB8AC3E}">
        <p14:creationId xmlns:p14="http://schemas.microsoft.com/office/powerpoint/2010/main" val="27057075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sz="1200" kern="1200" baseline="0" dirty="0">
                <a:solidFill>
                  <a:schemeClr val="tx1"/>
                </a:solidFill>
                <a:latin typeface="+mn-lt"/>
                <a:ea typeface="+mn-ea"/>
                <a:cs typeface="+mn-cs"/>
              </a:rPr>
              <a:t>De nombreux mécanismes physiopathologiques expliquant l’hypercapnie dans le SOH ont été proposés et les dernières hypothèses suggérées dans la majorité des cas sont :</a:t>
            </a:r>
          </a:p>
          <a:p>
            <a:r>
              <a:rPr lang="fr-FR" sz="1200" kern="1200" baseline="0" dirty="0">
                <a:solidFill>
                  <a:schemeClr val="tx1"/>
                </a:solidFill>
                <a:latin typeface="+mn-lt"/>
                <a:ea typeface="+mn-ea"/>
                <a:cs typeface="+mn-cs"/>
              </a:rPr>
              <a:t>--Les contraintes mécaniques liées à l’obésité elle-même sur le système respiratoire responsables d’un coût excessif du travail respiratoire, </a:t>
            </a:r>
          </a:p>
          <a:p>
            <a:r>
              <a:rPr lang="fr-FR" sz="1200" kern="1200" baseline="0" dirty="0">
                <a:solidFill>
                  <a:schemeClr val="tx1"/>
                </a:solidFill>
                <a:latin typeface="+mn-lt"/>
                <a:ea typeface="+mn-ea"/>
                <a:cs typeface="+mn-cs"/>
              </a:rPr>
              <a:t>--le dysfonctionnement des centres respiratoires,</a:t>
            </a:r>
          </a:p>
          <a:p>
            <a:r>
              <a:rPr lang="fr-FR" sz="1200" kern="1200" baseline="0" dirty="0">
                <a:solidFill>
                  <a:schemeClr val="tx1"/>
                </a:solidFill>
                <a:latin typeface="+mn-lt"/>
                <a:ea typeface="+mn-ea"/>
                <a:cs typeface="+mn-cs"/>
              </a:rPr>
              <a:t>--le rôle de la leptine et enfin </a:t>
            </a:r>
          </a:p>
          <a:p>
            <a:r>
              <a:rPr lang="fr-FR" sz="1200" kern="1200" baseline="0" dirty="0">
                <a:solidFill>
                  <a:schemeClr val="tx1"/>
                </a:solidFill>
                <a:latin typeface="+mn-lt"/>
                <a:ea typeface="+mn-ea"/>
                <a:cs typeface="+mn-cs"/>
              </a:rPr>
              <a:t>--</a:t>
            </a:r>
            <a:r>
              <a:rPr lang="fr-FR" sz="1200" kern="1200" baseline="0">
                <a:solidFill>
                  <a:schemeClr val="tx1"/>
                </a:solidFill>
                <a:latin typeface="+mn-lt"/>
                <a:ea typeface="+mn-ea"/>
                <a:cs typeface="+mn-cs"/>
              </a:rPr>
              <a:t>la place </a:t>
            </a:r>
            <a:r>
              <a:rPr lang="fr-FR" sz="1200" kern="1200" baseline="0" dirty="0">
                <a:solidFill>
                  <a:schemeClr val="tx1"/>
                </a:solidFill>
                <a:latin typeface="+mn-lt"/>
                <a:ea typeface="+mn-ea"/>
                <a:cs typeface="+mn-cs"/>
              </a:rPr>
              <a:t>des apnées du sommeil</a:t>
            </a:r>
            <a:endParaRPr lang="fr-FR" dirty="0"/>
          </a:p>
          <a:p>
            <a:endParaRPr lang="fr-FR" dirty="0"/>
          </a:p>
        </p:txBody>
      </p:sp>
      <p:sp>
        <p:nvSpPr>
          <p:cNvPr id="4" name="Espace réservé du numéro de diapositive 3"/>
          <p:cNvSpPr>
            <a:spLocks noGrp="1"/>
          </p:cNvSpPr>
          <p:nvPr>
            <p:ph type="sldNum" sz="quarter" idx="10"/>
          </p:nvPr>
        </p:nvSpPr>
        <p:spPr/>
        <p:txBody>
          <a:bodyPr/>
          <a:lstStyle/>
          <a:p>
            <a:fld id="{2A85EC3E-2CC0-4789-A1E3-F29D46879CC0}" type="slidenum">
              <a:rPr lang="fr-FR" smtClean="0"/>
              <a:pPr/>
              <a:t>30</a:t>
            </a:fld>
            <a:endParaRPr lang="fr-FR"/>
          </a:p>
        </p:txBody>
      </p:sp>
    </p:spTree>
    <p:extLst>
      <p:ext uri="{BB962C8B-B14F-4D97-AF65-F5344CB8AC3E}">
        <p14:creationId xmlns:p14="http://schemas.microsoft.com/office/powerpoint/2010/main" val="5921061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sz="1200" kern="1200" baseline="0" dirty="0">
                <a:solidFill>
                  <a:schemeClr val="tx1"/>
                </a:solidFill>
                <a:latin typeface="+mn-lt"/>
                <a:ea typeface="+mn-ea"/>
                <a:cs typeface="+mn-cs"/>
              </a:rPr>
              <a:t>L’obésité engendre un coût excessif du travail respiratoire pour mobiliser la paroi thoracique et l’abdomen. La baisse de la compliance de la cage thoracique est constante dans l’obésité. Cependant, pour un poids identique, la réduction de la compliance thoracique est plus marquée chez les sujets ayant un SOH en comparaison des obèses non </a:t>
            </a:r>
            <a:r>
              <a:rPr lang="fr-FR" sz="1200" kern="1200" baseline="0" dirty="0" err="1">
                <a:solidFill>
                  <a:schemeClr val="tx1"/>
                </a:solidFill>
                <a:latin typeface="+mn-lt"/>
                <a:ea typeface="+mn-ea"/>
                <a:cs typeface="+mn-cs"/>
              </a:rPr>
              <a:t>hypercapniques</a:t>
            </a:r>
            <a:r>
              <a:rPr lang="fr-FR" sz="1200" kern="1200" baseline="0" dirty="0">
                <a:solidFill>
                  <a:schemeClr val="tx1"/>
                </a:solidFill>
                <a:latin typeface="+mn-lt"/>
                <a:ea typeface="+mn-ea"/>
                <a:cs typeface="+mn-cs"/>
              </a:rPr>
              <a:t> (60% </a:t>
            </a:r>
            <a:r>
              <a:rPr lang="fr-FR" sz="1200" i="1" kern="1200" baseline="0" dirty="0">
                <a:solidFill>
                  <a:schemeClr val="tx1"/>
                </a:solidFill>
                <a:latin typeface="+mn-lt"/>
                <a:ea typeface="+mn-ea"/>
                <a:cs typeface="+mn-cs"/>
              </a:rPr>
              <a:t>versus 20%) [25]. Une baisse de la compliance pulmonaire est également rapportée dans </a:t>
            </a:r>
            <a:r>
              <a:rPr lang="fr-FR" sz="1200" kern="1200" baseline="0" dirty="0">
                <a:solidFill>
                  <a:schemeClr val="tx1"/>
                </a:solidFill>
                <a:latin typeface="+mn-lt"/>
                <a:ea typeface="+mn-ea"/>
                <a:cs typeface="+mn-cs"/>
              </a:rPr>
              <a:t>l’obésité du fait d’une augmentation du volume sanguin et d’une réduction de la capacité résiduelle fonctionnelle par fermeture prématurée des voies aériennes des bases. Si la réduction importante de la compliance du système respiratoire dans le SOH ne semble pas totalement être expliquée par l’obésité, le travail respiratoire est 3 fois plus élevé dans cette condition et représente un coût énergétique supplémentaire [26]. La charge importante imposée aux muscles respiratoires induirait une fatigue à long terme de ces muscles comme cela est montré par la baisse de la pression inspiratoire et expiratoire maximale observée dans le SOH avec une obésité morbide, même si ceci n’a pas toujours été confirmé par la mesure de la pression </a:t>
            </a:r>
            <a:r>
              <a:rPr lang="fr-FR" sz="1200" kern="1200" baseline="0" dirty="0" err="1">
                <a:solidFill>
                  <a:schemeClr val="tx1"/>
                </a:solidFill>
                <a:latin typeface="+mn-lt"/>
                <a:ea typeface="+mn-ea"/>
                <a:cs typeface="+mn-cs"/>
              </a:rPr>
              <a:t>transdiaphragmatique</a:t>
            </a:r>
            <a:r>
              <a:rPr lang="fr-FR" sz="1200" kern="1200" baseline="0" dirty="0">
                <a:solidFill>
                  <a:schemeClr val="tx1"/>
                </a:solidFill>
                <a:latin typeface="+mn-lt"/>
                <a:ea typeface="+mn-ea"/>
                <a:cs typeface="+mn-cs"/>
              </a:rPr>
              <a:t>.</a:t>
            </a:r>
          </a:p>
          <a:p>
            <a:r>
              <a:rPr lang="fr-FR" sz="1200" kern="1200" baseline="0" dirty="0">
                <a:solidFill>
                  <a:schemeClr val="tx1"/>
                </a:solidFill>
                <a:latin typeface="+mn-lt"/>
                <a:ea typeface="+mn-ea"/>
                <a:cs typeface="+mn-cs"/>
              </a:rPr>
              <a:t>Par ailleurs, l’augmentation des résistances des voies aériennes supérieures plus marquée dans le SOH, comparée aux patients SAOS obèses </a:t>
            </a:r>
            <a:r>
              <a:rPr lang="fr-FR" sz="1200" kern="1200" baseline="0" dirty="0" err="1">
                <a:solidFill>
                  <a:schemeClr val="tx1"/>
                </a:solidFill>
                <a:latin typeface="+mn-lt"/>
                <a:ea typeface="+mn-ea"/>
                <a:cs typeface="+mn-cs"/>
              </a:rPr>
              <a:t>normocapniques</a:t>
            </a:r>
            <a:r>
              <a:rPr lang="fr-FR" sz="1200" kern="1200" baseline="0" dirty="0">
                <a:solidFill>
                  <a:schemeClr val="tx1"/>
                </a:solidFill>
                <a:latin typeface="+mn-lt"/>
                <a:ea typeface="+mn-ea"/>
                <a:cs typeface="+mn-cs"/>
              </a:rPr>
              <a:t>, jouerait un rôle supplémentaire dans le coût excessif du travail respiratoire. Bien qu’encore débattu, l’ensemble de ces contraintes mécaniques pourrait expliquer en partie l’hypoventilation alvéolaire dans le SOH.</a:t>
            </a:r>
            <a:endParaRPr lang="fr-FR" dirty="0"/>
          </a:p>
        </p:txBody>
      </p:sp>
      <p:sp>
        <p:nvSpPr>
          <p:cNvPr id="4" name="Espace réservé du numéro de diapositive 3"/>
          <p:cNvSpPr>
            <a:spLocks noGrp="1"/>
          </p:cNvSpPr>
          <p:nvPr>
            <p:ph type="sldNum" sz="quarter" idx="10"/>
          </p:nvPr>
        </p:nvSpPr>
        <p:spPr/>
        <p:txBody>
          <a:bodyPr/>
          <a:lstStyle/>
          <a:p>
            <a:fld id="{2A85EC3E-2CC0-4789-A1E3-F29D46879CC0}" type="slidenum">
              <a:rPr lang="fr-FR" smtClean="0"/>
              <a:pPr/>
              <a:t>31</a:t>
            </a:fld>
            <a:endParaRPr lang="fr-FR"/>
          </a:p>
        </p:txBody>
      </p:sp>
    </p:spTree>
    <p:extLst>
      <p:ext uri="{BB962C8B-B14F-4D97-AF65-F5344CB8AC3E}">
        <p14:creationId xmlns:p14="http://schemas.microsoft.com/office/powerpoint/2010/main" val="37305992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sz="1200" kern="1200" baseline="0" dirty="0">
                <a:solidFill>
                  <a:schemeClr val="tx1"/>
                </a:solidFill>
                <a:latin typeface="+mn-lt"/>
                <a:ea typeface="+mn-ea"/>
                <a:cs typeface="+mn-cs"/>
              </a:rPr>
              <a:t>Le rôle d’une dysfonction des centres respiratoires reste controversé dans le SOH. Bien que citée dans les mécanismes de l’hypoventilation du SOH, la dysfonction des centres respiratoires dans cette condition ne semble pas primitive mais plutôt secondaire et en partie liée à l’émoussement de la commande respiratoire induite par l’hypercapnie chronique elle même.</a:t>
            </a:r>
          </a:p>
          <a:p>
            <a:r>
              <a:rPr lang="fr-FR" sz="1200" kern="1200" baseline="0" dirty="0">
                <a:solidFill>
                  <a:schemeClr val="tx1"/>
                </a:solidFill>
                <a:latin typeface="+mn-lt"/>
                <a:ea typeface="+mn-ea"/>
                <a:cs typeface="+mn-cs"/>
              </a:rPr>
              <a:t>En effet, une restauration de la sensibilité des centres respiratoires à l’hypercapnie et l’hypoxie est observée chez plusieurs patients quelque temps après l’instauration d’une ventilation mécanique.</a:t>
            </a:r>
          </a:p>
          <a:p>
            <a:r>
              <a:rPr lang="fr-FR" sz="1200" kern="1200" baseline="0" dirty="0">
                <a:solidFill>
                  <a:schemeClr val="tx1"/>
                </a:solidFill>
                <a:latin typeface="+mn-lt"/>
                <a:ea typeface="+mn-ea"/>
                <a:cs typeface="+mn-cs"/>
              </a:rPr>
              <a:t>Les facteurs contribuant à la baisse de la sensibilité des centres respiratoires dans le SOH sont encore discutés, en particulier le rôle de l’obésité elle-même (contraintes mécaniques), les prédispositions génétiques, la résistance à la leptine et les troubles respiratoires du sommeil.</a:t>
            </a:r>
            <a:endParaRPr lang="fr-FR" dirty="0"/>
          </a:p>
        </p:txBody>
      </p:sp>
      <p:sp>
        <p:nvSpPr>
          <p:cNvPr id="4" name="Espace réservé du numéro de diapositive 3"/>
          <p:cNvSpPr>
            <a:spLocks noGrp="1"/>
          </p:cNvSpPr>
          <p:nvPr>
            <p:ph type="sldNum" sz="quarter" idx="10"/>
          </p:nvPr>
        </p:nvSpPr>
        <p:spPr/>
        <p:txBody>
          <a:bodyPr/>
          <a:lstStyle/>
          <a:p>
            <a:fld id="{2A85EC3E-2CC0-4789-A1E3-F29D46879CC0}" type="slidenum">
              <a:rPr lang="fr-FR" smtClean="0"/>
              <a:pPr/>
              <a:t>35</a:t>
            </a:fld>
            <a:endParaRPr lang="fr-FR"/>
          </a:p>
        </p:txBody>
      </p:sp>
    </p:spTree>
    <p:extLst>
      <p:ext uri="{BB962C8B-B14F-4D97-AF65-F5344CB8AC3E}">
        <p14:creationId xmlns:p14="http://schemas.microsoft.com/office/powerpoint/2010/main" val="19652187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sz="1200" kern="1200" baseline="0" dirty="0">
                <a:solidFill>
                  <a:schemeClr val="tx1"/>
                </a:solidFill>
                <a:latin typeface="+mn-lt"/>
                <a:ea typeface="+mn-ea"/>
                <a:cs typeface="+mn-cs"/>
              </a:rPr>
              <a:t>La leptine, hormone synthétisée par les adipocytes agissant au niveau de l’hypothalamus pour provoquer la satiété, est un stimulant ventilatoire. Chez les souris déficientes en leptine, présentant une obésité morbide et une hypercapnie, la perfusion de leptine corrige</a:t>
            </a:r>
          </a:p>
          <a:p>
            <a:r>
              <a:rPr lang="fr-FR" sz="1200" kern="1200" baseline="0" dirty="0">
                <a:solidFill>
                  <a:schemeClr val="tx1"/>
                </a:solidFill>
                <a:latin typeface="+mn-lt"/>
                <a:ea typeface="+mn-ea"/>
                <a:cs typeface="+mn-cs"/>
              </a:rPr>
              <a:t>l’hypoventilation alvéolaire [27, 28]. Les résultats de ces travaux ont fait discuter du rôle de la leptine dans la </a:t>
            </a:r>
            <a:r>
              <a:rPr lang="fr-FR" sz="1200" kern="1200" baseline="0" dirty="0" err="1">
                <a:solidFill>
                  <a:schemeClr val="tx1"/>
                </a:solidFill>
                <a:latin typeface="+mn-lt"/>
                <a:ea typeface="+mn-ea"/>
                <a:cs typeface="+mn-cs"/>
              </a:rPr>
              <a:t>dysrégulation</a:t>
            </a:r>
            <a:r>
              <a:rPr lang="fr-FR" sz="1200" kern="1200" baseline="0" dirty="0">
                <a:solidFill>
                  <a:schemeClr val="tx1"/>
                </a:solidFill>
                <a:latin typeface="+mn-lt"/>
                <a:ea typeface="+mn-ea"/>
                <a:cs typeface="+mn-cs"/>
              </a:rPr>
              <a:t> de la commande respiratoire évoquée dans la physiopathologie du SOH chez l’homme. Le taux sérique de la leptine est anormalement augmenté chez les</a:t>
            </a:r>
          </a:p>
          <a:p>
            <a:r>
              <a:rPr lang="fr-FR" sz="1200" kern="1200" baseline="0" dirty="0">
                <a:solidFill>
                  <a:schemeClr val="tx1"/>
                </a:solidFill>
                <a:latin typeface="+mn-lt"/>
                <a:ea typeface="+mn-ea"/>
                <a:cs typeface="+mn-cs"/>
              </a:rPr>
              <a:t>obèses et proportionnel à l’adiposité de l’individu. La production excessive de CO2 chez les obèses est associée à une augmentation de la leptine sérique qui stimule d’avantage la ventilation et explique l’absence d’hypercapnie chez la grande majorité des sujets sévèrement</a:t>
            </a:r>
          </a:p>
          <a:p>
            <a:r>
              <a:rPr lang="fr-FR" sz="1200" kern="1200" baseline="0" dirty="0">
                <a:solidFill>
                  <a:schemeClr val="tx1"/>
                </a:solidFill>
                <a:latin typeface="+mn-lt"/>
                <a:ea typeface="+mn-ea"/>
                <a:cs typeface="+mn-cs"/>
              </a:rPr>
              <a:t>obèses.</a:t>
            </a:r>
          </a:p>
          <a:p>
            <a:r>
              <a:rPr lang="fr-FR" sz="1200" kern="1200" baseline="0" dirty="0">
                <a:solidFill>
                  <a:schemeClr val="tx1"/>
                </a:solidFill>
                <a:latin typeface="+mn-lt"/>
                <a:ea typeface="+mn-ea"/>
                <a:cs typeface="+mn-cs"/>
              </a:rPr>
              <a:t>La constatation de taux sériques de leptine plus élevés chez les obèses </a:t>
            </a:r>
            <a:r>
              <a:rPr lang="fr-FR" sz="1200" kern="1200" baseline="0" dirty="0" err="1">
                <a:solidFill>
                  <a:schemeClr val="tx1"/>
                </a:solidFill>
                <a:latin typeface="+mn-lt"/>
                <a:ea typeface="+mn-ea"/>
                <a:cs typeface="+mn-cs"/>
              </a:rPr>
              <a:t>hypercapniques</a:t>
            </a:r>
            <a:r>
              <a:rPr lang="fr-FR" sz="1200" kern="1200" baseline="0" dirty="0">
                <a:solidFill>
                  <a:schemeClr val="tx1"/>
                </a:solidFill>
                <a:latin typeface="+mn-lt"/>
                <a:ea typeface="+mn-ea"/>
                <a:cs typeface="+mn-cs"/>
              </a:rPr>
              <a:t> en comparaison aux sujets </a:t>
            </a:r>
            <a:r>
              <a:rPr lang="fr-FR" sz="1200" kern="1200" baseline="0" dirty="0" err="1">
                <a:solidFill>
                  <a:schemeClr val="tx1"/>
                </a:solidFill>
                <a:latin typeface="+mn-lt"/>
                <a:ea typeface="+mn-ea"/>
                <a:cs typeface="+mn-cs"/>
              </a:rPr>
              <a:t>normocapniques</a:t>
            </a:r>
            <a:r>
              <a:rPr lang="fr-FR" sz="1200" kern="1200" baseline="0" dirty="0">
                <a:solidFill>
                  <a:schemeClr val="tx1"/>
                </a:solidFill>
                <a:latin typeface="+mn-lt"/>
                <a:ea typeface="+mn-ea"/>
                <a:cs typeface="+mn-cs"/>
              </a:rPr>
              <a:t> pour un niveau d’obésité identique peut être liée à une résistance à la leptine dont le mécanisme pourrait être un déficit de transport à travers la</a:t>
            </a:r>
          </a:p>
          <a:p>
            <a:r>
              <a:rPr lang="fr-FR" sz="1200" kern="1200" baseline="0" dirty="0">
                <a:solidFill>
                  <a:schemeClr val="tx1"/>
                </a:solidFill>
                <a:latin typeface="+mn-lt"/>
                <a:ea typeface="+mn-ea"/>
                <a:cs typeface="+mn-cs"/>
              </a:rPr>
              <a:t>barrière hémato-méningée. Le taux sérique de leptine chuterait après un traitement par ventilation non invasive chez les patients SOH.</a:t>
            </a:r>
            <a:endParaRPr lang="fr-FR" dirty="0"/>
          </a:p>
        </p:txBody>
      </p:sp>
      <p:sp>
        <p:nvSpPr>
          <p:cNvPr id="4" name="Espace réservé du numéro de diapositive 3"/>
          <p:cNvSpPr>
            <a:spLocks noGrp="1"/>
          </p:cNvSpPr>
          <p:nvPr>
            <p:ph type="sldNum" sz="quarter" idx="10"/>
          </p:nvPr>
        </p:nvSpPr>
        <p:spPr/>
        <p:txBody>
          <a:bodyPr/>
          <a:lstStyle/>
          <a:p>
            <a:fld id="{2A85EC3E-2CC0-4789-A1E3-F29D46879CC0}" type="slidenum">
              <a:rPr lang="fr-FR" smtClean="0"/>
              <a:pPr/>
              <a:t>36</a:t>
            </a:fld>
            <a:endParaRPr lang="fr-FR"/>
          </a:p>
        </p:txBody>
      </p:sp>
    </p:spTree>
    <p:extLst>
      <p:ext uri="{BB962C8B-B14F-4D97-AF65-F5344CB8AC3E}">
        <p14:creationId xmlns:p14="http://schemas.microsoft.com/office/powerpoint/2010/main" val="22326742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2A85EC3E-2CC0-4789-A1E3-F29D46879CC0}" type="slidenum">
              <a:rPr lang="fr-FR" smtClean="0"/>
              <a:pPr/>
              <a:t>41</a:t>
            </a:fld>
            <a:endParaRPr lang="fr-FR"/>
          </a:p>
        </p:txBody>
      </p:sp>
    </p:spTree>
    <p:extLst>
      <p:ext uri="{BB962C8B-B14F-4D97-AF65-F5344CB8AC3E}">
        <p14:creationId xmlns:p14="http://schemas.microsoft.com/office/powerpoint/2010/main" val="38608169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sz="1200" kern="1200" baseline="0" dirty="0">
                <a:solidFill>
                  <a:schemeClr val="tx1"/>
                </a:solidFill>
                <a:latin typeface="+mn-lt"/>
                <a:ea typeface="+mn-ea"/>
                <a:cs typeface="+mn-cs"/>
              </a:rPr>
              <a:t>C’est une pathologie complexe</a:t>
            </a:r>
          </a:p>
          <a:p>
            <a:r>
              <a:rPr lang="fr-FR" sz="1200" kern="1200" baseline="0" dirty="0">
                <a:solidFill>
                  <a:schemeClr val="tx1"/>
                </a:solidFill>
                <a:latin typeface="+mn-lt"/>
                <a:ea typeface="+mn-ea"/>
                <a:cs typeface="+mn-cs"/>
              </a:rPr>
              <a:t>La survenue de l’hypercapnie diurne fait la spécificité de la pathologie du SOH</a:t>
            </a:r>
          </a:p>
          <a:p>
            <a:r>
              <a:rPr lang="fr-FR" sz="1200" kern="1200" baseline="0" dirty="0">
                <a:solidFill>
                  <a:schemeClr val="tx1"/>
                </a:solidFill>
                <a:latin typeface="+mn-lt"/>
                <a:ea typeface="+mn-ea"/>
                <a:cs typeface="+mn-cs"/>
              </a:rPr>
              <a:t>En effet, le SOH est considéré comme un diagnostic d’exclusion après avoir éliminé une pathologie respiratoire chronique obstructive ou restrictive, une hypoventilation alvéolaire centrale congénitale ou une hypothyroïdie sévère pouvant induire une hypercapnie</a:t>
            </a:r>
          </a:p>
          <a:p>
            <a:r>
              <a:rPr lang="fr-FR" sz="1200" kern="1200" baseline="0" dirty="0">
                <a:solidFill>
                  <a:schemeClr val="tx1"/>
                </a:solidFill>
                <a:latin typeface="+mn-lt"/>
                <a:ea typeface="+mn-ea"/>
                <a:cs typeface="+mn-cs"/>
              </a:rPr>
              <a:t>chronique. Par conséquent, le diagnostic du SOH nécessite la réalisation d’un bilan fonctionnel respiratoire préalable</a:t>
            </a:r>
          </a:p>
          <a:p>
            <a:r>
              <a:rPr lang="fr-FR" sz="1200" kern="1200" baseline="0" dirty="0">
                <a:solidFill>
                  <a:schemeClr val="tx1"/>
                </a:solidFill>
                <a:latin typeface="+mn-lt"/>
                <a:ea typeface="+mn-ea"/>
                <a:cs typeface="+mn-cs"/>
              </a:rPr>
              <a:t>La coexistence fréquente d’apnées obstructives du sommeil dans cette condition a conduit de nombreux auteurs à intégrer les troubles respiratoires du sommeil dans les critères diagnostiques du SOH</a:t>
            </a:r>
          </a:p>
        </p:txBody>
      </p:sp>
      <p:sp>
        <p:nvSpPr>
          <p:cNvPr id="4" name="Espace réservé du numéro de diapositive 3"/>
          <p:cNvSpPr>
            <a:spLocks noGrp="1"/>
          </p:cNvSpPr>
          <p:nvPr>
            <p:ph type="sldNum" sz="quarter" idx="10"/>
          </p:nvPr>
        </p:nvSpPr>
        <p:spPr/>
        <p:txBody>
          <a:bodyPr/>
          <a:lstStyle/>
          <a:p>
            <a:fld id="{2A85EC3E-2CC0-4789-A1E3-F29D46879CC0}" type="slidenum">
              <a:rPr lang="fr-FR" smtClean="0"/>
              <a:pPr/>
              <a:t>6</a:t>
            </a:fld>
            <a:endParaRPr lang="fr-FR" dirty="0"/>
          </a:p>
        </p:txBody>
      </p:sp>
    </p:spTree>
    <p:extLst>
      <p:ext uri="{BB962C8B-B14F-4D97-AF65-F5344CB8AC3E}">
        <p14:creationId xmlns:p14="http://schemas.microsoft.com/office/powerpoint/2010/main" val="17897439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sz="1200" kern="1200" baseline="0" dirty="0">
                <a:solidFill>
                  <a:schemeClr val="tx1"/>
                </a:solidFill>
                <a:latin typeface="+mn-lt"/>
                <a:ea typeface="+mn-ea"/>
                <a:cs typeface="+mn-cs"/>
              </a:rPr>
              <a:t>Les études polygraphiques ou </a:t>
            </a:r>
            <a:r>
              <a:rPr lang="fr-FR" sz="1200" kern="1200" baseline="0" dirty="0" err="1">
                <a:solidFill>
                  <a:schemeClr val="tx1"/>
                </a:solidFill>
                <a:latin typeface="+mn-lt"/>
                <a:ea typeface="+mn-ea"/>
                <a:cs typeface="+mn-cs"/>
              </a:rPr>
              <a:t>polysomnographiques</a:t>
            </a:r>
            <a:r>
              <a:rPr lang="fr-FR" sz="1200" kern="1200" baseline="0" dirty="0">
                <a:solidFill>
                  <a:schemeClr val="tx1"/>
                </a:solidFill>
                <a:latin typeface="+mn-lt"/>
                <a:ea typeface="+mn-ea"/>
                <a:cs typeface="+mn-cs"/>
              </a:rPr>
              <a:t> révèlent que plus de 80% de patients SOH ont concomitamment des apnées obstructives du sommeil. Cependant, la présence d’apnées obstructives du sommeil n’est pas un facteur prédictif d’hypercapnie diurne et ne serait donc pas un élément indispensable au développement de l’hypoventilation alvéolaire chez l’obèse. Le rôle des apnées obstructives du sommeil est fortement suggéré dans la physiopathologie du SOH en raison de la correction de l’hypercapnie chez certains patients après traitement efficace des apnées par pression positive continue [29].</a:t>
            </a:r>
          </a:p>
          <a:p>
            <a:r>
              <a:rPr lang="fr-FR" sz="1200" kern="1200" baseline="0" dirty="0">
                <a:solidFill>
                  <a:schemeClr val="tx1"/>
                </a:solidFill>
                <a:latin typeface="+mn-lt"/>
                <a:ea typeface="+mn-ea"/>
                <a:cs typeface="+mn-cs"/>
              </a:rPr>
              <a:t>La transition de l’hypercapnie aiguë nocturne durant l’apnée du sommeil à l’hypoventilation alvéolaire diurne a été modélisée de la façon suivante : l’apnée du sommeil entraîne une accumulation du CO2 qui est éliminé par l’hyperventilation inter apnée. Une hyperventilation</a:t>
            </a:r>
          </a:p>
          <a:p>
            <a:r>
              <a:rPr lang="fr-FR" sz="1200" kern="1200" baseline="0" dirty="0">
                <a:solidFill>
                  <a:schemeClr val="tx1"/>
                </a:solidFill>
                <a:latin typeface="+mn-lt"/>
                <a:ea typeface="+mn-ea"/>
                <a:cs typeface="+mn-cs"/>
              </a:rPr>
              <a:t>inter apnée insuffisante ou une altération de la réponse ventilatoire va aboutir à une accumulation du CO2 et une augmentation de la rétention des bicarbonates afin de maintenir l’équilibre acido-basique. La lente élimination des bicarbonates va induire une alcalose métabolique avec pour conséquence une hypoventilation alvéolaire aggravant encore l’accumulation du CO2 durant l’hyperventilation inter apnée nuit après nuit et constituant un cercle vicieux</a:t>
            </a:r>
            <a:endParaRPr lang="fr-FR" dirty="0"/>
          </a:p>
        </p:txBody>
      </p:sp>
      <p:sp>
        <p:nvSpPr>
          <p:cNvPr id="4" name="Espace réservé du numéro de diapositive 3"/>
          <p:cNvSpPr>
            <a:spLocks noGrp="1"/>
          </p:cNvSpPr>
          <p:nvPr>
            <p:ph type="sldNum" sz="quarter" idx="10"/>
          </p:nvPr>
        </p:nvSpPr>
        <p:spPr/>
        <p:txBody>
          <a:bodyPr/>
          <a:lstStyle/>
          <a:p>
            <a:fld id="{2A85EC3E-2CC0-4789-A1E3-F29D46879CC0}" type="slidenum">
              <a:rPr lang="fr-FR" smtClean="0"/>
              <a:pPr/>
              <a:t>43</a:t>
            </a:fld>
            <a:endParaRPr lang="fr-FR"/>
          </a:p>
        </p:txBody>
      </p:sp>
    </p:spTree>
    <p:extLst>
      <p:ext uri="{BB962C8B-B14F-4D97-AF65-F5344CB8AC3E}">
        <p14:creationId xmlns:p14="http://schemas.microsoft.com/office/powerpoint/2010/main" val="379116742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2A85EC3E-2CC0-4789-A1E3-F29D46879CC0}" type="slidenum">
              <a:rPr lang="fr-FR" smtClean="0"/>
              <a:pPr/>
              <a:t>45</a:t>
            </a:fld>
            <a:endParaRPr lang="fr-FR"/>
          </a:p>
        </p:txBody>
      </p:sp>
    </p:spTree>
    <p:extLst>
      <p:ext uri="{BB962C8B-B14F-4D97-AF65-F5344CB8AC3E}">
        <p14:creationId xmlns:p14="http://schemas.microsoft.com/office/powerpoint/2010/main" val="146830735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sz="1200" kern="1200" baseline="0" dirty="0">
                <a:solidFill>
                  <a:schemeClr val="tx1"/>
                </a:solidFill>
                <a:latin typeface="+mn-lt"/>
                <a:ea typeface="+mn-ea"/>
                <a:cs typeface="+mn-cs"/>
              </a:rPr>
              <a:t>Elle permet de confirmer le diagnostic de SOH en mettant en évidence une hypoxémie et une hypercapnie (PaO2 &lt; 70 </a:t>
            </a:r>
            <a:r>
              <a:rPr lang="fr-FR" sz="1200" kern="1200" baseline="0" dirty="0" err="1">
                <a:solidFill>
                  <a:schemeClr val="tx1"/>
                </a:solidFill>
                <a:latin typeface="+mn-lt"/>
                <a:ea typeface="+mn-ea"/>
                <a:cs typeface="+mn-cs"/>
              </a:rPr>
              <a:t>mmHg</a:t>
            </a:r>
            <a:r>
              <a:rPr lang="fr-FR" sz="1200" kern="1200" baseline="0" dirty="0">
                <a:solidFill>
                  <a:schemeClr val="tx1"/>
                </a:solidFill>
                <a:latin typeface="+mn-lt"/>
                <a:ea typeface="+mn-ea"/>
                <a:cs typeface="+mn-cs"/>
              </a:rPr>
              <a:t>, PaCO2 &gt; 45 </a:t>
            </a:r>
            <a:r>
              <a:rPr lang="fr-FR" sz="1200" kern="1200" baseline="0" dirty="0" err="1">
                <a:solidFill>
                  <a:schemeClr val="tx1"/>
                </a:solidFill>
                <a:latin typeface="+mn-lt"/>
                <a:ea typeface="+mn-ea"/>
                <a:cs typeface="+mn-cs"/>
              </a:rPr>
              <a:t>mmHg</a:t>
            </a:r>
            <a:r>
              <a:rPr lang="fr-FR" sz="1200" kern="1200" baseline="0" dirty="0">
                <a:solidFill>
                  <a:schemeClr val="tx1"/>
                </a:solidFill>
                <a:latin typeface="+mn-lt"/>
                <a:ea typeface="+mn-ea"/>
                <a:cs typeface="+mn-cs"/>
              </a:rPr>
              <a:t>).</a:t>
            </a:r>
          </a:p>
          <a:p>
            <a:r>
              <a:rPr lang="fr-FR" sz="1200" kern="1200" baseline="0" dirty="0">
                <a:solidFill>
                  <a:schemeClr val="tx1"/>
                </a:solidFill>
                <a:latin typeface="+mn-lt"/>
                <a:ea typeface="+mn-ea"/>
                <a:cs typeface="+mn-cs"/>
              </a:rPr>
              <a:t>Cependant, les niveaux de perturbation de la PaO2 et de la PaCO2 observés dépendent du mode de révélation du SOH</a:t>
            </a:r>
            <a:endParaRPr lang="fr-FR" dirty="0"/>
          </a:p>
        </p:txBody>
      </p:sp>
      <p:sp>
        <p:nvSpPr>
          <p:cNvPr id="4" name="Espace réservé du numéro de diapositive 3"/>
          <p:cNvSpPr>
            <a:spLocks noGrp="1"/>
          </p:cNvSpPr>
          <p:nvPr>
            <p:ph type="sldNum" sz="quarter" idx="10"/>
          </p:nvPr>
        </p:nvSpPr>
        <p:spPr/>
        <p:txBody>
          <a:bodyPr/>
          <a:lstStyle/>
          <a:p>
            <a:fld id="{2A85EC3E-2CC0-4789-A1E3-F29D46879CC0}" type="slidenum">
              <a:rPr lang="fr-FR" smtClean="0"/>
              <a:pPr/>
              <a:t>61</a:t>
            </a:fld>
            <a:endParaRPr lang="fr-FR"/>
          </a:p>
        </p:txBody>
      </p:sp>
    </p:spTree>
    <p:extLst>
      <p:ext uri="{BB962C8B-B14F-4D97-AF65-F5344CB8AC3E}">
        <p14:creationId xmlns:p14="http://schemas.microsoft.com/office/powerpoint/2010/main" val="348768101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sz="1200" kern="1200" baseline="0" dirty="0">
                <a:solidFill>
                  <a:schemeClr val="tx1"/>
                </a:solidFill>
                <a:latin typeface="+mn-lt"/>
                <a:ea typeface="+mn-ea"/>
                <a:cs typeface="+mn-cs"/>
              </a:rPr>
              <a:t>Le taux de bicarbonates est habituellement augmenté. Une valeur supérieure à 27 </a:t>
            </a:r>
            <a:r>
              <a:rPr lang="fr-FR" sz="1200" kern="1200" baseline="0" dirty="0" err="1">
                <a:solidFill>
                  <a:schemeClr val="tx1"/>
                </a:solidFill>
                <a:latin typeface="+mn-lt"/>
                <a:ea typeface="+mn-ea"/>
                <a:cs typeface="+mn-cs"/>
              </a:rPr>
              <a:t>mmol</a:t>
            </a:r>
            <a:r>
              <a:rPr lang="fr-FR" sz="1200" kern="1200" baseline="0" dirty="0">
                <a:solidFill>
                  <a:schemeClr val="tx1"/>
                </a:solidFill>
                <a:latin typeface="+mn-lt"/>
                <a:ea typeface="+mn-ea"/>
                <a:cs typeface="+mn-cs"/>
              </a:rPr>
              <a:t>/l est proposée par certains auteurs comme critère de définition ou outil de dépistage du SOH en l’absence d’autre cause d’alcalose métabolique</a:t>
            </a:r>
            <a:endParaRPr lang="fr-FR" dirty="0"/>
          </a:p>
        </p:txBody>
      </p:sp>
      <p:sp>
        <p:nvSpPr>
          <p:cNvPr id="4" name="Espace réservé du numéro de diapositive 3"/>
          <p:cNvSpPr>
            <a:spLocks noGrp="1"/>
          </p:cNvSpPr>
          <p:nvPr>
            <p:ph type="sldNum" sz="quarter" idx="10"/>
          </p:nvPr>
        </p:nvSpPr>
        <p:spPr/>
        <p:txBody>
          <a:bodyPr/>
          <a:lstStyle/>
          <a:p>
            <a:fld id="{2A85EC3E-2CC0-4789-A1E3-F29D46879CC0}" type="slidenum">
              <a:rPr lang="fr-FR" smtClean="0"/>
              <a:pPr/>
              <a:t>62</a:t>
            </a:fld>
            <a:endParaRPr lang="fr-FR"/>
          </a:p>
        </p:txBody>
      </p:sp>
    </p:spTree>
    <p:extLst>
      <p:ext uri="{BB962C8B-B14F-4D97-AF65-F5344CB8AC3E}">
        <p14:creationId xmlns:p14="http://schemas.microsoft.com/office/powerpoint/2010/main" val="322501064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sz="1200" kern="1200" baseline="0" dirty="0">
                <a:solidFill>
                  <a:schemeClr val="tx1"/>
                </a:solidFill>
                <a:latin typeface="+mn-lt"/>
                <a:ea typeface="+mn-ea"/>
                <a:cs typeface="+mn-cs"/>
              </a:rPr>
              <a:t>Les volumes pulmonaires sont généralement préservés même dans l’obésité sévère à l’exception d’une réduction du volume de réserve expiratoire</a:t>
            </a:r>
          </a:p>
          <a:p>
            <a:r>
              <a:rPr lang="fr-FR" sz="1200" kern="1200" baseline="0" dirty="0">
                <a:solidFill>
                  <a:schemeClr val="tx1"/>
                </a:solidFill>
                <a:latin typeface="+mn-lt"/>
                <a:ea typeface="+mn-ea"/>
                <a:cs typeface="+mn-cs"/>
              </a:rPr>
              <a:t> dans le SOH, il existe habituellement un déficit ventilatoire restrictif souvent léger ou modéré.</a:t>
            </a:r>
            <a:endParaRPr lang="fr-FR" dirty="0"/>
          </a:p>
        </p:txBody>
      </p:sp>
      <p:sp>
        <p:nvSpPr>
          <p:cNvPr id="4" name="Espace réservé du numéro de diapositive 3"/>
          <p:cNvSpPr>
            <a:spLocks noGrp="1"/>
          </p:cNvSpPr>
          <p:nvPr>
            <p:ph type="sldNum" sz="quarter" idx="10"/>
          </p:nvPr>
        </p:nvSpPr>
        <p:spPr/>
        <p:txBody>
          <a:bodyPr/>
          <a:lstStyle/>
          <a:p>
            <a:fld id="{2A85EC3E-2CC0-4789-A1E3-F29D46879CC0}" type="slidenum">
              <a:rPr lang="fr-FR" smtClean="0"/>
              <a:pPr/>
              <a:t>64</a:t>
            </a:fld>
            <a:endParaRPr lang="fr-FR"/>
          </a:p>
        </p:txBody>
      </p:sp>
    </p:spTree>
    <p:extLst>
      <p:ext uri="{BB962C8B-B14F-4D97-AF65-F5344CB8AC3E}">
        <p14:creationId xmlns:p14="http://schemas.microsoft.com/office/powerpoint/2010/main" val="35117037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sz="1200" kern="1200" baseline="0" dirty="0">
                <a:solidFill>
                  <a:schemeClr val="tx1"/>
                </a:solidFill>
                <a:latin typeface="+mn-lt"/>
                <a:ea typeface="+mn-ea"/>
                <a:cs typeface="+mn-cs"/>
              </a:rPr>
              <a:t>La </a:t>
            </a:r>
            <a:r>
              <a:rPr lang="fr-FR" sz="1200" kern="1200" baseline="0" dirty="0" err="1">
                <a:solidFill>
                  <a:schemeClr val="tx1"/>
                </a:solidFill>
                <a:latin typeface="+mn-lt"/>
                <a:ea typeface="+mn-ea"/>
                <a:cs typeface="+mn-cs"/>
              </a:rPr>
              <a:t>polysomnographie</a:t>
            </a:r>
            <a:r>
              <a:rPr lang="fr-FR" sz="1200" kern="1200" baseline="0" dirty="0">
                <a:solidFill>
                  <a:schemeClr val="tx1"/>
                </a:solidFill>
                <a:latin typeface="+mn-lt"/>
                <a:ea typeface="+mn-ea"/>
                <a:cs typeface="+mn-cs"/>
              </a:rPr>
              <a:t> réalisée à distance de tout épisode de décompensation respiratoire aiguë est indispensable pour mieux caractériser le patient SOH et adapter les modalités thérapeutiques</a:t>
            </a:r>
          </a:p>
          <a:p>
            <a:r>
              <a:rPr lang="fr-FR" sz="1200" kern="1200" baseline="0" dirty="0">
                <a:solidFill>
                  <a:schemeClr val="tx1"/>
                </a:solidFill>
                <a:latin typeface="+mn-lt"/>
                <a:ea typeface="+mn-ea"/>
                <a:cs typeface="+mn-cs"/>
              </a:rPr>
              <a:t>En effet, on distingue habituellement le SOH isolé sans SAOS (10 à 20%), et le SOH associé à un SAOS (80 à 90%).</a:t>
            </a:r>
            <a:endParaRPr lang="fr-FR" dirty="0"/>
          </a:p>
        </p:txBody>
      </p:sp>
      <p:sp>
        <p:nvSpPr>
          <p:cNvPr id="4" name="Espace réservé du numéro de diapositive 3"/>
          <p:cNvSpPr>
            <a:spLocks noGrp="1"/>
          </p:cNvSpPr>
          <p:nvPr>
            <p:ph type="sldNum" sz="quarter" idx="10"/>
          </p:nvPr>
        </p:nvSpPr>
        <p:spPr/>
        <p:txBody>
          <a:bodyPr/>
          <a:lstStyle/>
          <a:p>
            <a:fld id="{2A85EC3E-2CC0-4789-A1E3-F29D46879CC0}" type="slidenum">
              <a:rPr lang="fr-FR" smtClean="0"/>
              <a:pPr/>
              <a:t>65</a:t>
            </a:fld>
            <a:endParaRPr lang="fr-FR"/>
          </a:p>
        </p:txBody>
      </p:sp>
    </p:spTree>
    <p:extLst>
      <p:ext uri="{BB962C8B-B14F-4D97-AF65-F5344CB8AC3E}">
        <p14:creationId xmlns:p14="http://schemas.microsoft.com/office/powerpoint/2010/main" val="327143298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2A85EC3E-2CC0-4789-A1E3-F29D46879CC0}" type="slidenum">
              <a:rPr lang="fr-FR" smtClean="0"/>
              <a:pPr/>
              <a:t>73</a:t>
            </a:fld>
            <a:endParaRPr lang="fr-FR"/>
          </a:p>
        </p:txBody>
      </p:sp>
    </p:spTree>
    <p:extLst>
      <p:ext uri="{BB962C8B-B14F-4D97-AF65-F5344CB8AC3E}">
        <p14:creationId xmlns:p14="http://schemas.microsoft.com/office/powerpoint/2010/main" val="244545944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Placeholder 2"/>
          <p:cNvSpPr>
            <a:spLocks noGrp="1" noRot="1" noChangeAspect="1" noChangeArrowheads="1" noTextEdit="1"/>
          </p:cNvSpPr>
          <p:nvPr>
            <p:ph type="sldImg"/>
          </p:nvPr>
        </p:nvSpPr>
        <p:spPr>
          <a:ln/>
        </p:spPr>
      </p:sp>
      <p:sp>
        <p:nvSpPr>
          <p:cNvPr id="22530" name="Placeholder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6813805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L’ obésité est une maladie chronique responsable d’une sur morbidité et d’une sur mortalité </a:t>
            </a:r>
          </a:p>
          <a:p>
            <a:r>
              <a:rPr lang="fr-FR" dirty="0"/>
              <a:t>Il s’agit d’une pathologie d’organe du fait de l’ altération de la structure du tissu adipeux et une pathologie systémique en raison de ces effets a distance </a:t>
            </a:r>
          </a:p>
          <a:p>
            <a:r>
              <a:rPr lang="fr-FR" dirty="0"/>
              <a:t>L’ obésité est une maladie définie</a:t>
            </a:r>
            <a:r>
              <a:rPr lang="fr-FR" baseline="0" dirty="0"/>
              <a:t> par un excès de masse grasse ayant des conséquences somatiques , psychologiques et sociales , et retentissant su la qualité de vie,</a:t>
            </a:r>
          </a:p>
          <a:p>
            <a:r>
              <a:rPr lang="fr-FR" baseline="0" dirty="0"/>
              <a:t>Les conséquences respiratoires de l’ </a:t>
            </a:r>
            <a:r>
              <a:rPr lang="fr-FR" baseline="0" dirty="0" err="1"/>
              <a:t>obesité</a:t>
            </a:r>
            <a:r>
              <a:rPr lang="fr-FR" baseline="0" dirty="0"/>
              <a:t> sont généralement sous estimés </a:t>
            </a:r>
            <a:endParaRPr lang="fr-FR" dirty="0"/>
          </a:p>
        </p:txBody>
      </p:sp>
      <p:sp>
        <p:nvSpPr>
          <p:cNvPr id="4" name="Espace réservé du numéro de diapositive 3"/>
          <p:cNvSpPr>
            <a:spLocks noGrp="1"/>
          </p:cNvSpPr>
          <p:nvPr>
            <p:ph type="sldNum" sz="quarter" idx="10"/>
          </p:nvPr>
        </p:nvSpPr>
        <p:spPr/>
        <p:txBody>
          <a:bodyPr/>
          <a:lstStyle/>
          <a:p>
            <a:fld id="{2A85EC3E-2CC0-4789-A1E3-F29D46879CC0}" type="slidenum">
              <a:rPr lang="fr-FR" smtClean="0"/>
              <a:pPr/>
              <a:t>7</a:t>
            </a:fld>
            <a:endParaRPr lang="fr-FR"/>
          </a:p>
        </p:txBody>
      </p:sp>
    </p:spTree>
    <p:extLst>
      <p:ext uri="{BB962C8B-B14F-4D97-AF65-F5344CB8AC3E}">
        <p14:creationId xmlns:p14="http://schemas.microsoft.com/office/powerpoint/2010/main" val="41031273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sz="1200" kern="1200" baseline="0" dirty="0">
                <a:solidFill>
                  <a:schemeClr val="tx1"/>
                </a:solidFill>
                <a:latin typeface="+mn-lt"/>
                <a:ea typeface="+mn-ea"/>
                <a:cs typeface="+mn-cs"/>
              </a:rPr>
              <a:t>C’est une pathologie complexe</a:t>
            </a:r>
          </a:p>
          <a:p>
            <a:r>
              <a:rPr lang="fr-FR" sz="1200" kern="1200" baseline="0" dirty="0">
                <a:solidFill>
                  <a:schemeClr val="tx1"/>
                </a:solidFill>
                <a:latin typeface="+mn-lt"/>
                <a:ea typeface="+mn-ea"/>
                <a:cs typeface="+mn-cs"/>
              </a:rPr>
              <a:t>La survenue de l’hypercapnie diurne fait la spécificité de la pathologie du SOH</a:t>
            </a:r>
          </a:p>
          <a:p>
            <a:r>
              <a:rPr lang="fr-FR" sz="1200" kern="1200" baseline="0" dirty="0">
                <a:solidFill>
                  <a:schemeClr val="tx1"/>
                </a:solidFill>
                <a:latin typeface="+mn-lt"/>
                <a:ea typeface="+mn-ea"/>
                <a:cs typeface="+mn-cs"/>
              </a:rPr>
              <a:t>En effet, le SOH est considéré comme un diagnostic d’exclusion après avoir éliminé une pathologie respiratoire chronique obstructive ou restrictive, une hypoventilation alvéolaire centrale congénitale ou une hypothyroïdie sévère pouvant induire une hypercapnie</a:t>
            </a:r>
          </a:p>
          <a:p>
            <a:r>
              <a:rPr lang="fr-FR" sz="1200" kern="1200" baseline="0" dirty="0">
                <a:solidFill>
                  <a:schemeClr val="tx1"/>
                </a:solidFill>
                <a:latin typeface="+mn-lt"/>
                <a:ea typeface="+mn-ea"/>
                <a:cs typeface="+mn-cs"/>
              </a:rPr>
              <a:t>chronique. Par conséquent, le diagnostic du SOH nécessite la réalisation d’un bilan fonctionnel respiratoire préalable</a:t>
            </a:r>
          </a:p>
          <a:p>
            <a:r>
              <a:rPr lang="fr-FR" sz="1200" kern="1200" baseline="0" dirty="0">
                <a:solidFill>
                  <a:schemeClr val="tx1"/>
                </a:solidFill>
                <a:latin typeface="+mn-lt"/>
                <a:ea typeface="+mn-ea"/>
                <a:cs typeface="+mn-cs"/>
              </a:rPr>
              <a:t>La coexistence fréquente d’apnées obstructives du sommeil dans cette condition a conduit de nombreux auteurs à intégrer les troubles respiratoires du sommeil dans les critères diagnostiques du SOH</a:t>
            </a:r>
          </a:p>
        </p:txBody>
      </p:sp>
      <p:sp>
        <p:nvSpPr>
          <p:cNvPr id="4" name="Espace réservé du numéro de diapositive 3"/>
          <p:cNvSpPr>
            <a:spLocks noGrp="1"/>
          </p:cNvSpPr>
          <p:nvPr>
            <p:ph type="sldNum" sz="quarter" idx="10"/>
          </p:nvPr>
        </p:nvSpPr>
        <p:spPr/>
        <p:txBody>
          <a:bodyPr/>
          <a:lstStyle/>
          <a:p>
            <a:fld id="{2A85EC3E-2CC0-4789-A1E3-F29D46879CC0}" type="slidenum">
              <a:rPr lang="fr-FR" smtClean="0"/>
              <a:pPr/>
              <a:t>10</a:t>
            </a:fld>
            <a:endParaRPr lang="fr-FR"/>
          </a:p>
        </p:txBody>
      </p:sp>
    </p:spTree>
    <p:extLst>
      <p:ext uri="{BB962C8B-B14F-4D97-AF65-F5344CB8AC3E}">
        <p14:creationId xmlns:p14="http://schemas.microsoft.com/office/powerpoint/2010/main" val="20640813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sz="1200" kern="1200" baseline="0" dirty="0">
                <a:solidFill>
                  <a:schemeClr val="tx1"/>
                </a:solidFill>
                <a:latin typeface="+mn-lt"/>
                <a:ea typeface="+mn-ea"/>
                <a:cs typeface="+mn-cs"/>
              </a:rPr>
              <a:t>C’est une pathologie complexe</a:t>
            </a:r>
          </a:p>
          <a:p>
            <a:r>
              <a:rPr lang="fr-FR" sz="1200" kern="1200" baseline="0" dirty="0">
                <a:solidFill>
                  <a:schemeClr val="tx1"/>
                </a:solidFill>
                <a:latin typeface="+mn-lt"/>
                <a:ea typeface="+mn-ea"/>
                <a:cs typeface="+mn-cs"/>
              </a:rPr>
              <a:t>La survenue de l’hypercapnie diurne fait la spécificité de la pathologie du SOH</a:t>
            </a:r>
          </a:p>
          <a:p>
            <a:r>
              <a:rPr lang="fr-FR" sz="1200" kern="1200" baseline="0" dirty="0">
                <a:solidFill>
                  <a:schemeClr val="tx1"/>
                </a:solidFill>
                <a:latin typeface="+mn-lt"/>
                <a:ea typeface="+mn-ea"/>
                <a:cs typeface="+mn-cs"/>
              </a:rPr>
              <a:t>En effet, le SOH est considéré comme un diagnostic d’exclusion après avoir éliminé une pathologie respiratoire chronique obstructive ou restrictive, une hypoventilation alvéolaire centrale congénitale ou une hypothyroïdie sévère pouvant induire une hypercapnie</a:t>
            </a:r>
          </a:p>
          <a:p>
            <a:r>
              <a:rPr lang="fr-FR" sz="1200" kern="1200" baseline="0" dirty="0">
                <a:solidFill>
                  <a:schemeClr val="tx1"/>
                </a:solidFill>
                <a:latin typeface="+mn-lt"/>
                <a:ea typeface="+mn-ea"/>
                <a:cs typeface="+mn-cs"/>
              </a:rPr>
              <a:t>chronique. Par conséquent, le diagnostic du SOH nécessite la réalisation d’un bilan fonctionnel respiratoire préalable</a:t>
            </a:r>
          </a:p>
          <a:p>
            <a:r>
              <a:rPr lang="fr-FR" sz="1200" kern="1200" baseline="0" dirty="0">
                <a:solidFill>
                  <a:schemeClr val="tx1"/>
                </a:solidFill>
                <a:latin typeface="+mn-lt"/>
                <a:ea typeface="+mn-ea"/>
                <a:cs typeface="+mn-cs"/>
              </a:rPr>
              <a:t>La coexistence fréquente d’apnées obstructives du sommeil dans cette condition a conduit de nombreux auteurs à intégrer les troubles respiratoires du sommeil dans les critères diagnostiques du SOH</a:t>
            </a:r>
          </a:p>
        </p:txBody>
      </p:sp>
      <p:sp>
        <p:nvSpPr>
          <p:cNvPr id="4" name="Espace réservé du numéro de diapositive 3"/>
          <p:cNvSpPr>
            <a:spLocks noGrp="1"/>
          </p:cNvSpPr>
          <p:nvPr>
            <p:ph type="sldNum" sz="quarter" idx="10"/>
          </p:nvPr>
        </p:nvSpPr>
        <p:spPr/>
        <p:txBody>
          <a:bodyPr/>
          <a:lstStyle/>
          <a:p>
            <a:fld id="{2A85EC3E-2CC0-4789-A1E3-F29D46879CC0}" type="slidenum">
              <a:rPr lang="fr-FR" smtClean="0"/>
              <a:pPr/>
              <a:t>11</a:t>
            </a:fld>
            <a:endParaRPr lang="fr-FR" dirty="0"/>
          </a:p>
        </p:txBody>
      </p:sp>
    </p:spTree>
    <p:extLst>
      <p:ext uri="{BB962C8B-B14F-4D97-AF65-F5344CB8AC3E}">
        <p14:creationId xmlns:p14="http://schemas.microsoft.com/office/powerpoint/2010/main" val="17897439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L’indice</a:t>
            </a:r>
            <a:r>
              <a:rPr lang="fr-FR" baseline="0" dirty="0"/>
              <a:t> de masse corporelle , qui est le rapport du poids en kilogramme sur le carré de la taille en mètre , est la référence internationale pour définir l’ obésité </a:t>
            </a:r>
          </a:p>
          <a:p>
            <a:r>
              <a:rPr lang="fr-FR" baseline="0" dirty="0"/>
              <a:t>L’ obésité est définie par un IMC supérieur a 30 </a:t>
            </a:r>
            <a:r>
              <a:rPr lang="fr-FR" baseline="0" dirty="0" err="1"/>
              <a:t>kh</a:t>
            </a:r>
            <a:r>
              <a:rPr lang="fr-FR" baseline="0" dirty="0"/>
              <a:t>/mé2 ? SEUIL A PARTIR DUQUEL L4AUGMENTATION DE LA MORTALIT2 DEVIENT SIGNIFICATIVE,</a:t>
            </a:r>
            <a:endParaRPr lang="fr-FR" dirty="0"/>
          </a:p>
        </p:txBody>
      </p:sp>
      <p:sp>
        <p:nvSpPr>
          <p:cNvPr id="4" name="Espace réservé du numéro de diapositive 3"/>
          <p:cNvSpPr>
            <a:spLocks noGrp="1"/>
          </p:cNvSpPr>
          <p:nvPr>
            <p:ph type="sldNum" sz="quarter" idx="10"/>
          </p:nvPr>
        </p:nvSpPr>
        <p:spPr/>
        <p:txBody>
          <a:bodyPr/>
          <a:lstStyle/>
          <a:p>
            <a:fld id="{2A85EC3E-2CC0-4789-A1E3-F29D46879CC0}" type="slidenum">
              <a:rPr lang="fr-FR" smtClean="0"/>
              <a:pPr/>
              <a:t>12</a:t>
            </a:fld>
            <a:endParaRPr lang="fr-FR"/>
          </a:p>
        </p:txBody>
      </p:sp>
    </p:spTree>
    <p:extLst>
      <p:ext uri="{BB962C8B-B14F-4D97-AF65-F5344CB8AC3E}">
        <p14:creationId xmlns:p14="http://schemas.microsoft.com/office/powerpoint/2010/main" val="31600360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a:t>Vu les contraintes techniques et la variabilité des critères dc du SOH , il est évident que poser le DC de SOH n’est pas un acte facile</a:t>
            </a:r>
            <a:r>
              <a:rPr lang="fr-FR" baseline="0" dirty="0"/>
              <a:t> en pratique courante </a:t>
            </a:r>
          </a:p>
          <a:p>
            <a:r>
              <a:rPr lang="fr-FR" baseline="0" dirty="0"/>
              <a:t>Pour cela les spécialistes de la question ont </a:t>
            </a:r>
            <a:r>
              <a:rPr lang="fr-FR" baseline="0" dirty="0" err="1"/>
              <a:t>sangé</a:t>
            </a:r>
            <a:r>
              <a:rPr lang="fr-FR" baseline="0" dirty="0"/>
              <a:t> a nous proposer d’autre définitions et même des conduite a tenir et des organigramme pour faciliter le dépistage et le dc du </a:t>
            </a:r>
            <a:r>
              <a:rPr lang="fr-FR" baseline="0" dirty="0" err="1"/>
              <a:t>soh</a:t>
            </a:r>
            <a:endParaRPr lang="fr-FR" dirty="0"/>
          </a:p>
        </p:txBody>
      </p:sp>
      <p:sp>
        <p:nvSpPr>
          <p:cNvPr id="4" name="Espace réservé du numéro de diapositive 3"/>
          <p:cNvSpPr>
            <a:spLocks noGrp="1"/>
          </p:cNvSpPr>
          <p:nvPr>
            <p:ph type="sldNum" sz="quarter" idx="10"/>
          </p:nvPr>
        </p:nvSpPr>
        <p:spPr/>
        <p:txBody>
          <a:bodyPr/>
          <a:lstStyle/>
          <a:p>
            <a:fld id="{2A85EC3E-2CC0-4789-A1E3-F29D46879CC0}" type="slidenum">
              <a:rPr lang="fr-FR" smtClean="0"/>
              <a:pPr/>
              <a:t>14</a:t>
            </a:fld>
            <a:endParaRPr lang="fr-FR"/>
          </a:p>
        </p:txBody>
      </p:sp>
    </p:spTree>
    <p:extLst>
      <p:ext uri="{BB962C8B-B14F-4D97-AF65-F5344CB8AC3E}">
        <p14:creationId xmlns:p14="http://schemas.microsoft.com/office/powerpoint/2010/main" val="30738609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sz="1200" kern="1200" baseline="0" dirty="0">
                <a:solidFill>
                  <a:schemeClr val="tx1"/>
                </a:solidFill>
                <a:latin typeface="+mn-lt"/>
                <a:ea typeface="+mn-ea"/>
                <a:cs typeface="+mn-cs"/>
              </a:rPr>
              <a:t>Il n’y a pas de données disponibles de prévalence du SOH dans la population générale bien que supposée importante du fait de l’épidémie croissante de l’obésité et notamment de l’obésité morbide dans le monde</a:t>
            </a:r>
          </a:p>
          <a:p>
            <a:r>
              <a:rPr lang="fr-FR" sz="1200" kern="1200" baseline="0" dirty="0">
                <a:solidFill>
                  <a:schemeClr val="tx1"/>
                </a:solidFill>
                <a:latin typeface="+mn-lt"/>
                <a:ea typeface="+mn-ea"/>
                <a:cs typeface="+mn-cs"/>
              </a:rPr>
              <a:t>Aux Etats-Unis, selon les estimations de l’obésité et surtout de l’obésité morbide, la prévalence du SOH se situerait entre 0,15 et 0,3% de la</a:t>
            </a:r>
          </a:p>
          <a:p>
            <a:r>
              <a:rPr lang="fr-FR" sz="1200" kern="1200" baseline="0" dirty="0">
                <a:solidFill>
                  <a:schemeClr val="tx1"/>
                </a:solidFill>
                <a:latin typeface="+mn-lt"/>
                <a:ea typeface="+mn-ea"/>
                <a:cs typeface="+mn-cs"/>
              </a:rPr>
              <a:t>population générale </a:t>
            </a:r>
          </a:p>
          <a:p>
            <a:r>
              <a:rPr lang="fr-FR" sz="1200" kern="1200" baseline="0" dirty="0">
                <a:solidFill>
                  <a:schemeClr val="tx1"/>
                </a:solidFill>
                <a:latin typeface="+mn-lt"/>
                <a:ea typeface="+mn-ea"/>
                <a:cs typeface="+mn-cs"/>
              </a:rPr>
              <a:t>Actuellement en occident, le SOH concernerait près de 10% de la population de sujets obèses et serait la deuxième cause d’insuffisance respiratoire chronique après la BPCO.</a:t>
            </a:r>
          </a:p>
          <a:p>
            <a:r>
              <a:rPr lang="fr-FR" dirty="0"/>
              <a:t>Il existe très peu de données épidémiologiques</a:t>
            </a:r>
            <a:r>
              <a:rPr lang="fr-FR" baseline="0" dirty="0"/>
              <a:t> </a:t>
            </a:r>
            <a:r>
              <a:rPr lang="fr-FR" dirty="0"/>
              <a:t>hormis une revue de la littérature réalisée en 2010</a:t>
            </a:r>
            <a:r>
              <a:rPr lang="fr-FR" baseline="0" dirty="0"/>
              <a:t> </a:t>
            </a:r>
            <a:r>
              <a:rPr lang="fr-FR" dirty="0"/>
              <a:t>(MOKHLESI, 2010), estimant que la prévalence du</a:t>
            </a:r>
            <a:r>
              <a:rPr lang="fr-FR" baseline="0" dirty="0"/>
              <a:t> </a:t>
            </a:r>
            <a:r>
              <a:rPr lang="fr-FR" dirty="0"/>
              <a:t>SOH serait de l’ordre de 0.3% à 0.4% dans la population</a:t>
            </a:r>
            <a:r>
              <a:rPr lang="fr-FR" baseline="0" dirty="0"/>
              <a:t> </a:t>
            </a:r>
            <a:r>
              <a:rPr lang="fr-FR" dirty="0"/>
              <a:t>générale et que l’association d’un syndrome</a:t>
            </a:r>
            <a:r>
              <a:rPr lang="fr-FR" baseline="0" dirty="0"/>
              <a:t> </a:t>
            </a:r>
            <a:r>
              <a:rPr lang="fr-FR" dirty="0"/>
              <a:t>d’apnées obstructives du sommeil et d’un SOH</a:t>
            </a:r>
            <a:r>
              <a:rPr lang="fr-FR" baseline="0" dirty="0"/>
              <a:t> </a:t>
            </a:r>
            <a:r>
              <a:rPr lang="fr-FR" dirty="0"/>
              <a:t>serait de l’ordre de 60% dans cette même population.</a:t>
            </a:r>
          </a:p>
        </p:txBody>
      </p:sp>
      <p:sp>
        <p:nvSpPr>
          <p:cNvPr id="4" name="Espace réservé du numéro de diapositive 3"/>
          <p:cNvSpPr>
            <a:spLocks noGrp="1"/>
          </p:cNvSpPr>
          <p:nvPr>
            <p:ph type="sldNum" sz="quarter" idx="10"/>
          </p:nvPr>
        </p:nvSpPr>
        <p:spPr/>
        <p:txBody>
          <a:bodyPr/>
          <a:lstStyle/>
          <a:p>
            <a:fld id="{2A85EC3E-2CC0-4789-A1E3-F29D46879CC0}" type="slidenum">
              <a:rPr lang="fr-FR" smtClean="0"/>
              <a:pPr/>
              <a:t>18</a:t>
            </a:fld>
            <a:endParaRPr lang="fr-FR"/>
          </a:p>
        </p:txBody>
      </p:sp>
    </p:spTree>
    <p:extLst>
      <p:ext uri="{BB962C8B-B14F-4D97-AF65-F5344CB8AC3E}">
        <p14:creationId xmlns:p14="http://schemas.microsoft.com/office/powerpoint/2010/main" val="32025903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Faute de données plus précises dans la population</a:t>
            </a:r>
            <a:r>
              <a:rPr lang="fr-FR" baseline="0" dirty="0"/>
              <a:t> </a:t>
            </a:r>
            <a:r>
              <a:rPr lang="fr-FR" dirty="0"/>
              <a:t>générale, les études se sont dirigées vers des</a:t>
            </a:r>
            <a:r>
              <a:rPr lang="fr-FR" baseline="0" dirty="0"/>
              <a:t> </a:t>
            </a:r>
            <a:r>
              <a:rPr lang="fr-FR" dirty="0"/>
              <a:t>populations plus spécifiques afin de déterminer la</a:t>
            </a:r>
            <a:r>
              <a:rPr lang="fr-FR" baseline="0" dirty="0"/>
              <a:t> </a:t>
            </a:r>
            <a:r>
              <a:rPr lang="fr-FR" dirty="0"/>
              <a:t>prévalence du SOH chez les sujets apnéiques.</a:t>
            </a:r>
          </a:p>
          <a:p>
            <a:r>
              <a:rPr lang="fr-FR" dirty="0"/>
              <a:t>La méta-analyse réalisée sur ces études</a:t>
            </a:r>
            <a:r>
              <a:rPr lang="fr-FR" baseline="0" dirty="0"/>
              <a:t> </a:t>
            </a:r>
            <a:r>
              <a:rPr lang="fr-FR" dirty="0"/>
              <a:t>permet d’aboutir à une prévalence de 14±4%</a:t>
            </a:r>
            <a:r>
              <a:rPr lang="fr-FR" baseline="0" dirty="0"/>
              <a:t> </a:t>
            </a:r>
            <a:r>
              <a:rPr lang="fr-FR" dirty="0"/>
              <a:t>de SOH chez les patients porteurs d’un SAS</a:t>
            </a:r>
          </a:p>
        </p:txBody>
      </p:sp>
      <p:sp>
        <p:nvSpPr>
          <p:cNvPr id="4" name="Espace réservé du numéro de diapositive 3"/>
          <p:cNvSpPr>
            <a:spLocks noGrp="1"/>
          </p:cNvSpPr>
          <p:nvPr>
            <p:ph type="sldNum" sz="quarter" idx="10"/>
          </p:nvPr>
        </p:nvSpPr>
        <p:spPr/>
        <p:txBody>
          <a:bodyPr/>
          <a:lstStyle/>
          <a:p>
            <a:fld id="{2A85EC3E-2CC0-4789-A1E3-F29D46879CC0}" type="slidenum">
              <a:rPr lang="fr-FR" smtClean="0"/>
              <a:pPr/>
              <a:t>19</a:t>
            </a:fld>
            <a:endParaRPr lang="fr-FR"/>
          </a:p>
        </p:txBody>
      </p:sp>
    </p:spTree>
    <p:extLst>
      <p:ext uri="{BB962C8B-B14F-4D97-AF65-F5344CB8AC3E}">
        <p14:creationId xmlns:p14="http://schemas.microsoft.com/office/powerpoint/2010/main" val="40081019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p:cNvSpPr>
            <a:spLocks noGrp="1"/>
          </p:cNvSpPr>
          <p:nvPr>
            <p:ph type="dt" sz="half" idx="10"/>
          </p:nvPr>
        </p:nvSpPr>
        <p:spPr/>
        <p:txBody>
          <a:bodyPr/>
          <a:lstStyle/>
          <a:p>
            <a:fld id="{1C1D6085-1079-4975-9E35-200BF6CEB07E}" type="datetimeFigureOut">
              <a:rPr lang="fr-FR" smtClean="0"/>
              <a:pPr/>
              <a:t>08/01/2019</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8B7988DE-0076-4D1F-8977-D9735B93241D}" type="slidenum">
              <a:rPr lang="fr-FR" smtClean="0"/>
              <a:pPr/>
              <a:t>‹N°›</a:t>
            </a:fld>
            <a:endParaRPr lang="fr-FR"/>
          </a:p>
        </p:txBody>
      </p:sp>
    </p:spTree>
    <p:extLst>
      <p:ext uri="{BB962C8B-B14F-4D97-AF65-F5344CB8AC3E}">
        <p14:creationId xmlns:p14="http://schemas.microsoft.com/office/powerpoint/2010/main" val="18130914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texte vertical 2"/>
          <p:cNvSpPr>
            <a:spLocks noGrp="1"/>
          </p:cNvSpPr>
          <p:nvPr>
            <p:ph type="body" orient="vert" idx="1"/>
          </p:nvPr>
        </p:nvSpPr>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1C1D6085-1079-4975-9E35-200BF6CEB07E}" type="datetimeFigureOut">
              <a:rPr lang="fr-FR" smtClean="0"/>
              <a:pPr/>
              <a:t>08/01/2019</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8B7988DE-0076-4D1F-8977-D9735B93241D}" type="slidenum">
              <a:rPr lang="fr-FR" smtClean="0"/>
              <a:pPr/>
              <a:t>‹N°›</a:t>
            </a:fld>
            <a:endParaRPr lang="fr-FR"/>
          </a:p>
        </p:txBody>
      </p:sp>
    </p:spTree>
    <p:extLst>
      <p:ext uri="{BB962C8B-B14F-4D97-AF65-F5344CB8AC3E}">
        <p14:creationId xmlns:p14="http://schemas.microsoft.com/office/powerpoint/2010/main" val="14170458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p:cNvSpPr>
            <a:spLocks noGrp="1"/>
          </p:cNvSpPr>
          <p:nvPr>
            <p:ph type="body" orient="vert" idx="1"/>
          </p:nvPr>
        </p:nvSpPr>
        <p:spPr>
          <a:xfrm>
            <a:off x="838200" y="365125"/>
            <a:ext cx="7734300" cy="5811838"/>
          </a:xfr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1C1D6085-1079-4975-9E35-200BF6CEB07E}" type="datetimeFigureOut">
              <a:rPr lang="fr-FR" smtClean="0"/>
              <a:pPr/>
              <a:t>08/01/2019</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8B7988DE-0076-4D1F-8977-D9735B93241D}" type="slidenum">
              <a:rPr lang="fr-FR" smtClean="0"/>
              <a:pPr/>
              <a:t>‹N°›</a:t>
            </a:fld>
            <a:endParaRPr lang="fr-FR"/>
          </a:p>
        </p:txBody>
      </p:sp>
    </p:spTree>
    <p:extLst>
      <p:ext uri="{BB962C8B-B14F-4D97-AF65-F5344CB8AC3E}">
        <p14:creationId xmlns:p14="http://schemas.microsoft.com/office/powerpoint/2010/main" val="2954161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1C1D6085-1079-4975-9E35-200BF6CEB07E}" type="datetimeFigureOut">
              <a:rPr lang="fr-FR" smtClean="0"/>
              <a:pPr/>
              <a:t>08/01/2019</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8B7988DE-0076-4D1F-8977-D9735B93241D}" type="slidenum">
              <a:rPr lang="fr-FR" smtClean="0"/>
              <a:pPr/>
              <a:t>‹N°›</a:t>
            </a:fld>
            <a:endParaRPr lang="fr-FR"/>
          </a:p>
        </p:txBody>
      </p:sp>
    </p:spTree>
    <p:extLst>
      <p:ext uri="{BB962C8B-B14F-4D97-AF65-F5344CB8AC3E}">
        <p14:creationId xmlns:p14="http://schemas.microsoft.com/office/powerpoint/2010/main" val="11219313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Modifiez les styles du texte du masque</a:t>
            </a:r>
          </a:p>
        </p:txBody>
      </p:sp>
      <p:sp>
        <p:nvSpPr>
          <p:cNvPr id="4" name="Espace réservé de la date 3"/>
          <p:cNvSpPr>
            <a:spLocks noGrp="1"/>
          </p:cNvSpPr>
          <p:nvPr>
            <p:ph type="dt" sz="half" idx="10"/>
          </p:nvPr>
        </p:nvSpPr>
        <p:spPr/>
        <p:txBody>
          <a:bodyPr/>
          <a:lstStyle/>
          <a:p>
            <a:fld id="{1C1D6085-1079-4975-9E35-200BF6CEB07E}" type="datetimeFigureOut">
              <a:rPr lang="fr-FR" smtClean="0"/>
              <a:pPr/>
              <a:t>08/01/2019</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8B7988DE-0076-4D1F-8977-D9735B93241D}" type="slidenum">
              <a:rPr lang="fr-FR" smtClean="0"/>
              <a:pPr/>
              <a:t>‹N°›</a:t>
            </a:fld>
            <a:endParaRPr lang="fr-FR"/>
          </a:p>
        </p:txBody>
      </p:sp>
    </p:spTree>
    <p:extLst>
      <p:ext uri="{BB962C8B-B14F-4D97-AF65-F5344CB8AC3E}">
        <p14:creationId xmlns:p14="http://schemas.microsoft.com/office/powerpoint/2010/main" val="24965646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sz="half" idx="1"/>
          </p:nvPr>
        </p:nvSpPr>
        <p:spPr>
          <a:xfrm>
            <a:off x="838200" y="1825625"/>
            <a:ext cx="5181600" cy="435133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72200" y="1825625"/>
            <a:ext cx="5181600" cy="435133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0"/>
          </p:nvPr>
        </p:nvSpPr>
        <p:spPr/>
        <p:txBody>
          <a:bodyPr/>
          <a:lstStyle/>
          <a:p>
            <a:fld id="{1C1D6085-1079-4975-9E35-200BF6CEB07E}" type="datetimeFigureOut">
              <a:rPr lang="fr-FR" smtClean="0"/>
              <a:pPr/>
              <a:t>08/01/2019</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8B7988DE-0076-4D1F-8977-D9735B93241D}" type="slidenum">
              <a:rPr lang="fr-FR" smtClean="0"/>
              <a:pPr/>
              <a:t>‹N°›</a:t>
            </a:fld>
            <a:endParaRPr lang="fr-FR"/>
          </a:p>
        </p:txBody>
      </p:sp>
    </p:spTree>
    <p:extLst>
      <p:ext uri="{BB962C8B-B14F-4D97-AF65-F5344CB8AC3E}">
        <p14:creationId xmlns:p14="http://schemas.microsoft.com/office/powerpoint/2010/main" val="34979698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Espace réservé du contenu 3"/>
          <p:cNvSpPr>
            <a:spLocks noGrp="1"/>
          </p:cNvSpPr>
          <p:nvPr>
            <p:ph sz="half" idx="2"/>
          </p:nvPr>
        </p:nvSpPr>
        <p:spPr>
          <a:xfrm>
            <a:off x="839788" y="2505075"/>
            <a:ext cx="5157787" cy="368458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Espace réservé du contenu 5"/>
          <p:cNvSpPr>
            <a:spLocks noGrp="1"/>
          </p:cNvSpPr>
          <p:nvPr>
            <p:ph sz="quarter" idx="4"/>
          </p:nvPr>
        </p:nvSpPr>
        <p:spPr>
          <a:xfrm>
            <a:off x="6172200" y="2505075"/>
            <a:ext cx="5183188" cy="368458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p:cNvSpPr>
            <a:spLocks noGrp="1"/>
          </p:cNvSpPr>
          <p:nvPr>
            <p:ph type="dt" sz="half" idx="10"/>
          </p:nvPr>
        </p:nvSpPr>
        <p:spPr/>
        <p:txBody>
          <a:bodyPr/>
          <a:lstStyle/>
          <a:p>
            <a:fld id="{1C1D6085-1079-4975-9E35-200BF6CEB07E}" type="datetimeFigureOut">
              <a:rPr lang="fr-FR" smtClean="0"/>
              <a:pPr/>
              <a:t>08/01/2019</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8B7988DE-0076-4D1F-8977-D9735B93241D}" type="slidenum">
              <a:rPr lang="fr-FR" smtClean="0"/>
              <a:pPr/>
              <a:t>‹N°›</a:t>
            </a:fld>
            <a:endParaRPr lang="fr-FR"/>
          </a:p>
        </p:txBody>
      </p:sp>
    </p:spTree>
    <p:extLst>
      <p:ext uri="{BB962C8B-B14F-4D97-AF65-F5344CB8AC3E}">
        <p14:creationId xmlns:p14="http://schemas.microsoft.com/office/powerpoint/2010/main" val="34736376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e la date 2"/>
          <p:cNvSpPr>
            <a:spLocks noGrp="1"/>
          </p:cNvSpPr>
          <p:nvPr>
            <p:ph type="dt" sz="half" idx="10"/>
          </p:nvPr>
        </p:nvSpPr>
        <p:spPr/>
        <p:txBody>
          <a:bodyPr/>
          <a:lstStyle/>
          <a:p>
            <a:fld id="{1C1D6085-1079-4975-9E35-200BF6CEB07E}" type="datetimeFigureOut">
              <a:rPr lang="fr-FR" smtClean="0"/>
              <a:pPr/>
              <a:t>08/01/2019</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8B7988DE-0076-4D1F-8977-D9735B93241D}" type="slidenum">
              <a:rPr lang="fr-FR" smtClean="0"/>
              <a:pPr/>
              <a:t>‹N°›</a:t>
            </a:fld>
            <a:endParaRPr lang="fr-FR"/>
          </a:p>
        </p:txBody>
      </p:sp>
    </p:spTree>
    <p:extLst>
      <p:ext uri="{BB962C8B-B14F-4D97-AF65-F5344CB8AC3E}">
        <p14:creationId xmlns:p14="http://schemas.microsoft.com/office/powerpoint/2010/main" val="16681127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1C1D6085-1079-4975-9E35-200BF6CEB07E}" type="datetimeFigureOut">
              <a:rPr lang="fr-FR" smtClean="0"/>
              <a:pPr/>
              <a:t>08/01/2019</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8B7988DE-0076-4D1F-8977-D9735B93241D}" type="slidenum">
              <a:rPr lang="fr-FR" smtClean="0"/>
              <a:pPr/>
              <a:t>‹N°›</a:t>
            </a:fld>
            <a:endParaRPr lang="fr-FR"/>
          </a:p>
        </p:txBody>
      </p:sp>
    </p:spTree>
    <p:extLst>
      <p:ext uri="{BB962C8B-B14F-4D97-AF65-F5344CB8AC3E}">
        <p14:creationId xmlns:p14="http://schemas.microsoft.com/office/powerpoint/2010/main" val="24208628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
        <p:nvSpPr>
          <p:cNvPr id="5" name="Espace réservé de la date 4"/>
          <p:cNvSpPr>
            <a:spLocks noGrp="1"/>
          </p:cNvSpPr>
          <p:nvPr>
            <p:ph type="dt" sz="half" idx="10"/>
          </p:nvPr>
        </p:nvSpPr>
        <p:spPr/>
        <p:txBody>
          <a:bodyPr/>
          <a:lstStyle/>
          <a:p>
            <a:fld id="{1C1D6085-1079-4975-9E35-200BF6CEB07E}" type="datetimeFigureOut">
              <a:rPr lang="fr-FR" smtClean="0"/>
              <a:pPr/>
              <a:t>08/01/2019</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8B7988DE-0076-4D1F-8977-D9735B93241D}" type="slidenum">
              <a:rPr lang="fr-FR" smtClean="0"/>
              <a:pPr/>
              <a:t>‹N°›</a:t>
            </a:fld>
            <a:endParaRPr lang="fr-FR"/>
          </a:p>
        </p:txBody>
      </p:sp>
    </p:spTree>
    <p:extLst>
      <p:ext uri="{BB962C8B-B14F-4D97-AF65-F5344CB8AC3E}">
        <p14:creationId xmlns:p14="http://schemas.microsoft.com/office/powerpoint/2010/main" val="39768984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
        <p:nvSpPr>
          <p:cNvPr id="5" name="Espace réservé de la date 4"/>
          <p:cNvSpPr>
            <a:spLocks noGrp="1"/>
          </p:cNvSpPr>
          <p:nvPr>
            <p:ph type="dt" sz="half" idx="10"/>
          </p:nvPr>
        </p:nvSpPr>
        <p:spPr/>
        <p:txBody>
          <a:bodyPr/>
          <a:lstStyle/>
          <a:p>
            <a:fld id="{1C1D6085-1079-4975-9E35-200BF6CEB07E}" type="datetimeFigureOut">
              <a:rPr lang="fr-FR" smtClean="0"/>
              <a:pPr/>
              <a:t>08/01/2019</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8B7988DE-0076-4D1F-8977-D9735B93241D}" type="slidenum">
              <a:rPr lang="fr-FR" smtClean="0"/>
              <a:pPr/>
              <a:t>‹N°›</a:t>
            </a:fld>
            <a:endParaRPr lang="fr-FR"/>
          </a:p>
        </p:txBody>
      </p:sp>
    </p:spTree>
    <p:extLst>
      <p:ext uri="{BB962C8B-B14F-4D97-AF65-F5344CB8AC3E}">
        <p14:creationId xmlns:p14="http://schemas.microsoft.com/office/powerpoint/2010/main" val="10651209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C1D6085-1079-4975-9E35-200BF6CEB07E}" type="datetimeFigureOut">
              <a:rPr lang="fr-FR" smtClean="0"/>
              <a:pPr/>
              <a:t>08/01/2019</a:t>
            </a:fld>
            <a:endParaRPr lang="fr-FR"/>
          </a:p>
        </p:txBody>
      </p:sp>
      <p:sp>
        <p:nvSpPr>
          <p:cNvPr id="5" name="Espace réservé du pied de pa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B7988DE-0076-4D1F-8977-D9735B93241D}" type="slidenum">
              <a:rPr lang="fr-FR" smtClean="0"/>
              <a:pPr/>
              <a:t>‹N°›</a:t>
            </a:fld>
            <a:endParaRPr lang="fr-FR"/>
          </a:p>
        </p:txBody>
      </p:sp>
    </p:spTree>
    <p:extLst>
      <p:ext uri="{BB962C8B-B14F-4D97-AF65-F5344CB8AC3E}">
        <p14:creationId xmlns:p14="http://schemas.microsoft.com/office/powerpoint/2010/main" val="25527451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7.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7.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2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8" Type="http://schemas.openxmlformats.org/officeDocument/2006/relationships/diagramData" Target="../diagrams/data7.xml"/><Relationship Id="rId13" Type="http://schemas.openxmlformats.org/officeDocument/2006/relationships/image" Target="../media/image32.jpeg"/><Relationship Id="rId3" Type="http://schemas.openxmlformats.org/officeDocument/2006/relationships/diagramData" Target="../diagrams/data6.xml"/><Relationship Id="rId7" Type="http://schemas.microsoft.com/office/2007/relationships/diagramDrawing" Target="../diagrams/drawing6.xml"/><Relationship Id="rId12" Type="http://schemas.microsoft.com/office/2007/relationships/diagramDrawing" Target="../diagrams/drawing7.xml"/><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diagramColors" Target="../diagrams/colors6.xml"/><Relationship Id="rId11" Type="http://schemas.openxmlformats.org/officeDocument/2006/relationships/diagramColors" Target="../diagrams/colors7.xml"/><Relationship Id="rId5" Type="http://schemas.openxmlformats.org/officeDocument/2006/relationships/diagramQuickStyle" Target="../diagrams/quickStyle6.xml"/><Relationship Id="rId10" Type="http://schemas.openxmlformats.org/officeDocument/2006/relationships/diagramQuickStyle" Target="../diagrams/quickStyle7.xml"/><Relationship Id="rId4" Type="http://schemas.openxmlformats.org/officeDocument/2006/relationships/diagramLayout" Target="../diagrams/layout6.xml"/><Relationship Id="rId9" Type="http://schemas.openxmlformats.org/officeDocument/2006/relationships/diagramLayout" Target="../diagrams/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31.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32.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7.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7.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35.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7.xml"/><Relationship Id="rId5" Type="http://schemas.openxmlformats.org/officeDocument/2006/relationships/image" Target="../media/image36.png"/><Relationship Id="rId4" Type="http://schemas.openxmlformats.org/officeDocument/2006/relationships/image" Target="../media/image35.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7.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diagramLayout" Target="../diagrams/layout14.xml"/><Relationship Id="rId7" Type="http://schemas.openxmlformats.org/officeDocument/2006/relationships/image" Target="../media/image37.png"/><Relationship Id="rId2" Type="http://schemas.openxmlformats.org/officeDocument/2006/relationships/diagramData" Target="../diagrams/data14.xml"/><Relationship Id="rId1" Type="http://schemas.openxmlformats.org/officeDocument/2006/relationships/slideLayout" Target="../slideLayouts/slideLayout7.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41.xml.rels><?xml version="1.0" encoding="UTF-8" standalone="yes"?>
<Relationships xmlns="http://schemas.openxmlformats.org/package/2006/relationships"><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s>
</file>

<file path=ppt/slides/_rels/slide42.xml.rels><?xml version="1.0" encoding="UTF-8" standalone="yes"?>
<Relationships xmlns="http://schemas.openxmlformats.org/package/2006/relationships"><Relationship Id="rId3" Type="http://schemas.openxmlformats.org/officeDocument/2006/relationships/diagramLayout" Target="../diagrams/layout16.xml"/><Relationship Id="rId2" Type="http://schemas.openxmlformats.org/officeDocument/2006/relationships/diagramData" Target="../diagrams/data16.xml"/><Relationship Id="rId1" Type="http://schemas.openxmlformats.org/officeDocument/2006/relationships/slideLayout" Target="../slideLayouts/slideLayout7.xml"/><Relationship Id="rId6" Type="http://schemas.microsoft.com/office/2007/relationships/diagramDrawing" Target="../diagrams/drawing16.xml"/><Relationship Id="rId5" Type="http://schemas.openxmlformats.org/officeDocument/2006/relationships/diagramColors" Target="../diagrams/colors16.xml"/><Relationship Id="rId4" Type="http://schemas.openxmlformats.org/officeDocument/2006/relationships/diagramQuickStyle" Target="../diagrams/quickStyle16.xml"/></Relationships>
</file>

<file path=ppt/slides/_rels/slide4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41.png"/><Relationship Id="rId4" Type="http://schemas.openxmlformats.org/officeDocument/2006/relationships/image" Target="../media/image40.png"/></Relationships>
</file>

<file path=ppt/slides/_rels/slide44.xml.rels><?xml version="1.0" encoding="UTF-8" standalone="yes"?>
<Relationships xmlns="http://schemas.openxmlformats.org/package/2006/relationships"><Relationship Id="rId3" Type="http://schemas.openxmlformats.org/officeDocument/2006/relationships/diagramLayout" Target="../diagrams/layout17.xml"/><Relationship Id="rId2" Type="http://schemas.openxmlformats.org/officeDocument/2006/relationships/diagramData" Target="../diagrams/data17.xml"/><Relationship Id="rId1" Type="http://schemas.openxmlformats.org/officeDocument/2006/relationships/slideLayout" Target="../slideLayouts/slideLayout7.xml"/><Relationship Id="rId6" Type="http://schemas.microsoft.com/office/2007/relationships/diagramDrawing" Target="../diagrams/drawing17.xml"/><Relationship Id="rId5" Type="http://schemas.openxmlformats.org/officeDocument/2006/relationships/diagramColors" Target="../diagrams/colors17.xml"/><Relationship Id="rId4" Type="http://schemas.openxmlformats.org/officeDocument/2006/relationships/diagramQuickStyle" Target="../diagrams/quickStyle17.xml"/></Relationships>
</file>

<file path=ppt/slides/_rels/slide45.xml.rels><?xml version="1.0" encoding="UTF-8" standalone="yes"?>
<Relationships xmlns="http://schemas.openxmlformats.org/package/2006/relationships"><Relationship Id="rId3" Type="http://schemas.openxmlformats.org/officeDocument/2006/relationships/diagramData" Target="../diagrams/data18.xml"/><Relationship Id="rId7" Type="http://schemas.microsoft.com/office/2007/relationships/diagramDrawing" Target="../diagrams/drawing18.xml"/><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diagramColors" Target="../diagrams/colors18.xml"/><Relationship Id="rId5" Type="http://schemas.openxmlformats.org/officeDocument/2006/relationships/diagramQuickStyle" Target="../diagrams/quickStyle18.xml"/><Relationship Id="rId4" Type="http://schemas.openxmlformats.org/officeDocument/2006/relationships/diagramLayout" Target="../diagrams/layout18.xml"/></Relationships>
</file>

<file path=ppt/slides/_rels/slide46.xml.rels><?xml version="1.0" encoding="UTF-8" standalone="yes"?>
<Relationships xmlns="http://schemas.openxmlformats.org/package/2006/relationships"><Relationship Id="rId3" Type="http://schemas.openxmlformats.org/officeDocument/2006/relationships/diagramLayout" Target="../diagrams/layout19.xml"/><Relationship Id="rId2" Type="http://schemas.openxmlformats.org/officeDocument/2006/relationships/diagramData" Target="../diagrams/data19.xml"/><Relationship Id="rId1" Type="http://schemas.openxmlformats.org/officeDocument/2006/relationships/slideLayout" Target="../slideLayouts/slideLayout7.xml"/><Relationship Id="rId6" Type="http://schemas.microsoft.com/office/2007/relationships/diagramDrawing" Target="../diagrams/drawing19.xml"/><Relationship Id="rId5" Type="http://schemas.openxmlformats.org/officeDocument/2006/relationships/diagramColors" Target="../diagrams/colors19.xml"/><Relationship Id="rId4" Type="http://schemas.openxmlformats.org/officeDocument/2006/relationships/diagramQuickStyle" Target="../diagrams/quickStyle19.xml"/></Relationships>
</file>

<file path=ppt/slides/_rels/slide4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image" Target="../media/image43.emf"/><Relationship Id="rId1" Type="http://schemas.openxmlformats.org/officeDocument/2006/relationships/slideLayout" Target="../slideLayouts/slideLayout7.xml"/><Relationship Id="rId5" Type="http://schemas.openxmlformats.org/officeDocument/2006/relationships/image" Target="../media/image46.emf"/><Relationship Id="rId4" Type="http://schemas.openxmlformats.org/officeDocument/2006/relationships/image" Target="../media/image45.emf"/></Relationships>
</file>

<file path=ppt/slides/_rels/slide51.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image" Target="../media/image47.emf"/><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diagramLayout" Target="../diagrams/layout20.xml"/><Relationship Id="rId2" Type="http://schemas.openxmlformats.org/officeDocument/2006/relationships/diagramData" Target="../diagrams/data20.xml"/><Relationship Id="rId1" Type="http://schemas.openxmlformats.org/officeDocument/2006/relationships/slideLayout" Target="../slideLayouts/slideLayout7.xml"/><Relationship Id="rId6" Type="http://schemas.microsoft.com/office/2007/relationships/diagramDrawing" Target="../diagrams/drawing20.xml"/><Relationship Id="rId5" Type="http://schemas.openxmlformats.org/officeDocument/2006/relationships/diagramColors" Target="../diagrams/colors20.xml"/><Relationship Id="rId4" Type="http://schemas.openxmlformats.org/officeDocument/2006/relationships/diagramQuickStyle" Target="../diagrams/quickStyle20.xml"/></Relationships>
</file>

<file path=ppt/slides/_rels/slide5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7.xml"/><Relationship Id="rId4" Type="http://schemas.openxmlformats.org/officeDocument/2006/relationships/image" Target="../media/image7.jpeg"/></Relationships>
</file>

<file path=ppt/slides/_rels/slide6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56.gif"/></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7.xml"/><Relationship Id="rId4" Type="http://schemas.openxmlformats.org/officeDocument/2006/relationships/image" Target="../media/image59.jpeg"/></Relationships>
</file>

<file path=ppt/slides/_rels/slide68.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7.xml"/><Relationship Id="rId4" Type="http://schemas.openxmlformats.org/officeDocument/2006/relationships/image" Target="../media/image62.png"/></Relationships>
</file>

<file path=ppt/slides/_rels/slide69.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6.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7.xml"/><Relationship Id="rId4" Type="http://schemas.openxmlformats.org/officeDocument/2006/relationships/image" Target="../media/image67.png"/></Relationships>
</file>

<file path=ppt/slides/_rels/slide7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7.xml"/><Relationship Id="rId4" Type="http://schemas.openxmlformats.org/officeDocument/2006/relationships/image" Target="../media/image72.png"/></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7.jpeg"/><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8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75.gif"/><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9.jpeg"/><Relationship Id="rId13" Type="http://schemas.openxmlformats.org/officeDocument/2006/relationships/image" Target="../media/image14.jpeg"/><Relationship Id="rId3" Type="http://schemas.openxmlformats.org/officeDocument/2006/relationships/diagramLayout" Target="../diagrams/layout3.xml"/><Relationship Id="rId7" Type="http://schemas.openxmlformats.org/officeDocument/2006/relationships/image" Target="../media/image8.jpeg"/><Relationship Id="rId12" Type="http://schemas.openxmlformats.org/officeDocument/2006/relationships/image" Target="../media/image13.jpeg"/><Relationship Id="rId2" Type="http://schemas.openxmlformats.org/officeDocument/2006/relationships/diagramData" Target="../diagrams/data3.xml"/><Relationship Id="rId1" Type="http://schemas.openxmlformats.org/officeDocument/2006/relationships/slideLayout" Target="../slideLayouts/slideLayout7.xml"/><Relationship Id="rId6" Type="http://schemas.microsoft.com/office/2007/relationships/diagramDrawing" Target="../diagrams/drawing3.xml"/><Relationship Id="rId11" Type="http://schemas.openxmlformats.org/officeDocument/2006/relationships/image" Target="../media/image12.jpeg"/><Relationship Id="rId5" Type="http://schemas.openxmlformats.org/officeDocument/2006/relationships/diagramColors" Target="../diagrams/colors3.xml"/><Relationship Id="rId10" Type="http://schemas.openxmlformats.org/officeDocument/2006/relationships/image" Target="../media/image11.png"/><Relationship Id="rId4" Type="http://schemas.openxmlformats.org/officeDocument/2006/relationships/diagramQuickStyle" Target="../diagrams/quickStyle3.xml"/><Relationship Id="rId9" Type="http://schemas.openxmlformats.org/officeDocument/2006/relationships/image" Target="../media/image10.jpeg"/><Relationship Id="rId14" Type="http://schemas.openxmlformats.org/officeDocument/2006/relationships/image" Target="../media/image15.jpeg"/></Relationships>
</file>

<file path=ppt/slides/_rels/slide90.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diagramLayout" Target="../diagrams/layout21.xml"/><Relationship Id="rId2" Type="http://schemas.openxmlformats.org/officeDocument/2006/relationships/diagramData" Target="../diagrams/data21.xml"/><Relationship Id="rId1" Type="http://schemas.openxmlformats.org/officeDocument/2006/relationships/slideLayout" Target="../slideLayouts/slideLayout7.xml"/><Relationship Id="rId6" Type="http://schemas.microsoft.com/office/2007/relationships/diagramDrawing" Target="../diagrams/drawing21.xml"/><Relationship Id="rId5" Type="http://schemas.openxmlformats.org/officeDocument/2006/relationships/diagramColors" Target="../diagrams/colors21.xml"/><Relationship Id="rId4" Type="http://schemas.openxmlformats.org/officeDocument/2006/relationships/diagramQuickStyle" Target="../diagrams/quickStyle21.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8" descr="http://anesthesiology.pubs.asahq.org/data/Journals/JASA/931121/32FF4.png"/>
          <p:cNvSpPr>
            <a:spLocks noChangeAspect="1" noChangeArrowheads="1"/>
          </p:cNvSpPr>
          <p:nvPr/>
        </p:nvSpPr>
        <p:spPr bwMode="auto">
          <a:xfrm>
            <a:off x="2205037" y="561975"/>
            <a:ext cx="7781925" cy="5734050"/>
          </a:xfrm>
          <a:prstGeom prst="rect">
            <a:avLst/>
          </a:prstGeom>
          <a:noFill/>
        </p:spPr>
        <p:txBody>
          <a:bodyPr vert="horz" wrap="square" lIns="91440" tIns="45720" rIns="91440" bIns="45720" numCol="1" anchor="t" anchorCtr="0" compatLnSpc="1">
            <a:prstTxWarp prst="textNoShape">
              <a:avLst/>
            </a:prstTxWarp>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r-FR" dirty="0"/>
          </a:p>
        </p:txBody>
      </p:sp>
      <p:sp>
        <p:nvSpPr>
          <p:cNvPr id="5" name="ZoneTexte 4"/>
          <p:cNvSpPr txBox="1"/>
          <p:nvPr/>
        </p:nvSpPr>
        <p:spPr>
          <a:xfrm>
            <a:off x="4316023" y="867277"/>
            <a:ext cx="7162800" cy="1200329"/>
          </a:xfrm>
          <a:prstGeom prst="rect">
            <a:avLst/>
          </a:prstGeom>
          <a:noFill/>
        </p:spPr>
        <p:txBody>
          <a:bodyPr wrap="square" rtlCol="0">
            <a:spAutoFit/>
          </a:bodyPr>
          <a:lstStyle/>
          <a:p>
            <a:pPr algn="ctr"/>
            <a:r>
              <a:rPr lang="fr-FR" sz="3600" b="1" dirty="0">
                <a:solidFill>
                  <a:srgbClr val="FF0000"/>
                </a:solidFill>
              </a:rPr>
              <a:t>Syndrome Obésité Hypoventilation  </a:t>
            </a:r>
            <a:r>
              <a:rPr lang="fr-FR" sz="3600" b="1" dirty="0">
                <a:solidFill>
                  <a:schemeClr val="accent1">
                    <a:lumMod val="75000"/>
                  </a:schemeClr>
                </a:solidFill>
              </a:rPr>
              <a:t>Physiopathologie et Diagnostic</a:t>
            </a:r>
          </a:p>
        </p:txBody>
      </p:sp>
      <p:sp>
        <p:nvSpPr>
          <p:cNvPr id="7" name="ZoneTexte 6"/>
          <p:cNvSpPr txBox="1"/>
          <p:nvPr/>
        </p:nvSpPr>
        <p:spPr>
          <a:xfrm>
            <a:off x="2159312" y="4371240"/>
            <a:ext cx="8399888" cy="2062103"/>
          </a:xfrm>
          <a:prstGeom prst="rect">
            <a:avLst/>
          </a:prstGeom>
          <a:noFill/>
        </p:spPr>
        <p:txBody>
          <a:bodyPr wrap="square" rtlCol="0">
            <a:spAutoFit/>
          </a:bodyPr>
          <a:lstStyle/>
          <a:p>
            <a:pPr algn="ctr"/>
            <a:r>
              <a:rPr lang="fr-FR" sz="3600" b="1" dirty="0">
                <a:solidFill>
                  <a:schemeClr val="accent1">
                    <a:lumMod val="75000"/>
                  </a:schemeClr>
                </a:solidFill>
              </a:rPr>
              <a:t>Dr Amrani - K</a:t>
            </a:r>
          </a:p>
          <a:p>
            <a:pPr algn="ctr"/>
            <a:r>
              <a:rPr lang="fr-FR" sz="2800" b="1" dirty="0"/>
              <a:t>Centre de Diagnostic et d’Exploration en pathologies du sommeil</a:t>
            </a:r>
          </a:p>
          <a:p>
            <a:pPr algn="ctr"/>
            <a:endParaRPr lang="fr-FR" sz="3600" b="1" dirty="0">
              <a:solidFill>
                <a:schemeClr val="accent1">
                  <a:lumMod val="75000"/>
                </a:schemeClr>
              </a:solidFill>
            </a:endParaRPr>
          </a:p>
        </p:txBody>
      </p:sp>
      <p:sp>
        <p:nvSpPr>
          <p:cNvPr id="8" name="Rectangle 7"/>
          <p:cNvSpPr/>
          <p:nvPr/>
        </p:nvSpPr>
        <p:spPr>
          <a:xfrm>
            <a:off x="5280318" y="2957813"/>
            <a:ext cx="5278882" cy="523220"/>
          </a:xfrm>
          <a:prstGeom prst="rect">
            <a:avLst/>
          </a:prstGeom>
        </p:spPr>
        <p:txBody>
          <a:bodyPr wrap="none">
            <a:spAutoFit/>
          </a:bodyPr>
          <a:lstStyle/>
          <a:p>
            <a:pPr algn="ctr"/>
            <a:r>
              <a:rPr lang="fr-FR" sz="2800" b="1" dirty="0">
                <a:solidFill>
                  <a:srgbClr val="FF0000"/>
                </a:solidFill>
              </a:rPr>
              <a:t>AFAP, 28-29 Mai 2016 Constantine</a:t>
            </a:r>
          </a:p>
        </p:txBody>
      </p:sp>
      <p:pic>
        <p:nvPicPr>
          <p:cNvPr id="1026" name="Picture 2" descr="https://encrypted-tbn2.gstatic.com/images?q=tbn:ANd9GcTup9HHWDNTynNVeFcsLeck2YccK-_3utrp0ZV7BylsCwVs-NmYg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6912" y="635704"/>
            <a:ext cx="3633022" cy="42893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92013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25642" y="156754"/>
            <a:ext cx="10940715" cy="6863417"/>
          </a:xfrm>
          <a:prstGeom prst="rect">
            <a:avLst/>
          </a:prstGeom>
        </p:spPr>
        <p:txBody>
          <a:bodyPr wrap="square">
            <a:spAutoFit/>
          </a:bodyPr>
          <a:lstStyle/>
          <a:p>
            <a:r>
              <a:rPr lang="fr-FR" sz="4400" b="1" dirty="0">
                <a:solidFill>
                  <a:srgbClr val="C00000"/>
                </a:solidFill>
              </a:rPr>
              <a:t>Définition initiale  </a:t>
            </a:r>
            <a:r>
              <a:rPr lang="fr-FR" sz="3200" b="1" dirty="0"/>
              <a:t>(</a:t>
            </a:r>
            <a:r>
              <a:rPr lang="fr-FR" sz="2400" b="1" dirty="0"/>
              <a:t>Berger et coll.</a:t>
            </a:r>
            <a:r>
              <a:rPr lang="fr-FR" sz="2400" b="1" dirty="0">
                <a:solidFill>
                  <a:prstClr val="black"/>
                </a:solidFill>
              </a:rPr>
              <a:t> 2001</a:t>
            </a:r>
            <a:r>
              <a:rPr lang="fr-FR" sz="2400" b="1" dirty="0"/>
              <a:t>)</a:t>
            </a:r>
          </a:p>
          <a:p>
            <a:pPr lvl="0"/>
            <a:r>
              <a:rPr lang="fr-FR" sz="4400" b="1" dirty="0">
                <a:solidFill>
                  <a:srgbClr val="C00000"/>
                </a:solidFill>
              </a:rPr>
              <a:t>Définition révisée  </a:t>
            </a:r>
            <a:r>
              <a:rPr lang="fr-FR" sz="2800" dirty="0">
                <a:solidFill>
                  <a:prstClr val="black"/>
                </a:solidFill>
              </a:rPr>
              <a:t>(</a:t>
            </a:r>
            <a:r>
              <a:rPr lang="fr-FR" sz="2400" b="1" dirty="0">
                <a:solidFill>
                  <a:prstClr val="black"/>
                </a:solidFill>
              </a:rPr>
              <a:t>Hart</a:t>
            </a:r>
            <a:r>
              <a:rPr lang="fr-FR" sz="2800" dirty="0">
                <a:solidFill>
                  <a:prstClr val="black"/>
                </a:solidFill>
              </a:rPr>
              <a:t> </a:t>
            </a:r>
            <a:r>
              <a:rPr lang="fr-FR" sz="2800" b="1" dirty="0">
                <a:solidFill>
                  <a:prstClr val="black"/>
                </a:solidFill>
              </a:rPr>
              <a:t>et al.</a:t>
            </a:r>
            <a:r>
              <a:rPr lang="fr-FR" sz="2400" b="1" dirty="0">
                <a:solidFill>
                  <a:prstClr val="black"/>
                </a:solidFill>
              </a:rPr>
              <a:t>2014</a:t>
            </a:r>
            <a:r>
              <a:rPr lang="fr-FR" sz="2800" dirty="0">
                <a:solidFill>
                  <a:prstClr val="black"/>
                </a:solidFill>
              </a:rPr>
              <a:t>)</a:t>
            </a:r>
            <a:endParaRPr lang="fr-FR" sz="2000" dirty="0">
              <a:solidFill>
                <a:srgbClr val="FF0000"/>
              </a:solidFill>
            </a:endParaRPr>
          </a:p>
          <a:p>
            <a:endParaRPr lang="fr-FR" sz="3600" b="1" dirty="0">
              <a:solidFill>
                <a:srgbClr val="FF0000"/>
              </a:solidFill>
            </a:endParaRPr>
          </a:p>
          <a:p>
            <a:r>
              <a:rPr lang="fr-FR" sz="2800" dirty="0"/>
              <a:t>Le syndrome d'obésité hypoventilation (SOH) est définie ;</a:t>
            </a:r>
          </a:p>
          <a:p>
            <a:endParaRPr lang="fr-FR" sz="3200" dirty="0"/>
          </a:p>
          <a:p>
            <a:pPr>
              <a:buFont typeface="Wingdings" pitchFamily="2" charset="2"/>
              <a:buChar char="§"/>
            </a:pPr>
            <a:r>
              <a:rPr lang="fr-FR" sz="3200" b="1" dirty="0">
                <a:solidFill>
                  <a:srgbClr val="0070C0"/>
                </a:solidFill>
              </a:rPr>
              <a:t>   Obésité</a:t>
            </a:r>
            <a:r>
              <a:rPr lang="fr-FR" sz="3200" dirty="0"/>
              <a:t> </a:t>
            </a:r>
            <a:r>
              <a:rPr lang="fr-FR" sz="2400" dirty="0"/>
              <a:t>(indice de masse corporelle &gt; 30 kg/m2</a:t>
            </a:r>
            <a:r>
              <a:rPr lang="fr-FR" sz="2800" dirty="0"/>
              <a:t>) . </a:t>
            </a:r>
          </a:p>
          <a:p>
            <a:pPr>
              <a:buFont typeface="Wingdings" pitchFamily="2" charset="2"/>
              <a:buChar char="§"/>
            </a:pPr>
            <a:r>
              <a:rPr lang="fr-FR" sz="3200" b="1" dirty="0">
                <a:solidFill>
                  <a:srgbClr val="0070C0"/>
                </a:solidFill>
              </a:rPr>
              <a:t>   Hypercapnie</a:t>
            </a:r>
            <a:r>
              <a:rPr lang="fr-FR" sz="3200" b="1" dirty="0">
                <a:solidFill>
                  <a:srgbClr val="FFC000"/>
                </a:solidFill>
              </a:rPr>
              <a:t> </a:t>
            </a:r>
            <a:r>
              <a:rPr lang="fr-FR" sz="3200" b="1" dirty="0">
                <a:solidFill>
                  <a:srgbClr val="0070C0"/>
                </a:solidFill>
              </a:rPr>
              <a:t>Diurne</a:t>
            </a:r>
            <a:r>
              <a:rPr lang="fr-FR" sz="3200" dirty="0"/>
              <a:t> </a:t>
            </a:r>
            <a:r>
              <a:rPr lang="fr-FR" sz="2400" dirty="0"/>
              <a:t>(PaCO2 &gt; 45 mm Hg).</a:t>
            </a:r>
            <a:endParaRPr lang="fr-FR" sz="2400" b="1" dirty="0">
              <a:solidFill>
                <a:srgbClr val="FF0000"/>
              </a:solidFill>
            </a:endParaRPr>
          </a:p>
          <a:p>
            <a:pPr marL="457200" lvl="0" indent="-457200">
              <a:buFont typeface="Wingdings" panose="05000000000000000000" pitchFamily="2" charset="2"/>
              <a:buChar char="§"/>
            </a:pPr>
            <a:r>
              <a:rPr lang="fr-FR" sz="3200" b="1" dirty="0">
                <a:solidFill>
                  <a:srgbClr val="FF0000"/>
                </a:solidFill>
              </a:rPr>
              <a:t>Bicarbonates</a:t>
            </a:r>
            <a:r>
              <a:rPr lang="fr-FR" sz="3200" dirty="0">
                <a:solidFill>
                  <a:prstClr val="black"/>
                </a:solidFill>
              </a:rPr>
              <a:t> </a:t>
            </a:r>
            <a:r>
              <a:rPr lang="fr-FR" sz="2800" dirty="0">
                <a:solidFill>
                  <a:prstClr val="black"/>
                </a:solidFill>
              </a:rPr>
              <a:t>sériques  &gt; a 27 mmol/L</a:t>
            </a:r>
            <a:r>
              <a:rPr lang="fr-FR" sz="3200" dirty="0">
                <a:solidFill>
                  <a:prstClr val="black"/>
                </a:solidFill>
              </a:rPr>
              <a:t>.</a:t>
            </a:r>
            <a:endParaRPr lang="fr-FR" sz="2400" b="1" dirty="0">
              <a:solidFill>
                <a:srgbClr val="FF0000"/>
              </a:solidFill>
            </a:endParaRPr>
          </a:p>
          <a:p>
            <a:pPr>
              <a:buFont typeface="Wingdings" pitchFamily="2" charset="2"/>
              <a:buChar char="§"/>
            </a:pPr>
            <a:r>
              <a:rPr lang="fr-FR" sz="3200" b="1" dirty="0">
                <a:solidFill>
                  <a:srgbClr val="0070C0"/>
                </a:solidFill>
              </a:rPr>
              <a:t>   Sans</a:t>
            </a:r>
            <a:r>
              <a:rPr lang="fr-FR" sz="3200" dirty="0"/>
              <a:t> </a:t>
            </a:r>
            <a:r>
              <a:rPr lang="fr-FR" sz="2400" dirty="0"/>
              <a:t>autre cause expliquant l'hypercapnie.</a:t>
            </a:r>
          </a:p>
          <a:p>
            <a:pPr marL="342900" indent="-342900">
              <a:buFont typeface="Wingdings" panose="05000000000000000000" pitchFamily="2" charset="2"/>
              <a:buChar char="§"/>
            </a:pPr>
            <a:r>
              <a:rPr lang="fr-FR" sz="3200" b="1" dirty="0">
                <a:solidFill>
                  <a:srgbClr val="0070C0"/>
                </a:solidFill>
              </a:rPr>
              <a:t> </a:t>
            </a:r>
            <a:r>
              <a:rPr lang="fr-FR" sz="3200" b="1" dirty="0">
                <a:solidFill>
                  <a:srgbClr val="FF0000"/>
                </a:solidFill>
              </a:rPr>
              <a:t>Sans</a:t>
            </a:r>
            <a:r>
              <a:rPr lang="fr-FR" sz="3200" dirty="0">
                <a:solidFill>
                  <a:prstClr val="black"/>
                </a:solidFill>
              </a:rPr>
              <a:t> </a:t>
            </a:r>
            <a:r>
              <a:rPr lang="fr-FR" sz="2400" dirty="0">
                <a:solidFill>
                  <a:prstClr val="black"/>
                </a:solidFill>
              </a:rPr>
              <a:t>autre cause expliquant</a:t>
            </a:r>
            <a:r>
              <a:rPr lang="fr-FR" sz="2400" dirty="0"/>
              <a:t> l’Alcalose métabolique</a:t>
            </a:r>
          </a:p>
          <a:p>
            <a:pPr marL="457200" indent="-457200">
              <a:buFont typeface="Wingdings" panose="05000000000000000000" pitchFamily="2" charset="2"/>
              <a:buChar char="§"/>
            </a:pPr>
            <a:r>
              <a:rPr lang="fr-FR" sz="3200" b="1" dirty="0">
                <a:solidFill>
                  <a:srgbClr val="0070C0"/>
                </a:solidFill>
              </a:rPr>
              <a:t>Etat stable</a:t>
            </a:r>
          </a:p>
          <a:p>
            <a:endParaRPr lang="fr-FR" sz="3200" dirty="0"/>
          </a:p>
          <a:p>
            <a:endParaRPr lang="fr-FR" sz="3200" dirty="0"/>
          </a:p>
        </p:txBody>
      </p:sp>
      <p:sp>
        <p:nvSpPr>
          <p:cNvPr id="4" name="ZoneTexte 3"/>
          <p:cNvSpPr txBox="1"/>
          <p:nvPr/>
        </p:nvSpPr>
        <p:spPr>
          <a:xfrm>
            <a:off x="7916458" y="3045954"/>
            <a:ext cx="1989221" cy="523220"/>
          </a:xfrm>
          <a:prstGeom prst="rect">
            <a:avLst/>
          </a:prstGeom>
          <a:noFill/>
        </p:spPr>
        <p:txBody>
          <a:bodyPr wrap="square" rtlCol="0">
            <a:spAutoFit/>
          </a:bodyPr>
          <a:lstStyle/>
          <a:p>
            <a:r>
              <a:rPr lang="fr-FR" sz="2800" b="1" dirty="0">
                <a:solidFill>
                  <a:schemeClr val="accent6">
                    <a:lumMod val="50000"/>
                  </a:schemeClr>
                </a:solidFill>
              </a:rPr>
              <a:t>CLINIQUE </a:t>
            </a:r>
          </a:p>
        </p:txBody>
      </p:sp>
      <p:sp>
        <p:nvSpPr>
          <p:cNvPr id="5" name="ZoneTexte 4"/>
          <p:cNvSpPr txBox="1"/>
          <p:nvPr/>
        </p:nvSpPr>
        <p:spPr>
          <a:xfrm>
            <a:off x="7433572" y="3570124"/>
            <a:ext cx="2695074" cy="523220"/>
          </a:xfrm>
          <a:prstGeom prst="rect">
            <a:avLst/>
          </a:prstGeom>
          <a:noFill/>
        </p:spPr>
        <p:txBody>
          <a:bodyPr wrap="square" rtlCol="0">
            <a:spAutoFit/>
          </a:bodyPr>
          <a:lstStyle/>
          <a:p>
            <a:r>
              <a:rPr lang="fr-FR" sz="2800" b="1" dirty="0">
                <a:solidFill>
                  <a:schemeClr val="accent6">
                    <a:lumMod val="50000"/>
                  </a:schemeClr>
                </a:solidFill>
              </a:rPr>
              <a:t>GAZOMETRIQUE</a:t>
            </a:r>
            <a:r>
              <a:rPr lang="fr-FR" sz="2800" b="1" dirty="0">
                <a:solidFill>
                  <a:srgbClr val="FF0000"/>
                </a:solidFill>
              </a:rPr>
              <a:t> </a:t>
            </a:r>
          </a:p>
        </p:txBody>
      </p:sp>
      <p:sp>
        <p:nvSpPr>
          <p:cNvPr id="6" name="ZoneTexte 5"/>
          <p:cNvSpPr txBox="1"/>
          <p:nvPr/>
        </p:nvSpPr>
        <p:spPr>
          <a:xfrm>
            <a:off x="6701714" y="4514672"/>
            <a:ext cx="1989221" cy="523220"/>
          </a:xfrm>
          <a:prstGeom prst="rect">
            <a:avLst/>
          </a:prstGeom>
          <a:noFill/>
        </p:spPr>
        <p:txBody>
          <a:bodyPr wrap="square" rtlCol="0">
            <a:spAutoFit/>
          </a:bodyPr>
          <a:lstStyle/>
          <a:p>
            <a:r>
              <a:rPr lang="fr-FR" sz="2800" b="1" dirty="0">
                <a:solidFill>
                  <a:schemeClr val="accent6">
                    <a:lumMod val="50000"/>
                  </a:schemeClr>
                </a:solidFill>
              </a:rPr>
              <a:t>EXCLUSION</a:t>
            </a:r>
          </a:p>
        </p:txBody>
      </p:sp>
      <p:sp>
        <p:nvSpPr>
          <p:cNvPr id="7" name="ZoneTexte 6"/>
          <p:cNvSpPr txBox="1"/>
          <p:nvPr/>
        </p:nvSpPr>
        <p:spPr>
          <a:xfrm>
            <a:off x="3295395" y="5483674"/>
            <a:ext cx="1989221" cy="523220"/>
          </a:xfrm>
          <a:prstGeom prst="rect">
            <a:avLst/>
          </a:prstGeom>
          <a:noFill/>
        </p:spPr>
        <p:txBody>
          <a:bodyPr wrap="square" rtlCol="0">
            <a:spAutoFit/>
          </a:bodyPr>
          <a:lstStyle/>
          <a:p>
            <a:r>
              <a:rPr lang="fr-FR" sz="2800" b="1" dirty="0">
                <a:solidFill>
                  <a:schemeClr val="accent6">
                    <a:lumMod val="50000"/>
                  </a:schemeClr>
                </a:solidFill>
              </a:rPr>
              <a:t>TEMPOREL</a:t>
            </a:r>
          </a:p>
        </p:txBody>
      </p:sp>
      <p:pic>
        <p:nvPicPr>
          <p:cNvPr id="9" name="Image 8"/>
          <p:cNvPicPr>
            <a:picLocks noChangeAspect="1"/>
          </p:cNvPicPr>
          <p:nvPr/>
        </p:nvPicPr>
        <p:blipFill>
          <a:blip r:embed="rId3"/>
          <a:stretch>
            <a:fillRect/>
          </a:stretch>
        </p:blipFill>
        <p:spPr>
          <a:xfrm>
            <a:off x="8136352" y="4409047"/>
            <a:ext cx="3984589" cy="2672473"/>
          </a:xfrm>
          <a:prstGeom prst="rect">
            <a:avLst/>
          </a:prstGeom>
        </p:spPr>
      </p:pic>
    </p:spTree>
    <p:extLst>
      <p:ext uri="{BB962C8B-B14F-4D97-AF65-F5344CB8AC3E}">
        <p14:creationId xmlns:p14="http://schemas.microsoft.com/office/powerpoint/2010/main" val="3861843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anim calcmode="lin" valueType="num">
                                      <p:cBhvr additive="base">
                                        <p:cTn id="7"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2">
                                            <p:txEl>
                                              <p:pRg st="5" end="5"/>
                                            </p:txEl>
                                          </p:spTgt>
                                        </p:tgtEl>
                                        <p:attrNameLst>
                                          <p:attrName>style.visibility</p:attrName>
                                        </p:attrNameLst>
                                      </p:cBhvr>
                                      <p:to>
                                        <p:strVal val="visible"/>
                                      </p:to>
                                    </p:set>
                                    <p:anim calcmode="lin" valueType="num">
                                      <p:cBhvr>
                                        <p:cTn id="13" dur="500" fill="hold"/>
                                        <p:tgtEl>
                                          <p:spTgt spid="2">
                                            <p:txEl>
                                              <p:pRg st="5" end="5"/>
                                            </p:txEl>
                                          </p:spTgt>
                                        </p:tgtEl>
                                        <p:attrNameLst>
                                          <p:attrName>ppt_w</p:attrName>
                                        </p:attrNameLst>
                                      </p:cBhvr>
                                      <p:tavLst>
                                        <p:tav tm="0">
                                          <p:val>
                                            <p:fltVal val="0"/>
                                          </p:val>
                                        </p:tav>
                                        <p:tav tm="100000">
                                          <p:val>
                                            <p:strVal val="#ppt_w"/>
                                          </p:val>
                                        </p:tav>
                                      </p:tavLst>
                                    </p:anim>
                                    <p:anim calcmode="lin" valueType="num">
                                      <p:cBhvr>
                                        <p:cTn id="14" dur="500" fill="hold"/>
                                        <p:tgtEl>
                                          <p:spTgt spid="2">
                                            <p:txEl>
                                              <p:pRg st="5" end="5"/>
                                            </p:txEl>
                                          </p:spTgt>
                                        </p:tgtEl>
                                        <p:attrNameLst>
                                          <p:attrName>ppt_h</p:attrName>
                                        </p:attrNameLst>
                                      </p:cBhvr>
                                      <p:tavLst>
                                        <p:tav tm="0">
                                          <p:val>
                                            <p:fltVal val="0"/>
                                          </p:val>
                                        </p:tav>
                                        <p:tav tm="100000">
                                          <p:val>
                                            <p:strVal val="#ppt_h"/>
                                          </p:val>
                                        </p:tav>
                                      </p:tavLst>
                                    </p:anim>
                                    <p:animEffect transition="in" filter="fade">
                                      <p:cBhvr>
                                        <p:cTn id="15" dur="500"/>
                                        <p:tgtEl>
                                          <p:spTgt spid="2">
                                            <p:txEl>
                                              <p:pRg st="5" end="5"/>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down)">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2">
                                            <p:txEl>
                                              <p:pRg st="6" end="6"/>
                                            </p:txEl>
                                          </p:spTgt>
                                        </p:tgtEl>
                                        <p:attrNameLst>
                                          <p:attrName>style.visibility</p:attrName>
                                        </p:attrNameLst>
                                      </p:cBhvr>
                                      <p:to>
                                        <p:strVal val="visible"/>
                                      </p:to>
                                    </p:set>
                                    <p:anim calcmode="lin" valueType="num">
                                      <p:cBhvr>
                                        <p:cTn id="25" dur="500" fill="hold"/>
                                        <p:tgtEl>
                                          <p:spTgt spid="2">
                                            <p:txEl>
                                              <p:pRg st="6" end="6"/>
                                            </p:txEl>
                                          </p:spTgt>
                                        </p:tgtEl>
                                        <p:attrNameLst>
                                          <p:attrName>ppt_w</p:attrName>
                                        </p:attrNameLst>
                                      </p:cBhvr>
                                      <p:tavLst>
                                        <p:tav tm="0">
                                          <p:val>
                                            <p:fltVal val="0"/>
                                          </p:val>
                                        </p:tav>
                                        <p:tav tm="100000">
                                          <p:val>
                                            <p:strVal val="#ppt_w"/>
                                          </p:val>
                                        </p:tav>
                                      </p:tavLst>
                                    </p:anim>
                                    <p:anim calcmode="lin" valueType="num">
                                      <p:cBhvr>
                                        <p:cTn id="26" dur="500" fill="hold"/>
                                        <p:tgtEl>
                                          <p:spTgt spid="2">
                                            <p:txEl>
                                              <p:pRg st="6" end="6"/>
                                            </p:txEl>
                                          </p:spTgt>
                                        </p:tgtEl>
                                        <p:attrNameLst>
                                          <p:attrName>ppt_h</p:attrName>
                                        </p:attrNameLst>
                                      </p:cBhvr>
                                      <p:tavLst>
                                        <p:tav tm="0">
                                          <p:val>
                                            <p:fltVal val="0"/>
                                          </p:val>
                                        </p:tav>
                                        <p:tav tm="100000">
                                          <p:val>
                                            <p:strVal val="#ppt_h"/>
                                          </p:val>
                                        </p:tav>
                                      </p:tavLst>
                                    </p:anim>
                                    <p:animEffect transition="in" filter="fade">
                                      <p:cBhvr>
                                        <p:cTn id="27" dur="500"/>
                                        <p:tgtEl>
                                          <p:spTgt spid="2">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5">
                                            <p:txEl>
                                              <p:pRg st="0" end="0"/>
                                            </p:txEl>
                                          </p:spTgt>
                                        </p:tgtEl>
                                        <p:attrNameLst>
                                          <p:attrName>style.visibility</p:attrName>
                                        </p:attrNameLst>
                                      </p:cBhvr>
                                      <p:to>
                                        <p:strVal val="visible"/>
                                      </p:to>
                                    </p:set>
                                    <p:animEffect transition="in" filter="wipe(down)">
                                      <p:cBhvr>
                                        <p:cTn id="32" dur="500"/>
                                        <p:tgtEl>
                                          <p:spTgt spid="5">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nodeType="clickEffect">
                                  <p:stCondLst>
                                    <p:cond delay="0"/>
                                  </p:stCondLst>
                                  <p:childTnLst>
                                    <p:set>
                                      <p:cBhvr>
                                        <p:cTn id="36" dur="1" fill="hold">
                                          <p:stCondLst>
                                            <p:cond delay="0"/>
                                          </p:stCondLst>
                                        </p:cTn>
                                        <p:tgtEl>
                                          <p:spTgt spid="2">
                                            <p:txEl>
                                              <p:pRg st="8" end="8"/>
                                            </p:txEl>
                                          </p:spTgt>
                                        </p:tgtEl>
                                        <p:attrNameLst>
                                          <p:attrName>style.visibility</p:attrName>
                                        </p:attrNameLst>
                                      </p:cBhvr>
                                      <p:to>
                                        <p:strVal val="visible"/>
                                      </p:to>
                                    </p:set>
                                    <p:anim calcmode="lin" valueType="num">
                                      <p:cBhvr>
                                        <p:cTn id="37" dur="500" fill="hold"/>
                                        <p:tgtEl>
                                          <p:spTgt spid="2">
                                            <p:txEl>
                                              <p:pRg st="8" end="8"/>
                                            </p:txEl>
                                          </p:spTgt>
                                        </p:tgtEl>
                                        <p:attrNameLst>
                                          <p:attrName>ppt_w</p:attrName>
                                        </p:attrNameLst>
                                      </p:cBhvr>
                                      <p:tavLst>
                                        <p:tav tm="0">
                                          <p:val>
                                            <p:fltVal val="0"/>
                                          </p:val>
                                        </p:tav>
                                        <p:tav tm="100000">
                                          <p:val>
                                            <p:strVal val="#ppt_w"/>
                                          </p:val>
                                        </p:tav>
                                      </p:tavLst>
                                    </p:anim>
                                    <p:anim calcmode="lin" valueType="num">
                                      <p:cBhvr>
                                        <p:cTn id="38" dur="500" fill="hold"/>
                                        <p:tgtEl>
                                          <p:spTgt spid="2">
                                            <p:txEl>
                                              <p:pRg st="8" end="8"/>
                                            </p:txEl>
                                          </p:spTgt>
                                        </p:tgtEl>
                                        <p:attrNameLst>
                                          <p:attrName>ppt_h</p:attrName>
                                        </p:attrNameLst>
                                      </p:cBhvr>
                                      <p:tavLst>
                                        <p:tav tm="0">
                                          <p:val>
                                            <p:fltVal val="0"/>
                                          </p:val>
                                        </p:tav>
                                        <p:tav tm="100000">
                                          <p:val>
                                            <p:strVal val="#ppt_h"/>
                                          </p:val>
                                        </p:tav>
                                      </p:tavLst>
                                    </p:anim>
                                    <p:animEffect transition="in" filter="fade">
                                      <p:cBhvr>
                                        <p:cTn id="39" dur="500"/>
                                        <p:tgtEl>
                                          <p:spTgt spid="2">
                                            <p:txEl>
                                              <p:pRg st="8" end="8"/>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6">
                                            <p:txEl>
                                              <p:pRg st="0" end="0"/>
                                            </p:txEl>
                                          </p:spTgt>
                                        </p:tgtEl>
                                        <p:attrNameLst>
                                          <p:attrName>style.visibility</p:attrName>
                                        </p:attrNameLst>
                                      </p:cBhvr>
                                      <p:to>
                                        <p:strVal val="visible"/>
                                      </p:to>
                                    </p:set>
                                    <p:animEffect transition="in" filter="wipe(down)">
                                      <p:cBhvr>
                                        <p:cTn id="44" dur="500"/>
                                        <p:tgtEl>
                                          <p:spTgt spid="6">
                                            <p:txEl>
                                              <p:pRg st="0" end="0"/>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nodeType="clickEffect">
                                  <p:stCondLst>
                                    <p:cond delay="0"/>
                                  </p:stCondLst>
                                  <p:childTnLst>
                                    <p:set>
                                      <p:cBhvr>
                                        <p:cTn id="48" dur="1" fill="hold">
                                          <p:stCondLst>
                                            <p:cond delay="0"/>
                                          </p:stCondLst>
                                        </p:cTn>
                                        <p:tgtEl>
                                          <p:spTgt spid="2">
                                            <p:txEl>
                                              <p:pRg st="10" end="10"/>
                                            </p:txEl>
                                          </p:spTgt>
                                        </p:tgtEl>
                                        <p:attrNameLst>
                                          <p:attrName>style.visibility</p:attrName>
                                        </p:attrNameLst>
                                      </p:cBhvr>
                                      <p:to>
                                        <p:strVal val="visible"/>
                                      </p:to>
                                    </p:set>
                                    <p:animEffect transition="in" filter="wipe(down)">
                                      <p:cBhvr>
                                        <p:cTn id="49" dur="500"/>
                                        <p:tgtEl>
                                          <p:spTgt spid="2">
                                            <p:txEl>
                                              <p:pRg st="10" end="10"/>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nodeType="clickEffect">
                                  <p:stCondLst>
                                    <p:cond delay="0"/>
                                  </p:stCondLst>
                                  <p:childTnLst>
                                    <p:set>
                                      <p:cBhvr>
                                        <p:cTn id="53" dur="1" fill="hold">
                                          <p:stCondLst>
                                            <p:cond delay="0"/>
                                          </p:stCondLst>
                                        </p:cTn>
                                        <p:tgtEl>
                                          <p:spTgt spid="7">
                                            <p:txEl>
                                              <p:pRg st="0" end="0"/>
                                            </p:txEl>
                                          </p:spTgt>
                                        </p:tgtEl>
                                        <p:attrNameLst>
                                          <p:attrName>style.visibility</p:attrName>
                                        </p:attrNameLst>
                                      </p:cBhvr>
                                      <p:to>
                                        <p:strVal val="visible"/>
                                      </p:to>
                                    </p:set>
                                    <p:animEffect transition="in" filter="wipe(down)">
                                      <p:cBhvr>
                                        <p:cTn id="54" dur="500"/>
                                        <p:tgtEl>
                                          <p:spTgt spid="7">
                                            <p:txEl>
                                              <p:pRg st="0" end="0"/>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nodeType="clickEffect">
                                  <p:stCondLst>
                                    <p:cond delay="0"/>
                                  </p:stCondLst>
                                  <p:childTnLst>
                                    <p:set>
                                      <p:cBhvr>
                                        <p:cTn id="58" dur="1" fill="hold">
                                          <p:stCondLst>
                                            <p:cond delay="0"/>
                                          </p:stCondLst>
                                        </p:cTn>
                                        <p:tgtEl>
                                          <p:spTgt spid="9"/>
                                        </p:tgtEl>
                                        <p:attrNameLst>
                                          <p:attrName>style.visibility</p:attrName>
                                        </p:attrNameLst>
                                      </p:cBhvr>
                                      <p:to>
                                        <p:strVal val="visible"/>
                                      </p:to>
                                    </p:set>
                                    <p:anim calcmode="lin" valueType="num">
                                      <p:cBhvr additive="base">
                                        <p:cTn id="59" dur="500" fill="hold"/>
                                        <p:tgtEl>
                                          <p:spTgt spid="9"/>
                                        </p:tgtEl>
                                        <p:attrNameLst>
                                          <p:attrName>ppt_x</p:attrName>
                                        </p:attrNameLst>
                                      </p:cBhvr>
                                      <p:tavLst>
                                        <p:tav tm="0">
                                          <p:val>
                                            <p:strVal val="#ppt_x"/>
                                          </p:val>
                                        </p:tav>
                                        <p:tav tm="100000">
                                          <p:val>
                                            <p:strVal val="#ppt_x"/>
                                          </p:val>
                                        </p:tav>
                                      </p:tavLst>
                                    </p:anim>
                                    <p:anim calcmode="lin" valueType="num">
                                      <p:cBhvr additive="base">
                                        <p:cTn id="6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p:nvPr/>
        </p:nvSpPr>
        <p:spPr>
          <a:xfrm>
            <a:off x="625642" y="156754"/>
            <a:ext cx="10940715" cy="6186309"/>
          </a:xfrm>
          <a:prstGeom prst="rect">
            <a:avLst/>
          </a:prstGeom>
        </p:spPr>
        <p:txBody>
          <a:bodyPr wrap="square">
            <a:spAutoFit/>
          </a:bodyPr>
          <a:lstStyle/>
          <a:p>
            <a:r>
              <a:rPr lang="fr-FR" sz="4400" b="1" dirty="0">
                <a:solidFill>
                  <a:srgbClr val="C00000"/>
                </a:solidFill>
              </a:rPr>
              <a:t>Définition initiale  </a:t>
            </a:r>
            <a:r>
              <a:rPr lang="fr-FR" sz="4400" b="1" dirty="0"/>
              <a:t>(</a:t>
            </a:r>
            <a:r>
              <a:rPr lang="fr-FR" sz="3600" b="1" dirty="0"/>
              <a:t>2001 par Berger et coll.)</a:t>
            </a:r>
          </a:p>
          <a:p>
            <a:endParaRPr lang="fr-FR" sz="3600" b="1" dirty="0">
              <a:solidFill>
                <a:srgbClr val="FF0000"/>
              </a:solidFill>
            </a:endParaRPr>
          </a:p>
          <a:p>
            <a:r>
              <a:rPr lang="fr-FR" sz="2800" dirty="0"/>
              <a:t>Le syndrome d'obésité hypoventilation (SOH) est définie ;</a:t>
            </a:r>
          </a:p>
          <a:p>
            <a:endParaRPr lang="fr-FR" sz="3200" dirty="0"/>
          </a:p>
          <a:p>
            <a:pPr>
              <a:buFont typeface="Wingdings" pitchFamily="2" charset="2"/>
              <a:buChar char="§"/>
            </a:pPr>
            <a:r>
              <a:rPr lang="fr-FR" sz="3200" b="1" dirty="0">
                <a:solidFill>
                  <a:srgbClr val="0070C0"/>
                </a:solidFill>
              </a:rPr>
              <a:t>   Obésité</a:t>
            </a:r>
            <a:r>
              <a:rPr lang="fr-FR" sz="3200" dirty="0"/>
              <a:t> </a:t>
            </a:r>
            <a:r>
              <a:rPr lang="fr-FR" sz="2400" dirty="0"/>
              <a:t>(indice de masse corporelle &gt; 30 kg/m2</a:t>
            </a:r>
            <a:r>
              <a:rPr lang="fr-FR" sz="2800" dirty="0"/>
              <a:t>) . </a:t>
            </a:r>
          </a:p>
          <a:p>
            <a:pPr>
              <a:buFont typeface="Wingdings" pitchFamily="2" charset="2"/>
              <a:buChar char="§"/>
            </a:pPr>
            <a:r>
              <a:rPr lang="fr-FR" sz="3200" b="1" dirty="0">
                <a:solidFill>
                  <a:srgbClr val="0070C0"/>
                </a:solidFill>
              </a:rPr>
              <a:t>   Hypercapnie</a:t>
            </a:r>
            <a:r>
              <a:rPr lang="fr-FR" sz="3200" b="1" dirty="0">
                <a:solidFill>
                  <a:srgbClr val="FFC000"/>
                </a:solidFill>
              </a:rPr>
              <a:t> </a:t>
            </a:r>
            <a:r>
              <a:rPr lang="fr-FR" sz="3200" b="1" dirty="0">
                <a:solidFill>
                  <a:srgbClr val="0070C0"/>
                </a:solidFill>
              </a:rPr>
              <a:t>Diurne</a:t>
            </a:r>
            <a:r>
              <a:rPr lang="fr-FR" sz="3200" dirty="0"/>
              <a:t> </a:t>
            </a:r>
            <a:r>
              <a:rPr lang="fr-FR" sz="2400" dirty="0"/>
              <a:t>(PaCO2 &gt; 45 mm Hg).</a:t>
            </a:r>
            <a:endParaRPr lang="fr-FR" sz="2400" b="1" dirty="0">
              <a:solidFill>
                <a:srgbClr val="FF0000"/>
              </a:solidFill>
            </a:endParaRPr>
          </a:p>
          <a:p>
            <a:pPr>
              <a:buFont typeface="Wingdings" pitchFamily="2" charset="2"/>
              <a:buChar char="§"/>
            </a:pPr>
            <a:r>
              <a:rPr lang="fr-FR" sz="3200" b="1" dirty="0">
                <a:solidFill>
                  <a:srgbClr val="0070C0"/>
                </a:solidFill>
              </a:rPr>
              <a:t>   Sans</a:t>
            </a:r>
            <a:r>
              <a:rPr lang="fr-FR" sz="3200" dirty="0"/>
              <a:t> </a:t>
            </a:r>
            <a:r>
              <a:rPr lang="fr-FR" sz="2400" dirty="0"/>
              <a:t>autre cause expliquant l'hypercapnie.</a:t>
            </a:r>
          </a:p>
          <a:p>
            <a:pPr marL="457200" indent="-457200">
              <a:buFont typeface="Wingdings" panose="05000000000000000000" pitchFamily="2" charset="2"/>
              <a:buChar char="§"/>
            </a:pPr>
            <a:r>
              <a:rPr lang="fr-FR" sz="3200" b="1" dirty="0">
                <a:solidFill>
                  <a:srgbClr val="0070C0"/>
                </a:solidFill>
              </a:rPr>
              <a:t>Etat stable</a:t>
            </a:r>
          </a:p>
          <a:p>
            <a:endParaRPr lang="fr-FR" sz="3200" dirty="0"/>
          </a:p>
          <a:p>
            <a:endParaRPr lang="fr-FR" sz="3200" dirty="0"/>
          </a:p>
          <a:p>
            <a:pPr marL="457200" indent="-457200">
              <a:buFont typeface="Wingdings" panose="05000000000000000000" pitchFamily="2" charset="2"/>
              <a:buChar char="§"/>
            </a:pPr>
            <a:r>
              <a:rPr lang="fr-FR" sz="3200" b="1" dirty="0">
                <a:solidFill>
                  <a:srgbClr val="0070C0"/>
                </a:solidFill>
              </a:rPr>
              <a:t>Troubles respiratoires nocturnes ?</a:t>
            </a:r>
          </a:p>
          <a:p>
            <a:endParaRPr lang="fr-FR" sz="3200" dirty="0"/>
          </a:p>
        </p:txBody>
      </p:sp>
      <p:pic>
        <p:nvPicPr>
          <p:cNvPr id="3" name="Image 2"/>
          <p:cNvPicPr>
            <a:picLocks noChangeAspect="1"/>
          </p:cNvPicPr>
          <p:nvPr/>
        </p:nvPicPr>
        <p:blipFill>
          <a:blip r:embed="rId3"/>
          <a:stretch>
            <a:fillRect/>
          </a:stretch>
        </p:blipFill>
        <p:spPr>
          <a:xfrm>
            <a:off x="7091728" y="3508853"/>
            <a:ext cx="5035732" cy="3377477"/>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 calcmode="lin" valueType="num">
                                      <p:cBhvr additive="base">
                                        <p:cTn id="7"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2">
                                            <p:txEl>
                                              <p:pRg st="4" end="4"/>
                                            </p:txEl>
                                          </p:spTgt>
                                        </p:tgtEl>
                                        <p:attrNameLst>
                                          <p:attrName>style.visibility</p:attrName>
                                        </p:attrNameLst>
                                      </p:cBhvr>
                                      <p:to>
                                        <p:strVal val="visible"/>
                                      </p:to>
                                    </p:set>
                                    <p:anim calcmode="lin" valueType="num">
                                      <p:cBhvr>
                                        <p:cTn id="13" dur="500" fill="hold"/>
                                        <p:tgtEl>
                                          <p:spTgt spid="2">
                                            <p:txEl>
                                              <p:pRg st="4" end="4"/>
                                            </p:txEl>
                                          </p:spTgt>
                                        </p:tgtEl>
                                        <p:attrNameLst>
                                          <p:attrName>ppt_w</p:attrName>
                                        </p:attrNameLst>
                                      </p:cBhvr>
                                      <p:tavLst>
                                        <p:tav tm="0">
                                          <p:val>
                                            <p:fltVal val="0"/>
                                          </p:val>
                                        </p:tav>
                                        <p:tav tm="100000">
                                          <p:val>
                                            <p:strVal val="#ppt_w"/>
                                          </p:val>
                                        </p:tav>
                                      </p:tavLst>
                                    </p:anim>
                                    <p:anim calcmode="lin" valueType="num">
                                      <p:cBhvr>
                                        <p:cTn id="14" dur="500" fill="hold"/>
                                        <p:tgtEl>
                                          <p:spTgt spid="2">
                                            <p:txEl>
                                              <p:pRg st="4" end="4"/>
                                            </p:txEl>
                                          </p:spTgt>
                                        </p:tgtEl>
                                        <p:attrNameLst>
                                          <p:attrName>ppt_h</p:attrName>
                                        </p:attrNameLst>
                                      </p:cBhvr>
                                      <p:tavLst>
                                        <p:tav tm="0">
                                          <p:val>
                                            <p:fltVal val="0"/>
                                          </p:val>
                                        </p:tav>
                                        <p:tav tm="100000">
                                          <p:val>
                                            <p:strVal val="#ppt_h"/>
                                          </p:val>
                                        </p:tav>
                                      </p:tavLst>
                                    </p:anim>
                                    <p:animEffect transition="in" filter="fade">
                                      <p:cBhvr>
                                        <p:cTn id="15" dur="500"/>
                                        <p:tgtEl>
                                          <p:spTgt spid="2">
                                            <p:txEl>
                                              <p:pRg st="4" end="4"/>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2">
                                            <p:txEl>
                                              <p:pRg st="5" end="5"/>
                                            </p:txEl>
                                          </p:spTgt>
                                        </p:tgtEl>
                                        <p:attrNameLst>
                                          <p:attrName>style.visibility</p:attrName>
                                        </p:attrNameLst>
                                      </p:cBhvr>
                                      <p:to>
                                        <p:strVal val="visible"/>
                                      </p:to>
                                    </p:set>
                                    <p:anim calcmode="lin" valueType="num">
                                      <p:cBhvr>
                                        <p:cTn id="20" dur="500" fill="hold"/>
                                        <p:tgtEl>
                                          <p:spTgt spid="2">
                                            <p:txEl>
                                              <p:pRg st="5" end="5"/>
                                            </p:txEl>
                                          </p:spTgt>
                                        </p:tgtEl>
                                        <p:attrNameLst>
                                          <p:attrName>ppt_w</p:attrName>
                                        </p:attrNameLst>
                                      </p:cBhvr>
                                      <p:tavLst>
                                        <p:tav tm="0">
                                          <p:val>
                                            <p:fltVal val="0"/>
                                          </p:val>
                                        </p:tav>
                                        <p:tav tm="100000">
                                          <p:val>
                                            <p:strVal val="#ppt_w"/>
                                          </p:val>
                                        </p:tav>
                                      </p:tavLst>
                                    </p:anim>
                                    <p:anim calcmode="lin" valueType="num">
                                      <p:cBhvr>
                                        <p:cTn id="21" dur="500" fill="hold"/>
                                        <p:tgtEl>
                                          <p:spTgt spid="2">
                                            <p:txEl>
                                              <p:pRg st="5" end="5"/>
                                            </p:txEl>
                                          </p:spTgt>
                                        </p:tgtEl>
                                        <p:attrNameLst>
                                          <p:attrName>ppt_h</p:attrName>
                                        </p:attrNameLst>
                                      </p:cBhvr>
                                      <p:tavLst>
                                        <p:tav tm="0">
                                          <p:val>
                                            <p:fltVal val="0"/>
                                          </p:val>
                                        </p:tav>
                                        <p:tav tm="100000">
                                          <p:val>
                                            <p:strVal val="#ppt_h"/>
                                          </p:val>
                                        </p:tav>
                                      </p:tavLst>
                                    </p:anim>
                                    <p:animEffect transition="in" filter="fade">
                                      <p:cBhvr>
                                        <p:cTn id="22" dur="500"/>
                                        <p:tgtEl>
                                          <p:spTgt spid="2">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2">
                                            <p:txEl>
                                              <p:pRg st="6" end="6"/>
                                            </p:txEl>
                                          </p:spTgt>
                                        </p:tgtEl>
                                        <p:attrNameLst>
                                          <p:attrName>style.visibility</p:attrName>
                                        </p:attrNameLst>
                                      </p:cBhvr>
                                      <p:to>
                                        <p:strVal val="visible"/>
                                      </p:to>
                                    </p:set>
                                    <p:anim calcmode="lin" valueType="num">
                                      <p:cBhvr>
                                        <p:cTn id="27" dur="500" fill="hold"/>
                                        <p:tgtEl>
                                          <p:spTgt spid="2">
                                            <p:txEl>
                                              <p:pRg st="6" end="6"/>
                                            </p:txEl>
                                          </p:spTgt>
                                        </p:tgtEl>
                                        <p:attrNameLst>
                                          <p:attrName>ppt_w</p:attrName>
                                        </p:attrNameLst>
                                      </p:cBhvr>
                                      <p:tavLst>
                                        <p:tav tm="0">
                                          <p:val>
                                            <p:fltVal val="0"/>
                                          </p:val>
                                        </p:tav>
                                        <p:tav tm="100000">
                                          <p:val>
                                            <p:strVal val="#ppt_w"/>
                                          </p:val>
                                        </p:tav>
                                      </p:tavLst>
                                    </p:anim>
                                    <p:anim calcmode="lin" valueType="num">
                                      <p:cBhvr>
                                        <p:cTn id="28" dur="500" fill="hold"/>
                                        <p:tgtEl>
                                          <p:spTgt spid="2">
                                            <p:txEl>
                                              <p:pRg st="6" end="6"/>
                                            </p:txEl>
                                          </p:spTgt>
                                        </p:tgtEl>
                                        <p:attrNameLst>
                                          <p:attrName>ppt_h</p:attrName>
                                        </p:attrNameLst>
                                      </p:cBhvr>
                                      <p:tavLst>
                                        <p:tav tm="0">
                                          <p:val>
                                            <p:fltVal val="0"/>
                                          </p:val>
                                        </p:tav>
                                        <p:tav tm="100000">
                                          <p:val>
                                            <p:strVal val="#ppt_h"/>
                                          </p:val>
                                        </p:tav>
                                      </p:tavLst>
                                    </p:anim>
                                    <p:animEffect transition="in" filter="fade">
                                      <p:cBhvr>
                                        <p:cTn id="29" dur="500"/>
                                        <p:tgtEl>
                                          <p:spTgt spid="2">
                                            <p:txEl>
                                              <p:pRg st="6" end="6"/>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2">
                                            <p:txEl>
                                              <p:pRg st="7" end="7"/>
                                            </p:txEl>
                                          </p:spTgt>
                                        </p:tgtEl>
                                        <p:attrNameLst>
                                          <p:attrName>style.visibility</p:attrName>
                                        </p:attrNameLst>
                                      </p:cBhvr>
                                      <p:to>
                                        <p:strVal val="visible"/>
                                      </p:to>
                                    </p:set>
                                    <p:animEffect transition="in" filter="wipe(down)">
                                      <p:cBhvr>
                                        <p:cTn id="34" dur="500"/>
                                        <p:tgtEl>
                                          <p:spTgt spid="2">
                                            <p:txEl>
                                              <p:pRg st="7" end="7"/>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2">
                                            <p:txEl>
                                              <p:pRg st="10" end="10"/>
                                            </p:txEl>
                                          </p:spTgt>
                                        </p:tgtEl>
                                        <p:attrNameLst>
                                          <p:attrName>style.visibility</p:attrName>
                                        </p:attrNameLst>
                                      </p:cBhvr>
                                      <p:to>
                                        <p:strVal val="visible"/>
                                      </p:to>
                                    </p:set>
                                    <p:animEffect transition="in" filter="wipe(down)">
                                      <p:cBhvr>
                                        <p:cTn id="39" dur="500"/>
                                        <p:tgtEl>
                                          <p:spTgt spid="2">
                                            <p:txEl>
                                              <p:pRg st="10" end="1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nodeType="clickEffect">
                                  <p:stCondLst>
                                    <p:cond delay="0"/>
                                  </p:stCondLst>
                                  <p:childTnLst>
                                    <p:set>
                                      <p:cBhvr>
                                        <p:cTn id="43" dur="1" fill="hold">
                                          <p:stCondLst>
                                            <p:cond delay="0"/>
                                          </p:stCondLst>
                                        </p:cTn>
                                        <p:tgtEl>
                                          <p:spTgt spid="3"/>
                                        </p:tgtEl>
                                        <p:attrNameLst>
                                          <p:attrName>style.visibility</p:attrName>
                                        </p:attrNameLst>
                                      </p:cBhvr>
                                      <p:to>
                                        <p:strVal val="visible"/>
                                      </p:to>
                                    </p:set>
                                    <p:anim calcmode="lin" valueType="num">
                                      <p:cBhvr additive="base">
                                        <p:cTn id="44" dur="500" fill="hold"/>
                                        <p:tgtEl>
                                          <p:spTgt spid="3"/>
                                        </p:tgtEl>
                                        <p:attrNameLst>
                                          <p:attrName>ppt_x</p:attrName>
                                        </p:attrNameLst>
                                      </p:cBhvr>
                                      <p:tavLst>
                                        <p:tav tm="0">
                                          <p:val>
                                            <p:strVal val="#ppt_x"/>
                                          </p:val>
                                        </p:tav>
                                        <p:tav tm="100000">
                                          <p:val>
                                            <p:strVal val="#ppt_x"/>
                                          </p:val>
                                        </p:tav>
                                      </p:tavLst>
                                    </p:anim>
                                    <p:anim calcmode="lin" valueType="num">
                                      <p:cBhvr additive="base">
                                        <p:cTn id="45"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53602" name="Picture 2" descr="http://www.coaching-remiseenforme.com/img/photos/imc.jpg"/>
          <p:cNvPicPr>
            <a:picLocks noChangeAspect="1" noChangeArrowheads="1"/>
          </p:cNvPicPr>
          <p:nvPr/>
        </p:nvPicPr>
        <p:blipFill>
          <a:blip r:embed="rId3"/>
          <a:srcRect/>
          <a:stretch>
            <a:fillRect/>
          </a:stretch>
        </p:blipFill>
        <p:spPr bwMode="auto">
          <a:xfrm>
            <a:off x="-529390" y="1405481"/>
            <a:ext cx="7074569" cy="5452519"/>
          </a:xfrm>
          <a:prstGeom prst="rect">
            <a:avLst/>
          </a:prstGeom>
          <a:noFill/>
        </p:spPr>
      </p:pic>
      <p:sp>
        <p:nvSpPr>
          <p:cNvPr id="3" name="Rectangle 2"/>
          <p:cNvSpPr/>
          <p:nvPr/>
        </p:nvSpPr>
        <p:spPr>
          <a:xfrm>
            <a:off x="506521" y="274320"/>
            <a:ext cx="2449581" cy="769441"/>
          </a:xfrm>
          <a:prstGeom prst="rect">
            <a:avLst/>
          </a:prstGeom>
        </p:spPr>
        <p:txBody>
          <a:bodyPr wrap="non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4400" dirty="0">
                <a:solidFill>
                  <a:srgbClr val="C00000"/>
                </a:solidFill>
              </a:rPr>
              <a:t>Définition</a:t>
            </a:r>
          </a:p>
        </p:txBody>
      </p:sp>
      <p:pic>
        <p:nvPicPr>
          <p:cNvPr id="2" name="Image 1"/>
          <p:cNvPicPr>
            <a:picLocks noChangeAspect="1"/>
          </p:cNvPicPr>
          <p:nvPr/>
        </p:nvPicPr>
        <p:blipFill>
          <a:blip r:embed="rId4"/>
          <a:stretch>
            <a:fillRect/>
          </a:stretch>
        </p:blipFill>
        <p:spPr>
          <a:xfrm>
            <a:off x="6545179" y="2470483"/>
            <a:ext cx="5043269" cy="28255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p:nvPr/>
        </p:nvSpPr>
        <p:spPr>
          <a:xfrm>
            <a:off x="378823" y="1223181"/>
            <a:ext cx="11469188" cy="5055230"/>
          </a:xfrm>
          <a:prstGeom prst="rect">
            <a:avLst/>
          </a:prstGeom>
        </p:spPr>
        <p:txBody>
          <a:bodyPr wrap="square">
            <a:spAutoFit/>
          </a:bodyPr>
          <a:lstStyle/>
          <a:p>
            <a:endParaRPr lang="fr-FR" sz="1050" dirty="0">
              <a:solidFill>
                <a:srgbClr val="000000"/>
              </a:solidFill>
              <a:latin typeface="Bookman Old Style" panose="02050604050505020204" pitchFamily="18" charset="0"/>
            </a:endParaRPr>
          </a:p>
          <a:p>
            <a:r>
              <a:rPr lang="fr-FR" sz="3200" b="1" dirty="0">
                <a:solidFill>
                  <a:srgbClr val="0070C0"/>
                </a:solidFill>
              </a:rPr>
              <a:t>Le Problème de l’Obésité</a:t>
            </a:r>
            <a:r>
              <a:rPr lang="fr-FR" sz="3600" dirty="0"/>
              <a:t> </a:t>
            </a:r>
          </a:p>
          <a:p>
            <a:endParaRPr lang="fr-FR" sz="3600" dirty="0">
              <a:latin typeface="Bookman Old Style" panose="02050604050505020204" pitchFamily="18" charset="0"/>
            </a:endParaRPr>
          </a:p>
          <a:p>
            <a:pPr marL="457200" indent="-457200">
              <a:buFont typeface="Wingdings" panose="05000000000000000000" pitchFamily="2" charset="2"/>
              <a:buChar char="Ø"/>
            </a:pPr>
            <a:r>
              <a:rPr lang="fr-FR" sz="2400" dirty="0"/>
              <a:t>Augmentation continue du nombre de </a:t>
            </a:r>
          </a:p>
          <a:p>
            <a:r>
              <a:rPr lang="fr-FR" sz="2400" dirty="0"/>
              <a:t>         patients obèses </a:t>
            </a:r>
          </a:p>
          <a:p>
            <a:pPr marL="457200" indent="-457200">
              <a:buFont typeface="Wingdings" panose="05000000000000000000" pitchFamily="2" charset="2"/>
              <a:buChar char="Ø"/>
            </a:pPr>
            <a:r>
              <a:rPr lang="fr-FR" sz="2400" dirty="0"/>
              <a:t>OMS 2011: 1 milliard d’individus en surpoids </a:t>
            </a:r>
          </a:p>
          <a:p>
            <a:r>
              <a:rPr lang="fr-FR" sz="2400" dirty="0"/>
              <a:t>       et 300 millions d’obèses </a:t>
            </a:r>
          </a:p>
          <a:p>
            <a:pPr marL="457200" indent="-457200">
              <a:buFont typeface="Wingdings" panose="05000000000000000000" pitchFamily="2" charset="2"/>
              <a:buChar char="Ø"/>
            </a:pPr>
            <a:r>
              <a:rPr lang="fr-FR" sz="2400" dirty="0"/>
              <a:t>Augmentation encore plus rapide du nombre de </a:t>
            </a:r>
          </a:p>
          <a:p>
            <a:pPr marL="457200" indent="-457200"/>
            <a:r>
              <a:rPr lang="fr-FR" sz="2400" dirty="0"/>
              <a:t>       super-obèses (BMI&gt; 50) </a:t>
            </a:r>
          </a:p>
          <a:p>
            <a:pPr marL="457200" indent="-457200">
              <a:buFont typeface="Wingdings" panose="05000000000000000000" pitchFamily="2" charset="2"/>
              <a:buChar char="Ø"/>
            </a:pPr>
            <a:r>
              <a:rPr lang="fr-FR" sz="2400" dirty="0"/>
              <a:t>Complications médicales bien connues: </a:t>
            </a:r>
          </a:p>
          <a:p>
            <a:r>
              <a:rPr lang="fr-FR" sz="1600" dirty="0"/>
              <a:t>                           </a:t>
            </a:r>
            <a:r>
              <a:rPr lang="fr-FR" sz="2400" dirty="0"/>
              <a:t>DNID, HTA, maladies vasculaires, arthrose, SAHOS </a:t>
            </a:r>
          </a:p>
          <a:p>
            <a:pPr marL="457200" indent="-457200">
              <a:buFont typeface="Wingdings" panose="05000000000000000000" pitchFamily="2" charset="2"/>
              <a:buChar char="Ø"/>
            </a:pPr>
            <a:r>
              <a:rPr lang="fr-FR" sz="2400" dirty="0"/>
              <a:t>Complications moins bien explorées: </a:t>
            </a:r>
          </a:p>
          <a:p>
            <a:r>
              <a:rPr lang="fr-FR" sz="1600" dirty="0"/>
              <a:t>                          </a:t>
            </a:r>
            <a:r>
              <a:rPr lang="fr-FR" sz="2400" b="1" dirty="0">
                <a:solidFill>
                  <a:srgbClr val="FF0000"/>
                </a:solidFill>
              </a:rPr>
              <a:t>SOH </a:t>
            </a:r>
          </a:p>
        </p:txBody>
      </p:sp>
      <p:pic>
        <p:nvPicPr>
          <p:cNvPr id="4" name="Picture 2" descr="https://upload.wikimedia.org/wikipedia/commons/thumb/9/92/Obeses.png/300px-Obeses.png"/>
          <p:cNvPicPr>
            <a:picLocks noChangeAspect="1" noChangeArrowheads="1"/>
          </p:cNvPicPr>
          <p:nvPr/>
        </p:nvPicPr>
        <p:blipFill>
          <a:blip r:embed="rId2"/>
          <a:srcRect/>
          <a:stretch>
            <a:fillRect/>
          </a:stretch>
        </p:blipFill>
        <p:spPr bwMode="auto">
          <a:xfrm>
            <a:off x="6843757" y="1058092"/>
            <a:ext cx="4994510" cy="3945664"/>
          </a:xfrm>
          <a:prstGeom prst="rect">
            <a:avLst/>
          </a:prstGeom>
          <a:noFill/>
        </p:spPr>
      </p:pic>
      <p:pic>
        <p:nvPicPr>
          <p:cNvPr id="5" name="Image 4"/>
          <p:cNvPicPr>
            <a:picLocks noChangeAspect="1"/>
          </p:cNvPicPr>
          <p:nvPr/>
        </p:nvPicPr>
        <p:blipFill>
          <a:blip r:embed="rId3"/>
          <a:stretch>
            <a:fillRect/>
          </a:stretch>
        </p:blipFill>
        <p:spPr>
          <a:xfrm>
            <a:off x="173127" y="46551"/>
            <a:ext cx="2926334" cy="1176630"/>
          </a:xfrm>
          <a:prstGeom prst="rect">
            <a:avLst/>
          </a:prstGeom>
        </p:spPr>
      </p:pic>
    </p:spTree>
    <p:extLst>
      <p:ext uri="{BB962C8B-B14F-4D97-AF65-F5344CB8AC3E}">
        <p14:creationId xmlns:p14="http://schemas.microsoft.com/office/powerpoint/2010/main" val="351242353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mph" presetSubtype="0" fill="hold" nodeType="clickEffect">
                                  <p:stCondLst>
                                    <p:cond delay="0"/>
                                  </p:stCondLst>
                                  <p:childTnLst>
                                    <p:animScale>
                                      <p:cBhvr>
                                        <p:cTn id="12" dur="2000" fill="hold"/>
                                        <p:tgtEl>
                                          <p:spTgt spid="2">
                                            <p:txEl>
                                              <p:pRg st="12" end="12"/>
                                            </p:txEl>
                                          </p:spTgt>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p:nvPr/>
        </p:nvSpPr>
        <p:spPr>
          <a:xfrm>
            <a:off x="325485" y="208656"/>
            <a:ext cx="9892147" cy="5386090"/>
          </a:xfrm>
          <a:prstGeom prst="rect">
            <a:avLst/>
          </a:prstGeom>
        </p:spPr>
        <p:txBody>
          <a:bodyPr wrap="square">
            <a:spAutoFit/>
          </a:bodyPr>
          <a:lstStyle/>
          <a:p>
            <a:r>
              <a:rPr lang="fr-FR" sz="4400" b="1" dirty="0">
                <a:solidFill>
                  <a:srgbClr val="C00000"/>
                </a:solidFill>
              </a:rPr>
              <a:t>Une définition révisée </a:t>
            </a:r>
            <a:r>
              <a:rPr lang="fr-FR" sz="4400" dirty="0"/>
              <a:t>(</a:t>
            </a:r>
            <a:r>
              <a:rPr lang="fr-FR" sz="4000" b="1" dirty="0"/>
              <a:t>HART</a:t>
            </a:r>
            <a:r>
              <a:rPr lang="fr-FR" sz="4400" dirty="0"/>
              <a:t> </a:t>
            </a:r>
            <a:r>
              <a:rPr lang="fr-FR" sz="4400" b="1" i="1" dirty="0"/>
              <a:t>et al., 2014</a:t>
            </a:r>
            <a:r>
              <a:rPr lang="fr-FR" sz="4400" i="1" dirty="0"/>
              <a:t>).</a:t>
            </a:r>
            <a:endParaRPr lang="fr-FR" sz="3600" dirty="0">
              <a:solidFill>
                <a:srgbClr val="FF0000"/>
              </a:solidFill>
            </a:endParaRPr>
          </a:p>
          <a:p>
            <a:endParaRPr lang="fr-FR" sz="3200" dirty="0"/>
          </a:p>
          <a:p>
            <a:r>
              <a:rPr lang="fr-FR" sz="2800" dirty="0"/>
              <a:t>Le SOH se caractérise dorénavant par la présence , a </a:t>
            </a:r>
            <a:r>
              <a:rPr lang="fr-FR" sz="3200" b="1" dirty="0">
                <a:solidFill>
                  <a:srgbClr val="0070C0"/>
                </a:solidFill>
              </a:rPr>
              <a:t>l’état stable </a:t>
            </a:r>
            <a:endParaRPr lang="fr-FR" sz="3200" dirty="0"/>
          </a:p>
          <a:p>
            <a:pPr marL="457200" indent="-457200">
              <a:buFontTx/>
              <a:buChar char="-"/>
            </a:pPr>
            <a:endParaRPr lang="fr-FR" sz="2800" dirty="0"/>
          </a:p>
          <a:p>
            <a:pPr marL="457200" indent="-457200">
              <a:buFontTx/>
              <a:buChar char="-"/>
            </a:pPr>
            <a:r>
              <a:rPr lang="fr-FR" sz="2800" dirty="0"/>
              <a:t>une</a:t>
            </a:r>
            <a:r>
              <a:rPr lang="fr-FR" sz="3200" dirty="0"/>
              <a:t> </a:t>
            </a:r>
            <a:r>
              <a:rPr lang="fr-FR" sz="3200" b="1" dirty="0">
                <a:solidFill>
                  <a:srgbClr val="0070C0"/>
                </a:solidFill>
              </a:rPr>
              <a:t>Obésité</a:t>
            </a:r>
            <a:r>
              <a:rPr lang="fr-FR" sz="3200" dirty="0"/>
              <a:t> </a:t>
            </a:r>
            <a:r>
              <a:rPr lang="fr-FR" sz="2800" dirty="0"/>
              <a:t>(IMC &gt; 30 kg/m2).</a:t>
            </a:r>
          </a:p>
          <a:p>
            <a:pPr>
              <a:buFontTx/>
              <a:buChar char="-"/>
            </a:pPr>
            <a:r>
              <a:rPr lang="fr-FR" sz="3200" dirty="0"/>
              <a:t>    </a:t>
            </a:r>
            <a:r>
              <a:rPr lang="fr-FR" sz="2800" dirty="0"/>
              <a:t>une</a:t>
            </a:r>
            <a:r>
              <a:rPr lang="fr-FR" sz="3200" dirty="0"/>
              <a:t> </a:t>
            </a:r>
            <a:r>
              <a:rPr lang="fr-FR" sz="3200" b="1" dirty="0">
                <a:solidFill>
                  <a:srgbClr val="0070C0"/>
                </a:solidFill>
              </a:rPr>
              <a:t>Hypercapnie</a:t>
            </a:r>
            <a:r>
              <a:rPr lang="fr-FR" sz="3200" dirty="0"/>
              <a:t> </a:t>
            </a:r>
            <a:r>
              <a:rPr lang="fr-FR" sz="3200" b="1" dirty="0">
                <a:solidFill>
                  <a:srgbClr val="0070C0"/>
                </a:solidFill>
              </a:rPr>
              <a:t>Diurne</a:t>
            </a:r>
            <a:r>
              <a:rPr lang="fr-FR" sz="3200" dirty="0"/>
              <a:t> </a:t>
            </a:r>
            <a:r>
              <a:rPr lang="fr-FR" sz="2800" dirty="0"/>
              <a:t>PaCO2 supérieure  a 45 </a:t>
            </a:r>
            <a:r>
              <a:rPr lang="fr-FR" sz="2800" dirty="0" err="1"/>
              <a:t>mmHg</a:t>
            </a:r>
            <a:r>
              <a:rPr lang="fr-FR" sz="2800" dirty="0"/>
              <a:t> </a:t>
            </a:r>
          </a:p>
          <a:p>
            <a:r>
              <a:rPr lang="fr-FR" sz="4000" b="1" dirty="0">
                <a:solidFill>
                  <a:srgbClr val="0070C0"/>
                </a:solidFill>
              </a:rPr>
              <a:t> ou</a:t>
            </a:r>
            <a:r>
              <a:rPr lang="fr-FR" sz="3200" dirty="0"/>
              <a:t> </a:t>
            </a:r>
            <a:r>
              <a:rPr lang="fr-FR" sz="2800" dirty="0"/>
              <a:t>un taux de </a:t>
            </a:r>
            <a:r>
              <a:rPr lang="fr-FR" sz="3200" b="1" dirty="0">
                <a:solidFill>
                  <a:srgbClr val="FF0000"/>
                </a:solidFill>
              </a:rPr>
              <a:t>Bicarbonates</a:t>
            </a:r>
            <a:r>
              <a:rPr lang="fr-FR" sz="3200" dirty="0"/>
              <a:t> </a:t>
            </a:r>
            <a:r>
              <a:rPr lang="fr-FR" sz="2800" dirty="0"/>
              <a:t>sériques  &gt; a 27 </a:t>
            </a:r>
            <a:r>
              <a:rPr lang="fr-FR" sz="2800" dirty="0" err="1"/>
              <a:t>mmol</a:t>
            </a:r>
            <a:r>
              <a:rPr lang="fr-FR" sz="2800" dirty="0"/>
              <a:t>/L</a:t>
            </a:r>
            <a:r>
              <a:rPr lang="fr-FR" sz="3200" dirty="0"/>
              <a:t>.</a:t>
            </a:r>
            <a:endParaRPr lang="fr-FR" sz="3600" b="1" dirty="0">
              <a:solidFill>
                <a:srgbClr val="0070C0"/>
              </a:solidFill>
            </a:endParaRPr>
          </a:p>
          <a:p>
            <a:pPr>
              <a:buFontTx/>
              <a:buChar char="-"/>
            </a:pPr>
            <a:r>
              <a:rPr lang="fr-FR" sz="3600" b="1" dirty="0">
                <a:solidFill>
                  <a:srgbClr val="0070C0"/>
                </a:solidFill>
              </a:rPr>
              <a:t>    Sans </a:t>
            </a:r>
            <a:r>
              <a:rPr lang="fr-FR" sz="2800" dirty="0"/>
              <a:t>autre cause expliquant </a:t>
            </a:r>
          </a:p>
          <a:p>
            <a:r>
              <a:rPr lang="fr-FR" sz="2800" dirty="0"/>
              <a:t>l'hypercapnie ou l’alcalose métabolique </a:t>
            </a:r>
            <a:r>
              <a:rPr lang="fr-FR" sz="3200" dirty="0"/>
              <a:t>.</a:t>
            </a:r>
            <a:endParaRPr lang="fr-FR" sz="3600" dirty="0"/>
          </a:p>
          <a:p>
            <a:pPr>
              <a:buFontTx/>
              <a:buChar char="-"/>
            </a:pPr>
            <a:endParaRPr lang="fr-FR" sz="3600" dirty="0"/>
          </a:p>
        </p:txBody>
      </p:sp>
      <p:pic>
        <p:nvPicPr>
          <p:cNvPr id="3" name="Image 2"/>
          <p:cNvPicPr>
            <a:picLocks noChangeAspect="1"/>
          </p:cNvPicPr>
          <p:nvPr/>
        </p:nvPicPr>
        <p:blipFill>
          <a:blip r:embed="rId3"/>
          <a:stretch>
            <a:fillRect/>
          </a:stretch>
        </p:blipFill>
        <p:spPr>
          <a:xfrm>
            <a:off x="7531219" y="4123990"/>
            <a:ext cx="5035732" cy="3377477"/>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circle(in)">
                                      <p:cBhvr>
                                        <p:cTn id="7" dur="2000"/>
                                        <p:tgtEl>
                                          <p:spTgt spid="2">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
                                            <p:txEl>
                                              <p:pRg st="4" end="4"/>
                                            </p:txEl>
                                          </p:spTgt>
                                        </p:tgtEl>
                                        <p:attrNameLst>
                                          <p:attrName>style.visibility</p:attrName>
                                        </p:attrNameLst>
                                      </p:cBhvr>
                                      <p:to>
                                        <p:strVal val="visible"/>
                                      </p:to>
                                    </p:set>
                                    <p:animEffect transition="in" filter="circle(in)">
                                      <p:cBhvr>
                                        <p:cTn id="12" dur="2000"/>
                                        <p:tgtEl>
                                          <p:spTgt spid="2">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2">
                                            <p:txEl>
                                              <p:pRg st="5" end="5"/>
                                            </p:txEl>
                                          </p:spTgt>
                                        </p:tgtEl>
                                        <p:attrNameLst>
                                          <p:attrName>style.visibility</p:attrName>
                                        </p:attrNameLst>
                                      </p:cBhvr>
                                      <p:to>
                                        <p:strVal val="visible"/>
                                      </p:to>
                                    </p:set>
                                    <p:animEffect transition="in" filter="circle(in)">
                                      <p:cBhvr>
                                        <p:cTn id="17" dur="2000"/>
                                        <p:tgtEl>
                                          <p:spTgt spid="2">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2">
                                            <p:txEl>
                                              <p:pRg st="6" end="6"/>
                                            </p:txEl>
                                          </p:spTgt>
                                        </p:tgtEl>
                                        <p:attrNameLst>
                                          <p:attrName>style.visibility</p:attrName>
                                        </p:attrNameLst>
                                      </p:cBhvr>
                                      <p:to>
                                        <p:strVal val="visible"/>
                                      </p:to>
                                    </p:set>
                                    <p:animEffect transition="in" filter="circle(in)">
                                      <p:cBhvr>
                                        <p:cTn id="22" dur="2000"/>
                                        <p:tgtEl>
                                          <p:spTgt spid="2">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2">
                                            <p:txEl>
                                              <p:pRg st="7" end="7"/>
                                            </p:txEl>
                                          </p:spTgt>
                                        </p:tgtEl>
                                        <p:attrNameLst>
                                          <p:attrName>style.visibility</p:attrName>
                                        </p:attrNameLst>
                                      </p:cBhvr>
                                      <p:to>
                                        <p:strVal val="visible"/>
                                      </p:to>
                                    </p:set>
                                    <p:animEffect transition="in" filter="circle(in)">
                                      <p:cBhvr>
                                        <p:cTn id="27" dur="2000"/>
                                        <p:tgtEl>
                                          <p:spTgt spid="2">
                                            <p:txEl>
                                              <p:pRg st="7" end="7"/>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2">
                                            <p:txEl>
                                              <p:pRg st="8" end="8"/>
                                            </p:txEl>
                                          </p:spTgt>
                                        </p:tgtEl>
                                        <p:attrNameLst>
                                          <p:attrName>style.visibility</p:attrName>
                                        </p:attrNameLst>
                                      </p:cBhvr>
                                      <p:to>
                                        <p:strVal val="visible"/>
                                      </p:to>
                                    </p:set>
                                    <p:animEffect transition="in" filter="circle(in)">
                                      <p:cBhvr>
                                        <p:cTn id="32" dur="2000"/>
                                        <p:tgtEl>
                                          <p:spTgt spid="2">
                                            <p:txEl>
                                              <p:pRg st="8" end="8"/>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8" presetClass="entr" presetSubtype="16" fill="hold" nodeType="click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diamond(in)">
                                      <p:cBhvr>
                                        <p:cTn id="3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1189600" y="411854"/>
            <a:ext cx="9126071" cy="769441"/>
          </a:xfrm>
          <a:prstGeom prst="rect">
            <a:avLst/>
          </a:prstGeom>
          <a:noFill/>
        </p:spPr>
        <p:txBody>
          <a:bodyPr wrap="square" rtlCol="0">
            <a:spAutoFit/>
          </a:bodyPr>
          <a:lstStyle/>
          <a:p>
            <a:pPr algn="ctr"/>
            <a:r>
              <a:rPr lang="fr-FR" sz="4400" b="1" dirty="0">
                <a:solidFill>
                  <a:srgbClr val="C00000"/>
                </a:solidFill>
              </a:rPr>
              <a:t>Relation entre SOH et SAHOS</a:t>
            </a:r>
          </a:p>
        </p:txBody>
      </p:sp>
      <p:sp>
        <p:nvSpPr>
          <p:cNvPr id="3" name="ZoneTexte 2"/>
          <p:cNvSpPr txBox="1"/>
          <p:nvPr/>
        </p:nvSpPr>
        <p:spPr>
          <a:xfrm>
            <a:off x="569343" y="1940512"/>
            <a:ext cx="11248846" cy="3539430"/>
          </a:xfrm>
          <a:prstGeom prst="rect">
            <a:avLst/>
          </a:prstGeom>
          <a:noFill/>
        </p:spPr>
        <p:txBody>
          <a:bodyPr wrap="square" rtlCol="0">
            <a:spAutoFit/>
          </a:bodyPr>
          <a:lstStyle/>
          <a:p>
            <a:pPr marL="457200" indent="-457200">
              <a:buFont typeface="Wingdings" panose="05000000000000000000" pitchFamily="2" charset="2"/>
              <a:buChar char="Ø"/>
            </a:pPr>
            <a:endParaRPr lang="fr-FR" sz="2800" dirty="0"/>
          </a:p>
          <a:p>
            <a:pPr marL="457200" indent="-457200">
              <a:buFont typeface="Wingdings" panose="05000000000000000000" pitchFamily="2" charset="2"/>
              <a:buChar char="Ø"/>
            </a:pPr>
            <a:r>
              <a:rPr lang="fr-FR" sz="2800" dirty="0"/>
              <a:t>Les apnées du sommeil sont absents dans certains cas de SOH.</a:t>
            </a:r>
          </a:p>
          <a:p>
            <a:pPr marL="457200" indent="-457200">
              <a:buFont typeface="Wingdings" panose="05000000000000000000" pitchFamily="2" charset="2"/>
              <a:buChar char="Ø"/>
            </a:pPr>
            <a:r>
              <a:rPr lang="fr-FR" sz="2800" dirty="0"/>
              <a:t>Le SAHOS peut exister chez sujet non obèse.</a:t>
            </a:r>
          </a:p>
          <a:p>
            <a:pPr marL="457200" indent="-457200">
              <a:buFont typeface="Wingdings" panose="05000000000000000000" pitchFamily="2" charset="2"/>
              <a:buChar char="Ø"/>
            </a:pPr>
            <a:r>
              <a:rPr lang="fr-FR" sz="2800" dirty="0"/>
              <a:t>L’hypercapnie fait partie de la définition du SOH , alors qu'elle est rare dans le SAHOS.</a:t>
            </a:r>
          </a:p>
          <a:p>
            <a:pPr marL="457200" indent="-457200">
              <a:buFont typeface="Wingdings" panose="05000000000000000000" pitchFamily="2" charset="2"/>
              <a:buChar char="Ø"/>
            </a:pPr>
            <a:r>
              <a:rPr lang="fr-FR" sz="2800" dirty="0"/>
              <a:t>Le SAHOS est très fréquent par rapport  au SOH .</a:t>
            </a:r>
          </a:p>
          <a:p>
            <a:pPr marL="457200" indent="-457200">
              <a:buFont typeface="Wingdings" panose="05000000000000000000" pitchFamily="2" charset="2"/>
              <a:buChar char="Ø"/>
            </a:pPr>
            <a:r>
              <a:rPr lang="fr-FR" sz="2800" dirty="0"/>
              <a:t>Le SOH et SAHOS coexiste souvent </a:t>
            </a:r>
          </a:p>
          <a:p>
            <a:pPr marL="457200" indent="-457200">
              <a:buFont typeface="Wingdings" panose="05000000000000000000" pitchFamily="2" charset="2"/>
              <a:buChar char="Ø"/>
            </a:pPr>
            <a:r>
              <a:rPr lang="fr-FR" sz="2800" dirty="0"/>
              <a:t>Le SAHOS ne comporte pas d’insuffisance respiratoire diurne </a:t>
            </a:r>
          </a:p>
        </p:txBody>
      </p:sp>
      <p:graphicFrame>
        <p:nvGraphicFramePr>
          <p:cNvPr id="4" name="Diagramme 3"/>
          <p:cNvGraphicFramePr/>
          <p:nvPr>
            <p:extLst>
              <p:ext uri="{D42A27DB-BD31-4B8C-83A1-F6EECF244321}">
                <p14:modId xmlns:p14="http://schemas.microsoft.com/office/powerpoint/2010/main" val="22045069"/>
              </p:ext>
            </p:extLst>
          </p:nvPr>
        </p:nvGraphicFramePr>
        <p:xfrm>
          <a:off x="7935495" y="2662989"/>
          <a:ext cx="3342105" cy="357159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38044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2" name="Diagramme 1"/>
          <p:cNvGraphicFramePr/>
          <p:nvPr>
            <p:extLst>
              <p:ext uri="{D42A27DB-BD31-4B8C-83A1-F6EECF244321}">
                <p14:modId xmlns:p14="http://schemas.microsoft.com/office/powerpoint/2010/main" val="3434015171"/>
              </p:ext>
            </p:extLst>
          </p:nvPr>
        </p:nvGraphicFramePr>
        <p:xfrm>
          <a:off x="1979749" y="993987"/>
          <a:ext cx="8128000" cy="50671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ZoneTexte 2"/>
          <p:cNvSpPr txBox="1"/>
          <p:nvPr/>
        </p:nvSpPr>
        <p:spPr>
          <a:xfrm>
            <a:off x="9039498" y="966651"/>
            <a:ext cx="2769326" cy="646331"/>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fr-FR" b="1" dirty="0"/>
              <a:t>Hypercapnie sans Obésité</a:t>
            </a:r>
          </a:p>
          <a:p>
            <a:r>
              <a:rPr lang="fr-FR" b="1" dirty="0"/>
              <a:t>+/- </a:t>
            </a:r>
            <a:r>
              <a:rPr lang="fr-FR" b="1" dirty="0" err="1"/>
              <a:t>Overlap</a:t>
            </a:r>
            <a:r>
              <a:rPr lang="fr-FR" b="1" dirty="0"/>
              <a:t> syndrome</a:t>
            </a:r>
          </a:p>
        </p:txBody>
      </p:sp>
      <p:sp>
        <p:nvSpPr>
          <p:cNvPr id="5" name="ZoneTexte 4"/>
          <p:cNvSpPr txBox="1"/>
          <p:nvPr/>
        </p:nvSpPr>
        <p:spPr>
          <a:xfrm>
            <a:off x="9940835" y="5120640"/>
            <a:ext cx="1502229" cy="369332"/>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fr-FR" b="1" dirty="0"/>
              <a:t>SOH avec SAS</a:t>
            </a:r>
          </a:p>
        </p:txBody>
      </p:sp>
      <p:sp>
        <p:nvSpPr>
          <p:cNvPr id="6" name="ZoneTexte 5"/>
          <p:cNvSpPr txBox="1"/>
          <p:nvPr/>
        </p:nvSpPr>
        <p:spPr>
          <a:xfrm>
            <a:off x="653143" y="4990011"/>
            <a:ext cx="2821577" cy="369332"/>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fr-FR" b="1" dirty="0"/>
              <a:t>SOH sans SAS</a:t>
            </a:r>
          </a:p>
        </p:txBody>
      </p:sp>
      <p:cxnSp>
        <p:nvCxnSpPr>
          <p:cNvPr id="11" name="Connecteur droit avec flèche 10"/>
          <p:cNvCxnSpPr/>
          <p:nvPr/>
        </p:nvCxnSpPr>
        <p:spPr>
          <a:xfrm rot="5400000">
            <a:off x="8673738" y="1881051"/>
            <a:ext cx="1384663" cy="104502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3" name="Connecteur droit avec flèche 12"/>
          <p:cNvCxnSpPr/>
          <p:nvPr/>
        </p:nvCxnSpPr>
        <p:spPr>
          <a:xfrm rot="10800000">
            <a:off x="7197634" y="3866606"/>
            <a:ext cx="2651760" cy="146304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5" name="Connecteur droit avec flèche 14"/>
          <p:cNvCxnSpPr/>
          <p:nvPr/>
        </p:nvCxnSpPr>
        <p:spPr>
          <a:xfrm flipV="1">
            <a:off x="3513909" y="4585063"/>
            <a:ext cx="2155371" cy="88827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 name="ZoneTexte 15"/>
          <p:cNvSpPr txBox="1"/>
          <p:nvPr/>
        </p:nvSpPr>
        <p:spPr>
          <a:xfrm>
            <a:off x="3318017" y="-1606"/>
            <a:ext cx="6367569" cy="707886"/>
          </a:xfrm>
          <a:prstGeom prst="rect">
            <a:avLst/>
          </a:prstGeom>
          <a:noFill/>
        </p:spPr>
        <p:txBody>
          <a:bodyPr wrap="square" rtlCol="0">
            <a:spAutoFit/>
          </a:bodyPr>
          <a:lstStyle/>
          <a:p>
            <a:r>
              <a:rPr lang="fr-FR" sz="4000" b="1" dirty="0">
                <a:solidFill>
                  <a:srgbClr val="C00000"/>
                </a:solidFill>
              </a:rPr>
              <a:t>Diagnostic des Hypercapnies </a:t>
            </a:r>
          </a:p>
        </p:txBody>
      </p:sp>
      <p:sp>
        <p:nvSpPr>
          <p:cNvPr id="4" name="Arc 3"/>
          <p:cNvSpPr/>
          <p:nvPr/>
        </p:nvSpPr>
        <p:spPr>
          <a:xfrm rot="11612289">
            <a:off x="5454507" y="2072198"/>
            <a:ext cx="3472003" cy="3269367"/>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8" name="Arc 7"/>
          <p:cNvSpPr/>
          <p:nvPr/>
        </p:nvSpPr>
        <p:spPr>
          <a:xfrm rot="2586394">
            <a:off x="3499785" y="1038140"/>
            <a:ext cx="4999926" cy="4966206"/>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ln w="0"/>
              <a:effectLst>
                <a:outerShdw blurRad="38100" dist="19050" dir="2700000" algn="tl" rotWithShape="0">
                  <a:schemeClr val="dk1">
                    <a:alpha val="40000"/>
                  </a:schemeClr>
                </a:outerShdw>
              </a:effectLst>
            </a:endParaRPr>
          </a:p>
        </p:txBody>
      </p:sp>
    </p:spTree>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3"/>
          <p:cNvSpPr txBox="1"/>
          <p:nvPr/>
        </p:nvSpPr>
        <p:spPr>
          <a:xfrm>
            <a:off x="3750249" y="2456518"/>
            <a:ext cx="4277133" cy="923330"/>
          </a:xfrm>
          <a:prstGeom prst="rect">
            <a:avLst/>
          </a:prstGeom>
          <a:noFill/>
        </p:spPr>
        <p:txBody>
          <a:bodyPr wrap="non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5400" b="1" dirty="0">
                <a:solidFill>
                  <a:srgbClr val="C00000"/>
                </a:solidFill>
              </a:rPr>
              <a:t>Epidémiologie</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p:cNvSpPr/>
          <p:nvPr/>
        </p:nvSpPr>
        <p:spPr>
          <a:xfrm>
            <a:off x="1774001" y="1600835"/>
            <a:ext cx="8572560" cy="830997"/>
          </a:xfrm>
          <a:prstGeom prst="rect">
            <a:avLst/>
          </a:prstGeom>
        </p:spPr>
        <p:txBody>
          <a:bodyPr wrap="squar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r-FR" sz="2400" dirty="0"/>
          </a:p>
          <a:p>
            <a:r>
              <a:rPr lang="fr-FR" sz="2400" dirty="0"/>
              <a:t> </a:t>
            </a:r>
          </a:p>
        </p:txBody>
      </p:sp>
      <p:sp>
        <p:nvSpPr>
          <p:cNvPr id="32" name="Rectangle 31"/>
          <p:cNvSpPr/>
          <p:nvPr/>
        </p:nvSpPr>
        <p:spPr>
          <a:xfrm>
            <a:off x="760336" y="3832835"/>
            <a:ext cx="3654910" cy="1631216"/>
          </a:xfrm>
          <a:prstGeom prst="rect">
            <a:avLst/>
          </a:prstGeom>
        </p:spPr>
        <p:txBody>
          <a:bodyPr wrap="squar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FR" sz="2200" dirty="0">
                <a:solidFill>
                  <a:srgbClr val="C00000"/>
                </a:solidFill>
              </a:rPr>
              <a:t> </a:t>
            </a:r>
            <a:r>
              <a:rPr lang="fr-FR" sz="3600" b="1" dirty="0">
                <a:solidFill>
                  <a:srgbClr val="FF0000"/>
                </a:solidFill>
              </a:rPr>
              <a:t>Absence étude épidémiologique </a:t>
            </a:r>
          </a:p>
          <a:p>
            <a:r>
              <a:rPr lang="fr-FR" sz="2800" dirty="0"/>
              <a:t>  </a:t>
            </a:r>
          </a:p>
        </p:txBody>
      </p:sp>
      <p:sp>
        <p:nvSpPr>
          <p:cNvPr id="34" name="Rectangle 33"/>
          <p:cNvSpPr/>
          <p:nvPr/>
        </p:nvSpPr>
        <p:spPr>
          <a:xfrm>
            <a:off x="886625" y="1541419"/>
            <a:ext cx="3280426" cy="954107"/>
          </a:xfrm>
          <a:prstGeom prst="rect">
            <a:avLst/>
          </a:prstGeom>
          <a:solidFill>
            <a:srgbClr val="FFC000"/>
          </a:solidFill>
        </p:spPr>
        <p:txBody>
          <a:bodyPr wrap="squar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2200" dirty="0"/>
              <a:t> </a:t>
            </a:r>
            <a:r>
              <a:rPr lang="fr-FR" sz="2800" b="1" dirty="0"/>
              <a:t>Prévalence du SOH </a:t>
            </a:r>
          </a:p>
          <a:p>
            <a:r>
              <a:rPr lang="fr-FR" sz="2800" b="1" dirty="0"/>
              <a:t>population générale </a:t>
            </a:r>
          </a:p>
        </p:txBody>
      </p:sp>
      <p:sp>
        <p:nvSpPr>
          <p:cNvPr id="35" name="Flèche vers le bas 34"/>
          <p:cNvSpPr/>
          <p:nvPr/>
        </p:nvSpPr>
        <p:spPr>
          <a:xfrm flipH="1">
            <a:off x="2093131" y="2807804"/>
            <a:ext cx="623943" cy="928171"/>
          </a:xfrm>
          <a:prstGeom prst="downArrow">
            <a:avLst/>
          </a:prstGeom>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FR"/>
          </a:p>
        </p:txBody>
      </p:sp>
      <p:sp>
        <p:nvSpPr>
          <p:cNvPr id="19" name="Rectangle 18"/>
          <p:cNvSpPr/>
          <p:nvPr/>
        </p:nvSpPr>
        <p:spPr>
          <a:xfrm>
            <a:off x="7537268" y="1580606"/>
            <a:ext cx="3696789" cy="988063"/>
          </a:xfrm>
          <a:prstGeom prst="rect">
            <a:avLst/>
          </a:prstGeom>
          <a:solidFill>
            <a:srgbClr val="92D050"/>
          </a:solidFill>
        </p:spPr>
        <p:txBody>
          <a:bodyPr wrap="squar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2200" dirty="0"/>
              <a:t>  </a:t>
            </a:r>
            <a:r>
              <a:rPr lang="fr-FR" sz="2800" b="1" dirty="0"/>
              <a:t>Prévalence population </a:t>
            </a:r>
          </a:p>
          <a:p>
            <a:r>
              <a:rPr lang="fr-FR" sz="2800" b="1" dirty="0"/>
              <a:t>  générale adulte</a:t>
            </a:r>
            <a:endParaRPr lang="fr-FR" sz="2200" b="1" dirty="0"/>
          </a:p>
        </p:txBody>
      </p:sp>
      <p:sp>
        <p:nvSpPr>
          <p:cNvPr id="23" name="Flèche vers le bas 22"/>
          <p:cNvSpPr/>
          <p:nvPr/>
        </p:nvSpPr>
        <p:spPr>
          <a:xfrm>
            <a:off x="8860240" y="3002376"/>
            <a:ext cx="675645" cy="1047110"/>
          </a:xfrm>
          <a:prstGeom prst="downArrow">
            <a:avLst/>
          </a:prstGeom>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FR"/>
          </a:p>
        </p:txBody>
      </p:sp>
      <p:sp>
        <p:nvSpPr>
          <p:cNvPr id="24" name="Rectangle 23"/>
          <p:cNvSpPr/>
          <p:nvPr/>
        </p:nvSpPr>
        <p:spPr>
          <a:xfrm>
            <a:off x="8096972" y="5794109"/>
            <a:ext cx="2233443" cy="461665"/>
          </a:xfrm>
          <a:prstGeom prst="rect">
            <a:avLst/>
          </a:prstGeom>
        </p:spPr>
        <p:txBody>
          <a:bodyPr wrap="squar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solidFill>
                  <a:srgbClr val="C00000"/>
                </a:solidFill>
              </a:rPr>
              <a:t>           </a:t>
            </a:r>
            <a:r>
              <a:rPr lang="en-US" sz="1200" dirty="0" err="1">
                <a:solidFill>
                  <a:srgbClr val="C00000"/>
                </a:solidFill>
              </a:rPr>
              <a:t>Mokhlesi</a:t>
            </a:r>
            <a:r>
              <a:rPr lang="en-US" sz="1200" dirty="0">
                <a:solidFill>
                  <a:srgbClr val="C00000"/>
                </a:solidFill>
              </a:rPr>
              <a:t> B (2010). </a:t>
            </a:r>
          </a:p>
          <a:p>
            <a:r>
              <a:rPr lang="en-US" sz="1200" dirty="0">
                <a:solidFill>
                  <a:srgbClr val="C00000"/>
                </a:solidFill>
              </a:rPr>
              <a:t>  Respiratory Care 55 : 1347–62</a:t>
            </a:r>
            <a:endParaRPr lang="fr-FR" sz="1200" dirty="0">
              <a:solidFill>
                <a:srgbClr val="C00000"/>
              </a:solidFill>
            </a:endParaRPr>
          </a:p>
        </p:txBody>
      </p:sp>
      <p:sp>
        <p:nvSpPr>
          <p:cNvPr id="31" name="Rectangle 30"/>
          <p:cNvSpPr/>
          <p:nvPr/>
        </p:nvSpPr>
        <p:spPr>
          <a:xfrm>
            <a:off x="8219611" y="4183707"/>
            <a:ext cx="2139235" cy="1077218"/>
          </a:xfrm>
          <a:prstGeom prst="rect">
            <a:avLst/>
          </a:prstGeom>
        </p:spPr>
        <p:txBody>
          <a:bodyPr wrap="square">
            <a:spAutoFit/>
          </a:bodyPr>
          <a:lstStyle/>
          <a:p>
            <a:r>
              <a:rPr lang="fr-FR" sz="3200" b="1" dirty="0">
                <a:solidFill>
                  <a:srgbClr val="FF0000"/>
                </a:solidFill>
              </a:rPr>
              <a:t>Estimation </a:t>
            </a:r>
          </a:p>
          <a:p>
            <a:r>
              <a:rPr lang="fr-FR" sz="3200" b="1" dirty="0">
                <a:solidFill>
                  <a:srgbClr val="FF0000"/>
                </a:solidFill>
              </a:rPr>
              <a:t>0,3 et 0,4 %</a:t>
            </a:r>
          </a:p>
        </p:txBody>
      </p:sp>
      <p:sp>
        <p:nvSpPr>
          <p:cNvPr id="25" name="ZoneTexte 3"/>
          <p:cNvSpPr txBox="1"/>
          <p:nvPr/>
        </p:nvSpPr>
        <p:spPr>
          <a:xfrm>
            <a:off x="4155197" y="301147"/>
            <a:ext cx="3517310" cy="769441"/>
          </a:xfrm>
          <a:prstGeom prst="rect">
            <a:avLst/>
          </a:prstGeom>
          <a:noFill/>
        </p:spPr>
        <p:txBody>
          <a:bodyPr wrap="non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4400" b="1" dirty="0">
                <a:solidFill>
                  <a:srgbClr val="C00000"/>
                </a:solidFill>
              </a:rPr>
              <a:t>Epidémiologie</a:t>
            </a:r>
          </a:p>
        </p:txBody>
      </p:sp>
    </p:spTree>
    <p:extLst>
      <p:ext uri="{BB962C8B-B14F-4D97-AF65-F5344CB8AC3E}">
        <p14:creationId xmlns:p14="http://schemas.microsoft.com/office/powerpoint/2010/main" val="21262671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850978" y="1776549"/>
            <a:ext cx="2571768" cy="1107996"/>
          </a:xfrm>
          <a:prstGeom prst="rect">
            <a:avLst/>
          </a:prstGeom>
          <a:solidFill>
            <a:srgbClr val="00B050"/>
          </a:solidFill>
        </p:spPr>
        <p:txBody>
          <a:bodyPr wrap="squar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FR" sz="2200" dirty="0"/>
              <a:t> </a:t>
            </a:r>
            <a:r>
              <a:rPr lang="fr-FR" sz="2200" b="1" dirty="0"/>
              <a:t>Prévalence </a:t>
            </a:r>
          </a:p>
          <a:p>
            <a:pPr algn="ctr"/>
            <a:r>
              <a:rPr lang="fr-FR" sz="2200" b="1" dirty="0"/>
              <a:t> SOH </a:t>
            </a:r>
          </a:p>
          <a:p>
            <a:pPr algn="ctr"/>
            <a:r>
              <a:rPr lang="fr-FR" sz="2200" b="1" dirty="0"/>
              <a:t> population SAOS</a:t>
            </a:r>
          </a:p>
        </p:txBody>
      </p:sp>
      <p:sp>
        <p:nvSpPr>
          <p:cNvPr id="17" name="Rectangle 16"/>
          <p:cNvSpPr/>
          <p:nvPr/>
        </p:nvSpPr>
        <p:spPr>
          <a:xfrm>
            <a:off x="448731" y="2970133"/>
            <a:ext cx="3254275" cy="769441"/>
          </a:xfrm>
          <a:prstGeom prst="rect">
            <a:avLst/>
          </a:prstGeom>
        </p:spPr>
        <p:txBody>
          <a:bodyPr wrap="squar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FR" sz="2200" dirty="0"/>
              <a:t>    Série rétrospective </a:t>
            </a:r>
          </a:p>
          <a:p>
            <a:pPr algn="ctr"/>
            <a:r>
              <a:rPr lang="fr-FR" sz="2200" dirty="0"/>
              <a:t>      (données de l’ </a:t>
            </a:r>
            <a:r>
              <a:rPr lang="fr-FR" sz="2200" dirty="0" err="1"/>
              <a:t>Antadir</a:t>
            </a:r>
            <a:r>
              <a:rPr lang="fr-FR" sz="2200" dirty="0"/>
              <a:t>)</a:t>
            </a:r>
          </a:p>
        </p:txBody>
      </p:sp>
      <p:sp>
        <p:nvSpPr>
          <p:cNvPr id="18" name="Rectangle 17"/>
          <p:cNvSpPr/>
          <p:nvPr/>
        </p:nvSpPr>
        <p:spPr>
          <a:xfrm>
            <a:off x="631172" y="4150420"/>
            <a:ext cx="3071834" cy="1785104"/>
          </a:xfrm>
          <a:prstGeom prst="rect">
            <a:avLst/>
          </a:prstGeom>
        </p:spPr>
        <p:txBody>
          <a:bodyPr wrap="squar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2200" dirty="0"/>
              <a:t>             Fréquence </a:t>
            </a:r>
          </a:p>
          <a:p>
            <a:r>
              <a:rPr lang="fr-FR" sz="2200" dirty="0"/>
              <a:t> l’hypercapnie chronique </a:t>
            </a:r>
          </a:p>
          <a:p>
            <a:r>
              <a:rPr lang="fr-FR" sz="2200" b="1" dirty="0"/>
              <a:t>                  </a:t>
            </a:r>
            <a:r>
              <a:rPr lang="fr-FR" sz="2200" b="1" dirty="0">
                <a:solidFill>
                  <a:srgbClr val="C00000"/>
                </a:solidFill>
              </a:rPr>
              <a:t>23,6</a:t>
            </a:r>
            <a:r>
              <a:rPr lang="fr-FR" sz="2200" b="1" dirty="0"/>
              <a:t> </a:t>
            </a:r>
            <a:r>
              <a:rPr lang="fr-FR" sz="2200" dirty="0"/>
              <a:t>%  </a:t>
            </a:r>
          </a:p>
          <a:p>
            <a:r>
              <a:rPr lang="fr-FR" sz="2200" dirty="0"/>
              <a:t>             174 SAHOS+  </a:t>
            </a:r>
          </a:p>
          <a:p>
            <a:r>
              <a:rPr lang="fr-FR" sz="2200" dirty="0"/>
              <a:t>        IMC &gt; 40 kg/m2          </a:t>
            </a:r>
          </a:p>
        </p:txBody>
      </p:sp>
      <p:sp>
        <p:nvSpPr>
          <p:cNvPr id="19" name="Flèche vers le bas 18"/>
          <p:cNvSpPr/>
          <p:nvPr/>
        </p:nvSpPr>
        <p:spPr>
          <a:xfrm>
            <a:off x="2113484" y="3758000"/>
            <a:ext cx="142876" cy="428628"/>
          </a:xfrm>
          <a:prstGeom prst="downArrow">
            <a:avLst/>
          </a:prstGeom>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FR"/>
          </a:p>
        </p:txBody>
      </p:sp>
      <p:sp>
        <p:nvSpPr>
          <p:cNvPr id="27" name="Rectangle 26"/>
          <p:cNvSpPr/>
          <p:nvPr/>
        </p:nvSpPr>
        <p:spPr>
          <a:xfrm>
            <a:off x="529681" y="5942999"/>
            <a:ext cx="3206296" cy="276999"/>
          </a:xfrm>
          <a:prstGeom prst="rect">
            <a:avLst/>
          </a:prstGeom>
        </p:spPr>
        <p:txBody>
          <a:bodyPr wrap="squar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200" dirty="0" err="1">
                <a:solidFill>
                  <a:srgbClr val="C00000"/>
                </a:solidFill>
              </a:rPr>
              <a:t>Laaban</a:t>
            </a:r>
            <a:r>
              <a:rPr lang="fr-FR" sz="1200" dirty="0">
                <a:solidFill>
                  <a:srgbClr val="C00000"/>
                </a:solidFill>
              </a:rPr>
              <a:t> JP, </a:t>
            </a:r>
            <a:r>
              <a:rPr lang="fr-FR" sz="1200" dirty="0" err="1">
                <a:solidFill>
                  <a:srgbClr val="C00000"/>
                </a:solidFill>
              </a:rPr>
              <a:t>Chailleux</a:t>
            </a:r>
            <a:r>
              <a:rPr lang="fr-FR" sz="1200" dirty="0">
                <a:solidFill>
                  <a:srgbClr val="C00000"/>
                </a:solidFill>
              </a:rPr>
              <a:t> E. (2005). Chest 127 :710–5</a:t>
            </a:r>
          </a:p>
        </p:txBody>
      </p:sp>
      <p:sp>
        <p:nvSpPr>
          <p:cNvPr id="31" name="Rectangle à coins arrondis 30"/>
          <p:cNvSpPr/>
          <p:nvPr/>
        </p:nvSpPr>
        <p:spPr>
          <a:xfrm>
            <a:off x="6824815" y="1761398"/>
            <a:ext cx="2604382" cy="1217128"/>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2" name="ZoneTexte 31"/>
          <p:cNvSpPr txBox="1"/>
          <p:nvPr/>
        </p:nvSpPr>
        <p:spPr>
          <a:xfrm>
            <a:off x="6798401" y="1747650"/>
            <a:ext cx="2926079" cy="1200329"/>
          </a:xfrm>
          <a:prstGeom prst="rect">
            <a:avLst/>
          </a:prstGeom>
          <a:noFill/>
        </p:spPr>
        <p:txBody>
          <a:bodyPr wrap="square" rtlCol="0">
            <a:spAutoFit/>
          </a:bodyPr>
          <a:lstStyle/>
          <a:p>
            <a:pPr algn="ctr"/>
            <a:r>
              <a:rPr lang="fr-FR" sz="2400" dirty="0"/>
              <a:t>Obèses sévères subissant une chirurgie gastrique </a:t>
            </a:r>
          </a:p>
        </p:txBody>
      </p:sp>
      <p:sp>
        <p:nvSpPr>
          <p:cNvPr id="33" name="Ellipse 32"/>
          <p:cNvSpPr/>
          <p:nvPr/>
        </p:nvSpPr>
        <p:spPr>
          <a:xfrm>
            <a:off x="7320671" y="3794820"/>
            <a:ext cx="1612669" cy="1546167"/>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4" name="ZoneTexte 33"/>
          <p:cNvSpPr txBox="1"/>
          <p:nvPr/>
        </p:nvSpPr>
        <p:spPr>
          <a:xfrm>
            <a:off x="7523733" y="4158832"/>
            <a:ext cx="1363287" cy="830997"/>
          </a:xfrm>
          <a:prstGeom prst="rect">
            <a:avLst/>
          </a:prstGeom>
          <a:noFill/>
        </p:spPr>
        <p:txBody>
          <a:bodyPr wrap="square" rtlCol="0">
            <a:spAutoFit/>
          </a:bodyPr>
          <a:lstStyle/>
          <a:p>
            <a:pPr algn="ctr"/>
            <a:r>
              <a:rPr lang="fr-FR" sz="2400" b="1" dirty="0">
                <a:solidFill>
                  <a:srgbClr val="FF0000"/>
                </a:solidFill>
              </a:rPr>
              <a:t>12,5% SOH</a:t>
            </a:r>
          </a:p>
        </p:txBody>
      </p:sp>
      <p:pic>
        <p:nvPicPr>
          <p:cNvPr id="35" name="Image 34"/>
          <p:cNvPicPr>
            <a:picLocks noChangeAspect="1"/>
          </p:cNvPicPr>
          <p:nvPr/>
        </p:nvPicPr>
        <p:blipFill>
          <a:blip r:embed="rId3"/>
          <a:stretch>
            <a:fillRect/>
          </a:stretch>
        </p:blipFill>
        <p:spPr>
          <a:xfrm>
            <a:off x="8038604" y="3162204"/>
            <a:ext cx="176799" cy="445047"/>
          </a:xfrm>
          <a:prstGeom prst="rect">
            <a:avLst/>
          </a:prstGeom>
        </p:spPr>
      </p:pic>
      <p:sp>
        <p:nvSpPr>
          <p:cNvPr id="37" name="Rectangle à coins arrondis 36"/>
          <p:cNvSpPr/>
          <p:nvPr/>
        </p:nvSpPr>
        <p:spPr>
          <a:xfrm>
            <a:off x="9745073" y="1743205"/>
            <a:ext cx="2209817" cy="1235126"/>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9" name="ZoneTexte 38"/>
          <p:cNvSpPr txBox="1"/>
          <p:nvPr/>
        </p:nvSpPr>
        <p:spPr>
          <a:xfrm>
            <a:off x="9983642" y="1824720"/>
            <a:ext cx="1771742" cy="830997"/>
          </a:xfrm>
          <a:prstGeom prst="rect">
            <a:avLst/>
          </a:prstGeom>
          <a:noFill/>
        </p:spPr>
        <p:txBody>
          <a:bodyPr wrap="square" rtlCol="0">
            <a:spAutoFit/>
          </a:bodyPr>
          <a:lstStyle/>
          <a:p>
            <a:pPr algn="ctr"/>
            <a:r>
              <a:rPr lang="fr-FR" sz="2400" dirty="0"/>
              <a:t>4000 patients USI</a:t>
            </a:r>
          </a:p>
        </p:txBody>
      </p:sp>
      <p:sp>
        <p:nvSpPr>
          <p:cNvPr id="40" name="Ellipse 39"/>
          <p:cNvSpPr/>
          <p:nvPr/>
        </p:nvSpPr>
        <p:spPr>
          <a:xfrm>
            <a:off x="10182818" y="3581608"/>
            <a:ext cx="1248531" cy="886171"/>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1" name="ZoneTexte 40"/>
          <p:cNvSpPr txBox="1"/>
          <p:nvPr/>
        </p:nvSpPr>
        <p:spPr>
          <a:xfrm>
            <a:off x="10358846" y="3653782"/>
            <a:ext cx="957037" cy="707886"/>
          </a:xfrm>
          <a:prstGeom prst="rect">
            <a:avLst/>
          </a:prstGeom>
          <a:noFill/>
        </p:spPr>
        <p:txBody>
          <a:bodyPr wrap="square" rtlCol="0">
            <a:spAutoFit/>
          </a:bodyPr>
          <a:lstStyle/>
          <a:p>
            <a:pPr algn="ctr"/>
            <a:r>
              <a:rPr lang="fr-FR" sz="2000" b="1" dirty="0"/>
              <a:t>6 % Obèses </a:t>
            </a:r>
          </a:p>
        </p:txBody>
      </p:sp>
      <p:sp>
        <p:nvSpPr>
          <p:cNvPr id="43" name="Triangle isocèle 42"/>
          <p:cNvSpPr/>
          <p:nvPr/>
        </p:nvSpPr>
        <p:spPr>
          <a:xfrm>
            <a:off x="10161279" y="5029308"/>
            <a:ext cx="1291608" cy="1130867"/>
          </a:xfrm>
          <a:prstGeom prst="triangl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4" name="ZoneTexte 43"/>
          <p:cNvSpPr txBox="1"/>
          <p:nvPr/>
        </p:nvSpPr>
        <p:spPr>
          <a:xfrm>
            <a:off x="10358846" y="5495224"/>
            <a:ext cx="957037" cy="707886"/>
          </a:xfrm>
          <a:prstGeom prst="rect">
            <a:avLst/>
          </a:prstGeom>
          <a:noFill/>
        </p:spPr>
        <p:txBody>
          <a:bodyPr wrap="square" rtlCol="0">
            <a:spAutoFit/>
          </a:bodyPr>
          <a:lstStyle/>
          <a:p>
            <a:pPr algn="ctr"/>
            <a:r>
              <a:rPr lang="fr-FR" sz="2000" b="1" dirty="0">
                <a:solidFill>
                  <a:srgbClr val="FF0000"/>
                </a:solidFill>
              </a:rPr>
              <a:t>31 % SOH</a:t>
            </a:r>
          </a:p>
        </p:txBody>
      </p:sp>
      <p:pic>
        <p:nvPicPr>
          <p:cNvPr id="45" name="Image 44"/>
          <p:cNvPicPr>
            <a:picLocks noChangeAspect="1"/>
          </p:cNvPicPr>
          <p:nvPr/>
        </p:nvPicPr>
        <p:blipFill>
          <a:blip r:embed="rId4"/>
          <a:stretch>
            <a:fillRect/>
          </a:stretch>
        </p:blipFill>
        <p:spPr>
          <a:xfrm>
            <a:off x="10718548" y="3037051"/>
            <a:ext cx="177069" cy="445047"/>
          </a:xfrm>
          <a:prstGeom prst="rect">
            <a:avLst/>
          </a:prstGeom>
        </p:spPr>
      </p:pic>
      <p:pic>
        <p:nvPicPr>
          <p:cNvPr id="46" name="Image 45"/>
          <p:cNvPicPr>
            <a:picLocks noChangeAspect="1"/>
          </p:cNvPicPr>
          <p:nvPr/>
        </p:nvPicPr>
        <p:blipFill>
          <a:blip r:embed="rId4"/>
          <a:stretch>
            <a:fillRect/>
          </a:stretch>
        </p:blipFill>
        <p:spPr>
          <a:xfrm>
            <a:off x="10748964" y="4582234"/>
            <a:ext cx="176799" cy="445047"/>
          </a:xfrm>
          <a:prstGeom prst="rect">
            <a:avLst/>
          </a:prstGeom>
        </p:spPr>
      </p:pic>
      <p:sp>
        <p:nvSpPr>
          <p:cNvPr id="38" name="Rectangle à coins arrondis 37"/>
          <p:cNvSpPr/>
          <p:nvPr/>
        </p:nvSpPr>
        <p:spPr>
          <a:xfrm>
            <a:off x="3898735" y="1774462"/>
            <a:ext cx="2604382" cy="121712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2" name="ZoneTexte 41"/>
          <p:cNvSpPr txBox="1"/>
          <p:nvPr/>
        </p:nvSpPr>
        <p:spPr>
          <a:xfrm>
            <a:off x="3741692" y="1943594"/>
            <a:ext cx="2926079" cy="830997"/>
          </a:xfrm>
          <a:prstGeom prst="rect">
            <a:avLst/>
          </a:prstGeom>
          <a:noFill/>
        </p:spPr>
        <p:txBody>
          <a:bodyPr wrap="square" rtlCol="0">
            <a:spAutoFit/>
          </a:bodyPr>
          <a:lstStyle/>
          <a:p>
            <a:pPr algn="ctr"/>
            <a:r>
              <a:rPr lang="fr-FR" sz="2400" dirty="0"/>
              <a:t>Meta-analyse</a:t>
            </a:r>
          </a:p>
          <a:p>
            <a:pPr algn="ctr"/>
            <a:r>
              <a:rPr lang="fr-FR" sz="2400" dirty="0"/>
              <a:t>SAS hospitalises</a:t>
            </a:r>
          </a:p>
        </p:txBody>
      </p:sp>
      <p:sp>
        <p:nvSpPr>
          <p:cNvPr id="48" name="Ellipse 47"/>
          <p:cNvSpPr/>
          <p:nvPr/>
        </p:nvSpPr>
        <p:spPr>
          <a:xfrm>
            <a:off x="4394591" y="3807884"/>
            <a:ext cx="1612669" cy="154616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9" name="ZoneTexte 48"/>
          <p:cNvSpPr txBox="1"/>
          <p:nvPr/>
        </p:nvSpPr>
        <p:spPr>
          <a:xfrm>
            <a:off x="4597653" y="4171896"/>
            <a:ext cx="1363287" cy="830997"/>
          </a:xfrm>
          <a:prstGeom prst="rect">
            <a:avLst/>
          </a:prstGeom>
          <a:noFill/>
        </p:spPr>
        <p:txBody>
          <a:bodyPr wrap="square" rtlCol="0">
            <a:spAutoFit/>
          </a:bodyPr>
          <a:lstStyle/>
          <a:p>
            <a:pPr algn="ctr"/>
            <a:r>
              <a:rPr lang="fr-FR" sz="2400" b="1" dirty="0">
                <a:solidFill>
                  <a:srgbClr val="FF0000"/>
                </a:solidFill>
              </a:rPr>
              <a:t>14+/-4% SOH</a:t>
            </a:r>
          </a:p>
        </p:txBody>
      </p:sp>
      <p:pic>
        <p:nvPicPr>
          <p:cNvPr id="50" name="Image 49"/>
          <p:cNvPicPr>
            <a:picLocks noChangeAspect="1"/>
          </p:cNvPicPr>
          <p:nvPr/>
        </p:nvPicPr>
        <p:blipFill>
          <a:blip r:embed="rId3"/>
          <a:stretch>
            <a:fillRect/>
          </a:stretch>
        </p:blipFill>
        <p:spPr>
          <a:xfrm>
            <a:off x="5112525" y="3201394"/>
            <a:ext cx="176799" cy="445047"/>
          </a:xfrm>
          <a:prstGeom prst="rect">
            <a:avLst/>
          </a:prstGeom>
        </p:spPr>
      </p:pic>
      <p:sp>
        <p:nvSpPr>
          <p:cNvPr id="51" name="Rectangle 50"/>
          <p:cNvSpPr/>
          <p:nvPr/>
        </p:nvSpPr>
        <p:spPr>
          <a:xfrm>
            <a:off x="3727269" y="5470214"/>
            <a:ext cx="3196046" cy="276999"/>
          </a:xfrm>
          <a:prstGeom prst="rect">
            <a:avLst/>
          </a:prstGeom>
        </p:spPr>
        <p:txBody>
          <a:bodyPr wrap="square">
            <a:spAutoFit/>
          </a:bodyPr>
          <a:lstStyle/>
          <a:p>
            <a:r>
              <a:rPr lang="fr-FR" sz="1200" dirty="0">
                <a:solidFill>
                  <a:srgbClr val="FF0000"/>
                </a:solidFill>
              </a:rPr>
              <a:t>(MOKHLESI et </a:t>
            </a:r>
            <a:r>
              <a:rPr lang="fr-FR" sz="1200" i="1" dirty="0">
                <a:solidFill>
                  <a:srgbClr val="FF0000"/>
                </a:solidFill>
              </a:rPr>
              <a:t>al., 2007 ; NOWBAR et al., 2004)</a:t>
            </a:r>
            <a:endParaRPr lang="fr-FR" sz="1200" dirty="0">
              <a:solidFill>
                <a:srgbClr val="FF0000"/>
              </a:solidFill>
            </a:endParaRPr>
          </a:p>
        </p:txBody>
      </p:sp>
      <p:sp>
        <p:nvSpPr>
          <p:cNvPr id="28" name="ZoneTexte 3"/>
          <p:cNvSpPr txBox="1"/>
          <p:nvPr/>
        </p:nvSpPr>
        <p:spPr>
          <a:xfrm>
            <a:off x="4155197" y="301147"/>
            <a:ext cx="3517310" cy="769441"/>
          </a:xfrm>
          <a:prstGeom prst="rect">
            <a:avLst/>
          </a:prstGeom>
          <a:noFill/>
        </p:spPr>
        <p:txBody>
          <a:bodyPr wrap="non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4400" b="1" dirty="0">
                <a:solidFill>
                  <a:srgbClr val="C00000"/>
                </a:solidFill>
              </a:rPr>
              <a:t>Epidémiologie</a:t>
            </a:r>
          </a:p>
        </p:txBody>
      </p:sp>
    </p:spTree>
    <p:extLst>
      <p:ext uri="{BB962C8B-B14F-4D97-AF65-F5344CB8AC3E}">
        <p14:creationId xmlns:p14="http://schemas.microsoft.com/office/powerpoint/2010/main" val="14344307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Espace réservé du contenu 3"/>
          <p:cNvSpPr txBox="1">
            <a:spLocks noGrp="1"/>
          </p:cNvSpPr>
          <p:nvPr>
            <p:ph idx="1"/>
          </p:nvPr>
        </p:nvSpPr>
        <p:spPr>
          <a:xfrm>
            <a:off x="877388" y="1554481"/>
            <a:ext cx="10343606" cy="4812600"/>
          </a:xfrm>
          <a:prstGeom prst="rect">
            <a:avLst/>
          </a:prstGeom>
          <a:noFill/>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r-FR" sz="2400" dirty="0"/>
          </a:p>
          <a:p>
            <a:r>
              <a:rPr lang="fr-FR" sz="3600" dirty="0"/>
              <a:t>Introduction</a:t>
            </a:r>
          </a:p>
          <a:p>
            <a:r>
              <a:rPr lang="fr-FR" sz="3600" dirty="0"/>
              <a:t>Historique</a:t>
            </a:r>
          </a:p>
          <a:p>
            <a:r>
              <a:rPr lang="fr-FR" sz="3600" dirty="0"/>
              <a:t>Définition</a:t>
            </a:r>
          </a:p>
          <a:p>
            <a:r>
              <a:rPr lang="fr-FR" sz="3600" dirty="0"/>
              <a:t>Epidémiologie</a:t>
            </a:r>
          </a:p>
          <a:p>
            <a:r>
              <a:rPr lang="fr-FR" sz="3600" dirty="0"/>
              <a:t>Mécanismes de l’hypoventilation alvéolaire</a:t>
            </a:r>
          </a:p>
          <a:p>
            <a:r>
              <a:rPr lang="fr-FR" sz="3600" dirty="0"/>
              <a:t>Diagnostic</a:t>
            </a:r>
          </a:p>
          <a:p>
            <a:r>
              <a:rPr lang="fr-FR" sz="3600" dirty="0"/>
              <a:t>Conséquences de l’hypoventilation alvéolaire</a:t>
            </a:r>
          </a:p>
        </p:txBody>
      </p:sp>
      <p:sp>
        <p:nvSpPr>
          <p:cNvPr id="6" name="Titre 5"/>
          <p:cNvSpPr>
            <a:spLocks noGrp="1"/>
          </p:cNvSpPr>
          <p:nvPr>
            <p:ph type="title"/>
          </p:nvPr>
        </p:nvSpPr>
        <p:spPr>
          <a:xfrm>
            <a:off x="3607526" y="456565"/>
            <a:ext cx="5582041" cy="769441"/>
          </a:xfrm>
          <a:prstGeom prst="rect">
            <a:avLst/>
          </a:prstGeom>
        </p:spPr>
        <p:txBody>
          <a:bodyPr wrap="non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4400" b="1" i="0" u="none" strike="noStrike" kern="1200" cap="none" spc="0" normalizeH="0" baseline="0" noProof="0" dirty="0">
                <a:ln>
                  <a:noFill/>
                </a:ln>
                <a:solidFill>
                  <a:srgbClr val="C00000"/>
                </a:solidFill>
                <a:effectLst/>
                <a:uLnTx/>
                <a:uFillTx/>
                <a:latin typeface="Calibri"/>
                <a:ea typeface="+mn-ea"/>
                <a:cs typeface="+mn-cs"/>
              </a:rPr>
              <a:t>Plan de la présentation</a:t>
            </a:r>
          </a:p>
        </p:txBody>
      </p:sp>
    </p:spTree>
    <p:extLst>
      <p:ext uri="{BB962C8B-B14F-4D97-AF65-F5344CB8AC3E}">
        <p14:creationId xmlns:p14="http://schemas.microsoft.com/office/powerpoint/2010/main" val="35194482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578" name="Picture 2" descr="http://www.terraeco.net/IMG/jpg/TER-ObesiteMonde.jpg"/>
          <p:cNvPicPr>
            <a:picLocks noChangeAspect="1" noChangeArrowheads="1"/>
          </p:cNvPicPr>
          <p:nvPr/>
        </p:nvPicPr>
        <p:blipFill>
          <a:blip r:embed="rId3"/>
          <a:srcRect/>
          <a:stretch>
            <a:fillRect/>
          </a:stretch>
        </p:blipFill>
        <p:spPr bwMode="auto">
          <a:xfrm>
            <a:off x="5048548" y="1520059"/>
            <a:ext cx="6376211" cy="3553099"/>
          </a:xfrm>
          <a:prstGeom prst="rect">
            <a:avLst/>
          </a:prstGeom>
          <a:noFill/>
        </p:spPr>
      </p:pic>
      <p:sp>
        <p:nvSpPr>
          <p:cNvPr id="4" name="Flèche vers le bas 3"/>
          <p:cNvSpPr/>
          <p:nvPr/>
        </p:nvSpPr>
        <p:spPr>
          <a:xfrm>
            <a:off x="2503186" y="2277538"/>
            <a:ext cx="142876" cy="285752"/>
          </a:xfrm>
          <a:prstGeom prst="downArrow">
            <a:avLst/>
          </a:prstGeom>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FR"/>
          </a:p>
        </p:txBody>
      </p:sp>
      <p:sp>
        <p:nvSpPr>
          <p:cNvPr id="5" name="Rectangle à coins arrondis 4"/>
          <p:cNvSpPr/>
          <p:nvPr/>
        </p:nvSpPr>
        <p:spPr>
          <a:xfrm>
            <a:off x="1449266" y="1094189"/>
            <a:ext cx="2428892" cy="1000132"/>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FR"/>
          </a:p>
        </p:txBody>
      </p:sp>
      <p:sp>
        <p:nvSpPr>
          <p:cNvPr id="6" name="Rectangle 5"/>
          <p:cNvSpPr/>
          <p:nvPr/>
        </p:nvSpPr>
        <p:spPr>
          <a:xfrm>
            <a:off x="1319349" y="1278786"/>
            <a:ext cx="3426822" cy="3139321"/>
          </a:xfrm>
          <a:prstGeom prst="rect">
            <a:avLst/>
          </a:prstGeom>
        </p:spPr>
        <p:txBody>
          <a:bodyPr wrap="squar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r-FR" sz="2200" dirty="0"/>
          </a:p>
          <a:p>
            <a:endParaRPr lang="fr-FR" sz="2200" dirty="0"/>
          </a:p>
          <a:p>
            <a:endParaRPr lang="fr-FR" sz="2200" dirty="0"/>
          </a:p>
          <a:p>
            <a:endParaRPr lang="fr-FR" sz="2200" dirty="0"/>
          </a:p>
          <a:p>
            <a:r>
              <a:rPr lang="fr-FR" sz="2200" dirty="0"/>
              <a:t>   5/1000 à 25/1000  </a:t>
            </a:r>
          </a:p>
          <a:p>
            <a:r>
              <a:rPr lang="fr-FR" sz="2200" dirty="0"/>
              <a:t>         (en 20 ans)</a:t>
            </a:r>
          </a:p>
          <a:p>
            <a:endParaRPr lang="fr-FR" sz="2200" dirty="0"/>
          </a:p>
          <a:p>
            <a:endParaRPr lang="fr-FR" sz="2200" dirty="0"/>
          </a:p>
          <a:p>
            <a:endParaRPr lang="fr-FR" sz="2200" dirty="0"/>
          </a:p>
        </p:txBody>
      </p:sp>
      <p:sp>
        <p:nvSpPr>
          <p:cNvPr id="7" name="Rectangle 6"/>
          <p:cNvSpPr/>
          <p:nvPr/>
        </p:nvSpPr>
        <p:spPr>
          <a:xfrm>
            <a:off x="1318321" y="1055347"/>
            <a:ext cx="4572000" cy="1107996"/>
          </a:xfrm>
          <a:prstGeom prst="rect">
            <a:avLst/>
          </a:prstGeom>
        </p:spPr>
        <p:txBody>
          <a:bodyPr>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2200" dirty="0">
                <a:solidFill>
                  <a:srgbClr val="C00000"/>
                </a:solidFill>
              </a:rPr>
              <a:t>          Prévalence</a:t>
            </a:r>
            <a:r>
              <a:rPr lang="fr-FR" sz="2200" dirty="0"/>
              <a:t> </a:t>
            </a:r>
          </a:p>
          <a:p>
            <a:r>
              <a:rPr lang="fr-FR" sz="2200" dirty="0"/>
              <a:t>   de l’obésité sévère </a:t>
            </a:r>
          </a:p>
          <a:p>
            <a:r>
              <a:rPr lang="fr-FR" sz="2200" dirty="0"/>
              <a:t>        (adulte, </a:t>
            </a:r>
            <a:r>
              <a:rPr lang="fr-FR" sz="2200" dirty="0">
                <a:solidFill>
                  <a:srgbClr val="C00000"/>
                </a:solidFill>
              </a:rPr>
              <a:t>USA</a:t>
            </a:r>
            <a:r>
              <a:rPr lang="fr-FR" sz="2200" dirty="0"/>
              <a:t>)</a:t>
            </a:r>
          </a:p>
        </p:txBody>
      </p:sp>
      <p:sp>
        <p:nvSpPr>
          <p:cNvPr id="8" name="Rectangle 7"/>
          <p:cNvSpPr/>
          <p:nvPr/>
        </p:nvSpPr>
        <p:spPr>
          <a:xfrm>
            <a:off x="627018" y="5192280"/>
            <a:ext cx="11286308" cy="954107"/>
          </a:xfrm>
          <a:prstGeom prst="rect">
            <a:avLst/>
          </a:prstGeom>
        </p:spPr>
        <p:txBody>
          <a:bodyPr wrap="squar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2800" b="1" dirty="0">
                <a:solidFill>
                  <a:srgbClr val="0070C0"/>
                </a:solidFill>
              </a:rPr>
              <a:t>L’ augmentation  des cas de SOH observé est la conséquence de l’augmentation de la  prévalence de l’obésité sévère depuis plus de 20 ans .</a:t>
            </a:r>
          </a:p>
        </p:txBody>
      </p:sp>
      <p:sp>
        <p:nvSpPr>
          <p:cNvPr id="9" name="Rectangle 8"/>
          <p:cNvSpPr/>
          <p:nvPr/>
        </p:nvSpPr>
        <p:spPr>
          <a:xfrm>
            <a:off x="1811559" y="6384630"/>
            <a:ext cx="8429684" cy="276999"/>
          </a:xfrm>
          <a:prstGeom prst="rect">
            <a:avLst/>
          </a:prstGeom>
        </p:spPr>
        <p:txBody>
          <a:bodyPr wrap="squar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err="1">
                <a:solidFill>
                  <a:srgbClr val="C00000"/>
                </a:solidFill>
              </a:rPr>
              <a:t>Mokhlesi</a:t>
            </a:r>
            <a:r>
              <a:rPr lang="en-US" sz="1200" dirty="0">
                <a:solidFill>
                  <a:srgbClr val="C00000"/>
                </a:solidFill>
              </a:rPr>
              <a:t> B, </a:t>
            </a:r>
            <a:r>
              <a:rPr lang="en-US" sz="1200" dirty="0" err="1">
                <a:solidFill>
                  <a:srgbClr val="C00000"/>
                </a:solidFill>
              </a:rPr>
              <a:t>Tulaimat</a:t>
            </a:r>
            <a:r>
              <a:rPr lang="en-US" sz="1200" dirty="0">
                <a:solidFill>
                  <a:srgbClr val="C00000"/>
                </a:solidFill>
              </a:rPr>
              <a:t> A (2007). Recent advances in obesity </a:t>
            </a:r>
            <a:r>
              <a:rPr lang="fr-FR" sz="1200" dirty="0">
                <a:solidFill>
                  <a:srgbClr val="C00000"/>
                </a:solidFill>
              </a:rPr>
              <a:t>hypoventilation syndrome. Chest 132 : 1322–36</a:t>
            </a:r>
          </a:p>
        </p:txBody>
      </p:sp>
      <p:sp>
        <p:nvSpPr>
          <p:cNvPr id="10" name="Rectangle 9"/>
          <p:cNvSpPr/>
          <p:nvPr/>
        </p:nvSpPr>
        <p:spPr>
          <a:xfrm>
            <a:off x="1798496" y="6581001"/>
            <a:ext cx="8001056" cy="276999"/>
          </a:xfrm>
          <a:prstGeom prst="rect">
            <a:avLst/>
          </a:prstGeom>
        </p:spPr>
        <p:txBody>
          <a:bodyPr wrap="squar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err="1">
                <a:solidFill>
                  <a:srgbClr val="C00000"/>
                </a:solidFill>
              </a:rPr>
              <a:t>Mokhlesi</a:t>
            </a:r>
            <a:r>
              <a:rPr lang="en-US" sz="1200" dirty="0">
                <a:solidFill>
                  <a:srgbClr val="C00000"/>
                </a:solidFill>
              </a:rPr>
              <a:t> B (2010). Obesity hypoventilation syndrome. A state of the art review. Respiratory Care 55 : 1347–62</a:t>
            </a:r>
            <a:endParaRPr lang="fr-FR" sz="1200" dirty="0">
              <a:solidFill>
                <a:srgbClr val="C00000"/>
              </a:solidFill>
            </a:endParaRPr>
          </a:p>
        </p:txBody>
      </p:sp>
      <p:sp>
        <p:nvSpPr>
          <p:cNvPr id="12" name="ZoneTexte 3"/>
          <p:cNvSpPr txBox="1"/>
          <p:nvPr/>
        </p:nvSpPr>
        <p:spPr>
          <a:xfrm>
            <a:off x="4155197" y="301147"/>
            <a:ext cx="3517310" cy="769441"/>
          </a:xfrm>
          <a:prstGeom prst="rect">
            <a:avLst/>
          </a:prstGeom>
          <a:noFill/>
        </p:spPr>
        <p:txBody>
          <a:bodyPr wrap="non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4400" b="1" dirty="0">
                <a:solidFill>
                  <a:srgbClr val="C00000"/>
                </a:solidFill>
              </a:rPr>
              <a:t>Epidémiologie</a:t>
            </a:r>
          </a:p>
        </p:txBody>
      </p:sp>
      <p:sp>
        <p:nvSpPr>
          <p:cNvPr id="11" name="Rectangle 10"/>
          <p:cNvSpPr/>
          <p:nvPr/>
        </p:nvSpPr>
        <p:spPr>
          <a:xfrm>
            <a:off x="1318321" y="3739004"/>
            <a:ext cx="9535885" cy="492443"/>
          </a:xfrm>
          <a:prstGeom prst="rect">
            <a:avLst/>
          </a:prstGeom>
        </p:spPr>
        <p:txBody>
          <a:bodyPr wrap="square">
            <a:spAutoFit/>
          </a:bodyPr>
          <a:lstStyle/>
          <a:p>
            <a:pPr algn="ctr"/>
            <a:r>
              <a:rPr lang="fr-FR" dirty="0"/>
              <a:t> </a:t>
            </a:r>
            <a:r>
              <a:rPr lang="fr-FR" sz="2600" b="1" dirty="0"/>
              <a:t>On admet que le SOH  concerne  </a:t>
            </a:r>
            <a:r>
              <a:rPr lang="fr-FR" sz="2600" b="1" dirty="0">
                <a:solidFill>
                  <a:srgbClr val="C00000"/>
                </a:solidFill>
              </a:rPr>
              <a:t>10% </a:t>
            </a:r>
            <a:r>
              <a:rPr lang="fr-FR" sz="2600" b="1" dirty="0"/>
              <a:t>des obèses sévères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slide(fromBottom)">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6" presetClass="emph" presetSubtype="0" fill="hold" grpId="1" nodeType="clickEffect">
                                  <p:stCondLst>
                                    <p:cond delay="0"/>
                                  </p:stCondLst>
                                  <p:childTnLst>
                                    <p:animScale>
                                      <p:cBhvr>
                                        <p:cTn id="11" dur="2000" fill="hold"/>
                                        <p:tgtEl>
                                          <p:spTgt spid="11"/>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srcRect/>
          <a:stretch>
            <a:fillRect/>
          </a:stretch>
        </p:blipFill>
        <p:spPr bwMode="auto">
          <a:xfrm>
            <a:off x="5995851" y="2099310"/>
            <a:ext cx="5557294" cy="3390900"/>
          </a:xfrm>
          <a:prstGeom prst="rect">
            <a:avLst/>
          </a:prstGeom>
          <a:noFill/>
          <a:ln w="9525">
            <a:noFill/>
            <a:miter lim="800000"/>
            <a:headEnd/>
            <a:tailEnd/>
          </a:ln>
          <a:effectLst/>
        </p:spPr>
      </p:pic>
      <p:sp>
        <p:nvSpPr>
          <p:cNvPr id="4" name="Rectangle 3"/>
          <p:cNvSpPr/>
          <p:nvPr/>
        </p:nvSpPr>
        <p:spPr>
          <a:xfrm>
            <a:off x="5908766" y="5783720"/>
            <a:ext cx="6096000" cy="584775"/>
          </a:xfrm>
          <a:prstGeom prst="rect">
            <a:avLst/>
          </a:prstGeom>
        </p:spPr>
        <p:txBody>
          <a:bodyPr>
            <a:spAutoFit/>
          </a:bodyPr>
          <a:lstStyle/>
          <a:p>
            <a:pPr algn="ctr"/>
            <a:r>
              <a:rPr lang="fr-FR" sz="1600" i="1" dirty="0">
                <a:solidFill>
                  <a:srgbClr val="FF0000"/>
                </a:solidFill>
              </a:rPr>
              <a:t>Relation entre l’obésité morbide et la prévalence d’un SOH</a:t>
            </a:r>
          </a:p>
          <a:p>
            <a:pPr algn="ctr"/>
            <a:r>
              <a:rPr lang="fr-FR" sz="1600" i="1" dirty="0">
                <a:solidFill>
                  <a:srgbClr val="FF0000"/>
                </a:solidFill>
              </a:rPr>
              <a:t>(d’après </a:t>
            </a:r>
            <a:r>
              <a:rPr lang="fr-FR" sz="1600" i="1" dirty="0" err="1">
                <a:solidFill>
                  <a:srgbClr val="FF0000"/>
                </a:solidFill>
              </a:rPr>
              <a:t>Nowbar</a:t>
            </a:r>
            <a:r>
              <a:rPr lang="fr-FR" sz="1600" i="1" dirty="0">
                <a:solidFill>
                  <a:srgbClr val="FF0000"/>
                </a:solidFill>
              </a:rPr>
              <a:t> et al., 2004)</a:t>
            </a:r>
            <a:endParaRPr lang="fr-FR" sz="1600" dirty="0">
              <a:solidFill>
                <a:srgbClr val="FF0000"/>
              </a:solidFill>
            </a:endParaRPr>
          </a:p>
        </p:txBody>
      </p:sp>
      <p:sp>
        <p:nvSpPr>
          <p:cNvPr id="5" name="ZoneTexte 3"/>
          <p:cNvSpPr txBox="1"/>
          <p:nvPr/>
        </p:nvSpPr>
        <p:spPr>
          <a:xfrm>
            <a:off x="4155197" y="301147"/>
            <a:ext cx="3517310" cy="769441"/>
          </a:xfrm>
          <a:prstGeom prst="rect">
            <a:avLst/>
          </a:prstGeom>
          <a:noFill/>
        </p:spPr>
        <p:txBody>
          <a:bodyPr wrap="non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4400" b="1" dirty="0">
                <a:solidFill>
                  <a:srgbClr val="C00000"/>
                </a:solidFill>
              </a:rPr>
              <a:t>Epidémiologie</a:t>
            </a:r>
          </a:p>
        </p:txBody>
      </p:sp>
      <p:sp>
        <p:nvSpPr>
          <p:cNvPr id="6" name="Rectangle 5"/>
          <p:cNvSpPr/>
          <p:nvPr/>
        </p:nvSpPr>
        <p:spPr>
          <a:xfrm>
            <a:off x="317863" y="2240488"/>
            <a:ext cx="5677988" cy="3108543"/>
          </a:xfrm>
          <a:prstGeom prst="rect">
            <a:avLst/>
          </a:prstGeom>
        </p:spPr>
        <p:txBody>
          <a:bodyPr wrap="square">
            <a:spAutoFit/>
          </a:bodyPr>
          <a:lstStyle/>
          <a:p>
            <a:r>
              <a:rPr lang="fr-FR" sz="2400" dirty="0"/>
              <a:t>•</a:t>
            </a:r>
            <a:r>
              <a:rPr lang="fr-FR" sz="2800" dirty="0"/>
              <a:t>1.2% des patients hospitalisés (47/4332)</a:t>
            </a:r>
          </a:p>
          <a:p>
            <a:endParaRPr lang="fr-FR" sz="2800" dirty="0"/>
          </a:p>
          <a:p>
            <a:r>
              <a:rPr lang="fr-FR" sz="2800" dirty="0"/>
              <a:t>•Prévalence d’autant plus importante que l’IMC est élevé</a:t>
            </a:r>
          </a:p>
          <a:p>
            <a:r>
              <a:rPr lang="fr-FR" sz="2800" b="1" dirty="0">
                <a:solidFill>
                  <a:srgbClr val="FF0000"/>
                </a:solidFill>
              </a:rPr>
              <a:t>30% IMC&gt;35kg/m2,     </a:t>
            </a:r>
          </a:p>
          <a:p>
            <a:r>
              <a:rPr lang="fr-FR" sz="2800" b="1" dirty="0">
                <a:solidFill>
                  <a:srgbClr val="FF0000"/>
                </a:solidFill>
              </a:rPr>
              <a:t>49% IMC&gt;50kg/m2</a:t>
            </a:r>
            <a:endParaRPr lang="fr-FR" sz="2800" dirty="0">
              <a:solidFill>
                <a:srgbClr val="FF0000"/>
              </a:solidFill>
            </a:endParaRPr>
          </a:p>
        </p:txBody>
      </p:sp>
      <p:sp>
        <p:nvSpPr>
          <p:cNvPr id="8" name="Flèche droite 7"/>
          <p:cNvSpPr/>
          <p:nvPr/>
        </p:nvSpPr>
        <p:spPr>
          <a:xfrm rot="20983345">
            <a:off x="7428734" y="3573580"/>
            <a:ext cx="3757653" cy="152728"/>
          </a:xfrm>
          <a:prstGeom prst="right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ZoneTexte 3"/>
          <p:cNvSpPr txBox="1"/>
          <p:nvPr/>
        </p:nvSpPr>
        <p:spPr>
          <a:xfrm>
            <a:off x="4155197" y="301147"/>
            <a:ext cx="3517310" cy="769441"/>
          </a:xfrm>
          <a:prstGeom prst="rect">
            <a:avLst/>
          </a:prstGeom>
          <a:noFill/>
        </p:spPr>
        <p:txBody>
          <a:bodyPr wrap="non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4400" b="1" dirty="0">
                <a:solidFill>
                  <a:srgbClr val="C00000"/>
                </a:solidFill>
              </a:rPr>
              <a:t>Epidémiologie</a:t>
            </a:r>
          </a:p>
        </p:txBody>
      </p:sp>
      <p:sp>
        <p:nvSpPr>
          <p:cNvPr id="3" name="ZoneTexte 2"/>
          <p:cNvSpPr txBox="1"/>
          <p:nvPr/>
        </p:nvSpPr>
        <p:spPr>
          <a:xfrm>
            <a:off x="770965" y="1384663"/>
            <a:ext cx="10596282" cy="4524315"/>
          </a:xfrm>
          <a:prstGeom prst="rect">
            <a:avLst/>
          </a:prstGeom>
          <a:noFill/>
        </p:spPr>
        <p:txBody>
          <a:bodyPr wrap="square" rtlCol="0">
            <a:spAutoFit/>
          </a:bodyPr>
          <a:lstStyle/>
          <a:p>
            <a:r>
              <a:rPr lang="fr-FR" sz="3200" b="1" dirty="0">
                <a:solidFill>
                  <a:srgbClr val="0070C0"/>
                </a:solidFill>
              </a:rPr>
              <a:t>Age:</a:t>
            </a:r>
          </a:p>
          <a:p>
            <a:pPr>
              <a:buFont typeface="Wingdings" pitchFamily="2" charset="2"/>
              <a:buChar char="Ø"/>
            </a:pPr>
            <a:r>
              <a:rPr lang="fr-FR" sz="3200" dirty="0"/>
              <a:t>Le SOH peut se rencontrer a tout âge</a:t>
            </a:r>
          </a:p>
          <a:p>
            <a:pPr>
              <a:buFont typeface="Wingdings" pitchFamily="2" charset="2"/>
              <a:buChar char="Ø"/>
            </a:pPr>
            <a:r>
              <a:rPr lang="fr-FR" sz="3200" dirty="0"/>
              <a:t>Décrit chez l’enfant  </a:t>
            </a:r>
          </a:p>
          <a:p>
            <a:pPr>
              <a:buFont typeface="Wingdings" pitchFamily="2" charset="2"/>
              <a:buChar char="Ø"/>
            </a:pPr>
            <a:r>
              <a:rPr lang="fr-FR" sz="3200" dirty="0"/>
              <a:t>L’âge moyen de diagnostic est 45 ans</a:t>
            </a:r>
          </a:p>
          <a:p>
            <a:endParaRPr lang="fr-FR" sz="3200" dirty="0"/>
          </a:p>
          <a:p>
            <a:r>
              <a:rPr lang="fr-FR" sz="3200" b="1" dirty="0">
                <a:solidFill>
                  <a:srgbClr val="0070C0"/>
                </a:solidFill>
              </a:rPr>
              <a:t>Sexe :</a:t>
            </a:r>
          </a:p>
          <a:p>
            <a:pPr>
              <a:buFont typeface="Wingdings" pitchFamily="2" charset="2"/>
              <a:buChar char="Ø"/>
            </a:pPr>
            <a:r>
              <a:rPr lang="fr-FR" sz="3200" dirty="0"/>
              <a:t>Prédominance masculine </a:t>
            </a:r>
            <a:r>
              <a:rPr lang="fr-FR" sz="3200"/>
              <a:t>( études </a:t>
            </a:r>
            <a:r>
              <a:rPr lang="fr-FR" sz="3200" dirty="0"/>
              <a:t>de</a:t>
            </a:r>
            <a:r>
              <a:rPr lang="fr-FR" sz="3200" b="1" dirty="0">
                <a:solidFill>
                  <a:srgbClr val="002060"/>
                </a:solidFill>
              </a:rPr>
              <a:t> Rochester et </a:t>
            </a:r>
            <a:r>
              <a:rPr lang="fr-FR" sz="3200" b="1" dirty="0" err="1">
                <a:solidFill>
                  <a:srgbClr val="002060"/>
                </a:solidFill>
              </a:rPr>
              <a:t>Enson</a:t>
            </a:r>
            <a:r>
              <a:rPr lang="fr-FR" sz="3200" b="1" dirty="0">
                <a:solidFill>
                  <a:srgbClr val="002060"/>
                </a:solidFill>
              </a:rPr>
              <a:t>),</a:t>
            </a:r>
            <a:r>
              <a:rPr lang="fr-FR" sz="3200" dirty="0"/>
              <a:t>  les études récentes démontrent  une tendance plus élevée de SOH chez la femme  </a:t>
            </a:r>
          </a:p>
        </p:txBody>
      </p:sp>
    </p:spTree>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5"/>
          <p:cNvSpPr txBox="1"/>
          <p:nvPr/>
        </p:nvSpPr>
        <p:spPr>
          <a:xfrm>
            <a:off x="3532101" y="2772012"/>
            <a:ext cx="5133841" cy="923330"/>
          </a:xfrm>
          <a:prstGeom prst="rect">
            <a:avLst/>
          </a:prstGeom>
          <a:noFill/>
        </p:spPr>
        <p:txBody>
          <a:bodyPr wrap="non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5400" b="1" dirty="0">
                <a:solidFill>
                  <a:srgbClr val="C00000"/>
                </a:solidFill>
              </a:rPr>
              <a:t>Physiopathologie</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p:nvPr/>
        </p:nvSpPr>
        <p:spPr>
          <a:xfrm>
            <a:off x="448573" y="999559"/>
            <a:ext cx="11404121" cy="1384995"/>
          </a:xfrm>
          <a:prstGeom prst="rect">
            <a:avLst/>
          </a:prstGeom>
        </p:spPr>
        <p:txBody>
          <a:bodyPr wrap="square">
            <a:spAutoFit/>
          </a:bodyPr>
          <a:lstStyle/>
          <a:p>
            <a:r>
              <a:rPr lang="fr-FR" sz="2800" b="1" dirty="0"/>
              <a:t>Anomalies des rapports ventilation/perfusion (VA/Q)</a:t>
            </a:r>
          </a:p>
          <a:p>
            <a:r>
              <a:rPr lang="fr-FR" sz="2800" dirty="0"/>
              <a:t>C’est le principal mécanisme en cause, notamment dans les hypoxémies des troubles </a:t>
            </a:r>
            <a:r>
              <a:rPr lang="fr-FR" sz="2800" dirty="0" err="1"/>
              <a:t>ventilatoires</a:t>
            </a:r>
            <a:r>
              <a:rPr lang="fr-FR" sz="2800" dirty="0"/>
              <a:t> obstructifs</a:t>
            </a:r>
          </a:p>
        </p:txBody>
      </p:sp>
      <p:sp>
        <p:nvSpPr>
          <p:cNvPr id="3" name="Rectangle 2"/>
          <p:cNvSpPr/>
          <p:nvPr/>
        </p:nvSpPr>
        <p:spPr>
          <a:xfrm>
            <a:off x="534839" y="2483303"/>
            <a:ext cx="11128076" cy="1815882"/>
          </a:xfrm>
          <a:prstGeom prst="rect">
            <a:avLst/>
          </a:prstGeom>
        </p:spPr>
        <p:txBody>
          <a:bodyPr wrap="square">
            <a:spAutoFit/>
          </a:bodyPr>
          <a:lstStyle/>
          <a:p>
            <a:r>
              <a:rPr lang="fr-FR" sz="2800" b="1" dirty="0"/>
              <a:t>Incapacité du soufflet thoracique à assurer une ventilation suffisante (hypoventilation alvéolaire)</a:t>
            </a:r>
          </a:p>
          <a:p>
            <a:r>
              <a:rPr lang="fr-FR" sz="2800" dirty="0"/>
              <a:t>Ce mécanisme est en cause, notamment dans les hypoxémies des</a:t>
            </a:r>
          </a:p>
          <a:p>
            <a:r>
              <a:rPr lang="fr-FR" sz="2800" dirty="0"/>
              <a:t>troubles </a:t>
            </a:r>
            <a:r>
              <a:rPr lang="fr-FR" sz="2800" dirty="0" err="1"/>
              <a:t>ventilatoires</a:t>
            </a:r>
            <a:r>
              <a:rPr lang="fr-FR" sz="2800" dirty="0"/>
              <a:t> restrictifs</a:t>
            </a:r>
          </a:p>
        </p:txBody>
      </p:sp>
      <p:sp>
        <p:nvSpPr>
          <p:cNvPr id="4" name="Rectangle 3"/>
          <p:cNvSpPr/>
          <p:nvPr/>
        </p:nvSpPr>
        <p:spPr>
          <a:xfrm>
            <a:off x="511832" y="4346131"/>
            <a:ext cx="11151081" cy="2246769"/>
          </a:xfrm>
          <a:prstGeom prst="rect">
            <a:avLst/>
          </a:prstGeom>
        </p:spPr>
        <p:txBody>
          <a:bodyPr wrap="square">
            <a:spAutoFit/>
          </a:bodyPr>
          <a:lstStyle/>
          <a:p>
            <a:r>
              <a:rPr lang="fr-FR" sz="2800" b="1" dirty="0"/>
              <a:t>Incapacité de la surface </a:t>
            </a:r>
            <a:r>
              <a:rPr lang="fr-FR" sz="2800" b="1" dirty="0" err="1"/>
              <a:t>alvéolo</a:t>
            </a:r>
            <a:r>
              <a:rPr lang="fr-FR" sz="2800" b="1" dirty="0"/>
              <a:t> capillaire d'assurer les échanges</a:t>
            </a:r>
          </a:p>
          <a:p>
            <a:r>
              <a:rPr lang="fr-FR" sz="2800" dirty="0"/>
              <a:t>– Soit altération au niveau de la membrane </a:t>
            </a:r>
            <a:r>
              <a:rPr lang="fr-FR" sz="2800" dirty="0" err="1"/>
              <a:t>alvéolo</a:t>
            </a:r>
            <a:r>
              <a:rPr lang="fr-FR" sz="2800" dirty="0"/>
              <a:t> capillaire</a:t>
            </a:r>
          </a:p>
          <a:p>
            <a:r>
              <a:rPr lang="fr-FR" sz="2800" dirty="0"/>
              <a:t>(fibroses)</a:t>
            </a:r>
          </a:p>
          <a:p>
            <a:r>
              <a:rPr lang="fr-FR" sz="2800" dirty="0"/>
              <a:t>– Soit altération au niveau du lit vasculaire (HTAP primitive ou </a:t>
            </a:r>
            <a:r>
              <a:rPr lang="fr-FR" sz="2800" dirty="0" err="1"/>
              <a:t>postembolique</a:t>
            </a:r>
            <a:r>
              <a:rPr lang="fr-FR" sz="2800" dirty="0"/>
              <a:t>)</a:t>
            </a:r>
          </a:p>
        </p:txBody>
      </p:sp>
      <p:sp>
        <p:nvSpPr>
          <p:cNvPr id="5" name="Rectangle 4"/>
          <p:cNvSpPr/>
          <p:nvPr/>
        </p:nvSpPr>
        <p:spPr>
          <a:xfrm>
            <a:off x="448574" y="224612"/>
            <a:ext cx="11473132" cy="369332"/>
          </a:xfrm>
          <a:prstGeom prst="rect">
            <a:avLst/>
          </a:prstGeom>
        </p:spPr>
        <p:txBody>
          <a:bodyPr wrap="square">
            <a:spAutoFit/>
          </a:bodyPr>
          <a:lstStyle/>
          <a:p>
            <a:r>
              <a:rPr lang="fr-FR" b="1" dirty="0">
                <a:solidFill>
                  <a:srgbClr val="FF0000"/>
                </a:solidFill>
              </a:rPr>
              <a:t>PHYSIOPATHOLOGIE: TROIS principaux mécanismes conduisent à l’hypoxémie</a:t>
            </a:r>
            <a:endParaRPr lang="fr-FR" dirty="0">
              <a:solidFill>
                <a:srgbClr val="FF0000"/>
              </a:solidFill>
            </a:endParaRPr>
          </a:p>
        </p:txBody>
      </p:sp>
    </p:spTree>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92179" y="296502"/>
            <a:ext cx="9674768" cy="6370975"/>
          </a:xfrm>
          <a:prstGeom prst="rect">
            <a:avLst/>
          </a:prstGeom>
        </p:spPr>
        <p:txBody>
          <a:bodyPr wrap="square">
            <a:spAutoFit/>
          </a:bodyPr>
          <a:lstStyle/>
          <a:p>
            <a:endParaRPr lang="fr-FR" dirty="0"/>
          </a:p>
          <a:p>
            <a:endParaRPr lang="fr-FR" dirty="0"/>
          </a:p>
          <a:p>
            <a:pPr marL="457200" indent="-457200">
              <a:buFont typeface="Wingdings" panose="05000000000000000000" pitchFamily="2" charset="2"/>
              <a:buChar char="§"/>
            </a:pPr>
            <a:r>
              <a:rPr lang="fr-FR" sz="2800" dirty="0"/>
              <a:t> </a:t>
            </a:r>
            <a:r>
              <a:rPr lang="fr-FR" sz="2400" dirty="0"/>
              <a:t>Perte du contrôle volontaire de la V°</a:t>
            </a:r>
          </a:p>
          <a:p>
            <a:r>
              <a:rPr lang="fr-FR" sz="2800" dirty="0"/>
              <a:t>                   </a:t>
            </a:r>
            <a:r>
              <a:rPr lang="fr-FR" sz="3600" b="1" dirty="0">
                <a:solidFill>
                  <a:srgbClr val="0070C0"/>
                </a:solidFill>
              </a:rPr>
              <a:t>Contrôle automatique </a:t>
            </a:r>
            <a:endParaRPr lang="fr-FR" sz="2800" b="1" dirty="0">
              <a:solidFill>
                <a:srgbClr val="0070C0"/>
              </a:solidFill>
            </a:endParaRPr>
          </a:p>
          <a:p>
            <a:endParaRPr lang="fr-FR" sz="2800" dirty="0"/>
          </a:p>
          <a:p>
            <a:r>
              <a:rPr lang="fr-FR" sz="2800" dirty="0"/>
              <a:t>•     </a:t>
            </a:r>
            <a:r>
              <a:rPr lang="fr-FR" sz="2400" dirty="0"/>
              <a:t>activité des centres respiratoires: </a:t>
            </a:r>
            <a:endParaRPr lang="fr-FR" sz="2800" dirty="0"/>
          </a:p>
          <a:p>
            <a:r>
              <a:rPr lang="fr-FR" sz="2800" dirty="0"/>
              <a:t>    </a:t>
            </a:r>
            <a:r>
              <a:rPr lang="fr-FR" sz="2800" b="1" dirty="0">
                <a:solidFill>
                  <a:srgbClr val="FF0000"/>
                </a:solidFill>
              </a:rPr>
              <a:t>               </a:t>
            </a:r>
            <a:r>
              <a:rPr lang="fr-FR" sz="3600" b="1" dirty="0">
                <a:solidFill>
                  <a:srgbClr val="0070C0"/>
                </a:solidFill>
              </a:rPr>
              <a:t>Hyposensibilité à l’hypercapnie </a:t>
            </a:r>
          </a:p>
          <a:p>
            <a:r>
              <a:rPr lang="fr-FR" sz="3600" b="1" dirty="0">
                <a:solidFill>
                  <a:srgbClr val="0070C0"/>
                </a:solidFill>
              </a:rPr>
              <a:t>                   et à l’hypoxie </a:t>
            </a:r>
          </a:p>
          <a:p>
            <a:endParaRPr lang="fr-FR" sz="2800" dirty="0"/>
          </a:p>
          <a:p>
            <a:r>
              <a:rPr lang="fr-FR" sz="2800" dirty="0"/>
              <a:t>•      </a:t>
            </a:r>
            <a:r>
              <a:rPr lang="fr-FR" sz="2400" dirty="0"/>
              <a:t>activité des muscles respiratoires: </a:t>
            </a:r>
          </a:p>
          <a:p>
            <a:r>
              <a:rPr lang="fr-FR" sz="2800" b="1" dirty="0">
                <a:solidFill>
                  <a:srgbClr val="FF0000"/>
                </a:solidFill>
              </a:rPr>
              <a:t>                   </a:t>
            </a:r>
            <a:r>
              <a:rPr lang="fr-FR" sz="3600" b="1" dirty="0">
                <a:solidFill>
                  <a:srgbClr val="0070C0"/>
                </a:solidFill>
              </a:rPr>
              <a:t>SP+++ </a:t>
            </a:r>
            <a:endParaRPr lang="fr-FR" sz="3200" b="1" dirty="0">
              <a:solidFill>
                <a:srgbClr val="0070C0"/>
              </a:solidFill>
            </a:endParaRPr>
          </a:p>
          <a:p>
            <a:r>
              <a:rPr lang="fr-FR" sz="2400" dirty="0"/>
              <a:t>•        activité des muscles dilatateurs pharyngés </a:t>
            </a:r>
          </a:p>
          <a:p>
            <a:r>
              <a:rPr lang="fr-FR" sz="2800" dirty="0"/>
              <a:t>                   </a:t>
            </a:r>
            <a:r>
              <a:rPr lang="fr-FR" sz="3600" b="1" dirty="0">
                <a:solidFill>
                  <a:srgbClr val="0070C0"/>
                </a:solidFill>
              </a:rPr>
              <a:t>Apnées</a:t>
            </a:r>
            <a:r>
              <a:rPr lang="fr-FR" sz="2800" b="1" dirty="0">
                <a:solidFill>
                  <a:srgbClr val="0070C0"/>
                </a:solidFill>
              </a:rPr>
              <a:t> </a:t>
            </a:r>
            <a:endParaRPr lang="fr-FR" sz="2800" dirty="0"/>
          </a:p>
          <a:p>
            <a:r>
              <a:rPr lang="fr-FR" sz="2800" dirty="0"/>
              <a:t>•      </a:t>
            </a:r>
            <a:r>
              <a:rPr lang="fr-FR" sz="2400" dirty="0"/>
              <a:t>toux ( encombrement bronchique) et volumes pulmonaires (décubitus) </a:t>
            </a:r>
          </a:p>
        </p:txBody>
      </p:sp>
      <p:sp>
        <p:nvSpPr>
          <p:cNvPr id="3" name="Rectangle 2"/>
          <p:cNvSpPr/>
          <p:nvPr/>
        </p:nvSpPr>
        <p:spPr>
          <a:xfrm>
            <a:off x="2917371" y="-169817"/>
            <a:ext cx="6096000" cy="1046440"/>
          </a:xfrm>
          <a:prstGeom prst="rect">
            <a:avLst/>
          </a:prstGeom>
        </p:spPr>
        <p:txBody>
          <a:bodyPr>
            <a:spAutoFit/>
          </a:bodyPr>
          <a:lstStyle/>
          <a:p>
            <a:endParaRPr lang="fr-FR" dirty="0"/>
          </a:p>
          <a:p>
            <a:pPr algn="ctr"/>
            <a:r>
              <a:rPr lang="fr-FR" sz="4400" b="1" dirty="0">
                <a:solidFill>
                  <a:srgbClr val="C00000"/>
                </a:solidFill>
              </a:rPr>
              <a:t>Sommeil et Respiration </a:t>
            </a:r>
            <a:endParaRPr lang="fr-FR" sz="4400" dirty="0">
              <a:solidFill>
                <a:srgbClr val="C00000"/>
              </a:solidFill>
            </a:endParaRPr>
          </a:p>
        </p:txBody>
      </p:sp>
      <p:pic>
        <p:nvPicPr>
          <p:cNvPr id="1026" name="Picture 2"/>
          <p:cNvPicPr>
            <a:picLocks noChangeAspect="1" noChangeArrowheads="1"/>
          </p:cNvPicPr>
          <p:nvPr/>
        </p:nvPicPr>
        <p:blipFill>
          <a:blip r:embed="rId3"/>
          <a:srcRect/>
          <a:stretch>
            <a:fillRect/>
          </a:stretch>
        </p:blipFill>
        <p:spPr bwMode="auto">
          <a:xfrm>
            <a:off x="7576457" y="802011"/>
            <a:ext cx="4210915" cy="1975695"/>
          </a:xfrm>
          <a:prstGeom prst="rect">
            <a:avLst/>
          </a:prstGeom>
          <a:noFill/>
          <a:ln w="9525">
            <a:noFill/>
            <a:miter lim="800000"/>
            <a:headEnd/>
            <a:tailEnd/>
          </a:ln>
          <a:effectLst/>
        </p:spPr>
      </p:pic>
      <p:pic>
        <p:nvPicPr>
          <p:cNvPr id="1027" name="Picture 3"/>
          <p:cNvPicPr>
            <a:picLocks noChangeAspect="1" noChangeArrowheads="1"/>
          </p:cNvPicPr>
          <p:nvPr/>
        </p:nvPicPr>
        <p:blipFill>
          <a:blip r:embed="rId4"/>
          <a:srcRect/>
          <a:stretch>
            <a:fillRect/>
          </a:stretch>
        </p:blipFill>
        <p:spPr bwMode="auto">
          <a:xfrm>
            <a:off x="10246310" y="2789377"/>
            <a:ext cx="1590675" cy="1390650"/>
          </a:xfrm>
          <a:prstGeom prst="rect">
            <a:avLst/>
          </a:prstGeom>
          <a:noFill/>
          <a:ln w="9525">
            <a:noFill/>
            <a:miter lim="800000"/>
            <a:headEnd/>
            <a:tailEnd/>
          </a:ln>
          <a:effectLst/>
        </p:spPr>
      </p:pic>
      <p:pic>
        <p:nvPicPr>
          <p:cNvPr id="1028" name="Picture 4"/>
          <p:cNvPicPr>
            <a:picLocks noChangeAspect="1" noChangeArrowheads="1"/>
          </p:cNvPicPr>
          <p:nvPr/>
        </p:nvPicPr>
        <p:blipFill>
          <a:blip r:embed="rId5"/>
          <a:srcRect/>
          <a:stretch>
            <a:fillRect/>
          </a:stretch>
        </p:blipFill>
        <p:spPr bwMode="auto">
          <a:xfrm>
            <a:off x="10246310" y="4495444"/>
            <a:ext cx="1945690" cy="1993890"/>
          </a:xfrm>
          <a:prstGeom prst="rect">
            <a:avLst/>
          </a:prstGeom>
          <a:noFill/>
          <a:ln w="9525">
            <a:noFill/>
            <a:miter lim="800000"/>
            <a:headEnd/>
            <a:tailEnd/>
          </a:ln>
          <a:effectLst/>
        </p:spPr>
      </p:pic>
      <p:pic>
        <p:nvPicPr>
          <p:cNvPr id="1029" name="Picture 5"/>
          <p:cNvPicPr>
            <a:picLocks noChangeAspect="1" noChangeArrowheads="1"/>
          </p:cNvPicPr>
          <p:nvPr/>
        </p:nvPicPr>
        <p:blipFill>
          <a:blip r:embed="rId6"/>
          <a:srcRect/>
          <a:stretch>
            <a:fillRect/>
          </a:stretch>
        </p:blipFill>
        <p:spPr bwMode="auto">
          <a:xfrm>
            <a:off x="7344506" y="3795623"/>
            <a:ext cx="2268396" cy="2156603"/>
          </a:xfrm>
          <a:prstGeom prst="rect">
            <a:avLst/>
          </a:prstGeom>
          <a:noFill/>
          <a:ln w="9525">
            <a:noFill/>
            <a:miter lim="800000"/>
            <a:headEnd/>
            <a:tailEnd/>
          </a:ln>
          <a:effectLst/>
        </p:spPr>
      </p:pic>
      <p:sp>
        <p:nvSpPr>
          <p:cNvPr id="8" name="Flèche droite 7"/>
          <p:cNvSpPr/>
          <p:nvPr/>
        </p:nvSpPr>
        <p:spPr>
          <a:xfrm rot="2635628">
            <a:off x="761703" y="4281492"/>
            <a:ext cx="522514" cy="22594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0" name="Flèche droite 9"/>
          <p:cNvSpPr/>
          <p:nvPr/>
        </p:nvSpPr>
        <p:spPr>
          <a:xfrm rot="2635628">
            <a:off x="739942" y="2278303"/>
            <a:ext cx="522514" cy="22594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1" name="Flèche droite 10"/>
          <p:cNvSpPr/>
          <p:nvPr/>
        </p:nvSpPr>
        <p:spPr>
          <a:xfrm rot="2635628">
            <a:off x="801743" y="6154613"/>
            <a:ext cx="522514" cy="22594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2" name="Flèche droite 11"/>
          <p:cNvSpPr/>
          <p:nvPr/>
        </p:nvSpPr>
        <p:spPr>
          <a:xfrm>
            <a:off x="1352806" y="4706411"/>
            <a:ext cx="627238" cy="391886"/>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dirty="0"/>
          </a:p>
        </p:txBody>
      </p:sp>
      <p:sp>
        <p:nvSpPr>
          <p:cNvPr id="14" name="Flèche droite 13"/>
          <p:cNvSpPr/>
          <p:nvPr/>
        </p:nvSpPr>
        <p:spPr>
          <a:xfrm>
            <a:off x="1341256" y="1379341"/>
            <a:ext cx="627238" cy="391886"/>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dirty="0"/>
          </a:p>
        </p:txBody>
      </p:sp>
      <p:pic>
        <p:nvPicPr>
          <p:cNvPr id="4" name="Image 3"/>
          <p:cNvPicPr>
            <a:picLocks noChangeAspect="1"/>
          </p:cNvPicPr>
          <p:nvPr/>
        </p:nvPicPr>
        <p:blipFill>
          <a:blip r:embed="rId7"/>
          <a:stretch>
            <a:fillRect/>
          </a:stretch>
        </p:blipFill>
        <p:spPr>
          <a:xfrm>
            <a:off x="1322262" y="2812061"/>
            <a:ext cx="646232" cy="426757"/>
          </a:xfrm>
          <a:prstGeom prst="rect">
            <a:avLst/>
          </a:prstGeom>
        </p:spPr>
      </p:pic>
      <p:pic>
        <p:nvPicPr>
          <p:cNvPr id="5" name="Image 4"/>
          <p:cNvPicPr>
            <a:picLocks noChangeAspect="1"/>
          </p:cNvPicPr>
          <p:nvPr/>
        </p:nvPicPr>
        <p:blipFill>
          <a:blip r:embed="rId7"/>
          <a:stretch>
            <a:fillRect/>
          </a:stretch>
        </p:blipFill>
        <p:spPr>
          <a:xfrm>
            <a:off x="1386426" y="5648575"/>
            <a:ext cx="646232" cy="426757"/>
          </a:xfrm>
          <a:prstGeom prst="rect">
            <a:avLst/>
          </a:prstGeom>
        </p:spPr>
      </p:pic>
      <p:pic>
        <p:nvPicPr>
          <p:cNvPr id="6" name="Image 5"/>
          <p:cNvPicPr>
            <a:picLocks noChangeAspect="1"/>
          </p:cNvPicPr>
          <p:nvPr/>
        </p:nvPicPr>
        <p:blipFill>
          <a:blip r:embed="rId8"/>
          <a:stretch>
            <a:fillRect/>
          </a:stretch>
        </p:blipFill>
        <p:spPr>
          <a:xfrm>
            <a:off x="806534" y="5049627"/>
            <a:ext cx="432854" cy="43285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
                                            <p:txEl>
                                              <p:pRg st="9" end="9"/>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
                                            <p:txEl>
                                              <p:pRg st="10" end="1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
                                            <p:txEl>
                                              <p:pRg st="11" end="11"/>
                                            </p:txEl>
                                          </p:spTgt>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2">
                                            <p:txEl>
                                              <p:pRg st="12" end="12"/>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6"/>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5"/>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2">
                                            <p:txEl>
                                              <p:pRg st="13" end="13"/>
                                            </p:txEl>
                                          </p:spTgt>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1" grpId="0" animBg="1"/>
      <p:bldP spid="12" grpId="0" animBg="1"/>
      <p:bldP spid="1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sz="quarter" idx="1"/>
          </p:nvPr>
        </p:nvSpPr>
        <p:spPr>
          <a:xfrm>
            <a:off x="415230" y="1233848"/>
            <a:ext cx="11432782" cy="5056505"/>
          </a:xfrm>
        </p:spPr>
        <p:txBody>
          <a:bodyPr>
            <a:normAutofit fontScale="92500" lnSpcReduction="10000"/>
          </a:bodyPr>
          <a:lstStyle/>
          <a:p>
            <a:pPr>
              <a:lnSpc>
                <a:spcPct val="80000"/>
              </a:lnSpc>
            </a:pPr>
            <a:r>
              <a:rPr lang="fr-FR" sz="3600" b="1" dirty="0">
                <a:solidFill>
                  <a:srgbClr val="0070C0"/>
                </a:solidFill>
              </a:rPr>
              <a:t>Diminution CRF : ++++++</a:t>
            </a:r>
          </a:p>
          <a:p>
            <a:pPr lvl="1">
              <a:lnSpc>
                <a:spcPct val="80000"/>
              </a:lnSpc>
            </a:pPr>
            <a:r>
              <a:rPr lang="fr-FR" dirty="0"/>
              <a:t>Exponentielle avec l</a:t>
            </a:r>
            <a:r>
              <a:rPr lang="fr-FR" altLang="fr-FR" dirty="0"/>
              <a:t>’</a:t>
            </a:r>
            <a:r>
              <a:rPr lang="fr-FR" dirty="0"/>
              <a:t>augmentation du poids</a:t>
            </a:r>
          </a:p>
          <a:p>
            <a:pPr lvl="1">
              <a:lnSpc>
                <a:spcPct val="80000"/>
              </a:lnSpc>
            </a:pPr>
            <a:r>
              <a:rPr lang="fr-FR" dirty="0"/>
              <a:t>Majorée par décubitus et AG</a:t>
            </a:r>
          </a:p>
          <a:p>
            <a:pPr lvl="1">
              <a:lnSpc>
                <a:spcPct val="80000"/>
              </a:lnSpc>
            </a:pPr>
            <a:r>
              <a:rPr lang="fr-FR" dirty="0"/>
              <a:t>Provoque la survenue d</a:t>
            </a:r>
            <a:r>
              <a:rPr lang="fr-FR" altLang="fr-FR" dirty="0"/>
              <a:t>’</a:t>
            </a:r>
            <a:r>
              <a:rPr lang="fr-FR" dirty="0"/>
              <a:t>atélectasies  et l</a:t>
            </a:r>
            <a:r>
              <a:rPr lang="fr-FR" altLang="fr-FR" dirty="0"/>
              <a:t>’</a:t>
            </a:r>
            <a:r>
              <a:rPr lang="fr-FR" dirty="0"/>
              <a:t>hypoxémie</a:t>
            </a:r>
          </a:p>
          <a:p>
            <a:pPr lvl="1">
              <a:lnSpc>
                <a:spcPct val="80000"/>
              </a:lnSpc>
            </a:pPr>
            <a:endParaRPr lang="fr-FR" sz="2000" dirty="0"/>
          </a:p>
          <a:p>
            <a:pPr>
              <a:lnSpc>
                <a:spcPct val="80000"/>
              </a:lnSpc>
            </a:pPr>
            <a:r>
              <a:rPr lang="fr-FR" sz="3600" b="1" dirty="0">
                <a:solidFill>
                  <a:srgbClr val="0070C0"/>
                </a:solidFill>
              </a:rPr>
              <a:t>Diminution de la compliance du </a:t>
            </a:r>
          </a:p>
          <a:p>
            <a:pPr marL="0" indent="0">
              <a:lnSpc>
                <a:spcPct val="80000"/>
              </a:lnSpc>
              <a:buNone/>
            </a:pPr>
            <a:r>
              <a:rPr lang="fr-FR" sz="3600" b="1" dirty="0">
                <a:solidFill>
                  <a:srgbClr val="0070C0"/>
                </a:solidFill>
              </a:rPr>
              <a:t>  système respiratoire</a:t>
            </a:r>
          </a:p>
          <a:p>
            <a:pPr lvl="1">
              <a:lnSpc>
                <a:spcPct val="80000"/>
              </a:lnSpc>
            </a:pPr>
            <a:r>
              <a:rPr lang="fr-FR" dirty="0"/>
              <a:t>Paroi thoracique : par dépôts adipeux </a:t>
            </a:r>
          </a:p>
          <a:p>
            <a:pPr lvl="1">
              <a:lnSpc>
                <a:spcPct val="80000"/>
              </a:lnSpc>
            </a:pPr>
            <a:r>
              <a:rPr lang="fr-FR" dirty="0"/>
              <a:t>Poumon : par augmentation v3 sanguin pulmonaire</a:t>
            </a:r>
            <a:endParaRPr lang="fr-FR" sz="2000" dirty="0"/>
          </a:p>
          <a:p>
            <a:pPr lvl="1">
              <a:lnSpc>
                <a:spcPct val="80000"/>
              </a:lnSpc>
            </a:pPr>
            <a:endParaRPr lang="fr-FR" sz="2000" dirty="0"/>
          </a:p>
          <a:p>
            <a:pPr>
              <a:lnSpc>
                <a:spcPct val="80000"/>
              </a:lnSpc>
            </a:pPr>
            <a:r>
              <a:rPr lang="fr-FR" sz="3600" b="1" dirty="0">
                <a:solidFill>
                  <a:srgbClr val="0070C0"/>
                </a:solidFill>
              </a:rPr>
              <a:t>Augmentation résistances système </a:t>
            </a:r>
          </a:p>
          <a:p>
            <a:pPr>
              <a:lnSpc>
                <a:spcPct val="80000"/>
              </a:lnSpc>
              <a:buNone/>
            </a:pPr>
            <a:r>
              <a:rPr lang="fr-FR" sz="3600" b="1" dirty="0">
                <a:solidFill>
                  <a:srgbClr val="0070C0"/>
                </a:solidFill>
              </a:rPr>
              <a:t> respiratoire.</a:t>
            </a:r>
          </a:p>
          <a:p>
            <a:pPr lvl="1">
              <a:lnSpc>
                <a:spcPct val="80000"/>
              </a:lnSpc>
            </a:pPr>
            <a:r>
              <a:rPr lang="fr-FR" dirty="0"/>
              <a:t>VAS   ;  charge inspiratoire , Apnées </a:t>
            </a:r>
          </a:p>
          <a:p>
            <a:pPr lvl="1">
              <a:lnSpc>
                <a:spcPct val="80000"/>
              </a:lnSpc>
            </a:pPr>
            <a:r>
              <a:rPr lang="fr-FR" dirty="0"/>
              <a:t>Voies Intra Thoraciques   ;  Vidange Alvéolaire</a:t>
            </a:r>
          </a:p>
          <a:p>
            <a:pPr lvl="1">
              <a:lnSpc>
                <a:spcPct val="80000"/>
              </a:lnSpc>
            </a:pPr>
            <a:endParaRPr lang="fr-FR" sz="2000" dirty="0"/>
          </a:p>
          <a:p>
            <a:pPr lvl="1">
              <a:lnSpc>
                <a:spcPct val="80000"/>
              </a:lnSpc>
            </a:pPr>
            <a:endParaRPr lang="fr-FR" sz="2000" dirty="0"/>
          </a:p>
        </p:txBody>
      </p:sp>
      <p:sp>
        <p:nvSpPr>
          <p:cNvPr id="4" name="Rectangle 3"/>
          <p:cNvSpPr/>
          <p:nvPr/>
        </p:nvSpPr>
        <p:spPr>
          <a:xfrm>
            <a:off x="2917371" y="-169817"/>
            <a:ext cx="6096000" cy="1046440"/>
          </a:xfrm>
          <a:prstGeom prst="rect">
            <a:avLst/>
          </a:prstGeom>
        </p:spPr>
        <p:txBody>
          <a:bodyPr>
            <a:spAutoFit/>
          </a:bodyPr>
          <a:lstStyle/>
          <a:p>
            <a:endParaRPr lang="fr-FR" dirty="0"/>
          </a:p>
          <a:p>
            <a:pPr algn="ctr"/>
            <a:r>
              <a:rPr lang="fr-FR" sz="4400" b="1" dirty="0">
                <a:solidFill>
                  <a:srgbClr val="C00000"/>
                </a:solidFill>
              </a:rPr>
              <a:t>Obésité  et Respiration </a:t>
            </a:r>
            <a:endParaRPr lang="fr-FR" sz="4400" dirty="0">
              <a:solidFill>
                <a:srgbClr val="C00000"/>
              </a:solidFill>
            </a:endParaRPr>
          </a:p>
        </p:txBody>
      </p:sp>
      <p:pic>
        <p:nvPicPr>
          <p:cNvPr id="6" name="Picture 2" descr="http://www.revmed.ch/var/ezflow_site/storage/images/revmed.ch/rms/2008/rms-n-180/images/rms_idpas_d_isbn_pu2008-42s_sa05_art05_img001.jpg/830704-1-eng-GB/RMS_idPAS_D_ISBN_pu2008-42s_sa05_art05_img001.jpg.jpg"/>
          <p:cNvPicPr>
            <a:picLocks noChangeAspect="1" noChangeArrowheads="1"/>
          </p:cNvPicPr>
          <p:nvPr/>
        </p:nvPicPr>
        <p:blipFill>
          <a:blip r:embed="rId3"/>
          <a:srcRect/>
          <a:stretch>
            <a:fillRect/>
          </a:stretch>
        </p:blipFill>
        <p:spPr bwMode="auto">
          <a:xfrm>
            <a:off x="7108166" y="968913"/>
            <a:ext cx="4744528" cy="2952205"/>
          </a:xfrm>
          <a:prstGeom prst="rect">
            <a:avLst/>
          </a:prstGeom>
          <a:noFill/>
        </p:spPr>
      </p:pic>
      <p:pic>
        <p:nvPicPr>
          <p:cNvPr id="7" name="Picture 2" descr="http://diabeteetobesite.org/files/2014/11/obes2.png"/>
          <p:cNvPicPr>
            <a:picLocks noChangeAspect="1" noChangeArrowheads="1"/>
          </p:cNvPicPr>
          <p:nvPr/>
        </p:nvPicPr>
        <p:blipFill>
          <a:blip r:embed="rId4"/>
          <a:srcRect/>
          <a:stretch>
            <a:fillRect/>
          </a:stretch>
        </p:blipFill>
        <p:spPr bwMode="auto">
          <a:xfrm>
            <a:off x="7297948" y="3593314"/>
            <a:ext cx="4279164" cy="272646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slide(fromBottom)">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heckerboard(across)">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checkerboard(across)">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 calcmode="lin" valueType="num">
                                      <p:cBhvr additive="base">
                                        <p:cTn id="22"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3">
                                            <p:txEl>
                                              <p:pRg st="2" end="2"/>
                                            </p:txEl>
                                          </p:spTgt>
                                        </p:tgtEl>
                                        <p:attrNameLst>
                                          <p:attrName>style.visibility</p:attrName>
                                        </p:attrNameLst>
                                      </p:cBhvr>
                                      <p:to>
                                        <p:strVal val="visible"/>
                                      </p:to>
                                    </p:set>
                                    <p:anim calcmode="lin" valueType="num">
                                      <p:cBhvr additive="base">
                                        <p:cTn id="28"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3">
                                            <p:txEl>
                                              <p:pRg st="3" end="3"/>
                                            </p:txEl>
                                          </p:spTgt>
                                        </p:tgtEl>
                                        <p:attrNameLst>
                                          <p:attrName>style.visibility</p:attrName>
                                        </p:attrNameLst>
                                      </p:cBhvr>
                                      <p:to>
                                        <p:strVal val="visible"/>
                                      </p:to>
                                    </p:set>
                                    <p:anim calcmode="lin" valueType="num">
                                      <p:cBhvr additive="base">
                                        <p:cTn id="34"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5"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2" presetClass="entr" presetSubtype="4" fill="hold" nodeType="clickEffect">
                                  <p:stCondLst>
                                    <p:cond delay="0"/>
                                  </p:stCondLst>
                                  <p:childTnLst>
                                    <p:set>
                                      <p:cBhvr>
                                        <p:cTn id="39" dur="1" fill="hold">
                                          <p:stCondLst>
                                            <p:cond delay="0"/>
                                          </p:stCondLst>
                                        </p:cTn>
                                        <p:tgtEl>
                                          <p:spTgt spid="3">
                                            <p:txEl>
                                              <p:pRg st="5" end="5"/>
                                            </p:txEl>
                                          </p:spTgt>
                                        </p:tgtEl>
                                        <p:attrNameLst>
                                          <p:attrName>style.visibility</p:attrName>
                                        </p:attrNameLst>
                                      </p:cBhvr>
                                      <p:to>
                                        <p:strVal val="visible"/>
                                      </p:to>
                                    </p:set>
                                    <p:animEffect transition="in" filter="slide(fromBottom)">
                                      <p:cBhvr>
                                        <p:cTn id="40" dur="500"/>
                                        <p:tgtEl>
                                          <p:spTgt spid="3">
                                            <p:txEl>
                                              <p:pRg st="5" end="5"/>
                                            </p:txEl>
                                          </p:spTgt>
                                        </p:tgtEl>
                                      </p:cBhvr>
                                    </p:animEffect>
                                  </p:childTnLst>
                                </p:cTn>
                              </p:par>
                              <p:par>
                                <p:cTn id="41" presetID="12" presetClass="entr" presetSubtype="4" fill="hold" nodeType="with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Effect transition="in" filter="slide(fromBottom)">
                                      <p:cBhvr>
                                        <p:cTn id="43" dur="500"/>
                                        <p:tgtEl>
                                          <p:spTgt spid="3">
                                            <p:txEl>
                                              <p:pRg st="6" end="6"/>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nodeType="clickEffect">
                                  <p:stCondLst>
                                    <p:cond delay="0"/>
                                  </p:stCondLst>
                                  <p:childTnLst>
                                    <p:set>
                                      <p:cBhvr>
                                        <p:cTn id="47" dur="1" fill="hold">
                                          <p:stCondLst>
                                            <p:cond delay="0"/>
                                          </p:stCondLst>
                                        </p:cTn>
                                        <p:tgtEl>
                                          <p:spTgt spid="3">
                                            <p:txEl>
                                              <p:pRg st="7" end="7"/>
                                            </p:txEl>
                                          </p:spTgt>
                                        </p:tgtEl>
                                        <p:attrNameLst>
                                          <p:attrName>style.visibility</p:attrName>
                                        </p:attrNameLst>
                                      </p:cBhvr>
                                      <p:to>
                                        <p:strVal val="visible"/>
                                      </p:to>
                                    </p:set>
                                    <p:anim calcmode="lin" valueType="num">
                                      <p:cBhvr additive="base">
                                        <p:cTn id="48"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9"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nodeType="clickEffect">
                                  <p:stCondLst>
                                    <p:cond delay="0"/>
                                  </p:stCondLst>
                                  <p:childTnLst>
                                    <p:set>
                                      <p:cBhvr>
                                        <p:cTn id="53" dur="1" fill="hold">
                                          <p:stCondLst>
                                            <p:cond delay="0"/>
                                          </p:stCondLst>
                                        </p:cTn>
                                        <p:tgtEl>
                                          <p:spTgt spid="3">
                                            <p:txEl>
                                              <p:pRg st="8" end="8"/>
                                            </p:txEl>
                                          </p:spTgt>
                                        </p:tgtEl>
                                        <p:attrNameLst>
                                          <p:attrName>style.visibility</p:attrName>
                                        </p:attrNameLst>
                                      </p:cBhvr>
                                      <p:to>
                                        <p:strVal val="visible"/>
                                      </p:to>
                                    </p:set>
                                    <p:anim calcmode="lin" valueType="num">
                                      <p:cBhvr additive="base">
                                        <p:cTn id="54"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55"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2" presetClass="entr" presetSubtype="4" fill="hold" nodeType="clickEffect">
                                  <p:stCondLst>
                                    <p:cond delay="0"/>
                                  </p:stCondLst>
                                  <p:childTnLst>
                                    <p:set>
                                      <p:cBhvr>
                                        <p:cTn id="59" dur="1" fill="hold">
                                          <p:stCondLst>
                                            <p:cond delay="0"/>
                                          </p:stCondLst>
                                        </p:cTn>
                                        <p:tgtEl>
                                          <p:spTgt spid="3">
                                            <p:txEl>
                                              <p:pRg st="10" end="10"/>
                                            </p:txEl>
                                          </p:spTgt>
                                        </p:tgtEl>
                                        <p:attrNameLst>
                                          <p:attrName>style.visibility</p:attrName>
                                        </p:attrNameLst>
                                      </p:cBhvr>
                                      <p:to>
                                        <p:strVal val="visible"/>
                                      </p:to>
                                    </p:set>
                                    <p:anim calcmode="lin" valueType="num">
                                      <p:cBhvr additive="base">
                                        <p:cTn id="60"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61" dur="500" fill="hold"/>
                                        <p:tgtEl>
                                          <p:spTgt spid="3">
                                            <p:txEl>
                                              <p:pRg st="10" end="10"/>
                                            </p:txEl>
                                          </p:spTgt>
                                        </p:tgtEl>
                                        <p:attrNameLst>
                                          <p:attrName>ppt_y</p:attrName>
                                        </p:attrNameLst>
                                      </p:cBhvr>
                                      <p:tavLst>
                                        <p:tav tm="0">
                                          <p:val>
                                            <p:strVal val="1+#ppt_h/2"/>
                                          </p:val>
                                        </p:tav>
                                        <p:tav tm="100000">
                                          <p:val>
                                            <p:strVal val="#ppt_y"/>
                                          </p:val>
                                        </p:tav>
                                      </p:tavLst>
                                    </p:anim>
                                  </p:childTnLst>
                                </p:cTn>
                              </p:par>
                              <p:par>
                                <p:cTn id="62" presetID="2" presetClass="entr" presetSubtype="4" fill="hold" nodeType="withEffect">
                                  <p:stCondLst>
                                    <p:cond delay="0"/>
                                  </p:stCondLst>
                                  <p:childTnLst>
                                    <p:set>
                                      <p:cBhvr>
                                        <p:cTn id="63" dur="1" fill="hold">
                                          <p:stCondLst>
                                            <p:cond delay="0"/>
                                          </p:stCondLst>
                                        </p:cTn>
                                        <p:tgtEl>
                                          <p:spTgt spid="3">
                                            <p:txEl>
                                              <p:pRg st="11" end="11"/>
                                            </p:txEl>
                                          </p:spTgt>
                                        </p:tgtEl>
                                        <p:attrNameLst>
                                          <p:attrName>style.visibility</p:attrName>
                                        </p:attrNameLst>
                                      </p:cBhvr>
                                      <p:to>
                                        <p:strVal val="visible"/>
                                      </p:to>
                                    </p:set>
                                    <p:anim calcmode="lin" valueType="num">
                                      <p:cBhvr additive="base">
                                        <p:cTn id="64" dur="500" fill="hold"/>
                                        <p:tgtEl>
                                          <p:spTgt spid="3">
                                            <p:txEl>
                                              <p:pRg st="11" end="11"/>
                                            </p:txEl>
                                          </p:spTgt>
                                        </p:tgtEl>
                                        <p:attrNameLst>
                                          <p:attrName>ppt_x</p:attrName>
                                        </p:attrNameLst>
                                      </p:cBhvr>
                                      <p:tavLst>
                                        <p:tav tm="0">
                                          <p:val>
                                            <p:strVal val="#ppt_x"/>
                                          </p:val>
                                        </p:tav>
                                        <p:tav tm="100000">
                                          <p:val>
                                            <p:strVal val="#ppt_x"/>
                                          </p:val>
                                        </p:tav>
                                      </p:tavLst>
                                    </p:anim>
                                    <p:anim calcmode="lin" valueType="num">
                                      <p:cBhvr additive="base">
                                        <p:cTn id="65" dur="500" fill="hold"/>
                                        <p:tgtEl>
                                          <p:spTgt spid="3">
                                            <p:txEl>
                                              <p:pRg st="11" end="11"/>
                                            </p:txEl>
                                          </p:spTgt>
                                        </p:tgtEl>
                                        <p:attrNameLst>
                                          <p:attrName>ppt_y</p:attrName>
                                        </p:attrNameLst>
                                      </p:cBhvr>
                                      <p:tavLst>
                                        <p:tav tm="0">
                                          <p:val>
                                            <p:strVal val="1+#ppt_h/2"/>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2" presetClass="entr" presetSubtype="4" fill="hold" nodeType="clickEffect">
                                  <p:stCondLst>
                                    <p:cond delay="0"/>
                                  </p:stCondLst>
                                  <p:childTnLst>
                                    <p:set>
                                      <p:cBhvr>
                                        <p:cTn id="69" dur="1" fill="hold">
                                          <p:stCondLst>
                                            <p:cond delay="0"/>
                                          </p:stCondLst>
                                        </p:cTn>
                                        <p:tgtEl>
                                          <p:spTgt spid="3">
                                            <p:txEl>
                                              <p:pRg st="12" end="12"/>
                                            </p:txEl>
                                          </p:spTgt>
                                        </p:tgtEl>
                                        <p:attrNameLst>
                                          <p:attrName>style.visibility</p:attrName>
                                        </p:attrNameLst>
                                      </p:cBhvr>
                                      <p:to>
                                        <p:strVal val="visible"/>
                                      </p:to>
                                    </p:set>
                                    <p:anim calcmode="lin" valueType="num">
                                      <p:cBhvr additive="base">
                                        <p:cTn id="70" dur="500" fill="hold"/>
                                        <p:tgtEl>
                                          <p:spTgt spid="3">
                                            <p:txEl>
                                              <p:pRg st="12" end="12"/>
                                            </p:txEl>
                                          </p:spTgt>
                                        </p:tgtEl>
                                        <p:attrNameLst>
                                          <p:attrName>ppt_x</p:attrName>
                                        </p:attrNameLst>
                                      </p:cBhvr>
                                      <p:tavLst>
                                        <p:tav tm="0">
                                          <p:val>
                                            <p:strVal val="#ppt_x"/>
                                          </p:val>
                                        </p:tav>
                                        <p:tav tm="100000">
                                          <p:val>
                                            <p:strVal val="#ppt_x"/>
                                          </p:val>
                                        </p:tav>
                                      </p:tavLst>
                                    </p:anim>
                                    <p:anim calcmode="lin" valueType="num">
                                      <p:cBhvr additive="base">
                                        <p:cTn id="71" dur="500" fill="hold"/>
                                        <p:tgtEl>
                                          <p:spTgt spid="3">
                                            <p:txEl>
                                              <p:pRg st="12" end="12"/>
                                            </p:txEl>
                                          </p:spTgt>
                                        </p:tgtEl>
                                        <p:attrNameLst>
                                          <p:attrName>ppt_y</p:attrName>
                                        </p:attrNameLst>
                                      </p:cBhvr>
                                      <p:tavLst>
                                        <p:tav tm="0">
                                          <p:val>
                                            <p:strVal val="1+#ppt_h/2"/>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2" presetClass="entr" presetSubtype="4" fill="hold" nodeType="clickEffect">
                                  <p:stCondLst>
                                    <p:cond delay="0"/>
                                  </p:stCondLst>
                                  <p:childTnLst>
                                    <p:set>
                                      <p:cBhvr>
                                        <p:cTn id="75" dur="1" fill="hold">
                                          <p:stCondLst>
                                            <p:cond delay="0"/>
                                          </p:stCondLst>
                                        </p:cTn>
                                        <p:tgtEl>
                                          <p:spTgt spid="3">
                                            <p:txEl>
                                              <p:pRg st="13" end="13"/>
                                            </p:txEl>
                                          </p:spTgt>
                                        </p:tgtEl>
                                        <p:attrNameLst>
                                          <p:attrName>style.visibility</p:attrName>
                                        </p:attrNameLst>
                                      </p:cBhvr>
                                      <p:to>
                                        <p:strVal val="visible"/>
                                      </p:to>
                                    </p:set>
                                    <p:anim calcmode="lin" valueType="num">
                                      <p:cBhvr additive="base">
                                        <p:cTn id="76" dur="500" fill="hold"/>
                                        <p:tgtEl>
                                          <p:spTgt spid="3">
                                            <p:txEl>
                                              <p:pRg st="13" end="13"/>
                                            </p:txEl>
                                          </p:spTgt>
                                        </p:tgtEl>
                                        <p:attrNameLst>
                                          <p:attrName>ppt_x</p:attrName>
                                        </p:attrNameLst>
                                      </p:cBhvr>
                                      <p:tavLst>
                                        <p:tav tm="0">
                                          <p:val>
                                            <p:strVal val="#ppt_x"/>
                                          </p:val>
                                        </p:tav>
                                        <p:tav tm="100000">
                                          <p:val>
                                            <p:strVal val="#ppt_x"/>
                                          </p:val>
                                        </p:tav>
                                      </p:tavLst>
                                    </p:anim>
                                    <p:anim calcmode="lin" valueType="num">
                                      <p:cBhvr additive="base">
                                        <p:cTn id="77" dur="500" fill="hold"/>
                                        <p:tgtEl>
                                          <p:spTgt spid="3">
                                            <p:txEl>
                                              <p:pRg st="13" end="1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p:nvPr/>
        </p:nvSpPr>
        <p:spPr>
          <a:xfrm>
            <a:off x="293297" y="245291"/>
            <a:ext cx="11559396" cy="6370975"/>
          </a:xfrm>
          <a:prstGeom prst="rect">
            <a:avLst/>
          </a:prstGeom>
        </p:spPr>
        <p:txBody>
          <a:bodyPr wrap="square">
            <a:spAutoFit/>
          </a:bodyPr>
          <a:lstStyle/>
          <a:p>
            <a:r>
              <a:rPr lang="fr-FR" sz="2400" dirty="0"/>
              <a:t>1.2. Physiologie pulmonaire du sujet obèse</a:t>
            </a:r>
          </a:p>
          <a:p>
            <a:r>
              <a:rPr lang="fr-FR" sz="2400" dirty="0"/>
              <a:t>L’obésité est associée à :</a:t>
            </a:r>
          </a:p>
          <a:p>
            <a:r>
              <a:rPr lang="fr-FR" sz="2400" dirty="0"/>
              <a:t>• Une diminution de la capacité résiduelle fonctionnelle (CRF). La diminution est exponentielle avec l’augmentation du poids. La CRF est de 2 l pour un IMC à</a:t>
            </a:r>
          </a:p>
          <a:p>
            <a:r>
              <a:rPr lang="fr-FR" sz="2400" dirty="0"/>
              <a:t>25 </a:t>
            </a:r>
            <a:r>
              <a:rPr lang="fr-FR" sz="2400" dirty="0" err="1"/>
              <a:t>kg.m</a:t>
            </a:r>
            <a:r>
              <a:rPr lang="fr-FR" sz="2400" dirty="0"/>
              <a:t>-2 alors qu’elle n’est plus que de 1 l lorsque l’IMC est à 35 </a:t>
            </a:r>
            <a:r>
              <a:rPr lang="fr-FR" sz="2400" dirty="0" err="1"/>
              <a:t>kg.m</a:t>
            </a:r>
            <a:r>
              <a:rPr lang="fr-FR" sz="2400" dirty="0"/>
              <a:t>-2. La diminution de la CRF est elle-même associée à la survenue d’atélectasies et à l’hypoxémie.</a:t>
            </a:r>
          </a:p>
          <a:p>
            <a:r>
              <a:rPr lang="fr-FR" sz="2400" dirty="0"/>
              <a:t>• Une diminution de la compliance du système respiratoire. Il s’agit d’une diminution de la compliance de la paroi thoracique et de la compliance pulmonaire.</a:t>
            </a:r>
          </a:p>
          <a:p>
            <a:r>
              <a:rPr lang="fr-FR" sz="2400" dirty="0"/>
              <a:t>La compliance respiratoire est de 75 cmH2O pour un IMC à 25 </a:t>
            </a:r>
            <a:r>
              <a:rPr lang="fr-FR" sz="2400" dirty="0" err="1"/>
              <a:t>kg.m</a:t>
            </a:r>
            <a:r>
              <a:rPr lang="fr-FR" sz="2400" dirty="0"/>
              <a:t>-2 alors qu’elle n’est plus que de 50 cmH2O lorsque l’IMC est à 35 </a:t>
            </a:r>
            <a:r>
              <a:rPr lang="fr-FR" sz="2400" dirty="0" err="1"/>
              <a:t>kg.m</a:t>
            </a:r>
            <a:r>
              <a:rPr lang="fr-FR" sz="2400" dirty="0"/>
              <a:t>-2.</a:t>
            </a:r>
          </a:p>
          <a:p>
            <a:r>
              <a:rPr lang="fr-FR" sz="2400" dirty="0"/>
              <a:t>• Une augmentation des résistances du système respiratoire. Les résistances des voies aériennes supérieures sont augmentées chez le sujet obèse. En cas de pathologie pulmonaire associée (asthme, BPCO), les résistances des voies aériennes inférieures le sont aussi.</a:t>
            </a:r>
          </a:p>
          <a:p>
            <a:r>
              <a:rPr lang="fr-FR" sz="2400" dirty="0"/>
              <a:t>• Un allongement du temps de vidange pulmonaire. Les pathologies pulmonaires</a:t>
            </a:r>
          </a:p>
          <a:p>
            <a:r>
              <a:rPr lang="fr-FR" sz="2400" dirty="0"/>
              <a:t>associées à l’obésité se traduisent le plus souvent par un allongement du temps de vidange pulmonaire.</a:t>
            </a:r>
          </a:p>
        </p:txBody>
      </p:sp>
    </p:spTree>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me 1"/>
          <p:cNvGraphicFramePr/>
          <p:nvPr/>
        </p:nvGraphicFramePr>
        <p:xfrm>
          <a:off x="7901795" y="892195"/>
          <a:ext cx="4031411"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3" name="Diagramme 2"/>
          <p:cNvGraphicFramePr/>
          <p:nvPr/>
        </p:nvGraphicFramePr>
        <p:xfrm>
          <a:off x="327807" y="974786"/>
          <a:ext cx="4123423" cy="5883214"/>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4" name="Ellipse 3"/>
          <p:cNvSpPr/>
          <p:nvPr/>
        </p:nvSpPr>
        <p:spPr>
          <a:xfrm>
            <a:off x="224286" y="4873923"/>
            <a:ext cx="5469148" cy="198407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ZoneTexte 8"/>
          <p:cNvSpPr txBox="1"/>
          <p:nvPr/>
        </p:nvSpPr>
        <p:spPr>
          <a:xfrm>
            <a:off x="448574" y="5175849"/>
            <a:ext cx="5313872" cy="1384995"/>
          </a:xfrm>
          <a:prstGeom prst="rect">
            <a:avLst/>
          </a:prstGeom>
          <a:noFill/>
        </p:spPr>
        <p:txBody>
          <a:bodyPr wrap="square" rtlCol="0">
            <a:spAutoFit/>
          </a:bodyPr>
          <a:lstStyle/>
          <a:p>
            <a:r>
              <a:rPr lang="fr-FR" sz="3600" b="1" dirty="0"/>
              <a:t>Hypoxémie + Hypercapnie</a:t>
            </a:r>
          </a:p>
          <a:p>
            <a:r>
              <a:rPr lang="fr-FR" sz="3600" b="1" dirty="0"/>
              <a:t>              </a:t>
            </a:r>
            <a:r>
              <a:rPr lang="fr-FR" sz="4800" b="1" dirty="0"/>
              <a:t>=SOH</a:t>
            </a:r>
            <a:endParaRPr lang="fr-FR" sz="3200" dirty="0"/>
          </a:p>
        </p:txBody>
      </p:sp>
      <p:sp>
        <p:nvSpPr>
          <p:cNvPr id="10" name="Flèche gauche 9"/>
          <p:cNvSpPr/>
          <p:nvPr/>
        </p:nvSpPr>
        <p:spPr>
          <a:xfrm>
            <a:off x="5676179" y="5331124"/>
            <a:ext cx="1984077" cy="914400"/>
          </a:xfrm>
          <a:prstGeom prst="left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sp>
        <p:nvSpPr>
          <p:cNvPr id="11" name="Flèche gauche 10"/>
          <p:cNvSpPr/>
          <p:nvPr/>
        </p:nvSpPr>
        <p:spPr>
          <a:xfrm rot="16200000">
            <a:off x="2284562" y="4096111"/>
            <a:ext cx="583722" cy="914400"/>
          </a:xfrm>
          <a:prstGeom prst="left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Rectangle 11"/>
          <p:cNvSpPr/>
          <p:nvPr/>
        </p:nvSpPr>
        <p:spPr>
          <a:xfrm>
            <a:off x="1421181" y="0"/>
            <a:ext cx="9963048" cy="769441"/>
          </a:xfrm>
          <a:prstGeom prst="rect">
            <a:avLst/>
          </a:prstGeom>
        </p:spPr>
        <p:txBody>
          <a:bodyPr wrap="none">
            <a:spAutoFit/>
          </a:bodyPr>
          <a:lstStyle/>
          <a:p>
            <a:r>
              <a:rPr lang="fr-FR" sz="4400" b="1" dirty="0">
                <a:solidFill>
                  <a:srgbClr val="C00000"/>
                </a:solidFill>
              </a:rPr>
              <a:t>Mécanismes physiopathologiques du SOH</a:t>
            </a:r>
          </a:p>
        </p:txBody>
      </p:sp>
      <p:pic>
        <p:nvPicPr>
          <p:cNvPr id="2052" name="Picture 4" descr="http://images.slideplayer.fr/10/2872317/slides/slide_31.jpg"/>
          <p:cNvPicPr>
            <a:picLocks noChangeAspect="1" noChangeArrowheads="1"/>
          </p:cNvPicPr>
          <p:nvPr/>
        </p:nvPicPr>
        <p:blipFill>
          <a:blip r:embed="rId13"/>
          <a:srcRect/>
          <a:stretch>
            <a:fillRect/>
          </a:stretch>
        </p:blipFill>
        <p:spPr bwMode="auto">
          <a:xfrm>
            <a:off x="4658564" y="1449238"/>
            <a:ext cx="3091173" cy="2881222"/>
          </a:xfrm>
          <a:prstGeom prst="rect">
            <a:avLst/>
          </a:prstGeom>
          <a:noFill/>
        </p:spPr>
      </p:pic>
      <p:sp>
        <p:nvSpPr>
          <p:cNvPr id="13" name="Flèche vers le haut 12"/>
          <p:cNvSpPr/>
          <p:nvPr/>
        </p:nvSpPr>
        <p:spPr>
          <a:xfrm>
            <a:off x="7899720" y="2493878"/>
            <a:ext cx="242497" cy="655608"/>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Flèche vers le bas 15"/>
          <p:cNvSpPr/>
          <p:nvPr/>
        </p:nvSpPr>
        <p:spPr>
          <a:xfrm>
            <a:off x="7897003" y="3170732"/>
            <a:ext cx="242498" cy="88915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p:nvPr/>
        </p:nvSpPr>
        <p:spPr>
          <a:xfrm>
            <a:off x="258793" y="737841"/>
            <a:ext cx="11680166" cy="5632311"/>
          </a:xfrm>
          <a:prstGeom prst="rect">
            <a:avLst/>
          </a:prstGeom>
        </p:spPr>
        <p:txBody>
          <a:bodyPr wrap="square">
            <a:spAutoFit/>
          </a:bodyPr>
          <a:lstStyle/>
          <a:p>
            <a:endParaRPr lang="fr-FR" dirty="0"/>
          </a:p>
          <a:p>
            <a:r>
              <a:rPr lang="fr-FR" b="1" dirty="0"/>
              <a:t>REPERCUSSIONS DE L’OBESITE SUR LA FONCTION RESPIRATOIRE </a:t>
            </a:r>
          </a:p>
          <a:p>
            <a:r>
              <a:rPr lang="fr-FR" dirty="0"/>
              <a:t>Dans l’obésité simple, les épreuves fonctionnelles respiratoires sont souvent normales. </a:t>
            </a:r>
          </a:p>
          <a:p>
            <a:r>
              <a:rPr lang="fr-FR" dirty="0"/>
              <a:t>L’anomalie fonctionnelle respiratoire la plus fréquente est la réduction du </a:t>
            </a:r>
            <a:r>
              <a:rPr lang="fr-FR" b="1" dirty="0"/>
              <a:t>volume de réserve expiratoire (VRE), </a:t>
            </a:r>
            <a:r>
              <a:rPr lang="fr-FR" dirty="0"/>
              <a:t>les autres volumes pulmonaires restant normaux. En cas d’obésité sévère, il est plus fréquemment de mettre en évidence un déficit ventilatoire restrictif. </a:t>
            </a:r>
          </a:p>
          <a:p>
            <a:r>
              <a:rPr lang="fr-FR" dirty="0"/>
              <a:t>En plus </a:t>
            </a:r>
            <a:r>
              <a:rPr lang="fr-FR" b="1" dirty="0"/>
              <a:t>la compliance totale du système respiratoire </a:t>
            </a:r>
            <a:r>
              <a:rPr lang="fr-FR" dirty="0"/>
              <a:t>est diminuée, et la résistance totale du système respiratoire, et les résistances des voies aériennes et de la paroi thoracique sont toutes augmentées, principalement du fait de la réduction des volumes pulmonaires [4]. </a:t>
            </a:r>
          </a:p>
          <a:p>
            <a:r>
              <a:rPr lang="fr-FR" b="1" dirty="0">
                <a:solidFill>
                  <a:srgbClr val="FF0000"/>
                </a:solidFill>
              </a:rPr>
              <a:t>L’augmentation de la résistance du système respiratoire, la diminution de sa compliance, et l’excédent de charge inspiratoire explique l’augmentation du travail ventilatoire et son coût énergétique. </a:t>
            </a:r>
          </a:p>
          <a:p>
            <a:r>
              <a:rPr lang="fr-FR" dirty="0"/>
              <a:t>Les patients très obèses ont habituellement une hypoxémie modérée (Pa 02 autours de 70mmHg), elle est plus accentuée en position couchée et s’atténue ou disparaît en position assise, au cours de l’hyperventilation ou de l’exercice. L’hypoxémie s’explique par une anomalie du rapport ventilation perfusion : la ventilation des bases est diminuée alors que la perfusion de ces mêmes territoires reste conservée. </a:t>
            </a:r>
          </a:p>
          <a:p>
            <a:r>
              <a:rPr lang="fr-FR" dirty="0"/>
              <a:t>Les patients avec un syndrome obésité-hypoventilation ont un tableau d’insuffisance respiratoire </a:t>
            </a:r>
            <a:r>
              <a:rPr lang="fr-FR" dirty="0" err="1"/>
              <a:t>hypercapnique</a:t>
            </a:r>
            <a:r>
              <a:rPr lang="fr-FR" dirty="0"/>
              <a:t> en rapport essentiellement avec l’hypoventilation alvéolaire. </a:t>
            </a:r>
          </a:p>
          <a:p>
            <a:r>
              <a:rPr lang="fr-FR" dirty="0"/>
              <a:t>A ces phénomènes s’ajoute une perturbation du contrôle de la ventilation par les centres respiratoires ainsi la réponse ventilatoire en CO2 est généralement diminuée d’environ 40% en cas d’obésité simple et 65% en cas de syndrome obésité-hypoventilation [5]. </a:t>
            </a:r>
          </a:p>
        </p:txBody>
      </p:sp>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879769" y="440647"/>
            <a:ext cx="9753600" cy="769441"/>
          </a:xfrm>
          <a:prstGeom prst="rect">
            <a:avLst/>
          </a:prstGeom>
          <a:noFill/>
        </p:spPr>
        <p:txBody>
          <a:bodyPr wrap="square" rtlCol="0">
            <a:spAutoFit/>
          </a:bodyPr>
          <a:lstStyle/>
          <a:p>
            <a:pPr algn="ctr"/>
            <a:r>
              <a:rPr lang="fr-FR" sz="4400" b="1" dirty="0">
                <a:solidFill>
                  <a:srgbClr val="C00000"/>
                </a:solidFill>
              </a:rPr>
              <a:t>Intérêt</a:t>
            </a:r>
          </a:p>
        </p:txBody>
      </p:sp>
      <p:sp>
        <p:nvSpPr>
          <p:cNvPr id="4" name="Rectangle 3"/>
          <p:cNvSpPr/>
          <p:nvPr/>
        </p:nvSpPr>
        <p:spPr>
          <a:xfrm>
            <a:off x="515645" y="1675915"/>
            <a:ext cx="11354302" cy="4462760"/>
          </a:xfrm>
          <a:prstGeom prst="rect">
            <a:avLst/>
          </a:prstGeom>
        </p:spPr>
        <p:txBody>
          <a:bodyPr wrap="square">
            <a:spAutoFit/>
          </a:bodyPr>
          <a:lstStyle/>
          <a:p>
            <a:pPr marL="457200" indent="-457200">
              <a:buFont typeface="Wingdings" panose="05000000000000000000" pitchFamily="2" charset="2"/>
              <a:buChar char="Ø"/>
            </a:pPr>
            <a:r>
              <a:rPr lang="fr-FR" sz="3600" b="1" dirty="0">
                <a:solidFill>
                  <a:srgbClr val="002060"/>
                </a:solidFill>
              </a:rPr>
              <a:t>Syndrome fréquent et méconnue</a:t>
            </a:r>
            <a:endParaRPr lang="fr-FR" sz="3200" b="1" dirty="0">
              <a:solidFill>
                <a:srgbClr val="002060"/>
              </a:solidFill>
            </a:endParaRPr>
          </a:p>
          <a:p>
            <a:r>
              <a:rPr lang="fr-FR" sz="2400" b="1" dirty="0"/>
              <a:t>    </a:t>
            </a:r>
            <a:endParaRPr lang="fr-FR" sz="2800" dirty="0"/>
          </a:p>
          <a:p>
            <a:pPr marL="342900" indent="-342900">
              <a:buFont typeface="Wingdings" panose="05000000000000000000" pitchFamily="2" charset="2"/>
              <a:buChar char="Ø"/>
            </a:pPr>
            <a:r>
              <a:rPr lang="fr-FR" sz="3200" b="1" dirty="0">
                <a:solidFill>
                  <a:srgbClr val="002060"/>
                </a:solidFill>
              </a:rPr>
              <a:t> </a:t>
            </a:r>
            <a:r>
              <a:rPr lang="fr-FR" sz="3600" b="1" dirty="0">
                <a:solidFill>
                  <a:srgbClr val="002060"/>
                </a:solidFill>
              </a:rPr>
              <a:t>Syndrome sous diagnostiqué et sous traité</a:t>
            </a:r>
            <a:endParaRPr lang="fr-FR" sz="3200" b="1" dirty="0">
              <a:solidFill>
                <a:srgbClr val="002060"/>
              </a:solidFill>
            </a:endParaRPr>
          </a:p>
          <a:p>
            <a:pPr marL="342900" indent="-342900">
              <a:buFont typeface="Wingdings" panose="05000000000000000000" pitchFamily="2" charset="2"/>
              <a:buChar char="Ø"/>
            </a:pPr>
            <a:endParaRPr lang="fr-FR" sz="2400" dirty="0">
              <a:solidFill>
                <a:srgbClr val="002060"/>
              </a:solidFill>
            </a:endParaRPr>
          </a:p>
          <a:p>
            <a:pPr marL="457200" indent="-457200">
              <a:buFont typeface="Wingdings" panose="05000000000000000000" pitchFamily="2" charset="2"/>
              <a:buChar char="Ø"/>
            </a:pPr>
            <a:r>
              <a:rPr lang="fr-FR" sz="3600" b="1" dirty="0">
                <a:solidFill>
                  <a:srgbClr val="002060"/>
                </a:solidFill>
              </a:rPr>
              <a:t>Syndrome dangereux</a:t>
            </a:r>
            <a:r>
              <a:rPr lang="fr-FR" sz="3600" dirty="0">
                <a:solidFill>
                  <a:srgbClr val="002060"/>
                </a:solidFill>
              </a:rPr>
              <a:t>: </a:t>
            </a:r>
            <a:r>
              <a:rPr lang="fr-FR" sz="2000" dirty="0"/>
              <a:t>risque cardio-vasculaire , respiratoires et  métaboliques accru .</a:t>
            </a:r>
            <a:endParaRPr lang="fr-FR" sz="2800" dirty="0"/>
          </a:p>
          <a:p>
            <a:endParaRPr lang="fr-FR" sz="2400" dirty="0"/>
          </a:p>
          <a:p>
            <a:pPr marL="457200" indent="-457200">
              <a:buFont typeface="Wingdings" panose="05000000000000000000" pitchFamily="2" charset="2"/>
              <a:buChar char="Ø"/>
            </a:pPr>
            <a:r>
              <a:rPr lang="fr-FR" sz="3600" b="1" dirty="0">
                <a:solidFill>
                  <a:srgbClr val="002060"/>
                </a:solidFill>
              </a:rPr>
              <a:t>Syndrome</a:t>
            </a:r>
            <a:r>
              <a:rPr lang="fr-FR" sz="3600" dirty="0">
                <a:solidFill>
                  <a:srgbClr val="002060"/>
                </a:solidFill>
              </a:rPr>
              <a:t> </a:t>
            </a:r>
            <a:r>
              <a:rPr lang="fr-FR" sz="3600" dirty="0"/>
              <a:t>:</a:t>
            </a:r>
            <a:r>
              <a:rPr lang="fr-FR" sz="2800" dirty="0"/>
              <a:t> </a:t>
            </a:r>
            <a:r>
              <a:rPr lang="fr-FR" sz="2000" dirty="0"/>
              <a:t>altéré la qualité de vie , hospitalisation récurrente,</a:t>
            </a:r>
            <a:r>
              <a:rPr lang="fr-FR" dirty="0"/>
              <a:t>  </a:t>
            </a:r>
            <a:r>
              <a:rPr lang="fr-FR" sz="2000" dirty="0"/>
              <a:t>couts de santé élevé</a:t>
            </a:r>
          </a:p>
          <a:p>
            <a:pPr marL="457200" indent="-457200"/>
            <a:endParaRPr lang="fr-FR" sz="1600" dirty="0"/>
          </a:p>
          <a:p>
            <a:pPr marL="457200" indent="-457200">
              <a:buFont typeface="Wingdings" panose="05000000000000000000" pitchFamily="2" charset="2"/>
              <a:buChar char="Ø"/>
            </a:pPr>
            <a:r>
              <a:rPr lang="fr-FR" sz="3600" b="1" dirty="0">
                <a:solidFill>
                  <a:srgbClr val="002060"/>
                </a:solidFill>
              </a:rPr>
              <a:t>Syndrome</a:t>
            </a:r>
            <a:r>
              <a:rPr lang="fr-FR" sz="3600" b="1" dirty="0">
                <a:solidFill>
                  <a:srgbClr val="0070C0"/>
                </a:solidFill>
              </a:rPr>
              <a:t> </a:t>
            </a:r>
            <a:r>
              <a:rPr lang="fr-FR" sz="3200" b="1" dirty="0">
                <a:solidFill>
                  <a:srgbClr val="002060"/>
                </a:solidFill>
              </a:rPr>
              <a:t>:</a:t>
            </a:r>
            <a:r>
              <a:rPr lang="fr-FR" sz="3200" b="1" dirty="0">
                <a:solidFill>
                  <a:srgbClr val="0070C0"/>
                </a:solidFill>
              </a:rPr>
              <a:t> </a:t>
            </a:r>
            <a:r>
              <a:rPr lang="fr-FR" sz="2000" dirty="0"/>
              <a:t>traitement instrumental efficace; PPC/VNI </a:t>
            </a:r>
            <a:endParaRPr lang="fr-FR" sz="2800" dirty="0"/>
          </a:p>
          <a:p>
            <a:pPr marL="457200" indent="-457200">
              <a:buFont typeface="Wingdings" panose="05000000000000000000" pitchFamily="2" charset="2"/>
              <a:buChar char="Ø"/>
            </a:pPr>
            <a:endParaRPr lang="fr-FR" sz="1600" dirty="0"/>
          </a:p>
        </p:txBody>
      </p:sp>
      <p:pic>
        <p:nvPicPr>
          <p:cNvPr id="5" name="Image 4"/>
          <p:cNvPicPr>
            <a:picLocks noChangeAspect="1"/>
          </p:cNvPicPr>
          <p:nvPr/>
        </p:nvPicPr>
        <p:blipFill>
          <a:blip r:embed="rId2"/>
          <a:stretch>
            <a:fillRect/>
          </a:stretch>
        </p:blipFill>
        <p:spPr>
          <a:xfrm>
            <a:off x="9525167" y="1210088"/>
            <a:ext cx="1536325" cy="1426588"/>
          </a:xfrm>
          <a:prstGeom prst="rect">
            <a:avLst/>
          </a:prstGeom>
        </p:spPr>
      </p:pic>
    </p:spTree>
    <p:extLst>
      <p:ext uri="{BB962C8B-B14F-4D97-AF65-F5344CB8AC3E}">
        <p14:creationId xmlns:p14="http://schemas.microsoft.com/office/powerpoint/2010/main" val="2952817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 calcmode="lin" valueType="num">
                                      <p:cBhvr additive="base">
                                        <p:cTn id="13"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anim calcmode="lin" valueType="num">
                                      <p:cBhvr additive="base">
                                        <p:cTn id="19"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
                                            <p:txEl>
                                              <p:pRg st="6" end="6"/>
                                            </p:txEl>
                                          </p:spTgt>
                                        </p:tgtEl>
                                        <p:attrNameLst>
                                          <p:attrName>style.visibility</p:attrName>
                                        </p:attrNameLst>
                                      </p:cBhvr>
                                      <p:to>
                                        <p:strVal val="visible"/>
                                      </p:to>
                                    </p:set>
                                    <p:anim calcmode="lin" valueType="num">
                                      <p:cBhvr additive="base">
                                        <p:cTn id="25"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4">
                                            <p:txEl>
                                              <p:pRg st="8" end="8"/>
                                            </p:txEl>
                                          </p:spTgt>
                                        </p:tgtEl>
                                        <p:attrNameLst>
                                          <p:attrName>style.visibility</p:attrName>
                                        </p:attrNameLst>
                                      </p:cBhvr>
                                      <p:to>
                                        <p:strVal val="visible"/>
                                      </p:to>
                                    </p:set>
                                    <p:anim calcmode="lin" valueType="num">
                                      <p:cBhvr additive="base">
                                        <p:cTn id="31" dur="500" fill="hold"/>
                                        <p:tgtEl>
                                          <p:spTgt spid="4">
                                            <p:txEl>
                                              <p:pRg st="8" end="8"/>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me 2"/>
          <p:cNvGraphicFramePr/>
          <p:nvPr/>
        </p:nvGraphicFramePr>
        <p:xfrm>
          <a:off x="640080" y="876420"/>
          <a:ext cx="11155680" cy="57464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ZoneTexte 4"/>
          <p:cNvSpPr txBox="1"/>
          <p:nvPr/>
        </p:nvSpPr>
        <p:spPr>
          <a:xfrm>
            <a:off x="416860" y="0"/>
            <a:ext cx="11775140" cy="769441"/>
          </a:xfrm>
          <a:prstGeom prst="rect">
            <a:avLst/>
          </a:prstGeom>
          <a:noFill/>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FR" sz="4400" b="1" dirty="0">
                <a:solidFill>
                  <a:srgbClr val="C00000"/>
                </a:solidFill>
              </a:rPr>
              <a:t>Mécanismes de l’hypoventilation alvéolaire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i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me 1"/>
          <p:cNvGraphicFramePr/>
          <p:nvPr/>
        </p:nvGraphicFramePr>
        <p:xfrm>
          <a:off x="483325" y="1007049"/>
          <a:ext cx="11090365" cy="585095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Rectangle 2"/>
          <p:cNvSpPr/>
          <p:nvPr/>
        </p:nvSpPr>
        <p:spPr>
          <a:xfrm>
            <a:off x="1798806" y="0"/>
            <a:ext cx="8847422" cy="769441"/>
          </a:xfrm>
          <a:prstGeom prst="rect">
            <a:avLst/>
          </a:prstGeom>
        </p:spPr>
        <p:txBody>
          <a:bodyPr wrap="none">
            <a:spAutoFit/>
          </a:bodyPr>
          <a:lstStyle/>
          <a:p>
            <a:r>
              <a:rPr lang="fr-FR" sz="4400" b="1" dirty="0">
                <a:solidFill>
                  <a:srgbClr val="C00000"/>
                </a:solidFill>
              </a:rPr>
              <a:t>1-Contraites Mécanique Respiratoire</a:t>
            </a:r>
            <a:r>
              <a:rPr lang="fr-FR" sz="3600" b="1" dirty="0">
                <a:solidFill>
                  <a:srgbClr val="C00000"/>
                </a:solidFill>
              </a:rPr>
              <a:t> </a:t>
            </a:r>
            <a:endParaRPr lang="fr-FR" sz="3600" dirty="0">
              <a:solidFill>
                <a:srgbClr val="C00000"/>
              </a:solidFill>
            </a:endParaRPr>
          </a:p>
        </p:txBody>
      </p:sp>
      <p:grpSp>
        <p:nvGrpSpPr>
          <p:cNvPr id="4" name="Groupe 3"/>
          <p:cNvGrpSpPr/>
          <p:nvPr/>
        </p:nvGrpSpPr>
        <p:grpSpPr>
          <a:xfrm>
            <a:off x="7843052" y="3724762"/>
            <a:ext cx="477004" cy="558005"/>
            <a:chOff x="6868195" y="396449"/>
            <a:chExt cx="477004" cy="558005"/>
          </a:xfrm>
          <a:scene3d>
            <a:camera prst="orthographicFront"/>
            <a:lightRig rig="flat" dir="t"/>
          </a:scene3d>
        </p:grpSpPr>
        <p:sp>
          <p:nvSpPr>
            <p:cNvPr id="5" name="Flèche droite 4"/>
            <p:cNvSpPr/>
            <p:nvPr/>
          </p:nvSpPr>
          <p:spPr>
            <a:xfrm>
              <a:off x="6868195" y="396449"/>
              <a:ext cx="477004" cy="558005"/>
            </a:xfrm>
            <a:prstGeom prst="rightArrow">
              <a:avLst>
                <a:gd name="adj1" fmla="val 60000"/>
                <a:gd name="adj2" fmla="val 50000"/>
              </a:avLst>
            </a:prstGeom>
            <a:sp3d z="-80000" prstMaterial="plastic">
              <a:bevelT w="50800" h="50800"/>
              <a:bevelB w="25400" h="25400" prst="angle"/>
            </a:sp3d>
          </p:spPr>
          <p:style>
            <a:lnRef idx="0">
              <a:schemeClr val="dk2">
                <a:tint val="60000"/>
                <a:hueOff val="0"/>
                <a:satOff val="0"/>
                <a:lumOff val="0"/>
                <a:alphaOff val="0"/>
              </a:schemeClr>
            </a:lnRef>
            <a:fillRef idx="3">
              <a:schemeClr val="dk2">
                <a:tint val="60000"/>
                <a:hueOff val="0"/>
                <a:satOff val="0"/>
                <a:lumOff val="0"/>
                <a:alphaOff val="0"/>
              </a:schemeClr>
            </a:fillRef>
            <a:effectRef idx="2">
              <a:schemeClr val="dk2">
                <a:tint val="60000"/>
                <a:hueOff val="0"/>
                <a:satOff val="0"/>
                <a:lumOff val="0"/>
                <a:alphaOff val="0"/>
              </a:schemeClr>
            </a:effectRef>
            <a:fontRef idx="minor">
              <a:schemeClr val="lt1"/>
            </a:fontRef>
          </p:style>
        </p:sp>
        <p:sp>
          <p:nvSpPr>
            <p:cNvPr id="6" name="Flèche droite 4"/>
            <p:cNvSpPr/>
            <p:nvPr/>
          </p:nvSpPr>
          <p:spPr>
            <a:xfrm>
              <a:off x="6868195" y="508050"/>
              <a:ext cx="333903" cy="334803"/>
            </a:xfrm>
            <a:prstGeom prst="rect">
              <a:avLst/>
            </a:prstGeom>
            <a:sp3d z="-80000"/>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endParaRPr lang="fr-FR" sz="1600" kern="1200"/>
            </a:p>
          </p:txBody>
        </p:sp>
      </p:grpSp>
      <p:sp>
        <p:nvSpPr>
          <p:cNvPr id="10" name="Rectangle à coins arrondis 9"/>
          <p:cNvSpPr/>
          <p:nvPr/>
        </p:nvSpPr>
        <p:spPr>
          <a:xfrm>
            <a:off x="9157063" y="5394960"/>
            <a:ext cx="2625634" cy="1293223"/>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ZoneTexte 10"/>
          <p:cNvSpPr txBox="1"/>
          <p:nvPr/>
        </p:nvSpPr>
        <p:spPr>
          <a:xfrm>
            <a:off x="9300755" y="5421086"/>
            <a:ext cx="2364377" cy="1200329"/>
          </a:xfrm>
          <a:prstGeom prst="rect">
            <a:avLst/>
          </a:prstGeom>
          <a:noFill/>
        </p:spPr>
        <p:txBody>
          <a:bodyPr wrap="square" rtlCol="0">
            <a:spAutoFit/>
          </a:bodyPr>
          <a:lstStyle/>
          <a:p>
            <a:r>
              <a:rPr lang="fr-FR" b="1" i="1" dirty="0"/>
              <a:t>diminution de la force et de l'endurance des muscles inspirateurs  chez SOH ????</a:t>
            </a:r>
            <a:endParaRPr lang="fr-FR" dirty="0"/>
          </a:p>
        </p:txBody>
      </p:sp>
      <p:sp>
        <p:nvSpPr>
          <p:cNvPr id="12" name="Plus 11"/>
          <p:cNvSpPr/>
          <p:nvPr/>
        </p:nvSpPr>
        <p:spPr>
          <a:xfrm>
            <a:off x="9980022" y="4702629"/>
            <a:ext cx="666206" cy="613955"/>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2" name="Diagramme 1"/>
          <p:cNvGraphicFramePr/>
          <p:nvPr/>
        </p:nvGraphicFramePr>
        <p:xfrm>
          <a:off x="569343" y="1000664"/>
          <a:ext cx="11231593" cy="546914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Rectangle 2"/>
          <p:cNvSpPr/>
          <p:nvPr/>
        </p:nvSpPr>
        <p:spPr>
          <a:xfrm>
            <a:off x="3082837" y="0"/>
            <a:ext cx="6323141" cy="769441"/>
          </a:xfrm>
          <a:prstGeom prst="rect">
            <a:avLst/>
          </a:prstGeom>
        </p:spPr>
        <p:txBody>
          <a:bodyPr wrap="none">
            <a:spAutoFit/>
          </a:bodyPr>
          <a:lstStyle/>
          <a:p>
            <a:r>
              <a:rPr lang="fr-FR" sz="4400" b="1" dirty="0">
                <a:solidFill>
                  <a:srgbClr val="C00000"/>
                </a:solidFill>
              </a:rPr>
              <a:t>1-Mécanique Respiratoire</a:t>
            </a:r>
            <a:r>
              <a:rPr lang="fr-FR" sz="3600" b="1" dirty="0">
                <a:solidFill>
                  <a:srgbClr val="C00000"/>
                </a:solidFill>
              </a:rPr>
              <a:t> </a:t>
            </a:r>
            <a:endParaRPr lang="fr-FR" sz="3600" dirty="0">
              <a:solidFill>
                <a:srgbClr val="C00000"/>
              </a:solidFil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p:nvPr/>
        </p:nvSpPr>
        <p:spPr>
          <a:xfrm>
            <a:off x="496388" y="1221607"/>
            <a:ext cx="11260183" cy="4893647"/>
          </a:xfrm>
          <a:prstGeom prst="rect">
            <a:avLst/>
          </a:prstGeom>
        </p:spPr>
        <p:txBody>
          <a:bodyPr wrap="square">
            <a:spAutoFit/>
          </a:bodyPr>
          <a:lstStyle/>
          <a:p>
            <a:r>
              <a:rPr lang="fr-FR" sz="2400" dirty="0"/>
              <a:t>" </a:t>
            </a:r>
            <a:r>
              <a:rPr lang="fr-FR" sz="2400" b="1" i="1" dirty="0"/>
              <a:t>Mécanique </a:t>
            </a:r>
            <a:r>
              <a:rPr lang="fr-FR" sz="2400" b="1" i="1" dirty="0" err="1"/>
              <a:t>thoraco</a:t>
            </a:r>
            <a:r>
              <a:rPr lang="fr-FR" sz="2400" b="1" i="1" dirty="0"/>
              <a:t>-pulmonaire : dans les études portant sur les mécanismes de l'hypoventilation alvéolaire </a:t>
            </a:r>
            <a:r>
              <a:rPr lang="fr-FR" sz="2400" dirty="0"/>
              <a:t>associée à l'obésité, la réduction des volumes pulmonaires (capacité vitale forcée, capacité résiduelle fonctionnelle et capacité pulmonaire totale) est l'un des facteurs significatifs retrouvés. Ces réductions des volumes sont associées à une diminution de la compliance thoraco-pulmonaire et à une augmentation du travail respiratoire.</a:t>
            </a:r>
          </a:p>
          <a:p>
            <a:r>
              <a:rPr lang="fr-FR" sz="2400" dirty="0"/>
              <a:t>L'origine de la diminution des volumes pulmonaires est le plus souvent liée à la charge mécanique induite par l'accumulation de la masse graisseuse intra thoracique et abdominale. Si cette diminution de la fonction respiratoire est systématiquement évoquée pour expliquer l'hypercapnie au cours du SOH, les modèles de régression retrouvés dans la littérature montrent que les paramètres de la fonction respiratoire n'expliquent qu'une faible proportion de la variance de la PaCO2 (H 10 %). Cela suggère que d'autres facteurs prédisposent à l'hypoventilation chez ces patients obèses.</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me 1"/>
          <p:cNvGraphicFramePr/>
          <p:nvPr>
            <p:extLst>
              <p:ext uri="{D42A27DB-BD31-4B8C-83A1-F6EECF244321}">
                <p14:modId xmlns:p14="http://schemas.microsoft.com/office/powerpoint/2010/main" val="3727019479"/>
              </p:ext>
            </p:extLst>
          </p:nvPr>
        </p:nvGraphicFramePr>
        <p:xfrm>
          <a:off x="640080" y="876420"/>
          <a:ext cx="11155680" cy="574644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ZoneTexte 4"/>
          <p:cNvSpPr txBox="1"/>
          <p:nvPr/>
        </p:nvSpPr>
        <p:spPr>
          <a:xfrm>
            <a:off x="416860" y="0"/>
            <a:ext cx="11775140" cy="769441"/>
          </a:xfrm>
          <a:prstGeom prst="rect">
            <a:avLst/>
          </a:prstGeom>
          <a:noFill/>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FR" sz="4400" b="1" dirty="0">
                <a:solidFill>
                  <a:srgbClr val="C00000"/>
                </a:solidFill>
              </a:rPr>
              <a:t>Mécanismes de l’hypoventilation alvéolaire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95248" y="0"/>
            <a:ext cx="11401583" cy="769441"/>
          </a:xfrm>
          <a:prstGeom prst="rect">
            <a:avLst/>
          </a:prstGeom>
        </p:spPr>
        <p:txBody>
          <a:bodyPr wrap="none">
            <a:spAutoFit/>
          </a:bodyPr>
          <a:lstStyle/>
          <a:p>
            <a:pPr algn="ctr"/>
            <a:r>
              <a:rPr lang="fr-FR" sz="4000" b="1" dirty="0">
                <a:solidFill>
                  <a:srgbClr val="FF0000"/>
                </a:solidFill>
              </a:rPr>
              <a:t> </a:t>
            </a:r>
            <a:r>
              <a:rPr lang="fr-FR" sz="4000" b="1" dirty="0">
                <a:solidFill>
                  <a:srgbClr val="C00000"/>
                </a:solidFill>
              </a:rPr>
              <a:t>2-</a:t>
            </a:r>
            <a:r>
              <a:rPr lang="fr-FR" sz="4000" b="1" dirty="0">
                <a:solidFill>
                  <a:srgbClr val="FF0000"/>
                </a:solidFill>
              </a:rPr>
              <a:t> </a:t>
            </a:r>
            <a:r>
              <a:rPr lang="fr-FR" sz="4400" b="1" dirty="0">
                <a:solidFill>
                  <a:srgbClr val="C00000"/>
                </a:solidFill>
              </a:rPr>
              <a:t>Dysfonctionnement du  Contrôle ventilatoire </a:t>
            </a:r>
            <a:endParaRPr lang="fr-FR" sz="4000" dirty="0">
              <a:solidFill>
                <a:srgbClr val="C00000"/>
              </a:solidFill>
            </a:endParaRPr>
          </a:p>
        </p:txBody>
      </p:sp>
      <p:graphicFrame>
        <p:nvGraphicFramePr>
          <p:cNvPr id="5" name="Diagramme 4"/>
          <p:cNvGraphicFramePr/>
          <p:nvPr/>
        </p:nvGraphicFramePr>
        <p:xfrm>
          <a:off x="783771" y="1243390"/>
          <a:ext cx="10750732"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p:nvPr/>
        </p:nvSpPr>
        <p:spPr>
          <a:xfrm>
            <a:off x="561702" y="1350054"/>
            <a:ext cx="10346930" cy="1077218"/>
          </a:xfrm>
          <a:prstGeom prst="rect">
            <a:avLst/>
          </a:prstGeom>
        </p:spPr>
        <p:txBody>
          <a:bodyPr wrap="square">
            <a:spAutoFit/>
          </a:bodyPr>
          <a:lstStyle/>
          <a:p>
            <a:endParaRPr lang="fr-FR" dirty="0"/>
          </a:p>
          <a:p>
            <a:endParaRPr lang="fr-FR" dirty="0"/>
          </a:p>
          <a:p>
            <a:r>
              <a:rPr lang="fr-FR" sz="2800" dirty="0"/>
              <a:t>• Adipokine intervenant dans la régulation de l’appétit </a:t>
            </a:r>
            <a:endParaRPr lang="fr-FR" sz="2400" dirty="0"/>
          </a:p>
        </p:txBody>
      </p:sp>
      <p:sp>
        <p:nvSpPr>
          <p:cNvPr id="3" name="Rectangle 2"/>
          <p:cNvSpPr/>
          <p:nvPr/>
        </p:nvSpPr>
        <p:spPr>
          <a:xfrm>
            <a:off x="0" y="6211669"/>
            <a:ext cx="6096000" cy="646331"/>
          </a:xfrm>
          <a:prstGeom prst="rect">
            <a:avLst/>
          </a:prstGeom>
        </p:spPr>
        <p:txBody>
          <a:bodyPr>
            <a:spAutoFit/>
          </a:bodyPr>
          <a:lstStyle/>
          <a:p>
            <a:endParaRPr lang="fr-FR" dirty="0"/>
          </a:p>
          <a:p>
            <a:r>
              <a:rPr lang="fr-FR" b="1" dirty="0" err="1"/>
              <a:t>O’Donnel</a:t>
            </a:r>
            <a:r>
              <a:rPr lang="fr-FR" b="1" dirty="0"/>
              <a:t>, AJRCCM 1999 </a:t>
            </a:r>
            <a:endParaRPr lang="fr-FR" dirty="0"/>
          </a:p>
        </p:txBody>
      </p:sp>
      <p:sp>
        <p:nvSpPr>
          <p:cNvPr id="4" name="Rectangle 3"/>
          <p:cNvSpPr/>
          <p:nvPr/>
        </p:nvSpPr>
        <p:spPr>
          <a:xfrm>
            <a:off x="522514" y="2669403"/>
            <a:ext cx="10386118" cy="2308324"/>
          </a:xfrm>
          <a:prstGeom prst="rect">
            <a:avLst/>
          </a:prstGeom>
        </p:spPr>
        <p:txBody>
          <a:bodyPr wrap="square">
            <a:spAutoFit/>
          </a:bodyPr>
          <a:lstStyle/>
          <a:p>
            <a:endParaRPr lang="fr-FR" dirty="0"/>
          </a:p>
          <a:p>
            <a:endParaRPr lang="fr-FR" dirty="0"/>
          </a:p>
          <a:p>
            <a:r>
              <a:rPr lang="fr-FR" sz="2800" dirty="0"/>
              <a:t>• Les sujets obèses présentent une hyperleptinémie témoignant d’une résistance à la leptine </a:t>
            </a:r>
          </a:p>
          <a:p>
            <a:endParaRPr lang="fr-FR" sz="2400" dirty="0"/>
          </a:p>
          <a:p>
            <a:r>
              <a:rPr lang="fr-FR" sz="2400" dirty="0"/>
              <a:t>• </a:t>
            </a:r>
            <a:r>
              <a:rPr lang="fr-FR" sz="2800" dirty="0"/>
              <a:t>L’</a:t>
            </a:r>
            <a:r>
              <a:rPr lang="fr-FR" sz="2800" dirty="0" err="1"/>
              <a:t>hyperléptinémie</a:t>
            </a:r>
            <a:r>
              <a:rPr lang="fr-FR" sz="2800" dirty="0"/>
              <a:t> est corrélée inversement à la réponse V° au CO2. </a:t>
            </a:r>
            <a:endParaRPr lang="fr-FR" sz="2400" dirty="0"/>
          </a:p>
        </p:txBody>
      </p:sp>
      <p:sp>
        <p:nvSpPr>
          <p:cNvPr id="7" name="Rectangle 6"/>
          <p:cNvSpPr/>
          <p:nvPr/>
        </p:nvSpPr>
        <p:spPr>
          <a:xfrm>
            <a:off x="3126378" y="0"/>
            <a:ext cx="6096000" cy="1046440"/>
          </a:xfrm>
          <a:prstGeom prst="rect">
            <a:avLst/>
          </a:prstGeom>
        </p:spPr>
        <p:txBody>
          <a:bodyPr>
            <a:spAutoFit/>
          </a:bodyPr>
          <a:lstStyle/>
          <a:p>
            <a:endParaRPr lang="fr-FR" dirty="0"/>
          </a:p>
          <a:p>
            <a:pPr algn="ctr"/>
            <a:r>
              <a:rPr lang="fr-FR" sz="4400" b="1" dirty="0">
                <a:solidFill>
                  <a:srgbClr val="C00000"/>
                </a:solidFill>
              </a:rPr>
              <a:t>Rôle de la leptine  </a:t>
            </a:r>
            <a:endParaRPr lang="fr-FR" sz="4400" dirty="0">
              <a:solidFill>
                <a:srgbClr val="C00000"/>
              </a:solidFil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llipse 1"/>
          <p:cNvSpPr/>
          <p:nvPr/>
        </p:nvSpPr>
        <p:spPr>
          <a:xfrm>
            <a:off x="5068670" y="76085"/>
            <a:ext cx="1785950" cy="171451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FR"/>
          </a:p>
        </p:txBody>
      </p:sp>
      <p:sp>
        <p:nvSpPr>
          <p:cNvPr id="3" name="ZoneTexte 10"/>
          <p:cNvSpPr txBox="1"/>
          <p:nvPr/>
        </p:nvSpPr>
        <p:spPr>
          <a:xfrm>
            <a:off x="5425860" y="641637"/>
            <a:ext cx="1117870" cy="461665"/>
          </a:xfrm>
          <a:prstGeom prst="rect">
            <a:avLst/>
          </a:prstGeom>
          <a:noFill/>
        </p:spPr>
        <p:txBody>
          <a:bodyPr wrap="non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2400" dirty="0">
                <a:solidFill>
                  <a:srgbClr val="C00000"/>
                </a:solidFill>
              </a:rPr>
              <a:t>Leptine</a:t>
            </a:r>
          </a:p>
        </p:txBody>
      </p:sp>
      <p:pic>
        <p:nvPicPr>
          <p:cNvPr id="4" name="Picture 2" descr="http://www.chups.jussieu.fr/polys/biochimie/REbioch/RE_99_1_PICT.jpg"/>
          <p:cNvPicPr>
            <a:picLocks noChangeAspect="1" noChangeArrowheads="1"/>
          </p:cNvPicPr>
          <p:nvPr/>
        </p:nvPicPr>
        <p:blipFill>
          <a:blip r:embed="rId2"/>
          <a:srcRect/>
          <a:stretch>
            <a:fillRect/>
          </a:stretch>
        </p:blipFill>
        <p:spPr bwMode="auto">
          <a:xfrm>
            <a:off x="4139976" y="1875729"/>
            <a:ext cx="5000660" cy="3337940"/>
          </a:xfrm>
          <a:prstGeom prst="rect">
            <a:avLst/>
          </a:prstGeom>
          <a:noFill/>
        </p:spPr>
      </p:pic>
      <p:pic>
        <p:nvPicPr>
          <p:cNvPr id="5" name="Picture 2" descr="http://upload.wikimedia.org/wikipedia/commons/0/0b/Fatmouse.jpg"/>
          <p:cNvPicPr>
            <a:picLocks noChangeAspect="1" noChangeArrowheads="1"/>
          </p:cNvPicPr>
          <p:nvPr/>
        </p:nvPicPr>
        <p:blipFill>
          <a:blip r:embed="rId3"/>
          <a:srcRect/>
          <a:stretch>
            <a:fillRect/>
          </a:stretch>
        </p:blipFill>
        <p:spPr bwMode="auto">
          <a:xfrm>
            <a:off x="1925398" y="2427587"/>
            <a:ext cx="1996937" cy="1357293"/>
          </a:xfrm>
          <a:prstGeom prst="rect">
            <a:avLst/>
          </a:prstGeom>
          <a:noFill/>
        </p:spPr>
      </p:pic>
      <p:sp>
        <p:nvSpPr>
          <p:cNvPr id="6" name="Rectangle 5"/>
          <p:cNvSpPr/>
          <p:nvPr/>
        </p:nvSpPr>
        <p:spPr>
          <a:xfrm>
            <a:off x="4211414" y="5427983"/>
            <a:ext cx="4815020" cy="1200329"/>
          </a:xfrm>
          <a:prstGeom prst="rect">
            <a:avLst/>
          </a:prstGeom>
        </p:spPr>
        <p:txBody>
          <a:bodyPr wrap="squar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2400" b="1" dirty="0"/>
              <a:t>Réduction de l’appétit</a:t>
            </a:r>
          </a:p>
          <a:p>
            <a:r>
              <a:rPr lang="fr-FR" sz="2400" b="1" dirty="0"/>
              <a:t>Augmente les dépense énergétiques</a:t>
            </a:r>
          </a:p>
          <a:p>
            <a:r>
              <a:rPr lang="fr-FR" sz="2400" b="1" dirty="0"/>
              <a:t>Stimule la ventilation</a:t>
            </a:r>
          </a:p>
        </p:txBody>
      </p:sp>
      <p:sp>
        <p:nvSpPr>
          <p:cNvPr id="7" name="Rectangle à coins arrondis 6"/>
          <p:cNvSpPr/>
          <p:nvPr/>
        </p:nvSpPr>
        <p:spPr>
          <a:xfrm>
            <a:off x="4211413" y="5427983"/>
            <a:ext cx="4854209" cy="111650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FR"/>
          </a:p>
        </p:txBody>
      </p:sp>
      <p:sp>
        <p:nvSpPr>
          <p:cNvPr id="8" name="Flèche vers le bas 7"/>
          <p:cNvSpPr/>
          <p:nvPr/>
        </p:nvSpPr>
        <p:spPr>
          <a:xfrm>
            <a:off x="5211546" y="5213669"/>
            <a:ext cx="142876" cy="214314"/>
          </a:xfrm>
          <a:prstGeom prst="downArrow">
            <a:avLst/>
          </a:prstGeom>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FR"/>
          </a:p>
        </p:txBody>
      </p:sp>
      <p:sp>
        <p:nvSpPr>
          <p:cNvPr id="9" name="ZoneTexte 33"/>
          <p:cNvSpPr txBox="1"/>
          <p:nvPr/>
        </p:nvSpPr>
        <p:spPr>
          <a:xfrm>
            <a:off x="4497166" y="1284579"/>
            <a:ext cx="2945486" cy="461665"/>
          </a:xfrm>
          <a:prstGeom prst="rect">
            <a:avLst/>
          </a:prstGeom>
          <a:solidFill>
            <a:srgbClr val="0070C0"/>
          </a:solidFill>
        </p:spPr>
        <p:txBody>
          <a:bodyPr wrap="non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2400" dirty="0">
                <a:solidFill>
                  <a:srgbClr val="FFFF00"/>
                </a:solidFill>
              </a:rPr>
              <a:t>Résistance à la leptine</a:t>
            </a:r>
          </a:p>
        </p:txBody>
      </p:sp>
      <p:sp>
        <p:nvSpPr>
          <p:cNvPr id="10" name="ZoneTexte 34"/>
          <p:cNvSpPr txBox="1"/>
          <p:nvPr/>
        </p:nvSpPr>
        <p:spPr>
          <a:xfrm>
            <a:off x="1568208" y="4070661"/>
            <a:ext cx="2621487" cy="830997"/>
          </a:xfrm>
          <a:prstGeom prst="rect">
            <a:avLst/>
          </a:prstGeom>
          <a:noFill/>
        </p:spPr>
        <p:txBody>
          <a:bodyPr wrap="non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2400" dirty="0"/>
              <a:t>          Absence </a:t>
            </a:r>
          </a:p>
          <a:p>
            <a:r>
              <a:rPr lang="fr-FR" sz="2400" dirty="0"/>
              <a:t>de signal leptinique</a:t>
            </a:r>
          </a:p>
        </p:txBody>
      </p:sp>
      <p:sp>
        <p:nvSpPr>
          <p:cNvPr id="11" name="ZoneTexte 36"/>
          <p:cNvSpPr txBox="1"/>
          <p:nvPr/>
        </p:nvSpPr>
        <p:spPr>
          <a:xfrm>
            <a:off x="2425464" y="1927521"/>
            <a:ext cx="940579" cy="461665"/>
          </a:xfrm>
          <a:prstGeom prst="rect">
            <a:avLst/>
          </a:prstGeom>
          <a:noFill/>
        </p:spPr>
        <p:txBody>
          <a:bodyPr wrap="non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2400" dirty="0">
                <a:solidFill>
                  <a:srgbClr val="C00000"/>
                </a:solidFill>
              </a:rPr>
              <a:t>Totale</a:t>
            </a:r>
          </a:p>
        </p:txBody>
      </p:sp>
      <p:sp>
        <p:nvSpPr>
          <p:cNvPr id="12" name="Flèche vers le bas 11"/>
          <p:cNvSpPr/>
          <p:nvPr/>
        </p:nvSpPr>
        <p:spPr>
          <a:xfrm>
            <a:off x="2782654" y="4927917"/>
            <a:ext cx="142876" cy="214314"/>
          </a:xfrm>
          <a:prstGeom prst="downArrow">
            <a:avLst/>
          </a:prstGeom>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FR"/>
          </a:p>
        </p:txBody>
      </p:sp>
      <p:sp>
        <p:nvSpPr>
          <p:cNvPr id="13" name="Ellipse 12"/>
          <p:cNvSpPr/>
          <p:nvPr/>
        </p:nvSpPr>
        <p:spPr>
          <a:xfrm>
            <a:off x="8854884" y="3499157"/>
            <a:ext cx="428628" cy="428628"/>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FR" dirty="0">
              <a:solidFill>
                <a:srgbClr val="FFFF00"/>
              </a:solidFill>
            </a:endParaRPr>
          </a:p>
        </p:txBody>
      </p:sp>
      <p:sp>
        <p:nvSpPr>
          <p:cNvPr id="14" name="Flèche vers le bas 13"/>
          <p:cNvSpPr/>
          <p:nvPr/>
        </p:nvSpPr>
        <p:spPr>
          <a:xfrm rot="3204952">
            <a:off x="9377777" y="3152113"/>
            <a:ext cx="227673" cy="558213"/>
          </a:xfrm>
          <a:prstGeom prst="downArrow">
            <a:avLst/>
          </a:prstGeom>
          <a:solidFill>
            <a:srgbClr val="FFFF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FR"/>
          </a:p>
        </p:txBody>
      </p:sp>
      <p:sp>
        <p:nvSpPr>
          <p:cNvPr id="15" name="ZoneTexte 18"/>
          <p:cNvSpPr txBox="1"/>
          <p:nvPr/>
        </p:nvSpPr>
        <p:spPr>
          <a:xfrm>
            <a:off x="9069198" y="2213273"/>
            <a:ext cx="1376659" cy="1015663"/>
          </a:xfrm>
          <a:prstGeom prst="rect">
            <a:avLst/>
          </a:prstGeom>
          <a:noFill/>
        </p:spPr>
        <p:txBody>
          <a:bodyPr wrap="non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2000" b="1" dirty="0"/>
              <a:t>Altération </a:t>
            </a:r>
          </a:p>
          <a:p>
            <a:r>
              <a:rPr lang="fr-FR" sz="2000" b="1" dirty="0"/>
              <a:t>du passage</a:t>
            </a:r>
          </a:p>
          <a:p>
            <a:r>
              <a:rPr lang="fr-FR" sz="2000" b="1" dirty="0"/>
              <a:t> vers le LCR</a:t>
            </a:r>
          </a:p>
        </p:txBody>
      </p:sp>
      <p:sp>
        <p:nvSpPr>
          <p:cNvPr id="16" name="Ellipse 15"/>
          <p:cNvSpPr/>
          <p:nvPr/>
        </p:nvSpPr>
        <p:spPr>
          <a:xfrm>
            <a:off x="8140504" y="4499289"/>
            <a:ext cx="428628" cy="428628"/>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FR" dirty="0">
              <a:solidFill>
                <a:srgbClr val="FFFF00"/>
              </a:solidFill>
            </a:endParaRPr>
          </a:p>
        </p:txBody>
      </p:sp>
      <p:sp>
        <p:nvSpPr>
          <p:cNvPr id="17" name="Flèche vers le bas 16"/>
          <p:cNvSpPr/>
          <p:nvPr/>
        </p:nvSpPr>
        <p:spPr>
          <a:xfrm rot="3204952">
            <a:off x="8663397" y="4152245"/>
            <a:ext cx="227673" cy="558213"/>
          </a:xfrm>
          <a:prstGeom prst="downArrow">
            <a:avLst/>
          </a:prstGeom>
          <a:solidFill>
            <a:srgbClr val="FFFF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FR"/>
          </a:p>
        </p:txBody>
      </p:sp>
      <p:sp>
        <p:nvSpPr>
          <p:cNvPr id="18" name="ZoneTexte 21"/>
          <p:cNvSpPr txBox="1"/>
          <p:nvPr/>
        </p:nvSpPr>
        <p:spPr>
          <a:xfrm>
            <a:off x="9069198" y="4213537"/>
            <a:ext cx="1554593" cy="1015663"/>
          </a:xfrm>
          <a:prstGeom prst="rect">
            <a:avLst/>
          </a:prstGeom>
          <a:noFill/>
        </p:spPr>
        <p:txBody>
          <a:bodyPr wrap="non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2000" b="1" dirty="0"/>
              <a:t>     Perte </a:t>
            </a:r>
          </a:p>
          <a:p>
            <a:r>
              <a:rPr lang="fr-FR" sz="2000" b="1" dirty="0"/>
              <a:t>de l’activité </a:t>
            </a:r>
          </a:p>
          <a:p>
            <a:r>
              <a:rPr lang="fr-FR" sz="2000" b="1" dirty="0"/>
              <a:t>du récepteur</a:t>
            </a:r>
          </a:p>
        </p:txBody>
      </p:sp>
      <p:sp>
        <p:nvSpPr>
          <p:cNvPr id="19" name="ZoneTexte 22"/>
          <p:cNvSpPr txBox="1"/>
          <p:nvPr/>
        </p:nvSpPr>
        <p:spPr>
          <a:xfrm>
            <a:off x="7711876" y="998827"/>
            <a:ext cx="2826415" cy="830997"/>
          </a:xfrm>
          <a:prstGeom prst="rect">
            <a:avLst/>
          </a:prstGeom>
          <a:noFill/>
        </p:spPr>
        <p:txBody>
          <a:bodyPr wrap="non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2400" dirty="0"/>
              <a:t>Diminution du signal </a:t>
            </a:r>
          </a:p>
          <a:p>
            <a:r>
              <a:rPr lang="fr-FR" sz="2400" dirty="0"/>
              <a:t>          leptinique</a:t>
            </a:r>
          </a:p>
        </p:txBody>
      </p:sp>
      <p:sp>
        <p:nvSpPr>
          <p:cNvPr id="20" name="ZoneTexte 23"/>
          <p:cNvSpPr txBox="1"/>
          <p:nvPr/>
        </p:nvSpPr>
        <p:spPr>
          <a:xfrm>
            <a:off x="8354818" y="608600"/>
            <a:ext cx="1213602" cy="461665"/>
          </a:xfrm>
          <a:prstGeom prst="rect">
            <a:avLst/>
          </a:prstGeom>
          <a:noFill/>
        </p:spPr>
        <p:txBody>
          <a:bodyPr wrap="non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2400" dirty="0">
                <a:solidFill>
                  <a:srgbClr val="C00000"/>
                </a:solidFill>
              </a:rPr>
              <a:t>Partielle</a:t>
            </a:r>
          </a:p>
        </p:txBody>
      </p:sp>
      <p:sp>
        <p:nvSpPr>
          <p:cNvPr id="21" name="ZoneTexte 24"/>
          <p:cNvSpPr txBox="1"/>
          <p:nvPr/>
        </p:nvSpPr>
        <p:spPr>
          <a:xfrm>
            <a:off x="1782522" y="5168490"/>
            <a:ext cx="4071934" cy="830997"/>
          </a:xfrm>
          <a:prstGeom prst="rect">
            <a:avLst/>
          </a:prstGeom>
          <a:noFill/>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2400" dirty="0"/>
              <a:t>Animaux </a:t>
            </a:r>
            <a:r>
              <a:rPr lang="fr-FR" sz="2400" dirty="0" err="1"/>
              <a:t>délétés</a:t>
            </a:r>
            <a:endParaRPr lang="fr-FR" sz="2400" dirty="0"/>
          </a:p>
          <a:p>
            <a:r>
              <a:rPr lang="fr-FR" sz="2400" dirty="0"/>
              <a:t>     du gène Ob</a:t>
            </a:r>
          </a:p>
        </p:txBody>
      </p:sp>
      <p:sp>
        <p:nvSpPr>
          <p:cNvPr id="22" name="Rectangle 21"/>
          <p:cNvSpPr/>
          <p:nvPr/>
        </p:nvSpPr>
        <p:spPr>
          <a:xfrm>
            <a:off x="1639646" y="6504917"/>
            <a:ext cx="8858280" cy="276999"/>
          </a:xfrm>
          <a:prstGeom prst="rect">
            <a:avLst/>
          </a:prstGeom>
        </p:spPr>
        <p:txBody>
          <a:bodyPr wrap="squar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solidFill>
                  <a:srgbClr val="C00000"/>
                </a:solidFill>
              </a:rPr>
              <a:t>Atwood CW. Sleep-related hypoventilation: the evolving role </a:t>
            </a:r>
            <a:r>
              <a:rPr lang="fr-FR" sz="1200" dirty="0">
                <a:solidFill>
                  <a:srgbClr val="C00000"/>
                </a:solidFill>
              </a:rPr>
              <a:t>of </a:t>
            </a:r>
            <a:r>
              <a:rPr lang="fr-FR" sz="1200" dirty="0" err="1">
                <a:solidFill>
                  <a:srgbClr val="C00000"/>
                </a:solidFill>
              </a:rPr>
              <a:t>leptin</a:t>
            </a:r>
            <a:r>
              <a:rPr lang="fr-FR" sz="1200" dirty="0">
                <a:solidFill>
                  <a:srgbClr val="C00000"/>
                </a:solidFill>
              </a:rPr>
              <a:t>. Chest 2005;128:1079—81.</a:t>
            </a:r>
          </a:p>
        </p:txBody>
      </p:sp>
      <p:pic>
        <p:nvPicPr>
          <p:cNvPr id="23" name="Picture 2" descr="http://www.cellbiol.net/layout/image3/02figure%205%20structure%20of%20leptin.jpg"/>
          <p:cNvPicPr>
            <a:picLocks noChangeAspect="1" noChangeArrowheads="1"/>
          </p:cNvPicPr>
          <p:nvPr/>
        </p:nvPicPr>
        <p:blipFill>
          <a:blip r:embed="rId4" cstate="print"/>
          <a:srcRect/>
          <a:stretch>
            <a:fillRect/>
          </a:stretch>
        </p:blipFill>
        <p:spPr bwMode="auto">
          <a:xfrm>
            <a:off x="1405017" y="245090"/>
            <a:ext cx="1775681" cy="1507517"/>
          </a:xfrm>
          <a:prstGeom prst="rect">
            <a:avLst/>
          </a:prstGeom>
          <a:solidFill>
            <a:srgbClr val="C00000"/>
          </a:solidFill>
          <a:ln>
            <a:solidFill>
              <a:srgbClr val="C00000"/>
            </a:solidFill>
          </a:ln>
        </p:spPr>
      </p:pic>
      <p:pic>
        <p:nvPicPr>
          <p:cNvPr id="24" name="Image 23"/>
          <p:cNvPicPr>
            <a:picLocks noChangeAspect="1"/>
          </p:cNvPicPr>
          <p:nvPr/>
        </p:nvPicPr>
        <p:blipFill>
          <a:blip r:embed="rId5"/>
          <a:stretch>
            <a:fillRect/>
          </a:stretch>
        </p:blipFill>
        <p:spPr>
          <a:xfrm>
            <a:off x="3028555" y="-444002"/>
            <a:ext cx="6096528" cy="1329043"/>
          </a:xfrm>
          <a:prstGeom prst="rect">
            <a:avLst/>
          </a:prstGeom>
        </p:spPr>
      </p:pic>
    </p:spTree>
    <p:extLst>
      <p:ext uri="{BB962C8B-B14F-4D97-AF65-F5344CB8AC3E}">
        <p14:creationId xmlns:p14="http://schemas.microsoft.com/office/powerpoint/2010/main" val="283885014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76377" y="1933791"/>
            <a:ext cx="10817525" cy="3662541"/>
          </a:xfrm>
          <a:prstGeom prst="rect">
            <a:avLst/>
          </a:prstGeom>
        </p:spPr>
        <p:txBody>
          <a:bodyPr wrap="square">
            <a:spAutoFit/>
          </a:bodyPr>
          <a:lstStyle/>
          <a:p>
            <a:endParaRPr lang="fr-FR" dirty="0"/>
          </a:p>
          <a:p>
            <a:endParaRPr lang="fr-FR" dirty="0"/>
          </a:p>
          <a:p>
            <a:pPr marL="457200" indent="-457200">
              <a:buFont typeface="Wingdings" panose="05000000000000000000" pitchFamily="2" charset="2"/>
              <a:buChar char="§"/>
            </a:pPr>
            <a:r>
              <a:rPr lang="fr-FR" sz="2800" dirty="0"/>
              <a:t>Diminution de la réponse V° à l’hypoxie et l’hypercapnie</a:t>
            </a:r>
          </a:p>
          <a:p>
            <a:r>
              <a:rPr lang="fr-FR" sz="2800" dirty="0"/>
              <a:t>      </a:t>
            </a:r>
            <a:r>
              <a:rPr lang="fr-FR" sz="2800" b="1" dirty="0">
                <a:solidFill>
                  <a:srgbClr val="0070C0"/>
                </a:solidFill>
              </a:rPr>
              <a:t>40%</a:t>
            </a:r>
            <a:r>
              <a:rPr lang="fr-FR" sz="2800" dirty="0"/>
              <a:t> obésité simple et </a:t>
            </a:r>
            <a:r>
              <a:rPr lang="fr-FR" sz="2800" b="1" dirty="0">
                <a:solidFill>
                  <a:srgbClr val="0070C0"/>
                </a:solidFill>
              </a:rPr>
              <a:t>60%</a:t>
            </a:r>
            <a:r>
              <a:rPr lang="fr-FR" sz="2800" dirty="0"/>
              <a:t> SOH </a:t>
            </a:r>
          </a:p>
          <a:p>
            <a:pPr marL="457200" indent="-457200">
              <a:buFont typeface="Wingdings" panose="05000000000000000000" pitchFamily="2" charset="2"/>
              <a:buChar char="§"/>
            </a:pPr>
            <a:r>
              <a:rPr lang="fr-FR" sz="2800" dirty="0"/>
              <a:t>Améliorée après traitement par VNI (Han Chest 2001) </a:t>
            </a:r>
          </a:p>
          <a:p>
            <a:pPr marL="457200" indent="-457200">
              <a:buFont typeface="Wingdings" panose="05000000000000000000" pitchFamily="2" charset="2"/>
              <a:buChar char="§"/>
            </a:pPr>
            <a:r>
              <a:rPr lang="fr-FR" sz="2800" dirty="0"/>
              <a:t>Les causes de cette hypo sensibilité au CO2 ne sont pas encore complètement connues. </a:t>
            </a:r>
          </a:p>
          <a:p>
            <a:pPr marL="457200" indent="-457200">
              <a:buFont typeface="Wingdings" panose="05000000000000000000" pitchFamily="2" charset="2"/>
              <a:buChar char="§"/>
            </a:pPr>
            <a:r>
              <a:rPr lang="fr-FR" sz="2800" dirty="0"/>
              <a:t>Les événements obstructifs au cours du sommeil pourraient participer à la diminution de la sensibilité des centres respiratoires</a:t>
            </a:r>
          </a:p>
        </p:txBody>
      </p:sp>
      <p:sp>
        <p:nvSpPr>
          <p:cNvPr id="3" name="Rectangle 2"/>
          <p:cNvSpPr/>
          <p:nvPr/>
        </p:nvSpPr>
        <p:spPr>
          <a:xfrm>
            <a:off x="470263" y="0"/>
            <a:ext cx="11247120" cy="1046440"/>
          </a:xfrm>
          <a:prstGeom prst="rect">
            <a:avLst/>
          </a:prstGeom>
        </p:spPr>
        <p:txBody>
          <a:bodyPr wrap="square">
            <a:spAutoFit/>
          </a:bodyPr>
          <a:lstStyle/>
          <a:p>
            <a:endParaRPr lang="fr-FR" dirty="0"/>
          </a:p>
          <a:p>
            <a:pPr algn="ctr"/>
            <a:r>
              <a:rPr lang="fr-FR" sz="4400" b="1" dirty="0">
                <a:solidFill>
                  <a:srgbClr val="C00000"/>
                </a:solidFill>
              </a:rPr>
              <a:t>Diminution de la commande ventilatoire </a:t>
            </a:r>
            <a:endParaRPr lang="fr-FR" sz="4400" dirty="0">
              <a:solidFill>
                <a:srgbClr val="C00000"/>
              </a:solidFill>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4"/>
          <p:cNvSpPr txBox="1"/>
          <p:nvPr/>
        </p:nvSpPr>
        <p:spPr>
          <a:xfrm>
            <a:off x="416860" y="0"/>
            <a:ext cx="11775140" cy="769441"/>
          </a:xfrm>
          <a:prstGeom prst="rect">
            <a:avLst/>
          </a:prstGeom>
          <a:noFill/>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FR" sz="4400" b="1" dirty="0">
                <a:solidFill>
                  <a:srgbClr val="C00000"/>
                </a:solidFill>
              </a:rPr>
              <a:t>Mécanismes de l’hypoventilation alvéolaire  </a:t>
            </a:r>
          </a:p>
        </p:txBody>
      </p:sp>
      <p:graphicFrame>
        <p:nvGraphicFramePr>
          <p:cNvPr id="3" name="Diagramme 2"/>
          <p:cNvGraphicFramePr/>
          <p:nvPr>
            <p:extLst>
              <p:ext uri="{D42A27DB-BD31-4B8C-83A1-F6EECF244321}">
                <p14:modId xmlns:p14="http://schemas.microsoft.com/office/powerpoint/2010/main" val="437389848"/>
              </p:ext>
            </p:extLst>
          </p:nvPr>
        </p:nvGraphicFramePr>
        <p:xfrm>
          <a:off x="640080" y="876420"/>
          <a:ext cx="11155680" cy="574644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1989114" y="0"/>
            <a:ext cx="8570259" cy="769441"/>
          </a:xfrm>
          <a:prstGeom prst="rect">
            <a:avLst/>
          </a:prstGeom>
          <a:noFill/>
        </p:spPr>
        <p:txBody>
          <a:bodyPr wrap="square" rtlCol="0">
            <a:spAutoFit/>
          </a:bodyPr>
          <a:lstStyle/>
          <a:p>
            <a:pPr algn="ctr"/>
            <a:r>
              <a:rPr lang="fr-FR" sz="4400" b="1" dirty="0">
                <a:solidFill>
                  <a:srgbClr val="C00000"/>
                </a:solidFill>
              </a:rPr>
              <a:t>Considérations Historiques</a:t>
            </a:r>
          </a:p>
        </p:txBody>
      </p:sp>
      <p:sp>
        <p:nvSpPr>
          <p:cNvPr id="3" name="ZoneTexte 2"/>
          <p:cNvSpPr txBox="1"/>
          <p:nvPr/>
        </p:nvSpPr>
        <p:spPr>
          <a:xfrm>
            <a:off x="369493" y="769441"/>
            <a:ext cx="11248845" cy="6124754"/>
          </a:xfrm>
          <a:prstGeom prst="rect">
            <a:avLst/>
          </a:prstGeom>
          <a:noFill/>
        </p:spPr>
        <p:txBody>
          <a:bodyPr wrap="square" rtlCol="0">
            <a:spAutoFit/>
          </a:bodyPr>
          <a:lstStyle/>
          <a:p>
            <a:r>
              <a:rPr lang="fr-FR" sz="2800" b="1" dirty="0">
                <a:solidFill>
                  <a:srgbClr val="002060"/>
                </a:solidFill>
              </a:rPr>
              <a:t>Auchincloss 1955; </a:t>
            </a:r>
            <a:r>
              <a:rPr lang="fr-FR" sz="2800" dirty="0"/>
              <a:t>description princeps de SOH</a:t>
            </a:r>
            <a:r>
              <a:rPr lang="fr-FR" sz="2800" b="1" dirty="0">
                <a:solidFill>
                  <a:srgbClr val="002060"/>
                </a:solidFill>
              </a:rPr>
              <a:t> </a:t>
            </a:r>
            <a:r>
              <a:rPr lang="fr-FR" sz="1600" dirty="0"/>
              <a:t>obésité sévère une somnolence diurne excessive, une polyglobulie, une insuffisance cardiaque droite et une hypoventilation alvéolaire</a:t>
            </a:r>
            <a:r>
              <a:rPr lang="fr-FR" sz="2000" dirty="0"/>
              <a:t>.</a:t>
            </a:r>
            <a:endParaRPr lang="fr-FR" sz="2400" b="1" dirty="0">
              <a:solidFill>
                <a:srgbClr val="002060"/>
              </a:solidFill>
            </a:endParaRPr>
          </a:p>
          <a:p>
            <a:endParaRPr lang="fr-FR" sz="2800" b="1" dirty="0">
              <a:solidFill>
                <a:srgbClr val="002060"/>
              </a:solidFill>
            </a:endParaRPr>
          </a:p>
          <a:p>
            <a:r>
              <a:rPr lang="fr-FR" sz="2800" b="1" dirty="0">
                <a:solidFill>
                  <a:srgbClr val="002060"/>
                </a:solidFill>
              </a:rPr>
              <a:t>Burwel 1955 </a:t>
            </a:r>
            <a:r>
              <a:rPr lang="fr-FR" sz="2800" dirty="0"/>
              <a:t>; syndrome Pickwickien</a:t>
            </a:r>
          </a:p>
          <a:p>
            <a:endParaRPr lang="fr-FR" sz="2800" b="1" dirty="0">
              <a:solidFill>
                <a:srgbClr val="002060"/>
              </a:solidFill>
            </a:endParaRPr>
          </a:p>
          <a:p>
            <a:r>
              <a:rPr lang="fr-FR" sz="2800" b="1" dirty="0">
                <a:solidFill>
                  <a:srgbClr val="002060"/>
                </a:solidFill>
              </a:rPr>
              <a:t>Gastaut 1965 </a:t>
            </a:r>
            <a:r>
              <a:rPr lang="fr-FR" sz="2800" dirty="0"/>
              <a:t>; apnées obstructives  chez des </a:t>
            </a:r>
          </a:p>
          <a:p>
            <a:r>
              <a:rPr lang="fr-FR" sz="2800" dirty="0"/>
              <a:t>obèses de type « Pickwickien »</a:t>
            </a:r>
          </a:p>
          <a:p>
            <a:endParaRPr lang="fr-FR" sz="2800" b="1" dirty="0">
              <a:solidFill>
                <a:srgbClr val="002060"/>
              </a:solidFill>
            </a:endParaRPr>
          </a:p>
          <a:p>
            <a:r>
              <a:rPr lang="fr-FR" sz="2800" b="1" dirty="0">
                <a:solidFill>
                  <a:srgbClr val="002060"/>
                </a:solidFill>
              </a:rPr>
              <a:t>Guilleminault 1976 </a:t>
            </a:r>
            <a:r>
              <a:rPr lang="fr-FR" sz="2800" dirty="0"/>
              <a:t>; syndrome d’apnées du </a:t>
            </a:r>
          </a:p>
          <a:p>
            <a:r>
              <a:rPr lang="fr-FR" sz="2800" dirty="0"/>
              <a:t>sommeil</a:t>
            </a:r>
          </a:p>
          <a:p>
            <a:endParaRPr lang="fr-FR" sz="2800" b="1" dirty="0">
              <a:solidFill>
                <a:srgbClr val="002060"/>
              </a:solidFill>
            </a:endParaRPr>
          </a:p>
          <a:p>
            <a:r>
              <a:rPr lang="fr-FR" sz="2800" b="1" dirty="0">
                <a:solidFill>
                  <a:srgbClr val="002060"/>
                </a:solidFill>
              </a:rPr>
              <a:t>Rochester et Enson 1974 </a:t>
            </a:r>
            <a:r>
              <a:rPr lang="fr-FR" sz="2800" dirty="0"/>
              <a:t>;  «  </a:t>
            </a:r>
            <a:r>
              <a:rPr lang="fr-FR" sz="2800" b="1" dirty="0">
                <a:solidFill>
                  <a:schemeClr val="accent1">
                    <a:lumMod val="75000"/>
                  </a:schemeClr>
                </a:solidFill>
              </a:rPr>
              <a:t>syndrome obésité hypoventilation </a:t>
            </a:r>
            <a:r>
              <a:rPr lang="fr-FR" sz="2800" dirty="0"/>
              <a:t>» .</a:t>
            </a:r>
          </a:p>
          <a:p>
            <a:pPr algn="ctr"/>
            <a:r>
              <a:rPr lang="fr-FR" sz="2800" dirty="0"/>
              <a:t>……………………………….</a:t>
            </a:r>
            <a:r>
              <a:rPr lang="fr-FR" sz="3600" b="1" dirty="0">
                <a:solidFill>
                  <a:srgbClr val="FF0000"/>
                </a:solidFill>
              </a:rPr>
              <a:t>30 ans d’oublie </a:t>
            </a:r>
          </a:p>
          <a:p>
            <a:endParaRPr lang="fr-FR" sz="2800" dirty="0"/>
          </a:p>
        </p:txBody>
      </p:sp>
      <p:pic>
        <p:nvPicPr>
          <p:cNvPr id="4" name="Image 3"/>
          <p:cNvPicPr>
            <a:picLocks noChangeAspect="1"/>
          </p:cNvPicPr>
          <p:nvPr/>
        </p:nvPicPr>
        <p:blipFill>
          <a:blip r:embed="rId3"/>
          <a:stretch>
            <a:fillRect/>
          </a:stretch>
        </p:blipFill>
        <p:spPr>
          <a:xfrm>
            <a:off x="8399371" y="1780336"/>
            <a:ext cx="3218967" cy="3535986"/>
          </a:xfrm>
          <a:prstGeom prst="rect">
            <a:avLst/>
          </a:prstGeom>
        </p:spPr>
      </p:pic>
    </p:spTree>
    <p:extLst>
      <p:ext uri="{BB962C8B-B14F-4D97-AF65-F5344CB8AC3E}">
        <p14:creationId xmlns:p14="http://schemas.microsoft.com/office/powerpoint/2010/main" val="752384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arn(inVertical)">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barn(inVertical)">
                                      <p:cBhvr>
                                        <p:cTn id="17" dur="500"/>
                                        <p:tgtEl>
                                          <p:spTgt spid="3">
                                            <p:txEl>
                                              <p:pRg st="4" end="4"/>
                                            </p:txEl>
                                          </p:spTgt>
                                        </p:tgtEl>
                                      </p:cBhvr>
                                    </p:animEffect>
                                  </p:childTnLst>
                                </p:cTn>
                              </p:par>
                              <p:par>
                                <p:cTn id="18" presetID="16" presetClass="entr" presetSubtype="21" fill="hold" nodeType="withEffect">
                                  <p:stCondLst>
                                    <p:cond delay="0"/>
                                  </p:stCondLst>
                                  <p:childTnLst>
                                    <p:set>
                                      <p:cBhvr>
                                        <p:cTn id="19" dur="1" fill="hold">
                                          <p:stCondLst>
                                            <p:cond delay="0"/>
                                          </p:stCondLst>
                                        </p:cTn>
                                        <p:tgtEl>
                                          <p:spTgt spid="3">
                                            <p:txEl>
                                              <p:pRg st="5" end="5"/>
                                            </p:txEl>
                                          </p:spTgt>
                                        </p:tgtEl>
                                        <p:attrNameLst>
                                          <p:attrName>style.visibility</p:attrName>
                                        </p:attrNameLst>
                                      </p:cBhvr>
                                      <p:to>
                                        <p:strVal val="visible"/>
                                      </p:to>
                                    </p:set>
                                    <p:animEffect transition="in" filter="barn(inVertical)">
                                      <p:cBhvr>
                                        <p:cTn id="20" dur="500"/>
                                        <p:tgtEl>
                                          <p:spTgt spid="3">
                                            <p:txEl>
                                              <p:pRg st="5" end="5"/>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animEffect transition="in" filter="barn(inVertical)">
                                      <p:cBhvr>
                                        <p:cTn id="25" dur="500"/>
                                        <p:tgtEl>
                                          <p:spTgt spid="3">
                                            <p:txEl>
                                              <p:pRg st="7" end="7"/>
                                            </p:txEl>
                                          </p:spTgt>
                                        </p:tgtEl>
                                      </p:cBhvr>
                                    </p:animEffect>
                                  </p:childTnLst>
                                </p:cTn>
                              </p:par>
                              <p:par>
                                <p:cTn id="26" presetID="16" presetClass="entr" presetSubtype="21" fill="hold" nodeType="withEffect">
                                  <p:stCondLst>
                                    <p:cond delay="0"/>
                                  </p:stCondLst>
                                  <p:childTnLst>
                                    <p:set>
                                      <p:cBhvr>
                                        <p:cTn id="27" dur="1" fill="hold">
                                          <p:stCondLst>
                                            <p:cond delay="0"/>
                                          </p:stCondLst>
                                        </p:cTn>
                                        <p:tgtEl>
                                          <p:spTgt spid="3">
                                            <p:txEl>
                                              <p:pRg st="8" end="8"/>
                                            </p:txEl>
                                          </p:spTgt>
                                        </p:tgtEl>
                                        <p:attrNameLst>
                                          <p:attrName>style.visibility</p:attrName>
                                        </p:attrNameLst>
                                      </p:cBhvr>
                                      <p:to>
                                        <p:strVal val="visible"/>
                                      </p:to>
                                    </p:set>
                                    <p:animEffect transition="in" filter="barn(inVertical)">
                                      <p:cBhvr>
                                        <p:cTn id="28" dur="500"/>
                                        <p:tgtEl>
                                          <p:spTgt spid="3">
                                            <p:txEl>
                                              <p:pRg st="8" end="8"/>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5" presetClass="entr" presetSubtype="10" fill="hold" nodeType="clickEffect">
                                  <p:stCondLst>
                                    <p:cond delay="0"/>
                                  </p:stCondLst>
                                  <p:childTnLst>
                                    <p:set>
                                      <p:cBhvr>
                                        <p:cTn id="32" dur="1" fill="hold">
                                          <p:stCondLst>
                                            <p:cond delay="0"/>
                                          </p:stCondLst>
                                        </p:cTn>
                                        <p:tgtEl>
                                          <p:spTgt spid="3">
                                            <p:txEl>
                                              <p:pRg st="10" end="10"/>
                                            </p:txEl>
                                          </p:spTgt>
                                        </p:tgtEl>
                                        <p:attrNameLst>
                                          <p:attrName>style.visibility</p:attrName>
                                        </p:attrNameLst>
                                      </p:cBhvr>
                                      <p:to>
                                        <p:strVal val="visible"/>
                                      </p:to>
                                    </p:set>
                                    <p:animEffect transition="in" filter="checkerboard(across)">
                                      <p:cBhvr>
                                        <p:cTn id="33" dur="500"/>
                                        <p:tgtEl>
                                          <p:spTgt spid="3">
                                            <p:txEl>
                                              <p:pRg st="10" end="10"/>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2" presetClass="entr" presetSubtype="4" fill="hold" nodeType="clickEffect">
                                  <p:stCondLst>
                                    <p:cond delay="0"/>
                                  </p:stCondLst>
                                  <p:childTnLst>
                                    <p:set>
                                      <p:cBhvr>
                                        <p:cTn id="37" dur="1" fill="hold">
                                          <p:stCondLst>
                                            <p:cond delay="0"/>
                                          </p:stCondLst>
                                        </p:cTn>
                                        <p:tgtEl>
                                          <p:spTgt spid="3">
                                            <p:txEl>
                                              <p:pRg st="11" end="11"/>
                                            </p:txEl>
                                          </p:spTgt>
                                        </p:tgtEl>
                                        <p:attrNameLst>
                                          <p:attrName>style.visibility</p:attrName>
                                        </p:attrNameLst>
                                      </p:cBhvr>
                                      <p:to>
                                        <p:strVal val="visible"/>
                                      </p:to>
                                    </p:set>
                                    <p:animEffect transition="in" filter="slide(fromBottom)">
                                      <p:cBhvr>
                                        <p:cTn id="38" dur="500"/>
                                        <p:tgtEl>
                                          <p:spTgt spid="3">
                                            <p:txEl>
                                              <p:pRg st="11" end="11"/>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6" presetClass="emph" presetSubtype="0" fill="hold" nodeType="clickEffect">
                                  <p:stCondLst>
                                    <p:cond delay="0"/>
                                  </p:stCondLst>
                                  <p:childTnLst>
                                    <p:animScale>
                                      <p:cBhvr>
                                        <p:cTn id="42" dur="2000" fill="hold"/>
                                        <p:tgtEl>
                                          <p:spTgt spid="3">
                                            <p:txEl>
                                              <p:pRg st="11" end="11"/>
                                            </p:txEl>
                                          </p:spTgt>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me 1"/>
          <p:cNvGraphicFramePr/>
          <p:nvPr>
            <p:extLst>
              <p:ext uri="{D42A27DB-BD31-4B8C-83A1-F6EECF244321}">
                <p14:modId xmlns:p14="http://schemas.microsoft.com/office/powerpoint/2010/main" val="2495171526"/>
              </p:ext>
            </p:extLst>
          </p:nvPr>
        </p:nvGraphicFramePr>
        <p:xfrm>
          <a:off x="895531" y="1645919"/>
          <a:ext cx="6537235" cy="343432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Picture 2" descr="http://upload.wikimedia.org/wikipedia/commons/thumb/6/69/Obstruction_ventilation_apn%C3%A9e_sommeil.svg/240px-Obstruction_ventilation_apn%C3%A9e_sommeil.svg.png"/>
          <p:cNvPicPr>
            <a:picLocks noChangeAspect="1" noChangeArrowheads="1"/>
          </p:cNvPicPr>
          <p:nvPr/>
        </p:nvPicPr>
        <p:blipFill>
          <a:blip r:embed="rId7"/>
          <a:srcRect/>
          <a:stretch>
            <a:fillRect/>
          </a:stretch>
        </p:blipFill>
        <p:spPr bwMode="auto">
          <a:xfrm>
            <a:off x="7657615" y="1593668"/>
            <a:ext cx="3614649" cy="3464039"/>
          </a:xfrm>
          <a:prstGeom prst="rect">
            <a:avLst/>
          </a:prstGeom>
          <a:noFill/>
        </p:spPr>
      </p:pic>
      <p:pic>
        <p:nvPicPr>
          <p:cNvPr id="5" name="Image 4"/>
          <p:cNvPicPr>
            <a:picLocks noChangeAspect="1"/>
          </p:cNvPicPr>
          <p:nvPr/>
        </p:nvPicPr>
        <p:blipFill>
          <a:blip r:embed="rId8"/>
          <a:stretch>
            <a:fillRect/>
          </a:stretch>
        </p:blipFill>
        <p:spPr>
          <a:xfrm>
            <a:off x="936399" y="0"/>
            <a:ext cx="10607959" cy="1072989"/>
          </a:xfrm>
          <a:prstGeom prst="rect">
            <a:avLst/>
          </a:prstGeo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2" name="Diagramme 1"/>
          <p:cNvGraphicFramePr/>
          <p:nvPr/>
        </p:nvGraphicFramePr>
        <p:xfrm>
          <a:off x="862148" y="1150741"/>
          <a:ext cx="10567851"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Rectangle 2"/>
          <p:cNvSpPr/>
          <p:nvPr/>
        </p:nvSpPr>
        <p:spPr>
          <a:xfrm>
            <a:off x="1078510" y="0"/>
            <a:ext cx="10272684" cy="707886"/>
          </a:xfrm>
          <a:prstGeom prst="rect">
            <a:avLst/>
          </a:prstGeom>
        </p:spPr>
        <p:txBody>
          <a:bodyPr wrap="none">
            <a:spAutoFit/>
          </a:bodyPr>
          <a:lstStyle/>
          <a:p>
            <a:r>
              <a:rPr lang="fr-FR" sz="4000" b="1" dirty="0">
                <a:solidFill>
                  <a:srgbClr val="C00000"/>
                </a:solidFill>
              </a:rPr>
              <a:t>3-Anomalies respiratoires au cours du sommeil </a:t>
            </a:r>
            <a:endParaRPr lang="fr-FR" sz="4000" dirty="0">
              <a:solidFill>
                <a:srgbClr val="C00000"/>
              </a:solidFill>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me 1"/>
          <p:cNvGraphicFramePr/>
          <p:nvPr>
            <p:extLst>
              <p:ext uri="{D42A27DB-BD31-4B8C-83A1-F6EECF244321}">
                <p14:modId xmlns:p14="http://schemas.microsoft.com/office/powerpoint/2010/main" val="948493485"/>
              </p:ext>
            </p:extLst>
          </p:nvPr>
        </p:nvGraphicFramePr>
        <p:xfrm>
          <a:off x="810883" y="719666"/>
          <a:ext cx="10265433"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95323217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5"/>
          <p:cNvSpPr txBox="1"/>
          <p:nvPr/>
        </p:nvSpPr>
        <p:spPr>
          <a:xfrm>
            <a:off x="1071154" y="0"/>
            <a:ext cx="10110652" cy="707886"/>
          </a:xfrm>
          <a:prstGeom prst="rect">
            <a:avLst/>
          </a:prstGeom>
          <a:noFill/>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2800" dirty="0">
                <a:solidFill>
                  <a:srgbClr val="C00000"/>
                </a:solidFill>
              </a:rPr>
              <a:t>        </a:t>
            </a:r>
            <a:r>
              <a:rPr lang="fr-FR" sz="4000" b="1" dirty="0">
                <a:solidFill>
                  <a:srgbClr val="C00000"/>
                </a:solidFill>
              </a:rPr>
              <a:t>Rôle des apnées obstructives nocturnes</a:t>
            </a:r>
            <a:endParaRPr lang="fr-FR" sz="2800" b="1" dirty="0">
              <a:solidFill>
                <a:srgbClr val="C00000"/>
              </a:solidFill>
            </a:endParaRPr>
          </a:p>
        </p:txBody>
      </p:sp>
      <p:sp>
        <p:nvSpPr>
          <p:cNvPr id="4" name="Rectangle 3"/>
          <p:cNvSpPr/>
          <p:nvPr/>
        </p:nvSpPr>
        <p:spPr>
          <a:xfrm>
            <a:off x="798364" y="6027003"/>
            <a:ext cx="5406493" cy="830997"/>
          </a:xfrm>
          <a:prstGeom prst="rect">
            <a:avLst/>
          </a:prstGeom>
        </p:spPr>
        <p:txBody>
          <a:bodyPr wrap="squar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200" dirty="0" err="1">
                <a:solidFill>
                  <a:srgbClr val="C00000"/>
                </a:solidFill>
              </a:rPr>
              <a:t>Ayappa</a:t>
            </a:r>
            <a:r>
              <a:rPr lang="fr-FR" sz="1200" dirty="0">
                <a:solidFill>
                  <a:srgbClr val="C00000"/>
                </a:solidFill>
              </a:rPr>
              <a:t> I et al. </a:t>
            </a:r>
            <a:r>
              <a:rPr lang="en-US" sz="1200" dirty="0" err="1">
                <a:solidFill>
                  <a:srgbClr val="C00000"/>
                </a:solidFill>
              </a:rPr>
              <a:t>Hypercapnia</a:t>
            </a:r>
            <a:r>
              <a:rPr lang="en-US" sz="1200" dirty="0">
                <a:solidFill>
                  <a:srgbClr val="C00000"/>
                </a:solidFill>
              </a:rPr>
              <a:t> and </a:t>
            </a:r>
            <a:r>
              <a:rPr lang="en-US" sz="1200" dirty="0" err="1">
                <a:solidFill>
                  <a:srgbClr val="C00000"/>
                </a:solidFill>
              </a:rPr>
              <a:t>ventilatory</a:t>
            </a:r>
            <a:r>
              <a:rPr lang="en-US" sz="1200" dirty="0">
                <a:solidFill>
                  <a:srgbClr val="C00000"/>
                </a:solidFill>
              </a:rPr>
              <a:t> periodicity in obstructive sleep apnea syndrome. Am J </a:t>
            </a:r>
            <a:r>
              <a:rPr lang="en-US" sz="1200" dirty="0" err="1">
                <a:solidFill>
                  <a:srgbClr val="C00000"/>
                </a:solidFill>
              </a:rPr>
              <a:t>Respir</a:t>
            </a:r>
            <a:r>
              <a:rPr lang="en-US" sz="1200" dirty="0">
                <a:solidFill>
                  <a:srgbClr val="C00000"/>
                </a:solidFill>
              </a:rPr>
              <a:t> </a:t>
            </a:r>
            <a:r>
              <a:rPr lang="en-US" sz="1200" dirty="0" err="1">
                <a:solidFill>
                  <a:srgbClr val="C00000"/>
                </a:solidFill>
              </a:rPr>
              <a:t>Crit</a:t>
            </a:r>
            <a:r>
              <a:rPr lang="en-US" sz="1200" dirty="0">
                <a:solidFill>
                  <a:srgbClr val="C00000"/>
                </a:solidFill>
              </a:rPr>
              <a:t> Care Med </a:t>
            </a:r>
            <a:r>
              <a:rPr lang="fr-FR" sz="1200" dirty="0">
                <a:solidFill>
                  <a:srgbClr val="C00000"/>
                </a:solidFill>
              </a:rPr>
              <a:t>2002;166:1112—5.</a:t>
            </a:r>
          </a:p>
          <a:p>
            <a:r>
              <a:rPr lang="fr-FR" sz="1200" dirty="0">
                <a:solidFill>
                  <a:srgbClr val="C00000"/>
                </a:solidFill>
              </a:rPr>
              <a:t>Berger KI et al.</a:t>
            </a:r>
            <a:r>
              <a:rPr lang="en-US" sz="1200" dirty="0" err="1">
                <a:solidFill>
                  <a:srgbClr val="C00000"/>
                </a:solidFill>
              </a:rPr>
              <a:t>Postevent</a:t>
            </a:r>
            <a:r>
              <a:rPr lang="en-US" sz="1200" dirty="0">
                <a:solidFill>
                  <a:srgbClr val="C00000"/>
                </a:solidFill>
              </a:rPr>
              <a:t> ventilation as a function of CO(2) load during respiratory events in obstructive sleep apnea. J </a:t>
            </a:r>
            <a:r>
              <a:rPr lang="en-US" sz="1200" dirty="0" err="1">
                <a:solidFill>
                  <a:srgbClr val="C00000"/>
                </a:solidFill>
              </a:rPr>
              <a:t>Appl</a:t>
            </a:r>
            <a:r>
              <a:rPr lang="en-US" sz="1200" dirty="0">
                <a:solidFill>
                  <a:srgbClr val="C00000"/>
                </a:solidFill>
              </a:rPr>
              <a:t> </a:t>
            </a:r>
            <a:r>
              <a:rPr lang="fr-FR" sz="1200" dirty="0" err="1">
                <a:solidFill>
                  <a:srgbClr val="C00000"/>
                </a:solidFill>
              </a:rPr>
              <a:t>Physiol</a:t>
            </a:r>
            <a:r>
              <a:rPr lang="fr-FR" sz="1200" dirty="0">
                <a:solidFill>
                  <a:srgbClr val="C00000"/>
                </a:solidFill>
              </a:rPr>
              <a:t> 2002;93:917—24.</a:t>
            </a:r>
          </a:p>
        </p:txBody>
      </p:sp>
      <p:pic>
        <p:nvPicPr>
          <p:cNvPr id="5" name="Picture 3"/>
          <p:cNvPicPr>
            <a:picLocks noChangeAspect="1" noChangeArrowheads="1"/>
          </p:cNvPicPr>
          <p:nvPr/>
        </p:nvPicPr>
        <p:blipFill>
          <a:blip r:embed="rId3"/>
          <a:srcRect/>
          <a:stretch>
            <a:fillRect/>
          </a:stretch>
        </p:blipFill>
        <p:spPr bwMode="auto">
          <a:xfrm>
            <a:off x="7641877" y="1076525"/>
            <a:ext cx="2847597" cy="2724632"/>
          </a:xfrm>
          <a:prstGeom prst="rect">
            <a:avLst/>
          </a:prstGeom>
          <a:noFill/>
          <a:ln w="9525">
            <a:noFill/>
            <a:miter lim="800000"/>
            <a:headEnd/>
            <a:tailEnd/>
          </a:ln>
          <a:effectLst/>
        </p:spPr>
      </p:pic>
      <p:pic>
        <p:nvPicPr>
          <p:cNvPr id="6" name="Picture 2"/>
          <p:cNvPicPr>
            <a:picLocks noChangeAspect="1" noChangeArrowheads="1"/>
          </p:cNvPicPr>
          <p:nvPr/>
        </p:nvPicPr>
        <p:blipFill>
          <a:blip r:embed="rId4"/>
          <a:srcRect/>
          <a:stretch>
            <a:fillRect/>
          </a:stretch>
        </p:blipFill>
        <p:spPr bwMode="auto">
          <a:xfrm>
            <a:off x="7890947" y="3879668"/>
            <a:ext cx="2585464" cy="2421391"/>
          </a:xfrm>
          <a:prstGeom prst="rect">
            <a:avLst/>
          </a:prstGeom>
          <a:noFill/>
          <a:ln w="9525">
            <a:noFill/>
            <a:miter lim="800000"/>
            <a:headEnd/>
            <a:tailEnd/>
          </a:ln>
          <a:effectLst/>
        </p:spPr>
      </p:pic>
      <p:sp>
        <p:nvSpPr>
          <p:cNvPr id="7" name="Rectangle 6"/>
          <p:cNvSpPr/>
          <p:nvPr/>
        </p:nvSpPr>
        <p:spPr>
          <a:xfrm>
            <a:off x="6492347" y="6396335"/>
            <a:ext cx="5447105" cy="461665"/>
          </a:xfrm>
          <a:prstGeom prst="rect">
            <a:avLst/>
          </a:prstGeom>
        </p:spPr>
        <p:txBody>
          <a:bodyPr wrap="squar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200" dirty="0">
                <a:solidFill>
                  <a:srgbClr val="C00000"/>
                </a:solidFill>
              </a:rPr>
              <a:t>Berger KI et al.</a:t>
            </a:r>
            <a:r>
              <a:rPr lang="en-US" sz="1200" dirty="0" err="1">
                <a:solidFill>
                  <a:srgbClr val="C00000"/>
                </a:solidFill>
              </a:rPr>
              <a:t>Postevent</a:t>
            </a:r>
            <a:r>
              <a:rPr lang="en-US" sz="1200" dirty="0">
                <a:solidFill>
                  <a:srgbClr val="C00000"/>
                </a:solidFill>
              </a:rPr>
              <a:t> ventilation as a function of CO(2) load during respiratory events in obstructive sleep apnea. J </a:t>
            </a:r>
            <a:r>
              <a:rPr lang="en-US" sz="1200" dirty="0" err="1">
                <a:solidFill>
                  <a:srgbClr val="C00000"/>
                </a:solidFill>
              </a:rPr>
              <a:t>Appl</a:t>
            </a:r>
            <a:r>
              <a:rPr lang="en-US" sz="1200" dirty="0">
                <a:solidFill>
                  <a:srgbClr val="C00000"/>
                </a:solidFill>
              </a:rPr>
              <a:t> </a:t>
            </a:r>
            <a:r>
              <a:rPr lang="fr-FR" sz="1200" dirty="0" err="1">
                <a:solidFill>
                  <a:srgbClr val="C00000"/>
                </a:solidFill>
              </a:rPr>
              <a:t>Physiol</a:t>
            </a:r>
            <a:r>
              <a:rPr lang="fr-FR" sz="1200" dirty="0">
                <a:solidFill>
                  <a:srgbClr val="C00000"/>
                </a:solidFill>
              </a:rPr>
              <a:t> 2002;93:917—24.</a:t>
            </a:r>
          </a:p>
        </p:txBody>
      </p:sp>
      <p:pic>
        <p:nvPicPr>
          <p:cNvPr id="8" name="Picture 4" descr="http://anesthesiology.pubs.asahq.org/data/Journals/JASA/931121/32FF3.png"/>
          <p:cNvPicPr>
            <a:picLocks noChangeAspect="1" noChangeArrowheads="1"/>
          </p:cNvPicPr>
          <p:nvPr/>
        </p:nvPicPr>
        <p:blipFill>
          <a:blip r:embed="rId5"/>
          <a:srcRect/>
          <a:stretch>
            <a:fillRect/>
          </a:stretch>
        </p:blipFill>
        <p:spPr bwMode="auto">
          <a:xfrm>
            <a:off x="534398" y="1188719"/>
            <a:ext cx="5754726" cy="4558937"/>
          </a:xfrm>
          <a:prstGeom prst="rect">
            <a:avLst/>
          </a:prstGeom>
          <a:noFill/>
        </p:spPr>
      </p:pic>
    </p:spTree>
    <p:extLst>
      <p:ext uri="{BB962C8B-B14F-4D97-AF65-F5344CB8AC3E}">
        <p14:creationId xmlns:p14="http://schemas.microsoft.com/office/powerpoint/2010/main" val="87388744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me 1"/>
          <p:cNvGraphicFramePr/>
          <p:nvPr>
            <p:extLst>
              <p:ext uri="{D42A27DB-BD31-4B8C-83A1-F6EECF244321}">
                <p14:modId xmlns:p14="http://schemas.microsoft.com/office/powerpoint/2010/main" val="1589814771"/>
              </p:ext>
            </p:extLst>
          </p:nvPr>
        </p:nvGraphicFramePr>
        <p:xfrm>
          <a:off x="845388" y="914401"/>
          <a:ext cx="10921042" cy="560112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ZoneTexte 5"/>
          <p:cNvSpPr txBox="1"/>
          <p:nvPr/>
        </p:nvSpPr>
        <p:spPr>
          <a:xfrm>
            <a:off x="1071154" y="0"/>
            <a:ext cx="10110652" cy="707886"/>
          </a:xfrm>
          <a:prstGeom prst="rect">
            <a:avLst/>
          </a:prstGeom>
          <a:noFill/>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2800" dirty="0">
                <a:solidFill>
                  <a:srgbClr val="C00000"/>
                </a:solidFill>
              </a:rPr>
              <a:t>        </a:t>
            </a:r>
            <a:r>
              <a:rPr lang="fr-FR" sz="4000" b="1" dirty="0">
                <a:solidFill>
                  <a:srgbClr val="C00000"/>
                </a:solidFill>
              </a:rPr>
              <a:t>Rôle des apnées obstructives nocturnes</a:t>
            </a:r>
            <a:endParaRPr lang="fr-FR" sz="2800" b="1" dirty="0">
              <a:solidFill>
                <a:srgbClr val="C00000"/>
              </a:solidFill>
            </a:endParaRPr>
          </a:p>
        </p:txBody>
      </p:sp>
      <p:sp>
        <p:nvSpPr>
          <p:cNvPr id="4" name="Plus 3"/>
          <p:cNvSpPr/>
          <p:nvPr/>
        </p:nvSpPr>
        <p:spPr>
          <a:xfrm>
            <a:off x="3728337" y="3358855"/>
            <a:ext cx="529390" cy="529390"/>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Plus 4"/>
          <p:cNvSpPr/>
          <p:nvPr/>
        </p:nvSpPr>
        <p:spPr>
          <a:xfrm>
            <a:off x="8107681" y="3373232"/>
            <a:ext cx="529390" cy="529390"/>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Flèche à trois pointes 5"/>
          <p:cNvSpPr/>
          <p:nvPr/>
        </p:nvSpPr>
        <p:spPr>
          <a:xfrm rot="10800000">
            <a:off x="4865298" y="1966822"/>
            <a:ext cx="2760452" cy="862642"/>
          </a:xfrm>
          <a:prstGeom prst="leftRigh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me 1"/>
          <p:cNvGraphicFramePr/>
          <p:nvPr>
            <p:extLst>
              <p:ext uri="{D42A27DB-BD31-4B8C-83A1-F6EECF244321}">
                <p14:modId xmlns:p14="http://schemas.microsoft.com/office/powerpoint/2010/main" val="1942308252"/>
              </p:ext>
            </p:extLst>
          </p:nvPr>
        </p:nvGraphicFramePr>
        <p:xfrm>
          <a:off x="645459" y="1290918"/>
          <a:ext cx="11205882" cy="517014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ZoneTexte 5"/>
          <p:cNvSpPr txBox="1"/>
          <p:nvPr/>
        </p:nvSpPr>
        <p:spPr>
          <a:xfrm>
            <a:off x="1071154" y="0"/>
            <a:ext cx="10110652" cy="707886"/>
          </a:xfrm>
          <a:prstGeom prst="rect">
            <a:avLst/>
          </a:prstGeom>
          <a:noFill/>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2800" dirty="0">
                <a:solidFill>
                  <a:srgbClr val="C00000"/>
                </a:solidFill>
              </a:rPr>
              <a:t>        </a:t>
            </a:r>
            <a:r>
              <a:rPr lang="fr-FR" sz="4000" b="1" dirty="0">
                <a:solidFill>
                  <a:srgbClr val="C00000"/>
                </a:solidFill>
              </a:rPr>
              <a:t>Rôle des apnées obstructives nocturnes</a:t>
            </a:r>
            <a:endParaRPr lang="fr-FR" sz="2800" b="1" dirty="0">
              <a:solidFill>
                <a:srgbClr val="C00000"/>
              </a:solidFill>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me 1"/>
          <p:cNvGraphicFramePr/>
          <p:nvPr>
            <p:extLst>
              <p:ext uri="{D42A27DB-BD31-4B8C-83A1-F6EECF244321}">
                <p14:modId xmlns:p14="http://schemas.microsoft.com/office/powerpoint/2010/main" val="2511233653"/>
              </p:ext>
            </p:extLst>
          </p:nvPr>
        </p:nvGraphicFramePr>
        <p:xfrm>
          <a:off x="2032000" y="719666"/>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6788604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srcRect/>
          <a:stretch>
            <a:fillRect/>
          </a:stretch>
        </p:blipFill>
        <p:spPr bwMode="auto">
          <a:xfrm>
            <a:off x="992505" y="1062367"/>
            <a:ext cx="5502424" cy="3624613"/>
          </a:xfrm>
          <a:prstGeom prst="rect">
            <a:avLst/>
          </a:prstGeom>
          <a:noFill/>
          <a:ln w="9525">
            <a:noFill/>
            <a:miter lim="800000"/>
            <a:headEnd/>
            <a:tailEnd/>
          </a:ln>
          <a:effectLst/>
        </p:spPr>
      </p:pic>
      <p:sp>
        <p:nvSpPr>
          <p:cNvPr id="3" name="Rectangle 2"/>
          <p:cNvSpPr/>
          <p:nvPr/>
        </p:nvSpPr>
        <p:spPr>
          <a:xfrm>
            <a:off x="8405760" y="2970014"/>
            <a:ext cx="2225417" cy="369332"/>
          </a:xfrm>
          <a:prstGeom prst="rect">
            <a:avLst/>
          </a:prstGeom>
        </p:spPr>
        <p:txBody>
          <a:bodyPr wrap="none">
            <a:spAutoFit/>
          </a:bodyPr>
          <a:lstStyle/>
          <a:p>
            <a:r>
              <a:rPr lang="da-DK" b="1" dirty="0"/>
              <a:t>Bourke et al ERJ 2002</a:t>
            </a:r>
            <a:endParaRPr lang="fr-FR" dirty="0"/>
          </a:p>
        </p:txBody>
      </p:sp>
      <p:sp>
        <p:nvSpPr>
          <p:cNvPr id="4" name="Rectangle 3"/>
          <p:cNvSpPr/>
          <p:nvPr/>
        </p:nvSpPr>
        <p:spPr>
          <a:xfrm>
            <a:off x="1567543" y="4777880"/>
            <a:ext cx="8882743" cy="1384995"/>
          </a:xfrm>
          <a:prstGeom prst="rect">
            <a:avLst/>
          </a:prstGeom>
        </p:spPr>
        <p:txBody>
          <a:bodyPr wrap="square">
            <a:spAutoFit/>
          </a:bodyPr>
          <a:lstStyle/>
          <a:p>
            <a:pPr algn="ctr"/>
            <a:r>
              <a:rPr lang="fr-FR" sz="2800" b="1" dirty="0"/>
              <a:t>Au cours du SP l’activité des muscles respiratoires accessoires est diminuée, la respiration est irrégulière et superficielle </a:t>
            </a:r>
            <a:endParaRPr lang="fr-FR" sz="2800" dirty="0"/>
          </a:p>
        </p:txBody>
      </p:sp>
      <p:sp>
        <p:nvSpPr>
          <p:cNvPr id="5" name="Rectangle 4"/>
          <p:cNvSpPr/>
          <p:nvPr/>
        </p:nvSpPr>
        <p:spPr>
          <a:xfrm>
            <a:off x="1837099" y="6273225"/>
            <a:ext cx="4035335" cy="584775"/>
          </a:xfrm>
          <a:prstGeom prst="rect">
            <a:avLst/>
          </a:prstGeom>
        </p:spPr>
        <p:txBody>
          <a:bodyPr wrap="none">
            <a:spAutoFit/>
          </a:bodyPr>
          <a:lstStyle/>
          <a:p>
            <a:r>
              <a:rPr lang="fr-FR" sz="3200" b="1" dirty="0">
                <a:solidFill>
                  <a:srgbClr val="FF0000"/>
                </a:solidFill>
              </a:rPr>
              <a:t>Hypoventilation en SP </a:t>
            </a:r>
            <a:endParaRPr lang="fr-FR" sz="3200" dirty="0">
              <a:solidFill>
                <a:srgbClr val="FF0000"/>
              </a:solidFill>
            </a:endParaRPr>
          </a:p>
        </p:txBody>
      </p:sp>
      <p:sp>
        <p:nvSpPr>
          <p:cNvPr id="6" name="Rectangle 5"/>
          <p:cNvSpPr/>
          <p:nvPr/>
        </p:nvSpPr>
        <p:spPr>
          <a:xfrm>
            <a:off x="592054" y="169765"/>
            <a:ext cx="10703859" cy="707886"/>
          </a:xfrm>
          <a:prstGeom prst="rect">
            <a:avLst/>
          </a:prstGeom>
        </p:spPr>
        <p:txBody>
          <a:bodyPr wrap="square">
            <a:spAutoFit/>
          </a:bodyPr>
          <a:lstStyle/>
          <a:p>
            <a:pPr algn="ctr"/>
            <a:r>
              <a:rPr lang="fr-FR" sz="2800" b="1" dirty="0">
                <a:solidFill>
                  <a:srgbClr val="C00000"/>
                </a:solidFill>
              </a:rPr>
              <a:t> </a:t>
            </a:r>
            <a:r>
              <a:rPr lang="fr-FR" sz="4000" b="1" dirty="0">
                <a:solidFill>
                  <a:srgbClr val="C00000"/>
                </a:solidFill>
              </a:rPr>
              <a:t>Hypoventilation de sommeil paradoxal</a:t>
            </a:r>
            <a:endParaRPr lang="fr-FR" sz="2800" dirty="0">
              <a:solidFill>
                <a:srgbClr val="C00000"/>
              </a:solidFill>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3"/>
          <p:cNvSpPr txBox="1"/>
          <p:nvPr/>
        </p:nvSpPr>
        <p:spPr>
          <a:xfrm>
            <a:off x="4778243" y="290629"/>
            <a:ext cx="1285884" cy="461665"/>
          </a:xfrm>
          <a:prstGeom prst="rect">
            <a:avLst/>
          </a:prstGeom>
          <a:noFill/>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2400" dirty="0">
                <a:solidFill>
                  <a:srgbClr val="C00000"/>
                </a:solidFill>
              </a:rPr>
              <a:t>Obésité</a:t>
            </a:r>
          </a:p>
        </p:txBody>
      </p:sp>
      <p:sp>
        <p:nvSpPr>
          <p:cNvPr id="3" name="ZoneTexte 4"/>
          <p:cNvSpPr txBox="1"/>
          <p:nvPr/>
        </p:nvSpPr>
        <p:spPr>
          <a:xfrm>
            <a:off x="1706409" y="1290761"/>
            <a:ext cx="2714269" cy="430887"/>
          </a:xfrm>
          <a:prstGeom prst="rect">
            <a:avLst/>
          </a:prstGeom>
          <a:noFill/>
        </p:spPr>
        <p:txBody>
          <a:bodyPr wrap="non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2200" dirty="0"/>
              <a:t>Résistance à la leptine</a:t>
            </a:r>
          </a:p>
        </p:txBody>
      </p:sp>
      <p:sp>
        <p:nvSpPr>
          <p:cNvPr id="4" name="ZoneTexte 5"/>
          <p:cNvSpPr txBox="1"/>
          <p:nvPr/>
        </p:nvSpPr>
        <p:spPr>
          <a:xfrm>
            <a:off x="3278045" y="2362331"/>
            <a:ext cx="4231287" cy="769441"/>
          </a:xfrm>
          <a:prstGeom prst="rect">
            <a:avLst/>
          </a:prstGeom>
          <a:noFill/>
        </p:spPr>
        <p:txBody>
          <a:bodyPr wrap="non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2200" dirty="0"/>
              <a:t>Majoration de la charge mécanique</a:t>
            </a:r>
          </a:p>
          <a:p>
            <a:r>
              <a:rPr lang="fr-FR" sz="2200" dirty="0"/>
              <a:t>Faiblesse des muscles respiratoires</a:t>
            </a:r>
          </a:p>
        </p:txBody>
      </p:sp>
      <p:sp>
        <p:nvSpPr>
          <p:cNvPr id="5" name="ZoneTexte 6"/>
          <p:cNvSpPr txBox="1"/>
          <p:nvPr/>
        </p:nvSpPr>
        <p:spPr>
          <a:xfrm>
            <a:off x="5827533" y="1290761"/>
            <a:ext cx="3899594" cy="769441"/>
          </a:xfrm>
          <a:prstGeom prst="rect">
            <a:avLst/>
          </a:prstGeom>
          <a:noFill/>
        </p:spPr>
        <p:txBody>
          <a:bodyPr wrap="non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2200" dirty="0"/>
              <a:t>Apnées obstructives du sommeil</a:t>
            </a:r>
          </a:p>
          <a:p>
            <a:r>
              <a:rPr lang="fr-FR" sz="2200"/>
              <a:t>             Résistance </a:t>
            </a:r>
            <a:r>
              <a:rPr lang="fr-FR" sz="2200" dirty="0"/>
              <a:t>des VAS</a:t>
            </a:r>
          </a:p>
        </p:txBody>
      </p:sp>
      <p:sp>
        <p:nvSpPr>
          <p:cNvPr id="6" name="ZoneTexte 7"/>
          <p:cNvSpPr txBox="1"/>
          <p:nvPr/>
        </p:nvSpPr>
        <p:spPr>
          <a:xfrm>
            <a:off x="7120410" y="3076711"/>
            <a:ext cx="2439579" cy="769441"/>
          </a:xfrm>
          <a:prstGeom prst="rect">
            <a:avLst/>
          </a:prstGeom>
          <a:noFill/>
        </p:spPr>
        <p:txBody>
          <a:bodyPr wrap="non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2200" dirty="0"/>
              <a:t>Hypercapnie aigüe</a:t>
            </a:r>
          </a:p>
          <a:p>
            <a:r>
              <a:rPr lang="fr-FR" sz="2200" dirty="0"/>
              <a:t> durant le sommeil </a:t>
            </a:r>
          </a:p>
        </p:txBody>
      </p:sp>
      <p:sp>
        <p:nvSpPr>
          <p:cNvPr id="7" name="ZoneTexte 8"/>
          <p:cNvSpPr txBox="1"/>
          <p:nvPr/>
        </p:nvSpPr>
        <p:spPr>
          <a:xfrm>
            <a:off x="7025785" y="4148281"/>
            <a:ext cx="2824556" cy="1107996"/>
          </a:xfrm>
          <a:prstGeom prst="rect">
            <a:avLst/>
          </a:prstGeom>
          <a:noFill/>
        </p:spPr>
        <p:txBody>
          <a:bodyPr wrap="non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2200" dirty="0"/>
              <a:t>          Majoration </a:t>
            </a:r>
          </a:p>
          <a:p>
            <a:r>
              <a:rPr lang="fr-FR" sz="2200" dirty="0"/>
              <a:t>du taux de bicarbonate</a:t>
            </a:r>
          </a:p>
          <a:p>
            <a:r>
              <a:rPr lang="fr-FR" sz="2200" dirty="0"/>
              <a:t>         dans le sang</a:t>
            </a:r>
          </a:p>
        </p:txBody>
      </p:sp>
      <p:sp>
        <p:nvSpPr>
          <p:cNvPr id="8" name="ZoneTexte 9"/>
          <p:cNvSpPr txBox="1"/>
          <p:nvPr/>
        </p:nvSpPr>
        <p:spPr>
          <a:xfrm>
            <a:off x="4151233" y="4076843"/>
            <a:ext cx="2484398" cy="1107996"/>
          </a:xfrm>
          <a:prstGeom prst="rect">
            <a:avLst/>
          </a:prstGeom>
          <a:noFill/>
        </p:spPr>
        <p:txBody>
          <a:bodyPr wrap="non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2200" dirty="0"/>
              <a:t>      Emoussement</a:t>
            </a:r>
          </a:p>
          <a:p>
            <a:r>
              <a:rPr lang="fr-FR" sz="2200" dirty="0"/>
              <a:t>             de la </a:t>
            </a:r>
          </a:p>
          <a:p>
            <a:r>
              <a:rPr lang="fr-FR" sz="2200" dirty="0"/>
              <a:t>réponse ventilatoire</a:t>
            </a:r>
          </a:p>
        </p:txBody>
      </p:sp>
      <p:sp>
        <p:nvSpPr>
          <p:cNvPr id="9" name="ZoneTexte 10"/>
          <p:cNvSpPr txBox="1"/>
          <p:nvPr/>
        </p:nvSpPr>
        <p:spPr>
          <a:xfrm>
            <a:off x="3849549" y="5577041"/>
            <a:ext cx="3093347" cy="461665"/>
          </a:xfrm>
          <a:prstGeom prst="rect">
            <a:avLst/>
          </a:prstGeom>
          <a:noFill/>
        </p:spPr>
        <p:txBody>
          <a:bodyPr wrap="non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2400" dirty="0">
                <a:solidFill>
                  <a:srgbClr val="C00000"/>
                </a:solidFill>
              </a:rPr>
              <a:t>Hypercapnie chronique</a:t>
            </a:r>
          </a:p>
        </p:txBody>
      </p:sp>
      <p:sp>
        <p:nvSpPr>
          <p:cNvPr id="10" name="Rectangle à coins arrondis 9"/>
          <p:cNvSpPr/>
          <p:nvPr/>
        </p:nvSpPr>
        <p:spPr>
          <a:xfrm>
            <a:off x="4706805" y="290629"/>
            <a:ext cx="1357322" cy="50006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FR"/>
          </a:p>
        </p:txBody>
      </p:sp>
      <p:sp>
        <p:nvSpPr>
          <p:cNvPr id="11" name="Rectangle à coins arrondis 10"/>
          <p:cNvSpPr/>
          <p:nvPr/>
        </p:nvSpPr>
        <p:spPr>
          <a:xfrm>
            <a:off x="1706409" y="1290761"/>
            <a:ext cx="2714644" cy="50006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FR"/>
          </a:p>
        </p:txBody>
      </p:sp>
      <p:sp>
        <p:nvSpPr>
          <p:cNvPr id="12" name="Rectangle à coins arrondis 11"/>
          <p:cNvSpPr/>
          <p:nvPr/>
        </p:nvSpPr>
        <p:spPr>
          <a:xfrm>
            <a:off x="7064259" y="3148149"/>
            <a:ext cx="2571768" cy="64294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FR"/>
          </a:p>
        </p:txBody>
      </p:sp>
      <p:sp>
        <p:nvSpPr>
          <p:cNvPr id="13" name="Rectangle à coins arrondis 12"/>
          <p:cNvSpPr/>
          <p:nvPr/>
        </p:nvSpPr>
        <p:spPr>
          <a:xfrm>
            <a:off x="3206607" y="2433769"/>
            <a:ext cx="4429156" cy="64294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FR"/>
          </a:p>
        </p:txBody>
      </p:sp>
      <p:sp>
        <p:nvSpPr>
          <p:cNvPr id="14" name="Rectangle à coins arrondis 13"/>
          <p:cNvSpPr/>
          <p:nvPr/>
        </p:nvSpPr>
        <p:spPr>
          <a:xfrm>
            <a:off x="7064259" y="4148281"/>
            <a:ext cx="2786082" cy="107157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FR"/>
          </a:p>
        </p:txBody>
      </p:sp>
      <p:sp>
        <p:nvSpPr>
          <p:cNvPr id="15" name="Rectangle à coins arrondis 14"/>
          <p:cNvSpPr/>
          <p:nvPr/>
        </p:nvSpPr>
        <p:spPr>
          <a:xfrm>
            <a:off x="4063863" y="4148281"/>
            <a:ext cx="2786082" cy="100013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FR"/>
          </a:p>
        </p:txBody>
      </p:sp>
      <p:sp>
        <p:nvSpPr>
          <p:cNvPr id="16" name="Rectangle à coins arrondis 15"/>
          <p:cNvSpPr/>
          <p:nvPr/>
        </p:nvSpPr>
        <p:spPr>
          <a:xfrm>
            <a:off x="3778111" y="5577041"/>
            <a:ext cx="3214710" cy="50006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FR"/>
          </a:p>
        </p:txBody>
      </p:sp>
      <p:sp>
        <p:nvSpPr>
          <p:cNvPr id="17" name="Rectangle à coins arrondis 16"/>
          <p:cNvSpPr/>
          <p:nvPr/>
        </p:nvSpPr>
        <p:spPr>
          <a:xfrm>
            <a:off x="5849813" y="1362199"/>
            <a:ext cx="3929090" cy="64294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FR"/>
          </a:p>
        </p:txBody>
      </p:sp>
      <p:cxnSp>
        <p:nvCxnSpPr>
          <p:cNvPr id="18" name="Connecteur droit avec flèche 17"/>
          <p:cNvCxnSpPr/>
          <p:nvPr/>
        </p:nvCxnSpPr>
        <p:spPr>
          <a:xfrm rot="5400000">
            <a:off x="5171152" y="5327008"/>
            <a:ext cx="357190" cy="1588"/>
          </a:xfrm>
          <a:prstGeom prst="straightConnector1">
            <a:avLst/>
          </a:prstGeom>
          <a:ln w="2540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19" name="Connecteur droit avec flèche 18"/>
          <p:cNvCxnSpPr/>
          <p:nvPr/>
        </p:nvCxnSpPr>
        <p:spPr>
          <a:xfrm rot="5400000">
            <a:off x="4850475" y="3575983"/>
            <a:ext cx="1000132" cy="1588"/>
          </a:xfrm>
          <a:prstGeom prst="straightConnector1">
            <a:avLst/>
          </a:prstGeom>
          <a:ln w="2540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20" name="Connecteur droit 19"/>
          <p:cNvCxnSpPr/>
          <p:nvPr/>
        </p:nvCxnSpPr>
        <p:spPr>
          <a:xfrm flipV="1">
            <a:off x="6064127" y="504943"/>
            <a:ext cx="1714512" cy="2"/>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1" name="Connecteur droit 20"/>
          <p:cNvCxnSpPr/>
          <p:nvPr/>
        </p:nvCxnSpPr>
        <p:spPr>
          <a:xfrm flipV="1">
            <a:off x="2992293" y="504943"/>
            <a:ext cx="1714512" cy="2"/>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2" name="Connecteur droit avec flèche 21"/>
          <p:cNvCxnSpPr/>
          <p:nvPr/>
        </p:nvCxnSpPr>
        <p:spPr>
          <a:xfrm rot="5400000">
            <a:off x="4929849" y="1657475"/>
            <a:ext cx="1143008" cy="1588"/>
          </a:xfrm>
          <a:prstGeom prst="straightConnector1">
            <a:avLst/>
          </a:prstGeom>
          <a:ln w="2540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23" name="Connecteur droit avec flèche 22"/>
          <p:cNvCxnSpPr/>
          <p:nvPr/>
        </p:nvCxnSpPr>
        <p:spPr>
          <a:xfrm rot="5400000">
            <a:off x="2598590" y="897058"/>
            <a:ext cx="785818" cy="1589"/>
          </a:xfrm>
          <a:prstGeom prst="straightConnector1">
            <a:avLst/>
          </a:prstGeom>
          <a:ln w="2540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24" name="Connecteur droit avec flèche 23"/>
          <p:cNvCxnSpPr/>
          <p:nvPr/>
        </p:nvCxnSpPr>
        <p:spPr>
          <a:xfrm rot="5400000">
            <a:off x="7384935" y="897058"/>
            <a:ext cx="785818" cy="1589"/>
          </a:xfrm>
          <a:prstGeom prst="straightConnector1">
            <a:avLst/>
          </a:prstGeom>
          <a:ln w="2540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25" name="Connecteur droit 24"/>
          <p:cNvCxnSpPr/>
          <p:nvPr/>
        </p:nvCxnSpPr>
        <p:spPr>
          <a:xfrm rot="5400000">
            <a:off x="1635765" y="3147355"/>
            <a:ext cx="2714644" cy="1588"/>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6" name="Connecteur droit avec flèche 25"/>
          <p:cNvCxnSpPr/>
          <p:nvPr/>
        </p:nvCxnSpPr>
        <p:spPr>
          <a:xfrm rot="5400000">
            <a:off x="7206341" y="2575851"/>
            <a:ext cx="1143008" cy="1588"/>
          </a:xfrm>
          <a:prstGeom prst="straightConnector1">
            <a:avLst/>
          </a:prstGeom>
          <a:ln w="2540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27" name="Connecteur droit avec flèche 26"/>
          <p:cNvCxnSpPr/>
          <p:nvPr/>
        </p:nvCxnSpPr>
        <p:spPr>
          <a:xfrm rot="16200000" flipH="1">
            <a:off x="7604012" y="3965718"/>
            <a:ext cx="357190" cy="7936"/>
          </a:xfrm>
          <a:prstGeom prst="straightConnector1">
            <a:avLst/>
          </a:prstGeom>
          <a:ln w="2540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28" name="Connecteur droit avec flèche 27"/>
          <p:cNvCxnSpPr/>
          <p:nvPr/>
        </p:nvCxnSpPr>
        <p:spPr>
          <a:xfrm>
            <a:off x="2992293" y="4505471"/>
            <a:ext cx="1000132" cy="1588"/>
          </a:xfrm>
          <a:prstGeom prst="straightConnector1">
            <a:avLst/>
          </a:prstGeom>
          <a:ln w="2540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29" name="Connecteur droit avec flèche 28"/>
          <p:cNvCxnSpPr/>
          <p:nvPr/>
        </p:nvCxnSpPr>
        <p:spPr>
          <a:xfrm rot="10800000" flipV="1">
            <a:off x="6787237" y="4576909"/>
            <a:ext cx="277022" cy="10320"/>
          </a:xfrm>
          <a:prstGeom prst="straightConnector1">
            <a:avLst/>
          </a:prstGeom>
          <a:ln w="2540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30" name="Rectangle 29"/>
          <p:cNvSpPr/>
          <p:nvPr/>
        </p:nvSpPr>
        <p:spPr>
          <a:xfrm>
            <a:off x="1790910" y="6015405"/>
            <a:ext cx="8429684" cy="369332"/>
          </a:xfrm>
          <a:prstGeom prst="rect">
            <a:avLst/>
          </a:prstGeom>
        </p:spPr>
        <p:txBody>
          <a:bodyPr wrap="squar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Potential mechanisms by which obesity can lead to chronic daytime </a:t>
            </a:r>
            <a:r>
              <a:rPr lang="en-US" dirty="0" err="1"/>
              <a:t>hypercapnia</a:t>
            </a:r>
            <a:r>
              <a:rPr lang="en-US" dirty="0"/>
              <a:t>. </a:t>
            </a:r>
            <a:endParaRPr lang="fr-FR" dirty="0"/>
          </a:p>
        </p:txBody>
      </p:sp>
      <p:sp>
        <p:nvSpPr>
          <p:cNvPr id="31" name="Rectangle 30"/>
          <p:cNvSpPr/>
          <p:nvPr/>
        </p:nvSpPr>
        <p:spPr>
          <a:xfrm>
            <a:off x="1831568" y="6303437"/>
            <a:ext cx="8640960" cy="276999"/>
          </a:xfrm>
          <a:prstGeom prst="rect">
            <a:avLst/>
          </a:prstGeom>
        </p:spPr>
        <p:txBody>
          <a:bodyPr wrap="squar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200" b="1" i="1" dirty="0">
                <a:solidFill>
                  <a:srgbClr val="C00000"/>
                </a:solidFill>
              </a:rPr>
              <a:t>Piper AJ, </a:t>
            </a:r>
            <a:r>
              <a:rPr lang="fr-FR" sz="1200" b="1" i="1" dirty="0" err="1">
                <a:solidFill>
                  <a:srgbClr val="C00000"/>
                </a:solidFill>
              </a:rPr>
              <a:t>Grunstein</a:t>
            </a:r>
            <a:r>
              <a:rPr lang="fr-FR" sz="1200" b="1" i="1" dirty="0">
                <a:solidFill>
                  <a:srgbClr val="C00000"/>
                </a:solidFill>
              </a:rPr>
              <a:t> RR</a:t>
            </a:r>
            <a:r>
              <a:rPr lang="fr-FR" sz="1200" i="1" dirty="0">
                <a:solidFill>
                  <a:srgbClr val="C00000"/>
                </a:solidFill>
              </a:rPr>
              <a:t>. </a:t>
            </a:r>
            <a:r>
              <a:rPr lang="fr-FR" sz="1200" i="1" dirty="0" err="1">
                <a:solidFill>
                  <a:srgbClr val="C00000"/>
                </a:solidFill>
              </a:rPr>
              <a:t>Current</a:t>
            </a:r>
            <a:r>
              <a:rPr lang="fr-FR" sz="1200" i="1" dirty="0">
                <a:solidFill>
                  <a:srgbClr val="C00000"/>
                </a:solidFill>
              </a:rPr>
              <a:t> perspectives on the </a:t>
            </a:r>
            <a:r>
              <a:rPr lang="fr-FR" sz="1200" i="1" dirty="0" err="1">
                <a:solidFill>
                  <a:srgbClr val="C00000"/>
                </a:solidFill>
              </a:rPr>
              <a:t>obesity</a:t>
            </a:r>
            <a:r>
              <a:rPr lang="fr-FR" sz="1200" i="1" dirty="0">
                <a:solidFill>
                  <a:srgbClr val="C00000"/>
                </a:solidFill>
              </a:rPr>
              <a:t> hypoventilation syndrome. </a:t>
            </a:r>
            <a:r>
              <a:rPr lang="fr-FR" sz="1200" i="1" dirty="0" err="1">
                <a:solidFill>
                  <a:srgbClr val="C00000"/>
                </a:solidFill>
              </a:rPr>
              <a:t>Curr</a:t>
            </a:r>
            <a:r>
              <a:rPr lang="fr-FR" sz="1200" i="1" dirty="0">
                <a:solidFill>
                  <a:srgbClr val="C00000"/>
                </a:solidFill>
              </a:rPr>
              <a:t> </a:t>
            </a:r>
            <a:r>
              <a:rPr lang="fr-FR" sz="1200" i="1" dirty="0" err="1">
                <a:solidFill>
                  <a:srgbClr val="C00000"/>
                </a:solidFill>
              </a:rPr>
              <a:t>Opin</a:t>
            </a:r>
            <a:r>
              <a:rPr lang="fr-FR" sz="1200" i="1" dirty="0">
                <a:solidFill>
                  <a:srgbClr val="C00000"/>
                </a:solidFill>
              </a:rPr>
              <a:t> </a:t>
            </a:r>
            <a:r>
              <a:rPr lang="fr-FR" sz="1200" i="1" dirty="0" err="1">
                <a:solidFill>
                  <a:srgbClr val="C00000"/>
                </a:solidFill>
              </a:rPr>
              <a:t>Pulm</a:t>
            </a:r>
            <a:r>
              <a:rPr lang="fr-FR" sz="1200" i="1" dirty="0">
                <a:solidFill>
                  <a:srgbClr val="C00000"/>
                </a:solidFill>
              </a:rPr>
              <a:t> Med 2007;13:490-6.</a:t>
            </a:r>
            <a:endParaRPr lang="fr-FR" sz="1200" dirty="0">
              <a:solidFill>
                <a:srgbClr val="C00000"/>
              </a:solidFill>
            </a:endParaRPr>
          </a:p>
        </p:txBody>
      </p:sp>
    </p:spTree>
    <p:extLst>
      <p:ext uri="{BB962C8B-B14F-4D97-AF65-F5344CB8AC3E}">
        <p14:creationId xmlns:p14="http://schemas.microsoft.com/office/powerpoint/2010/main" val="204773852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p:nvPr/>
        </p:nvSpPr>
        <p:spPr>
          <a:xfrm>
            <a:off x="796834" y="561704"/>
            <a:ext cx="10659292" cy="4955203"/>
          </a:xfrm>
          <a:prstGeom prst="rect">
            <a:avLst/>
          </a:prstGeom>
        </p:spPr>
        <p:txBody>
          <a:bodyPr wrap="square">
            <a:spAutoFit/>
          </a:bodyPr>
          <a:lstStyle/>
          <a:p>
            <a:r>
              <a:rPr lang="fr-FR" sz="4400" b="1" dirty="0">
                <a:solidFill>
                  <a:srgbClr val="FF0000"/>
                </a:solidFill>
              </a:rPr>
              <a:t>Obésité et Système respiratoire</a:t>
            </a:r>
          </a:p>
          <a:p>
            <a:endParaRPr lang="fr-FR" sz="3600" dirty="0"/>
          </a:p>
          <a:p>
            <a:endParaRPr lang="fr-FR" sz="3600" dirty="0"/>
          </a:p>
          <a:p>
            <a:r>
              <a:rPr lang="fr-FR" sz="4000" b="1" dirty="0"/>
              <a:t>1.Mécanique Respiratoire</a:t>
            </a:r>
          </a:p>
          <a:p>
            <a:endParaRPr lang="fr-FR" sz="4000" b="1" dirty="0"/>
          </a:p>
          <a:p>
            <a:r>
              <a:rPr lang="fr-FR" sz="4000" b="1" dirty="0"/>
              <a:t>2.Le contrôle de la Ventilation</a:t>
            </a:r>
          </a:p>
          <a:p>
            <a:endParaRPr lang="fr-FR" sz="4000" b="1" dirty="0"/>
          </a:p>
          <a:p>
            <a:r>
              <a:rPr lang="fr-FR" sz="4000" b="1" dirty="0"/>
              <a:t>3.Les voies aériennes supérieures</a:t>
            </a:r>
          </a:p>
        </p:txBody>
      </p:sp>
    </p:spTree>
    <p:extLst>
      <p:ext uri="{BB962C8B-B14F-4D97-AF65-F5344CB8AC3E}">
        <p14:creationId xmlns:p14="http://schemas.microsoft.com/office/powerpoint/2010/main" val="3317491023"/>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347001" y="2690948"/>
            <a:ext cx="3048976" cy="923330"/>
          </a:xfrm>
          <a:prstGeom prst="rect">
            <a:avLst/>
          </a:prstGeom>
        </p:spPr>
        <p:txBody>
          <a:bodyPr wrap="non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5400" b="1" dirty="0">
                <a:solidFill>
                  <a:srgbClr val="C00000"/>
                </a:solidFill>
              </a:rPr>
              <a:t>Définition</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p:nvPr/>
        </p:nvSpPr>
        <p:spPr>
          <a:xfrm>
            <a:off x="401466" y="1454722"/>
            <a:ext cx="3740126" cy="461665"/>
          </a:xfrm>
          <a:prstGeom prst="rect">
            <a:avLst/>
          </a:prstGeom>
        </p:spPr>
        <p:txBody>
          <a:bodyPr wrap="none">
            <a:spAutoFit/>
          </a:bodyPr>
          <a:lstStyle/>
          <a:p>
            <a:r>
              <a:rPr lang="fr-FR" sz="2400" b="1" dirty="0"/>
              <a:t>Capacité Pulmonaire Totale</a:t>
            </a:r>
            <a:r>
              <a:rPr lang="fr-FR" sz="2000" b="1" dirty="0"/>
              <a:t>:</a:t>
            </a:r>
          </a:p>
        </p:txBody>
      </p:sp>
      <p:sp>
        <p:nvSpPr>
          <p:cNvPr id="3" name="Rectangle 2"/>
          <p:cNvSpPr/>
          <p:nvPr/>
        </p:nvSpPr>
        <p:spPr>
          <a:xfrm>
            <a:off x="1442720" y="1994040"/>
            <a:ext cx="4971143" cy="646331"/>
          </a:xfrm>
          <a:prstGeom prst="rect">
            <a:avLst/>
          </a:prstGeom>
        </p:spPr>
        <p:txBody>
          <a:bodyPr wrap="square">
            <a:spAutoFit/>
          </a:bodyPr>
          <a:lstStyle/>
          <a:p>
            <a:r>
              <a:rPr lang="fr-FR" dirty="0"/>
              <a:t>Un syndrome restrictif n’est pas toujours présent, même chez l’obèse morbide</a:t>
            </a:r>
          </a:p>
        </p:txBody>
      </p:sp>
      <p:pic>
        <p:nvPicPr>
          <p:cNvPr id="4" name="Image 3"/>
          <p:cNvPicPr>
            <a:picLocks noChangeAspect="1"/>
          </p:cNvPicPr>
          <p:nvPr/>
        </p:nvPicPr>
        <p:blipFill>
          <a:blip r:embed="rId2"/>
          <a:stretch>
            <a:fillRect/>
          </a:stretch>
        </p:blipFill>
        <p:spPr>
          <a:xfrm>
            <a:off x="6328310" y="888275"/>
            <a:ext cx="2350507" cy="2166154"/>
          </a:xfrm>
          <a:prstGeom prst="rect">
            <a:avLst/>
          </a:prstGeom>
        </p:spPr>
      </p:pic>
      <p:sp>
        <p:nvSpPr>
          <p:cNvPr id="5" name="Rectangle 4"/>
          <p:cNvSpPr/>
          <p:nvPr/>
        </p:nvSpPr>
        <p:spPr>
          <a:xfrm>
            <a:off x="441156" y="3253587"/>
            <a:ext cx="7830670" cy="523220"/>
          </a:xfrm>
          <a:prstGeom prst="rect">
            <a:avLst/>
          </a:prstGeom>
        </p:spPr>
        <p:txBody>
          <a:bodyPr wrap="none">
            <a:spAutoFit/>
          </a:bodyPr>
          <a:lstStyle/>
          <a:p>
            <a:r>
              <a:rPr lang="fr-FR" sz="2400" b="1" dirty="0"/>
              <a:t>Le Volume de Réserve Expiratoire (VRE</a:t>
            </a:r>
            <a:r>
              <a:rPr lang="fr-FR" b="1" dirty="0"/>
              <a:t>) ;     </a:t>
            </a:r>
            <a:r>
              <a:rPr lang="fr-FR" sz="2000" b="1" dirty="0"/>
              <a:t>est</a:t>
            </a:r>
            <a:r>
              <a:rPr lang="fr-FR" sz="2000" b="1" dirty="0">
                <a:solidFill>
                  <a:srgbClr val="FF0000"/>
                </a:solidFill>
              </a:rPr>
              <a:t> </a:t>
            </a:r>
            <a:r>
              <a:rPr lang="fr-FR" sz="2800" b="1" dirty="0">
                <a:solidFill>
                  <a:srgbClr val="FF0000"/>
                </a:solidFill>
              </a:rPr>
              <a:t>très diminué</a:t>
            </a:r>
            <a:endParaRPr lang="fr-FR" b="1" dirty="0">
              <a:solidFill>
                <a:srgbClr val="FF0000"/>
              </a:solidFill>
            </a:endParaRPr>
          </a:p>
        </p:txBody>
      </p:sp>
      <p:pic>
        <p:nvPicPr>
          <p:cNvPr id="6" name="Image 5"/>
          <p:cNvPicPr>
            <a:picLocks noChangeAspect="1"/>
          </p:cNvPicPr>
          <p:nvPr/>
        </p:nvPicPr>
        <p:blipFill>
          <a:blip r:embed="rId3"/>
          <a:stretch>
            <a:fillRect/>
          </a:stretch>
        </p:blipFill>
        <p:spPr>
          <a:xfrm>
            <a:off x="8968482" y="1949234"/>
            <a:ext cx="2317828" cy="2190655"/>
          </a:xfrm>
          <a:prstGeom prst="rect">
            <a:avLst/>
          </a:prstGeom>
        </p:spPr>
      </p:pic>
      <p:sp>
        <p:nvSpPr>
          <p:cNvPr id="7" name="Rectangle 6"/>
          <p:cNvSpPr/>
          <p:nvPr/>
        </p:nvSpPr>
        <p:spPr>
          <a:xfrm>
            <a:off x="1415303" y="3746571"/>
            <a:ext cx="6096000" cy="923330"/>
          </a:xfrm>
          <a:prstGeom prst="rect">
            <a:avLst/>
          </a:prstGeom>
        </p:spPr>
        <p:txBody>
          <a:bodyPr>
            <a:spAutoFit/>
          </a:bodyPr>
          <a:lstStyle/>
          <a:p>
            <a:r>
              <a:rPr lang="fr-FR" dirty="0"/>
              <a:t>Augmentation du volume courant:</a:t>
            </a:r>
          </a:p>
          <a:p>
            <a:r>
              <a:rPr lang="fr-FR" dirty="0"/>
              <a:t>A chercher dans la capacité inspiratoire</a:t>
            </a:r>
          </a:p>
          <a:p>
            <a:r>
              <a:rPr lang="fr-FR" dirty="0"/>
              <a:t>Pas de la réserve expiratoire ; dyspnée</a:t>
            </a:r>
          </a:p>
        </p:txBody>
      </p:sp>
      <p:pic>
        <p:nvPicPr>
          <p:cNvPr id="8" name="Image 7"/>
          <p:cNvPicPr>
            <a:picLocks noChangeAspect="1"/>
          </p:cNvPicPr>
          <p:nvPr/>
        </p:nvPicPr>
        <p:blipFill>
          <a:blip r:embed="rId4"/>
          <a:stretch>
            <a:fillRect/>
          </a:stretch>
        </p:blipFill>
        <p:spPr>
          <a:xfrm>
            <a:off x="9953328" y="4348024"/>
            <a:ext cx="2051440" cy="2026651"/>
          </a:xfrm>
          <a:prstGeom prst="rect">
            <a:avLst/>
          </a:prstGeom>
        </p:spPr>
      </p:pic>
      <p:sp>
        <p:nvSpPr>
          <p:cNvPr id="9" name="Rectangle 8"/>
          <p:cNvSpPr/>
          <p:nvPr/>
        </p:nvSpPr>
        <p:spPr>
          <a:xfrm>
            <a:off x="441787" y="4622416"/>
            <a:ext cx="7189917" cy="584775"/>
          </a:xfrm>
          <a:prstGeom prst="rect">
            <a:avLst/>
          </a:prstGeom>
        </p:spPr>
        <p:txBody>
          <a:bodyPr wrap="none">
            <a:spAutoFit/>
          </a:bodyPr>
          <a:lstStyle/>
          <a:p>
            <a:r>
              <a:rPr lang="fr-FR" sz="2400" b="1" dirty="0"/>
              <a:t>La compliance du système respiratoire est</a:t>
            </a:r>
            <a:r>
              <a:rPr lang="fr-FR" sz="2400" dirty="0">
                <a:solidFill>
                  <a:srgbClr val="FF0000"/>
                </a:solidFill>
              </a:rPr>
              <a:t> </a:t>
            </a:r>
            <a:r>
              <a:rPr lang="fr-FR" sz="3200" b="1" dirty="0">
                <a:solidFill>
                  <a:srgbClr val="FF0000"/>
                </a:solidFill>
              </a:rPr>
              <a:t>diminuée</a:t>
            </a:r>
          </a:p>
        </p:txBody>
      </p:sp>
      <p:sp>
        <p:nvSpPr>
          <p:cNvPr id="10" name="Rectangle 9"/>
          <p:cNvSpPr/>
          <p:nvPr/>
        </p:nvSpPr>
        <p:spPr>
          <a:xfrm>
            <a:off x="1433630" y="252940"/>
            <a:ext cx="5110823" cy="646331"/>
          </a:xfrm>
          <a:prstGeom prst="rect">
            <a:avLst/>
          </a:prstGeom>
        </p:spPr>
        <p:txBody>
          <a:bodyPr wrap="none">
            <a:spAutoFit/>
          </a:bodyPr>
          <a:lstStyle/>
          <a:p>
            <a:r>
              <a:rPr lang="fr-FR" sz="3600" b="1" dirty="0">
                <a:solidFill>
                  <a:srgbClr val="FF0000"/>
                </a:solidFill>
              </a:rPr>
              <a:t>1.Mécanique Respiratoire</a:t>
            </a:r>
            <a:endParaRPr lang="fr-FR" sz="3600" dirty="0">
              <a:solidFill>
                <a:srgbClr val="FF0000"/>
              </a:solidFill>
            </a:endParaRPr>
          </a:p>
        </p:txBody>
      </p:sp>
      <p:pic>
        <p:nvPicPr>
          <p:cNvPr id="11" name="Image 10"/>
          <p:cNvPicPr>
            <a:picLocks noChangeAspect="1"/>
          </p:cNvPicPr>
          <p:nvPr/>
        </p:nvPicPr>
        <p:blipFill>
          <a:blip r:embed="rId5"/>
          <a:stretch>
            <a:fillRect/>
          </a:stretch>
        </p:blipFill>
        <p:spPr>
          <a:xfrm>
            <a:off x="7556139" y="4423201"/>
            <a:ext cx="2097312" cy="1930075"/>
          </a:xfrm>
          <a:prstGeom prst="rect">
            <a:avLst/>
          </a:prstGeom>
        </p:spPr>
      </p:pic>
      <p:sp>
        <p:nvSpPr>
          <p:cNvPr id="12" name="Rectangle 11"/>
          <p:cNvSpPr/>
          <p:nvPr/>
        </p:nvSpPr>
        <p:spPr>
          <a:xfrm>
            <a:off x="1429657" y="5155907"/>
            <a:ext cx="4064000" cy="923330"/>
          </a:xfrm>
          <a:prstGeom prst="rect">
            <a:avLst/>
          </a:prstGeom>
        </p:spPr>
        <p:txBody>
          <a:bodyPr wrap="square">
            <a:spAutoFit/>
          </a:bodyPr>
          <a:lstStyle/>
          <a:p>
            <a:r>
              <a:rPr lang="fr-FR" dirty="0"/>
              <a:t>Les muscles respiratoires doivent travailler plus pour fournir la même ventilation.</a:t>
            </a:r>
          </a:p>
        </p:txBody>
      </p:sp>
    </p:spTree>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p:nvPr/>
        </p:nvSpPr>
        <p:spPr>
          <a:xfrm>
            <a:off x="1413644" y="462490"/>
            <a:ext cx="1137619" cy="584775"/>
          </a:xfrm>
          <a:prstGeom prst="rect">
            <a:avLst/>
          </a:prstGeom>
        </p:spPr>
        <p:txBody>
          <a:bodyPr wrap="none">
            <a:spAutoFit/>
          </a:bodyPr>
          <a:lstStyle/>
          <a:p>
            <a:r>
              <a:rPr lang="fr-FR" sz="3200" b="1" dirty="0">
                <a:solidFill>
                  <a:srgbClr val="FF0000"/>
                </a:solidFill>
              </a:rPr>
              <a:t>3.VAS</a:t>
            </a:r>
          </a:p>
        </p:txBody>
      </p:sp>
      <p:pic>
        <p:nvPicPr>
          <p:cNvPr id="3" name="Image 2"/>
          <p:cNvPicPr>
            <a:picLocks noChangeAspect="1"/>
          </p:cNvPicPr>
          <p:nvPr/>
        </p:nvPicPr>
        <p:blipFill>
          <a:blip r:embed="rId2"/>
          <a:stretch>
            <a:fillRect/>
          </a:stretch>
        </p:blipFill>
        <p:spPr>
          <a:xfrm>
            <a:off x="4537167" y="3383280"/>
            <a:ext cx="2854971" cy="2811417"/>
          </a:xfrm>
          <a:prstGeom prst="rect">
            <a:avLst/>
          </a:prstGeom>
        </p:spPr>
      </p:pic>
      <p:pic>
        <p:nvPicPr>
          <p:cNvPr id="4" name="Image 3"/>
          <p:cNvPicPr>
            <a:picLocks noChangeAspect="1"/>
          </p:cNvPicPr>
          <p:nvPr/>
        </p:nvPicPr>
        <p:blipFill>
          <a:blip r:embed="rId3"/>
          <a:stretch>
            <a:fillRect/>
          </a:stretch>
        </p:blipFill>
        <p:spPr>
          <a:xfrm>
            <a:off x="8685302" y="2842594"/>
            <a:ext cx="2601006" cy="3391291"/>
          </a:xfrm>
          <a:prstGeom prst="rect">
            <a:avLst/>
          </a:prstGeom>
        </p:spPr>
      </p:pic>
      <p:sp>
        <p:nvSpPr>
          <p:cNvPr id="5" name="Rectangle 4"/>
          <p:cNvSpPr/>
          <p:nvPr/>
        </p:nvSpPr>
        <p:spPr>
          <a:xfrm>
            <a:off x="781050" y="584538"/>
            <a:ext cx="10458450" cy="3293209"/>
          </a:xfrm>
          <a:prstGeom prst="rect">
            <a:avLst/>
          </a:prstGeom>
        </p:spPr>
        <p:txBody>
          <a:bodyPr wrap="square">
            <a:spAutoFit/>
          </a:bodyPr>
          <a:lstStyle/>
          <a:p>
            <a:endParaRPr lang="fr-FR" sz="2800" dirty="0"/>
          </a:p>
          <a:p>
            <a:endParaRPr lang="fr-FR" sz="2800" dirty="0"/>
          </a:p>
          <a:p>
            <a:r>
              <a:rPr lang="fr-FR" sz="2800" dirty="0"/>
              <a:t>La majorité des patients obèses avec hypercapnie ont aussi des apnées du sommeil (90%)</a:t>
            </a:r>
          </a:p>
          <a:p>
            <a:r>
              <a:rPr lang="fr-FR" sz="2800" dirty="0"/>
              <a:t>L’IAH est un facteur de risque indépendant du développement d’une hypercapnie</a:t>
            </a:r>
          </a:p>
          <a:p>
            <a:r>
              <a:rPr lang="fr-FR" sz="2000" dirty="0" err="1"/>
              <a:t>Mokhlesi</a:t>
            </a:r>
            <a:r>
              <a:rPr lang="fr-FR" sz="2000" dirty="0"/>
              <a:t> B, </a:t>
            </a:r>
            <a:r>
              <a:rPr lang="fr-FR" sz="2000" dirty="0" err="1"/>
              <a:t>Sleep</a:t>
            </a:r>
            <a:r>
              <a:rPr lang="fr-FR" sz="2000" dirty="0"/>
              <a:t> </a:t>
            </a:r>
            <a:r>
              <a:rPr lang="fr-FR" sz="2000" dirty="0" err="1"/>
              <a:t>Breath</a:t>
            </a:r>
            <a:r>
              <a:rPr lang="fr-FR" sz="2000" dirty="0"/>
              <a:t> 2007</a:t>
            </a:r>
          </a:p>
          <a:p>
            <a:r>
              <a:rPr lang="fr-FR" sz="2000" dirty="0" err="1"/>
              <a:t>Kaw</a:t>
            </a:r>
            <a:r>
              <a:rPr lang="fr-FR" sz="2000" dirty="0"/>
              <a:t> R, Chest 2009</a:t>
            </a:r>
          </a:p>
        </p:txBody>
      </p:sp>
    </p:spTree>
    <p:extLst>
      <p:ext uri="{BB962C8B-B14F-4D97-AF65-F5344CB8AC3E}">
        <p14:creationId xmlns:p14="http://schemas.microsoft.com/office/powerpoint/2010/main" val="1558011437"/>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p:nvPr/>
        </p:nvSpPr>
        <p:spPr>
          <a:xfrm>
            <a:off x="1312702" y="540322"/>
            <a:ext cx="6080704" cy="769441"/>
          </a:xfrm>
          <a:prstGeom prst="rect">
            <a:avLst/>
          </a:prstGeom>
        </p:spPr>
        <p:txBody>
          <a:bodyPr wrap="none">
            <a:spAutoFit/>
          </a:bodyPr>
          <a:lstStyle/>
          <a:p>
            <a:r>
              <a:rPr lang="fr-FR" sz="4400" b="1" dirty="0">
                <a:solidFill>
                  <a:srgbClr val="FF0000"/>
                </a:solidFill>
              </a:rPr>
              <a:t>Physiopathologie du SOH</a:t>
            </a:r>
            <a:endParaRPr lang="fr-FR" sz="4400" dirty="0">
              <a:solidFill>
                <a:srgbClr val="FF0000"/>
              </a:solidFill>
            </a:endParaRPr>
          </a:p>
        </p:txBody>
      </p:sp>
      <p:sp>
        <p:nvSpPr>
          <p:cNvPr id="3" name="Rectangle 2"/>
          <p:cNvSpPr/>
          <p:nvPr/>
        </p:nvSpPr>
        <p:spPr>
          <a:xfrm>
            <a:off x="496388" y="1221607"/>
            <a:ext cx="11260183" cy="2862322"/>
          </a:xfrm>
          <a:prstGeom prst="rect">
            <a:avLst/>
          </a:prstGeom>
        </p:spPr>
        <p:txBody>
          <a:bodyPr wrap="square">
            <a:spAutoFit/>
          </a:bodyPr>
          <a:lstStyle/>
          <a:p>
            <a:r>
              <a:rPr lang="fr-FR" dirty="0"/>
              <a:t>" </a:t>
            </a:r>
            <a:r>
              <a:rPr lang="fr-FR" b="1" i="1" dirty="0"/>
              <a:t>Mécanique </a:t>
            </a:r>
            <a:r>
              <a:rPr lang="fr-FR" b="1" i="1" dirty="0" err="1"/>
              <a:t>thoraco</a:t>
            </a:r>
            <a:r>
              <a:rPr lang="fr-FR" b="1" i="1" dirty="0"/>
              <a:t>-pulmonaire : dans les études portant sur les mécanismes de l'hypoventilation alvéolaire</a:t>
            </a:r>
          </a:p>
          <a:p>
            <a:r>
              <a:rPr lang="fr-FR" dirty="0"/>
              <a:t>associée à l'obésité, la réduction des volumes pulmonaires (capacité vitale forcée, capacité résiduelle fonctionnelle</a:t>
            </a:r>
          </a:p>
          <a:p>
            <a:r>
              <a:rPr lang="fr-FR" dirty="0"/>
              <a:t>et capacité pulmonaire totale) est l'un des facteurs significatifs retrouvés. Ces réductions des volumes sont</a:t>
            </a:r>
          </a:p>
          <a:p>
            <a:r>
              <a:rPr lang="fr-FR" dirty="0"/>
              <a:t>associées à une diminution de la compliance </a:t>
            </a:r>
            <a:r>
              <a:rPr lang="fr-FR" dirty="0" err="1"/>
              <a:t>thoraco</a:t>
            </a:r>
            <a:r>
              <a:rPr lang="fr-FR" dirty="0"/>
              <a:t>-pulmonaire et à une augmentation du travail respiratoire.</a:t>
            </a:r>
          </a:p>
          <a:p>
            <a:r>
              <a:rPr lang="fr-FR" dirty="0"/>
              <a:t>L'origine de la diminution des volumes pulmonaires est le plus souvent liée à la charge mécanique induite par</a:t>
            </a:r>
          </a:p>
          <a:p>
            <a:r>
              <a:rPr lang="fr-FR" dirty="0"/>
              <a:t>l'accumulation de la masse graisseuse </a:t>
            </a:r>
            <a:r>
              <a:rPr lang="fr-FR" dirty="0" err="1"/>
              <a:t>intrathoracique</a:t>
            </a:r>
            <a:r>
              <a:rPr lang="fr-FR" dirty="0"/>
              <a:t> et abdominale. Si cette diminution de la fonction respiratoire</a:t>
            </a:r>
          </a:p>
          <a:p>
            <a:r>
              <a:rPr lang="fr-FR" dirty="0"/>
              <a:t>est systématiquement évoquée pour expliquer l'hypercapnie au cours du SOH, les modèles de régression retrouvés</a:t>
            </a:r>
          </a:p>
          <a:p>
            <a:r>
              <a:rPr lang="fr-FR" dirty="0"/>
              <a:t>dans la littérature montrent que les paramètres de la fonction respiratoire n'expliquent qu'une faible proportion de la</a:t>
            </a:r>
          </a:p>
          <a:p>
            <a:r>
              <a:rPr lang="fr-FR" dirty="0"/>
              <a:t>variance de la PaCO2 (H 10 %). Cela suggère que d'autres facteurs prédisposent à l'hypoventilation chez ces</a:t>
            </a:r>
          </a:p>
          <a:p>
            <a:r>
              <a:rPr lang="fr-FR" dirty="0"/>
              <a:t>patients obèses.</a:t>
            </a:r>
          </a:p>
        </p:txBody>
      </p:sp>
      <p:sp>
        <p:nvSpPr>
          <p:cNvPr id="4" name="Rectangle 3"/>
          <p:cNvSpPr/>
          <p:nvPr/>
        </p:nvSpPr>
        <p:spPr>
          <a:xfrm>
            <a:off x="261256" y="4171301"/>
            <a:ext cx="11730446" cy="2308324"/>
          </a:xfrm>
          <a:prstGeom prst="rect">
            <a:avLst/>
          </a:prstGeom>
        </p:spPr>
        <p:txBody>
          <a:bodyPr wrap="square">
            <a:spAutoFit/>
          </a:bodyPr>
          <a:lstStyle/>
          <a:p>
            <a:r>
              <a:rPr lang="fr-FR" dirty="0"/>
              <a:t>" </a:t>
            </a:r>
            <a:r>
              <a:rPr lang="fr-FR" b="1" i="1" dirty="0"/>
              <a:t>Capacités musculaires : la diminution de la force et de l'endurance des muscles inspirateurs a été rapportée dans</a:t>
            </a:r>
          </a:p>
          <a:p>
            <a:r>
              <a:rPr lang="fr-FR" dirty="0"/>
              <a:t>le SOH. La perte de poids permet une amélioration de la force et de l'endurance des muscles respiratoires et, dans</a:t>
            </a:r>
          </a:p>
          <a:p>
            <a:r>
              <a:rPr lang="fr-FR" dirty="0"/>
              <a:t>certains cas, la correction de l'hypoventilation. À l'encontre de cette perte de « capacité musculaire respiratoire », les</a:t>
            </a:r>
          </a:p>
          <a:p>
            <a:r>
              <a:rPr lang="fr-FR" dirty="0"/>
              <a:t>patients atteints de SOH peuvent corriger leur hypercapnie au cours d'une hyperventilation volontaire. Il a été</a:t>
            </a:r>
          </a:p>
          <a:p>
            <a:r>
              <a:rPr lang="fr-FR" dirty="0"/>
              <a:t>rapporté que les patients présentant un SOH peuvent générer des pressions </a:t>
            </a:r>
            <a:r>
              <a:rPr lang="fr-FR" dirty="0" err="1"/>
              <a:t>transdiaphragmatiques</a:t>
            </a:r>
            <a:r>
              <a:rPr lang="fr-FR" dirty="0"/>
              <a:t> identiques à</a:t>
            </a:r>
          </a:p>
          <a:p>
            <a:r>
              <a:rPr lang="fr-FR" dirty="0"/>
              <a:t>celles des patients obèses </a:t>
            </a:r>
            <a:r>
              <a:rPr lang="fr-FR" dirty="0" err="1"/>
              <a:t>normocapniques</a:t>
            </a:r>
            <a:r>
              <a:rPr lang="fr-FR" dirty="0"/>
              <a:t>. La critique actuellement faite à ces études est que les capacités</a:t>
            </a:r>
          </a:p>
          <a:p>
            <a:r>
              <a:rPr lang="fr-FR" dirty="0"/>
              <a:t>musculaires des sujets ayant un SOH n'ont pas été étudiées avec des techniques « non-</a:t>
            </a:r>
            <a:r>
              <a:rPr lang="fr-FR" dirty="0" err="1"/>
              <a:t>coopérationdépendantes</a:t>
            </a:r>
            <a:r>
              <a:rPr lang="fr-FR" dirty="0"/>
              <a:t> »,</a:t>
            </a:r>
          </a:p>
          <a:p>
            <a:r>
              <a:rPr lang="fr-FR" dirty="0"/>
              <a:t>et, de fait, le débat sur la déficience des muscles respiratoires du sujet atteint de SOH persiste</a:t>
            </a:r>
          </a:p>
        </p:txBody>
      </p:sp>
    </p:spTree>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p:nvPr/>
        </p:nvSpPr>
        <p:spPr>
          <a:xfrm>
            <a:off x="339634" y="278402"/>
            <a:ext cx="11612880" cy="3139321"/>
          </a:xfrm>
          <a:prstGeom prst="rect">
            <a:avLst/>
          </a:prstGeom>
        </p:spPr>
        <p:txBody>
          <a:bodyPr wrap="square">
            <a:spAutoFit/>
          </a:bodyPr>
          <a:lstStyle/>
          <a:p>
            <a:r>
              <a:rPr lang="fr-FR" b="1" dirty="0"/>
              <a:t>Anomalies respiratoires au cours du sommeil dans le SOH</a:t>
            </a:r>
          </a:p>
          <a:p>
            <a:r>
              <a:rPr lang="fr-FR" dirty="0"/>
              <a:t>La forte prévalence du SAOS dans le SOH conduit à considérer le SAOS comme l'un des déterminants de</a:t>
            </a:r>
          </a:p>
          <a:p>
            <a:r>
              <a:rPr lang="fr-FR" dirty="0"/>
              <a:t>l'hypercapnie diurne. En effet, </a:t>
            </a:r>
            <a:r>
              <a:rPr lang="fr-FR" dirty="0" err="1"/>
              <a:t>Ayappa</a:t>
            </a:r>
            <a:r>
              <a:rPr lang="fr-FR" dirty="0"/>
              <a:t> et coll. ont montré que le ratio [durée événement respiratoire obstructif/ durée</a:t>
            </a:r>
          </a:p>
          <a:p>
            <a:r>
              <a:rPr lang="fr-FR" dirty="0"/>
              <a:t>de la reprise ventilatoire] au cours du sommeil était corrélé à la PaCO2 diurne (figure 1A). L'intensité de la reprise</a:t>
            </a:r>
          </a:p>
          <a:p>
            <a:r>
              <a:rPr lang="fr-FR" dirty="0"/>
              <a:t>ventilatoire après un événement obstructif était également inversement corrélée à la PaCO2 diurne. La correction de</a:t>
            </a:r>
          </a:p>
          <a:p>
            <a:r>
              <a:rPr lang="fr-FR" dirty="0"/>
              <a:t>l'hypercapnie après traitement par pression positive continue renforce l'hypothèse de la participation du SAOS à</a:t>
            </a:r>
          </a:p>
          <a:p>
            <a:r>
              <a:rPr lang="fr-FR" dirty="0"/>
              <a:t>l'hypoventilation. Une minorité de patients ayant un SOH (15 %) n'a pas de SAOS associé. L'autre anomalie</a:t>
            </a:r>
          </a:p>
          <a:p>
            <a:r>
              <a:rPr lang="fr-FR" dirty="0"/>
              <a:t>caractéristique au cours du sommeil est l'hypoventilation alvéolaire au cours du sommeil paradoxal (figure 1B). Elle</a:t>
            </a:r>
          </a:p>
          <a:p>
            <a:r>
              <a:rPr lang="fr-FR" dirty="0"/>
              <a:t>est favorisée par le fait que seul le diaphragme fonctionne en sommeil paradoxal et ne peut alors répondre à la</a:t>
            </a:r>
          </a:p>
          <a:p>
            <a:r>
              <a:rPr lang="fr-FR" dirty="0"/>
              <a:t>charge mécanique imposée par l'obésité. Cela conduit à des élévations itératives de la PaCO2 au cours de chaque</a:t>
            </a:r>
          </a:p>
          <a:p>
            <a:r>
              <a:rPr lang="fr-FR" dirty="0"/>
              <a:t>phase de sommeil paradoxal et favorise une hypercapnie diurne (figure 2).</a:t>
            </a:r>
          </a:p>
        </p:txBody>
      </p:sp>
      <p:sp>
        <p:nvSpPr>
          <p:cNvPr id="3" name="Rectangle 2"/>
          <p:cNvSpPr/>
          <p:nvPr/>
        </p:nvSpPr>
        <p:spPr>
          <a:xfrm>
            <a:off x="274319" y="3510287"/>
            <a:ext cx="11612880" cy="3139321"/>
          </a:xfrm>
          <a:prstGeom prst="rect">
            <a:avLst/>
          </a:prstGeom>
        </p:spPr>
        <p:txBody>
          <a:bodyPr wrap="square">
            <a:spAutoFit/>
          </a:bodyPr>
          <a:lstStyle/>
          <a:p>
            <a:r>
              <a:rPr lang="fr-FR" dirty="0"/>
              <a:t>" </a:t>
            </a:r>
            <a:r>
              <a:rPr lang="fr-FR" b="1" i="1" dirty="0"/>
              <a:t>Contrôle ventilatoire : plusieurs études montrent une diminution de la réponse ventilatoire à l'hypoxie et</a:t>
            </a:r>
          </a:p>
          <a:p>
            <a:r>
              <a:rPr lang="fr-FR" dirty="0"/>
              <a:t>l'hypercapnie au cours du SOH. Ainsi, le patient présentant un SOH n'augmenterait pas suffisamment sa ventilation</a:t>
            </a:r>
          </a:p>
          <a:p>
            <a:r>
              <a:rPr lang="fr-FR" dirty="0"/>
              <a:t>pour compenser la charge mécanique qui lui est imposée.</a:t>
            </a:r>
          </a:p>
          <a:p>
            <a:r>
              <a:rPr lang="fr-FR" dirty="0"/>
              <a:t>Les causes de cette </a:t>
            </a:r>
            <a:r>
              <a:rPr lang="fr-FR" dirty="0" err="1"/>
              <a:t>hyposensibilité</a:t>
            </a:r>
            <a:r>
              <a:rPr lang="fr-FR" dirty="0"/>
              <a:t> au CO2 ne sont pas encore complètement connues. Les événements obstructifs</a:t>
            </a:r>
          </a:p>
          <a:p>
            <a:r>
              <a:rPr lang="fr-FR" dirty="0"/>
              <a:t>au cours du sommeil (décrits ci-dessus) pourraient participer à la diminution de la sensibilité des centres</a:t>
            </a:r>
          </a:p>
          <a:p>
            <a:r>
              <a:rPr lang="fr-FR" dirty="0"/>
              <a:t>respiratoires. L'hypothèse de prédispositions innées au déficit des centres respiratoires a été évoquée. Cependant,</a:t>
            </a:r>
          </a:p>
          <a:p>
            <a:r>
              <a:rPr lang="fr-FR" dirty="0"/>
              <a:t>en évaluant les réponses </a:t>
            </a:r>
            <a:r>
              <a:rPr lang="fr-FR" dirty="0" err="1"/>
              <a:t>ventilatoires</a:t>
            </a:r>
            <a:r>
              <a:rPr lang="fr-FR" dirty="0"/>
              <a:t> aux CO2 et O2 chez des descendants (première génération) de patients</a:t>
            </a:r>
          </a:p>
          <a:p>
            <a:r>
              <a:rPr lang="fr-FR" dirty="0"/>
              <a:t>atteints de SOH, on ne met pas en évidence de différence par rapport à des sujets contrôles appariés pour l'âge et</a:t>
            </a:r>
          </a:p>
          <a:p>
            <a:r>
              <a:rPr lang="fr-FR" dirty="0"/>
              <a:t>l'IMC. Cela suggère que d'autres mécanismes acquis sont en jeu. La leptine, qui joue un rôle majeur dans le contrôle ventilatoire et est élevée au cours de l'obésité, est une piste intéressante. Il pourrait exister une association entre</a:t>
            </a:r>
          </a:p>
          <a:p>
            <a:r>
              <a:rPr lang="fr-FR" dirty="0"/>
              <a:t>résistance centrale à la leptine et réduction des réponses </a:t>
            </a:r>
            <a:r>
              <a:rPr lang="fr-FR" dirty="0" err="1"/>
              <a:t>ventilatoires</a:t>
            </a:r>
            <a:r>
              <a:rPr lang="fr-FR" dirty="0"/>
              <a:t> au cours du SOH.</a:t>
            </a:r>
          </a:p>
        </p:txBody>
      </p:sp>
    </p:spTree>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3"/>
          <p:cNvSpPr txBox="1"/>
          <p:nvPr/>
        </p:nvSpPr>
        <p:spPr>
          <a:xfrm>
            <a:off x="4385317" y="2788567"/>
            <a:ext cx="2779415" cy="830997"/>
          </a:xfrm>
          <a:prstGeom prst="rect">
            <a:avLst/>
          </a:prstGeom>
          <a:noFill/>
        </p:spPr>
        <p:txBody>
          <a:bodyPr wrap="non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4800" dirty="0">
                <a:solidFill>
                  <a:srgbClr val="C00000"/>
                </a:solidFill>
              </a:rPr>
              <a:t>Diagnostic</a:t>
            </a:r>
          </a:p>
        </p:txBody>
      </p:sp>
    </p:spTree>
    <p:extLst>
      <p:ext uri="{BB962C8B-B14F-4D97-AF65-F5344CB8AC3E}">
        <p14:creationId xmlns:p14="http://schemas.microsoft.com/office/powerpoint/2010/main" val="178595934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ZoneTexte 1"/>
          <p:cNvSpPr txBox="1"/>
          <p:nvPr/>
        </p:nvSpPr>
        <p:spPr>
          <a:xfrm>
            <a:off x="914400" y="2220685"/>
            <a:ext cx="10371909" cy="3970318"/>
          </a:xfrm>
          <a:prstGeom prst="rect">
            <a:avLst/>
          </a:prstGeom>
          <a:noFill/>
        </p:spPr>
        <p:txBody>
          <a:bodyPr wrap="square" rtlCol="0">
            <a:spAutoFit/>
          </a:bodyPr>
          <a:lstStyle/>
          <a:p>
            <a:pPr>
              <a:buFont typeface="Wingdings" pitchFamily="2" charset="2"/>
              <a:buChar char="ü"/>
            </a:pPr>
            <a:r>
              <a:rPr lang="fr-FR" sz="2800" dirty="0"/>
              <a:t>Très souvent 1/3 cas , insuffisance respiratoire découverte a      l’occasion d’une  décompensation respiratoire , jusfiant une hospitalisation en USI ( Tableau de syndrome Obésité Hypoventilation jusqu’à la méconnu)</a:t>
            </a:r>
          </a:p>
          <a:p>
            <a:endParaRPr lang="fr-FR" sz="2800" dirty="0"/>
          </a:p>
          <a:p>
            <a:pPr>
              <a:buFont typeface="Wingdings" pitchFamily="2" charset="2"/>
              <a:buChar char="ü"/>
            </a:pPr>
            <a:r>
              <a:rPr lang="fr-FR" sz="2800" dirty="0"/>
              <a:t>Bilan d’une dyspnée d’</a:t>
            </a:r>
            <a:r>
              <a:rPr lang="fr-FR" sz="2800" dirty="0" err="1"/>
              <a:t>éffort</a:t>
            </a:r>
            <a:r>
              <a:rPr lang="fr-FR" sz="2800" dirty="0"/>
              <a:t> chez un obèse</a:t>
            </a:r>
          </a:p>
          <a:p>
            <a:pPr>
              <a:buFont typeface="Wingdings" pitchFamily="2" charset="2"/>
              <a:buChar char="ü"/>
            </a:pPr>
            <a:r>
              <a:rPr lang="fr-FR" sz="2800" dirty="0"/>
              <a:t>Bilan d’une insuffisance cardiaque droite (Œdème) chez un obèse </a:t>
            </a:r>
          </a:p>
          <a:p>
            <a:pPr>
              <a:buFont typeface="Wingdings" pitchFamily="2" charset="2"/>
              <a:buChar char="ü"/>
            </a:pPr>
            <a:r>
              <a:rPr lang="fr-FR" sz="2800" dirty="0"/>
              <a:t>Bilan d’une somnolence chez un obèse </a:t>
            </a:r>
          </a:p>
          <a:p>
            <a:pPr>
              <a:buFont typeface="Wingdings" pitchFamily="2" charset="2"/>
              <a:buChar char="ü"/>
            </a:pPr>
            <a:r>
              <a:rPr lang="fr-FR" sz="2800" dirty="0"/>
              <a:t>Diagnostic récent d’un SAS avec GDS </a:t>
            </a:r>
            <a:endParaRPr lang="fr-FR" dirty="0"/>
          </a:p>
        </p:txBody>
      </p:sp>
      <p:sp>
        <p:nvSpPr>
          <p:cNvPr id="3" name="Rectangle 2"/>
          <p:cNvSpPr/>
          <p:nvPr/>
        </p:nvSpPr>
        <p:spPr>
          <a:xfrm>
            <a:off x="2563076" y="254058"/>
            <a:ext cx="7129837" cy="769441"/>
          </a:xfrm>
          <a:prstGeom prst="rect">
            <a:avLst/>
          </a:prstGeom>
        </p:spPr>
        <p:txBody>
          <a:bodyPr wrap="non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4400" b="1" dirty="0">
                <a:solidFill>
                  <a:srgbClr val="C00000"/>
                </a:solidFill>
              </a:rPr>
              <a:t>Circonstances  de découverte </a:t>
            </a:r>
          </a:p>
        </p:txBody>
      </p:sp>
      <p:sp>
        <p:nvSpPr>
          <p:cNvPr id="4" name="Rectangle 3"/>
          <p:cNvSpPr/>
          <p:nvPr/>
        </p:nvSpPr>
        <p:spPr>
          <a:xfrm>
            <a:off x="761872" y="1397858"/>
            <a:ext cx="10393808" cy="584775"/>
          </a:xfrm>
          <a:prstGeom prst="rect">
            <a:avLst/>
          </a:prstGeom>
        </p:spPr>
        <p:txBody>
          <a:bodyPr wrap="squar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2000" dirty="0">
                <a:solidFill>
                  <a:srgbClr val="C00000"/>
                </a:solidFill>
              </a:rPr>
              <a:t>             </a:t>
            </a:r>
            <a:r>
              <a:rPr lang="fr-FR" sz="3200" b="1" dirty="0">
                <a:solidFill>
                  <a:srgbClr val="C00000"/>
                </a:solidFill>
              </a:rPr>
              <a:t>Rarement</a:t>
            </a:r>
            <a:r>
              <a:rPr lang="fr-FR" sz="3200" b="1" dirty="0"/>
              <a:t> fait chez un patient consultant à </a:t>
            </a:r>
            <a:r>
              <a:rPr lang="fr-FR" sz="3200" b="1" dirty="0">
                <a:solidFill>
                  <a:srgbClr val="C00000"/>
                </a:solidFill>
              </a:rPr>
              <a:t>l’état stable</a:t>
            </a:r>
            <a:r>
              <a:rPr lang="fr-FR" sz="3200" b="1" dirty="0"/>
              <a:t> </a:t>
            </a:r>
            <a:endParaRPr lang="fr-FR" sz="2400" b="1" dirty="0"/>
          </a:p>
        </p:txBody>
      </p:sp>
    </p:spTree>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me 2"/>
          <p:cNvGraphicFramePr/>
          <p:nvPr>
            <p:extLst>
              <p:ext uri="{D42A27DB-BD31-4B8C-83A1-F6EECF244321}">
                <p14:modId xmlns:p14="http://schemas.microsoft.com/office/powerpoint/2010/main" val="2391049930"/>
              </p:ext>
            </p:extLst>
          </p:nvPr>
        </p:nvGraphicFramePr>
        <p:xfrm>
          <a:off x="327805" y="1054396"/>
          <a:ext cx="11593902" cy="55386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Rectangle 3"/>
          <p:cNvSpPr/>
          <p:nvPr/>
        </p:nvSpPr>
        <p:spPr>
          <a:xfrm>
            <a:off x="2471636" y="188744"/>
            <a:ext cx="7129837" cy="769441"/>
          </a:xfrm>
          <a:prstGeom prst="rect">
            <a:avLst/>
          </a:prstGeom>
        </p:spPr>
        <p:txBody>
          <a:bodyPr wrap="non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4400" b="1" dirty="0">
                <a:solidFill>
                  <a:srgbClr val="C00000"/>
                </a:solidFill>
              </a:rPr>
              <a:t>Circonstances  de découverte </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cstate="print"/>
          <a:srcRect/>
          <a:stretch>
            <a:fillRect/>
          </a:stretch>
        </p:blipFill>
        <p:spPr bwMode="auto">
          <a:xfrm>
            <a:off x="4579057" y="1824969"/>
            <a:ext cx="3129678" cy="2819964"/>
          </a:xfrm>
          <a:prstGeom prst="rect">
            <a:avLst/>
          </a:prstGeom>
          <a:noFill/>
          <a:ln w="9525">
            <a:noFill/>
            <a:miter lim="800000"/>
            <a:headEnd/>
            <a:tailEnd/>
          </a:ln>
        </p:spPr>
      </p:pic>
      <p:sp>
        <p:nvSpPr>
          <p:cNvPr id="5" name="Ellipse 4"/>
          <p:cNvSpPr/>
          <p:nvPr/>
        </p:nvSpPr>
        <p:spPr>
          <a:xfrm>
            <a:off x="7333420" y="3767318"/>
            <a:ext cx="3672408" cy="2160240"/>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5"/>
          <p:cNvSpPr/>
          <p:nvPr/>
        </p:nvSpPr>
        <p:spPr>
          <a:xfrm>
            <a:off x="7819417" y="4272416"/>
            <a:ext cx="3024336" cy="923330"/>
          </a:xfrm>
          <a:prstGeom prst="rect">
            <a:avLst/>
          </a:prstGeom>
        </p:spPr>
        <p:txBody>
          <a:bodyPr wrap="square">
            <a:spAutoFit/>
          </a:bodyPr>
          <a:lstStyle/>
          <a:p>
            <a:r>
              <a:rPr lang="fr-FR" sz="2400" b="1" dirty="0">
                <a:solidFill>
                  <a:srgbClr val="FF0000"/>
                </a:solidFill>
                <a:sym typeface="Wingdings" pitchFamily="2" charset="2"/>
              </a:rPr>
              <a:t>Généraliste</a:t>
            </a:r>
          </a:p>
          <a:p>
            <a:r>
              <a:rPr lang="fr-FR" sz="1600" dirty="0">
                <a:sym typeface="Wingdings" pitchFamily="2" charset="2"/>
              </a:rPr>
              <a:t> </a:t>
            </a:r>
            <a:r>
              <a:rPr lang="fr-FR" sz="1400" dirty="0">
                <a:sym typeface="Wingdings" pitchFamily="2" charset="2"/>
              </a:rPr>
              <a:t>fatigue décrite par le patient</a:t>
            </a:r>
          </a:p>
          <a:p>
            <a:r>
              <a:rPr lang="fr-FR" sz="1400" dirty="0">
                <a:sym typeface="Wingdings" pitchFamily="2" charset="2"/>
              </a:rPr>
              <a:t>Obésité  difficulté respiratoires </a:t>
            </a:r>
            <a:endParaRPr lang="fr-FR" dirty="0"/>
          </a:p>
        </p:txBody>
      </p:sp>
      <p:sp>
        <p:nvSpPr>
          <p:cNvPr id="7" name="Ellipse 6"/>
          <p:cNvSpPr/>
          <p:nvPr/>
        </p:nvSpPr>
        <p:spPr>
          <a:xfrm>
            <a:off x="2390274" y="1546757"/>
            <a:ext cx="2470484" cy="158417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7"/>
          <p:cNvSpPr/>
          <p:nvPr/>
        </p:nvSpPr>
        <p:spPr>
          <a:xfrm>
            <a:off x="2433597" y="1689193"/>
            <a:ext cx="1944216" cy="1243417"/>
          </a:xfrm>
          <a:prstGeom prst="rect">
            <a:avLst/>
          </a:prstGeom>
        </p:spPr>
        <p:txBody>
          <a:bodyPr wrap="square">
            <a:spAutoFit/>
          </a:bodyPr>
          <a:lstStyle/>
          <a:p>
            <a:pPr marL="742950" lvl="1" indent="-285750">
              <a:spcBef>
                <a:spcPct val="20000"/>
              </a:spcBef>
              <a:defRPr/>
            </a:pPr>
            <a:r>
              <a:rPr lang="fr-FR" sz="2400" b="1" dirty="0">
                <a:solidFill>
                  <a:srgbClr val="FF0000"/>
                </a:solidFill>
                <a:sym typeface="Wingdings" pitchFamily="2" charset="2"/>
              </a:rPr>
              <a:t>Endocrino</a:t>
            </a:r>
            <a:r>
              <a:rPr lang="fr-FR" sz="2400" dirty="0">
                <a:sym typeface="Wingdings" pitchFamily="2" charset="2"/>
              </a:rPr>
              <a:t> </a:t>
            </a:r>
            <a:r>
              <a:rPr lang="fr-FR" sz="2000" dirty="0">
                <a:sym typeface="Wingdings" pitchFamily="2" charset="2"/>
              </a:rPr>
              <a:t> : </a:t>
            </a:r>
            <a:r>
              <a:rPr lang="fr-FR" sz="1400" dirty="0">
                <a:sym typeface="Wingdings" pitchFamily="2" charset="2"/>
              </a:rPr>
              <a:t>voit son patient</a:t>
            </a:r>
          </a:p>
          <a:p>
            <a:pPr marL="742950" lvl="1" indent="-285750">
              <a:spcBef>
                <a:spcPct val="20000"/>
              </a:spcBef>
              <a:defRPr/>
            </a:pPr>
            <a:r>
              <a:rPr lang="fr-FR" sz="1400" dirty="0">
                <a:sym typeface="Wingdings" pitchFamily="2" charset="2"/>
              </a:rPr>
              <a:t> obèse s’endormir </a:t>
            </a:r>
          </a:p>
        </p:txBody>
      </p:sp>
      <p:sp>
        <p:nvSpPr>
          <p:cNvPr id="9" name="Ellipse 8"/>
          <p:cNvSpPr/>
          <p:nvPr/>
        </p:nvSpPr>
        <p:spPr>
          <a:xfrm>
            <a:off x="1867609" y="3379864"/>
            <a:ext cx="2579132" cy="2063880"/>
          </a:xfrm>
          <a:prstGeom prst="ellipse">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p:cNvSpPr/>
          <p:nvPr/>
        </p:nvSpPr>
        <p:spPr>
          <a:xfrm>
            <a:off x="2188911" y="3995417"/>
            <a:ext cx="2088232" cy="1107996"/>
          </a:xfrm>
          <a:prstGeom prst="rect">
            <a:avLst/>
          </a:prstGeom>
        </p:spPr>
        <p:txBody>
          <a:bodyPr wrap="square">
            <a:spAutoFit/>
          </a:bodyPr>
          <a:lstStyle/>
          <a:p>
            <a:r>
              <a:rPr lang="fr-FR" sz="2400" b="1" dirty="0">
                <a:solidFill>
                  <a:srgbClr val="FF0000"/>
                </a:solidFill>
                <a:sym typeface="Wingdings" pitchFamily="2" charset="2"/>
              </a:rPr>
              <a:t>Pneumologue </a:t>
            </a:r>
            <a:endParaRPr lang="fr-FR" sz="3200" dirty="0">
              <a:solidFill>
                <a:srgbClr val="FF0000"/>
              </a:solidFill>
              <a:sym typeface="Wingdings" pitchFamily="2" charset="2"/>
            </a:endParaRPr>
          </a:p>
          <a:p>
            <a:r>
              <a:rPr lang="fr-FR" sz="1400" b="1" dirty="0">
                <a:sym typeface="Wingdings" pitchFamily="2" charset="2"/>
              </a:rPr>
              <a:t>Insuffisance respiratoire,</a:t>
            </a:r>
          </a:p>
          <a:p>
            <a:r>
              <a:rPr lang="fr-FR" sz="1400" b="1" dirty="0">
                <a:sym typeface="Wingdings" pitchFamily="2" charset="2"/>
              </a:rPr>
              <a:t> </a:t>
            </a:r>
          </a:p>
          <a:p>
            <a:r>
              <a:rPr lang="fr-FR" sz="1400" b="1" dirty="0">
                <a:sym typeface="Wingdings" pitchFamily="2" charset="2"/>
              </a:rPr>
              <a:t> </a:t>
            </a:r>
            <a:endParaRPr lang="fr-FR" dirty="0"/>
          </a:p>
        </p:txBody>
      </p:sp>
      <p:sp>
        <p:nvSpPr>
          <p:cNvPr id="11" name="Ellipse 10"/>
          <p:cNvSpPr/>
          <p:nvPr/>
        </p:nvSpPr>
        <p:spPr>
          <a:xfrm>
            <a:off x="7628911" y="1824969"/>
            <a:ext cx="2160240" cy="1512168"/>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ZoneTexte 11"/>
          <p:cNvSpPr txBox="1"/>
          <p:nvPr/>
        </p:nvSpPr>
        <p:spPr>
          <a:xfrm>
            <a:off x="3847496" y="250568"/>
            <a:ext cx="6623180" cy="769441"/>
          </a:xfrm>
          <a:prstGeom prst="rect">
            <a:avLst/>
          </a:prstGeom>
          <a:noFill/>
        </p:spPr>
        <p:txBody>
          <a:bodyPr wrap="square" rtlCol="0">
            <a:spAutoFit/>
          </a:bodyPr>
          <a:lstStyle/>
          <a:p>
            <a:r>
              <a:rPr lang="fr-FR" sz="4400" b="1" dirty="0">
                <a:solidFill>
                  <a:srgbClr val="FF0000"/>
                </a:solidFill>
              </a:rPr>
              <a:t>Qui fait le dépistage?</a:t>
            </a:r>
          </a:p>
        </p:txBody>
      </p:sp>
      <p:sp>
        <p:nvSpPr>
          <p:cNvPr id="13" name="ZoneTexte 12"/>
          <p:cNvSpPr txBox="1"/>
          <p:nvPr/>
        </p:nvSpPr>
        <p:spPr>
          <a:xfrm>
            <a:off x="7969267" y="2109025"/>
            <a:ext cx="1819884" cy="830997"/>
          </a:xfrm>
          <a:prstGeom prst="rect">
            <a:avLst/>
          </a:prstGeom>
          <a:noFill/>
        </p:spPr>
        <p:txBody>
          <a:bodyPr wrap="square" rtlCol="0">
            <a:spAutoFit/>
          </a:bodyPr>
          <a:lstStyle/>
          <a:p>
            <a:r>
              <a:rPr lang="fr-FR" sz="2000" b="1" dirty="0">
                <a:solidFill>
                  <a:srgbClr val="FF0000"/>
                </a:solidFill>
              </a:rPr>
              <a:t>Réanimateur</a:t>
            </a:r>
          </a:p>
          <a:p>
            <a:r>
              <a:rPr lang="fr-FR" sz="1400" dirty="0"/>
              <a:t>Bilan près anesthésique  </a:t>
            </a:r>
          </a:p>
        </p:txBody>
      </p:sp>
      <p:sp>
        <p:nvSpPr>
          <p:cNvPr id="14" name="Ellipse 13"/>
          <p:cNvSpPr/>
          <p:nvPr/>
        </p:nvSpPr>
        <p:spPr>
          <a:xfrm>
            <a:off x="4439218" y="4782080"/>
            <a:ext cx="2592288" cy="1944216"/>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ZoneTexte 14"/>
          <p:cNvSpPr txBox="1"/>
          <p:nvPr/>
        </p:nvSpPr>
        <p:spPr>
          <a:xfrm>
            <a:off x="4860758" y="5247547"/>
            <a:ext cx="1892968" cy="707886"/>
          </a:xfrm>
          <a:prstGeom prst="rect">
            <a:avLst/>
          </a:prstGeom>
          <a:noFill/>
        </p:spPr>
        <p:txBody>
          <a:bodyPr wrap="square" rtlCol="0">
            <a:spAutoFit/>
          </a:bodyPr>
          <a:lstStyle/>
          <a:p>
            <a:r>
              <a:rPr lang="fr-FR" sz="2400" b="1" dirty="0">
                <a:solidFill>
                  <a:srgbClr val="FF0000"/>
                </a:solidFill>
              </a:rPr>
              <a:t>Cardiologue </a:t>
            </a:r>
          </a:p>
          <a:p>
            <a:r>
              <a:rPr lang="fr-FR" sz="1600" dirty="0"/>
              <a:t>CPC , HTAP</a:t>
            </a:r>
          </a:p>
        </p:txBody>
      </p:sp>
    </p:spTree>
    <p:extLst>
      <p:ext uri="{BB962C8B-B14F-4D97-AF65-F5344CB8AC3E}">
        <p14:creationId xmlns:p14="http://schemas.microsoft.com/office/powerpoint/2010/main" val="3634154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diamond(in)">
                                      <p:cBhvr>
                                        <p:cTn id="7" dur="20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diamond(in)">
                                      <p:cBhvr>
                                        <p:cTn id="12" dur="20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diamond(in)">
                                      <p:cBhvr>
                                        <p:cTn id="17" dur="20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8" presetClass="entr" presetSubtype="16"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diamond(in)">
                                      <p:cBhvr>
                                        <p:cTn id="22" dur="20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8" presetClass="entr" presetSubtype="16"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diamond(in)">
                                      <p:cBhvr>
                                        <p:cTn id="27" dur="20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3" grpId="0"/>
      <p:bldP spid="15" grpId="0"/>
    </p:bldLst>
  </p:timing>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p:nvPr/>
        </p:nvSpPr>
        <p:spPr>
          <a:xfrm>
            <a:off x="623688" y="2608745"/>
            <a:ext cx="2716832" cy="2616101"/>
          </a:xfrm>
          <a:prstGeom prst="rect">
            <a:avLst/>
          </a:prstGeom>
        </p:spPr>
        <p:txBody>
          <a:bodyPr wrap="squar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2400" b="1" dirty="0"/>
              <a:t>Tableau associant</a:t>
            </a:r>
          </a:p>
          <a:p>
            <a:endParaRPr lang="fr-FR" sz="2000" dirty="0"/>
          </a:p>
          <a:p>
            <a:r>
              <a:rPr lang="fr-FR" sz="2000" dirty="0"/>
              <a:t> - signes de CPC</a:t>
            </a:r>
          </a:p>
          <a:p>
            <a:r>
              <a:rPr lang="fr-FR" sz="2000" dirty="0"/>
              <a:t>-  somnolence, </a:t>
            </a:r>
          </a:p>
          <a:p>
            <a:r>
              <a:rPr lang="fr-FR" sz="2000" dirty="0"/>
              <a:t> - dyspnée et </a:t>
            </a:r>
          </a:p>
          <a:p>
            <a:r>
              <a:rPr lang="fr-FR" sz="2000" dirty="0"/>
              <a:t> </a:t>
            </a:r>
          </a:p>
          <a:p>
            <a:endParaRPr lang="fr-FR" sz="2000" dirty="0"/>
          </a:p>
          <a:p>
            <a:endParaRPr lang="fr-FR" sz="2000" dirty="0"/>
          </a:p>
        </p:txBody>
      </p:sp>
      <p:sp>
        <p:nvSpPr>
          <p:cNvPr id="3" name="Rectangle 2"/>
          <p:cNvSpPr/>
          <p:nvPr/>
        </p:nvSpPr>
        <p:spPr>
          <a:xfrm>
            <a:off x="3899478" y="5129897"/>
            <a:ext cx="4572000" cy="1323439"/>
          </a:xfrm>
          <a:prstGeom prst="rect">
            <a:avLst/>
          </a:prstGeom>
        </p:spPr>
        <p:txBody>
          <a:bodyPr>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2000" dirty="0"/>
              <a:t> - 50 % des patients SOH</a:t>
            </a:r>
            <a:r>
              <a:rPr lang="fr-FR" sz="2000" dirty="0">
                <a:solidFill>
                  <a:srgbClr val="C00000"/>
                </a:solidFill>
              </a:rPr>
              <a:t>  </a:t>
            </a:r>
          </a:p>
          <a:p>
            <a:r>
              <a:rPr lang="fr-FR" sz="2000" dirty="0">
                <a:solidFill>
                  <a:srgbClr val="C00000"/>
                </a:solidFill>
              </a:rPr>
              <a:t> </a:t>
            </a:r>
            <a:r>
              <a:rPr lang="fr-FR" sz="1200" dirty="0" err="1">
                <a:solidFill>
                  <a:srgbClr val="C00000"/>
                </a:solidFill>
              </a:rPr>
              <a:t>Kessler</a:t>
            </a:r>
            <a:r>
              <a:rPr lang="fr-FR" sz="1200" dirty="0">
                <a:solidFill>
                  <a:srgbClr val="C00000"/>
                </a:solidFill>
              </a:rPr>
              <a:t> R. et coll. Chest 2001</a:t>
            </a:r>
          </a:p>
          <a:p>
            <a:r>
              <a:rPr lang="fr-FR" sz="2000" dirty="0"/>
              <a:t> - 22 des 54 patients   </a:t>
            </a:r>
            <a:r>
              <a:rPr lang="fr-FR" sz="2000" dirty="0">
                <a:solidFill>
                  <a:srgbClr val="C00000"/>
                </a:solidFill>
              </a:rPr>
              <a:t> </a:t>
            </a:r>
          </a:p>
          <a:p>
            <a:r>
              <a:rPr lang="fr-FR" sz="2000" dirty="0">
                <a:solidFill>
                  <a:srgbClr val="C00000"/>
                </a:solidFill>
              </a:rPr>
              <a:t> </a:t>
            </a:r>
            <a:r>
              <a:rPr lang="fr-FR" sz="1200" dirty="0">
                <a:solidFill>
                  <a:srgbClr val="C00000"/>
                </a:solidFill>
              </a:rPr>
              <a:t>Perez de </a:t>
            </a:r>
            <a:r>
              <a:rPr lang="fr-FR" sz="1200" dirty="0" err="1">
                <a:solidFill>
                  <a:srgbClr val="C00000"/>
                </a:solidFill>
              </a:rPr>
              <a:t>Llano</a:t>
            </a:r>
            <a:r>
              <a:rPr lang="fr-FR" sz="1200" dirty="0">
                <a:solidFill>
                  <a:srgbClr val="C00000"/>
                </a:solidFill>
              </a:rPr>
              <a:t>  LA. Et coll. Chest 2005</a:t>
            </a:r>
            <a:endParaRPr lang="fr-FR" sz="1200" dirty="0"/>
          </a:p>
        </p:txBody>
      </p:sp>
      <p:sp>
        <p:nvSpPr>
          <p:cNvPr id="4" name="Flèche vers le bas 3"/>
          <p:cNvSpPr/>
          <p:nvPr/>
        </p:nvSpPr>
        <p:spPr>
          <a:xfrm>
            <a:off x="5051606" y="3689737"/>
            <a:ext cx="144016" cy="216024"/>
          </a:xfrm>
          <a:prstGeom prst="downArrow">
            <a:avLst/>
          </a:prstGeom>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FR"/>
          </a:p>
        </p:txBody>
      </p:sp>
      <p:sp>
        <p:nvSpPr>
          <p:cNvPr id="5" name="Flèche vers le bas 4"/>
          <p:cNvSpPr/>
          <p:nvPr/>
        </p:nvSpPr>
        <p:spPr>
          <a:xfrm>
            <a:off x="5051606" y="4913873"/>
            <a:ext cx="144016" cy="216024"/>
          </a:xfrm>
          <a:prstGeom prst="downArrow">
            <a:avLst/>
          </a:prstGeom>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FR"/>
          </a:p>
        </p:txBody>
      </p:sp>
      <p:pic>
        <p:nvPicPr>
          <p:cNvPr id="6" name="Picture 2" descr="Résultat de recherche d'images pour &quot;service d'urgence Photos&quot;"/>
          <p:cNvPicPr>
            <a:picLocks noChangeAspect="1" noChangeArrowheads="1"/>
          </p:cNvPicPr>
          <p:nvPr/>
        </p:nvPicPr>
        <p:blipFill>
          <a:blip r:embed="rId2"/>
          <a:srcRect/>
          <a:stretch>
            <a:fillRect/>
          </a:stretch>
        </p:blipFill>
        <p:spPr bwMode="auto">
          <a:xfrm>
            <a:off x="3669159" y="1620023"/>
            <a:ext cx="768906" cy="814758"/>
          </a:xfrm>
          <a:prstGeom prst="rect">
            <a:avLst/>
          </a:prstGeom>
          <a:noFill/>
        </p:spPr>
      </p:pic>
      <p:sp>
        <p:nvSpPr>
          <p:cNvPr id="7" name="Rectangle 6"/>
          <p:cNvSpPr/>
          <p:nvPr/>
        </p:nvSpPr>
        <p:spPr>
          <a:xfrm>
            <a:off x="6686612" y="2596732"/>
            <a:ext cx="2376264" cy="2308324"/>
          </a:xfrm>
          <a:prstGeom prst="rect">
            <a:avLst/>
          </a:prstGeom>
        </p:spPr>
        <p:txBody>
          <a:bodyPr wrap="squar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2400" b="1" dirty="0"/>
              <a:t>Dyspnée d’effort </a:t>
            </a:r>
          </a:p>
          <a:p>
            <a:r>
              <a:rPr lang="fr-FR" sz="2000" dirty="0"/>
              <a:t>  </a:t>
            </a:r>
          </a:p>
          <a:p>
            <a:r>
              <a:rPr lang="fr-FR" sz="2000" dirty="0"/>
              <a:t>  - fréquente, </a:t>
            </a:r>
          </a:p>
          <a:p>
            <a:r>
              <a:rPr lang="fr-FR" sz="2000" dirty="0"/>
              <a:t>  - constante, </a:t>
            </a:r>
          </a:p>
          <a:p>
            <a:r>
              <a:rPr lang="fr-FR" sz="2000" dirty="0"/>
              <a:t>  - depuis des ans </a:t>
            </a:r>
          </a:p>
          <a:p>
            <a:r>
              <a:rPr lang="fr-FR" sz="2000" dirty="0"/>
              <a:t>  - minimisée, </a:t>
            </a:r>
          </a:p>
          <a:p>
            <a:r>
              <a:rPr lang="fr-FR" sz="2000" dirty="0"/>
              <a:t>  - parfois nié</a:t>
            </a:r>
          </a:p>
        </p:txBody>
      </p:sp>
      <p:pic>
        <p:nvPicPr>
          <p:cNvPr id="8" name="Picture 2" descr="http://www.reponseatout.com/system/application/views/images/visuels/article/Obesite-sport-Jose-Manuel-Gelpi-Fotolia-42336650-S-136798_371x268.jpg"/>
          <p:cNvPicPr>
            <a:picLocks noChangeAspect="1" noChangeArrowheads="1"/>
          </p:cNvPicPr>
          <p:nvPr/>
        </p:nvPicPr>
        <p:blipFill>
          <a:blip r:embed="rId3" cstate="print"/>
          <a:srcRect/>
          <a:stretch>
            <a:fillRect/>
          </a:stretch>
        </p:blipFill>
        <p:spPr bwMode="auto">
          <a:xfrm>
            <a:off x="8001877" y="1565466"/>
            <a:ext cx="1152128" cy="832265"/>
          </a:xfrm>
          <a:prstGeom prst="rect">
            <a:avLst/>
          </a:prstGeom>
          <a:noFill/>
        </p:spPr>
      </p:pic>
      <p:sp>
        <p:nvSpPr>
          <p:cNvPr id="9" name="Flèche vers le bas 8"/>
          <p:cNvSpPr/>
          <p:nvPr/>
        </p:nvSpPr>
        <p:spPr>
          <a:xfrm>
            <a:off x="10342089" y="3471243"/>
            <a:ext cx="144016" cy="216024"/>
          </a:xfrm>
          <a:prstGeom prst="downArrow">
            <a:avLst/>
          </a:prstGeom>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FR"/>
          </a:p>
        </p:txBody>
      </p:sp>
      <p:sp>
        <p:nvSpPr>
          <p:cNvPr id="10" name="Rectangle à coins arrondis 9"/>
          <p:cNvSpPr/>
          <p:nvPr/>
        </p:nvSpPr>
        <p:spPr>
          <a:xfrm>
            <a:off x="9192574" y="2361456"/>
            <a:ext cx="2264320" cy="1152453"/>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FR"/>
          </a:p>
        </p:txBody>
      </p:sp>
      <p:sp>
        <p:nvSpPr>
          <p:cNvPr id="11" name="Rectangle à coins arrondis 10"/>
          <p:cNvSpPr/>
          <p:nvPr/>
        </p:nvSpPr>
        <p:spPr>
          <a:xfrm>
            <a:off x="6675120" y="2581852"/>
            <a:ext cx="2259874" cy="43566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FR"/>
          </a:p>
        </p:txBody>
      </p:sp>
      <p:sp>
        <p:nvSpPr>
          <p:cNvPr id="12" name="Rectangle à coins arrondis 11"/>
          <p:cNvSpPr/>
          <p:nvPr/>
        </p:nvSpPr>
        <p:spPr>
          <a:xfrm>
            <a:off x="3447051" y="2662534"/>
            <a:ext cx="2901498" cy="4203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FR"/>
          </a:p>
        </p:txBody>
      </p:sp>
      <p:sp>
        <p:nvSpPr>
          <p:cNvPr id="13" name="Rectangle 12"/>
          <p:cNvSpPr/>
          <p:nvPr/>
        </p:nvSpPr>
        <p:spPr>
          <a:xfrm>
            <a:off x="5164425" y="1746690"/>
            <a:ext cx="2304605" cy="523220"/>
          </a:xfrm>
          <a:prstGeom prst="rect">
            <a:avLst/>
          </a:prstGeom>
        </p:spPr>
        <p:txBody>
          <a:bodyPr wrap="non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2800" b="1" dirty="0">
                <a:solidFill>
                  <a:srgbClr val="0070C0"/>
                </a:solidFill>
              </a:rPr>
              <a:t>Patient obèse </a:t>
            </a:r>
          </a:p>
        </p:txBody>
      </p:sp>
      <p:sp>
        <p:nvSpPr>
          <p:cNvPr id="14" name="Rectangle à coins arrondis 13"/>
          <p:cNvSpPr/>
          <p:nvPr/>
        </p:nvSpPr>
        <p:spPr>
          <a:xfrm>
            <a:off x="637135" y="2595298"/>
            <a:ext cx="2302008" cy="44834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FR"/>
          </a:p>
        </p:txBody>
      </p:sp>
      <p:sp>
        <p:nvSpPr>
          <p:cNvPr id="15" name="Rectangle 14"/>
          <p:cNvSpPr/>
          <p:nvPr/>
        </p:nvSpPr>
        <p:spPr>
          <a:xfrm>
            <a:off x="1062318" y="940658"/>
            <a:ext cx="9347114" cy="523220"/>
          </a:xfrm>
          <a:prstGeom prst="rect">
            <a:avLst/>
          </a:prstGeom>
        </p:spPr>
        <p:txBody>
          <a:bodyPr wrap="squar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2000" dirty="0">
                <a:solidFill>
                  <a:srgbClr val="C00000"/>
                </a:solidFill>
              </a:rPr>
              <a:t>             </a:t>
            </a:r>
            <a:r>
              <a:rPr lang="fr-FR" sz="2800" dirty="0">
                <a:solidFill>
                  <a:srgbClr val="C00000"/>
                </a:solidFill>
              </a:rPr>
              <a:t>rarement</a:t>
            </a:r>
            <a:r>
              <a:rPr lang="fr-FR" sz="2800" dirty="0"/>
              <a:t> fait chez un patient consultant à </a:t>
            </a:r>
            <a:r>
              <a:rPr lang="fr-FR" sz="2800" dirty="0">
                <a:solidFill>
                  <a:srgbClr val="C00000"/>
                </a:solidFill>
              </a:rPr>
              <a:t>l’état stable</a:t>
            </a:r>
            <a:r>
              <a:rPr lang="fr-FR" sz="2800" dirty="0"/>
              <a:t> </a:t>
            </a:r>
            <a:endParaRPr lang="fr-FR" sz="2000" dirty="0"/>
          </a:p>
        </p:txBody>
      </p:sp>
      <p:sp>
        <p:nvSpPr>
          <p:cNvPr id="18" name="ZoneTexte 3"/>
          <p:cNvSpPr txBox="1"/>
          <p:nvPr/>
        </p:nvSpPr>
        <p:spPr>
          <a:xfrm>
            <a:off x="3417832" y="2292180"/>
            <a:ext cx="3009094" cy="3231654"/>
          </a:xfrm>
          <a:prstGeom prst="rect">
            <a:avLst/>
          </a:prstGeom>
          <a:noFill/>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FontTx/>
              <a:buChar char="-"/>
            </a:pPr>
            <a:endParaRPr lang="fr-FR" sz="2000" dirty="0"/>
          </a:p>
          <a:p>
            <a:r>
              <a:rPr lang="fr-FR" sz="2400" b="1" dirty="0"/>
              <a:t>Tableau IR sévère </a:t>
            </a:r>
            <a:r>
              <a:rPr lang="fr-FR" sz="2000" dirty="0"/>
              <a:t>(</a:t>
            </a:r>
            <a:r>
              <a:rPr lang="fr-FR" sz="2000" dirty="0">
                <a:solidFill>
                  <a:srgbClr val="C00000"/>
                </a:solidFill>
              </a:rPr>
              <a:t>USI)</a:t>
            </a:r>
            <a:r>
              <a:rPr lang="fr-FR" sz="2000" dirty="0"/>
              <a:t> </a:t>
            </a:r>
          </a:p>
          <a:p>
            <a:r>
              <a:rPr lang="fr-FR" sz="2000" dirty="0"/>
              <a:t> </a:t>
            </a:r>
          </a:p>
          <a:p>
            <a:r>
              <a:rPr lang="fr-FR" sz="2000" dirty="0"/>
              <a:t>PaO2 &lt;</a:t>
            </a:r>
            <a:r>
              <a:rPr lang="fr-FR" sz="2000" dirty="0">
                <a:solidFill>
                  <a:srgbClr val="C00000"/>
                </a:solidFill>
              </a:rPr>
              <a:t> 55 </a:t>
            </a:r>
            <a:r>
              <a:rPr lang="fr-FR" sz="2000" dirty="0"/>
              <a:t>mmHg </a:t>
            </a:r>
          </a:p>
          <a:p>
            <a:r>
              <a:rPr lang="fr-FR" sz="2000" dirty="0"/>
              <a:t>PaCO2 &gt; </a:t>
            </a:r>
            <a:r>
              <a:rPr lang="fr-FR" sz="2000" dirty="0">
                <a:solidFill>
                  <a:srgbClr val="C00000"/>
                </a:solidFill>
              </a:rPr>
              <a:t>60</a:t>
            </a:r>
            <a:r>
              <a:rPr lang="fr-FR" sz="2000" dirty="0"/>
              <a:t> mmHg)</a:t>
            </a:r>
            <a:endParaRPr lang="fr-FR" sz="2000" dirty="0">
              <a:solidFill>
                <a:srgbClr val="C00000"/>
              </a:solidFill>
            </a:endParaRPr>
          </a:p>
          <a:p>
            <a:pPr>
              <a:buFontTx/>
              <a:buChar char="-"/>
            </a:pPr>
            <a:endParaRPr lang="fr-FR" sz="2000" dirty="0">
              <a:solidFill>
                <a:srgbClr val="C00000"/>
              </a:solidFill>
            </a:endParaRPr>
          </a:p>
          <a:p>
            <a:r>
              <a:rPr lang="fr-FR" sz="2000" dirty="0"/>
              <a:t>- d’installation progressive  </a:t>
            </a:r>
          </a:p>
          <a:p>
            <a:r>
              <a:rPr lang="fr-FR" sz="2000" dirty="0"/>
              <a:t>- disproportionnée/</a:t>
            </a:r>
          </a:p>
          <a:p>
            <a:r>
              <a:rPr lang="fr-FR" sz="2000" dirty="0"/>
              <a:t>à la cause incriminée</a:t>
            </a:r>
            <a:endParaRPr lang="fr-FR" sz="2000" dirty="0">
              <a:solidFill>
                <a:srgbClr val="C00000"/>
              </a:solidFill>
            </a:endParaRPr>
          </a:p>
          <a:p>
            <a:r>
              <a:rPr lang="fr-FR" sz="2000" dirty="0">
                <a:solidFill>
                  <a:srgbClr val="C00000"/>
                </a:solidFill>
              </a:rPr>
              <a:t>  </a:t>
            </a:r>
          </a:p>
        </p:txBody>
      </p:sp>
      <p:sp>
        <p:nvSpPr>
          <p:cNvPr id="19" name="Rectangle 18"/>
          <p:cNvSpPr/>
          <p:nvPr/>
        </p:nvSpPr>
        <p:spPr>
          <a:xfrm>
            <a:off x="8928846" y="2388351"/>
            <a:ext cx="2877671" cy="2585323"/>
          </a:xfrm>
          <a:prstGeom prst="rect">
            <a:avLst/>
          </a:prstGeom>
        </p:spPr>
        <p:txBody>
          <a:bodyPr wrap="squar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FR" sz="2400" b="1" dirty="0"/>
              <a:t>Symptômes  évocateurs </a:t>
            </a:r>
          </a:p>
          <a:p>
            <a:pPr algn="ctr"/>
            <a:r>
              <a:rPr lang="fr-FR" sz="2400" b="1" dirty="0"/>
              <a:t>  de SAOS</a:t>
            </a:r>
            <a:endParaRPr lang="fr-FR" sz="2000" b="1" dirty="0"/>
          </a:p>
          <a:p>
            <a:endParaRPr lang="fr-FR" dirty="0"/>
          </a:p>
          <a:p>
            <a:r>
              <a:rPr lang="fr-FR" dirty="0"/>
              <a:t> </a:t>
            </a:r>
          </a:p>
          <a:p>
            <a:endParaRPr lang="fr-FR" dirty="0"/>
          </a:p>
          <a:p>
            <a:pPr algn="ctr"/>
            <a:r>
              <a:rPr lang="fr-FR" dirty="0"/>
              <a:t> Laboratoire </a:t>
            </a:r>
          </a:p>
          <a:p>
            <a:pPr algn="ctr"/>
            <a:r>
              <a:rPr lang="fr-FR" dirty="0"/>
              <a:t>du sommeil </a:t>
            </a:r>
          </a:p>
        </p:txBody>
      </p:sp>
      <p:sp>
        <p:nvSpPr>
          <p:cNvPr id="20" name="Rectangle 19"/>
          <p:cNvSpPr/>
          <p:nvPr/>
        </p:nvSpPr>
        <p:spPr>
          <a:xfrm>
            <a:off x="2471636" y="188744"/>
            <a:ext cx="7129837" cy="769441"/>
          </a:xfrm>
          <a:prstGeom prst="rect">
            <a:avLst/>
          </a:prstGeom>
        </p:spPr>
        <p:txBody>
          <a:bodyPr wrap="non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4400" b="1" dirty="0">
                <a:solidFill>
                  <a:srgbClr val="C00000"/>
                </a:solidFill>
              </a:rPr>
              <a:t>Circonstances  de découverte </a:t>
            </a:r>
          </a:p>
        </p:txBody>
      </p:sp>
    </p:spTree>
    <p:extLst>
      <p:ext uri="{BB962C8B-B14F-4D97-AF65-F5344CB8AC3E}">
        <p14:creationId xmlns:p14="http://schemas.microsoft.com/office/powerpoint/2010/main" val="143079127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p:nvPr/>
        </p:nvSpPr>
        <p:spPr>
          <a:xfrm>
            <a:off x="1149532" y="2410825"/>
            <a:ext cx="9875520" cy="2308324"/>
          </a:xfrm>
          <a:prstGeom prst="rect">
            <a:avLst/>
          </a:prstGeom>
        </p:spPr>
        <p:txBody>
          <a:bodyPr wrap="square">
            <a:spAutoFit/>
          </a:bodyPr>
          <a:lstStyle/>
          <a:p>
            <a:r>
              <a:rPr lang="fr-FR" sz="2800" b="1" dirty="0"/>
              <a:t>Le diagnostic de SOH est en fait un </a:t>
            </a:r>
            <a:r>
              <a:rPr lang="fr-FR" sz="3200" b="1" dirty="0">
                <a:solidFill>
                  <a:srgbClr val="FF0000"/>
                </a:solidFill>
              </a:rPr>
              <a:t>diagnostic d’exclusion</a:t>
            </a:r>
            <a:r>
              <a:rPr lang="fr-FR" sz="2800" b="1" dirty="0"/>
              <a:t> : </a:t>
            </a:r>
          </a:p>
          <a:p>
            <a:r>
              <a:rPr lang="fr-FR" sz="2800" b="1" dirty="0"/>
              <a:t>mise en évidence d’une hypoxémie-hypercapnie alors qu’il n’y a pas de cause évidente des anomalies gazométriques en dehors de l’obésité.</a:t>
            </a:r>
          </a:p>
          <a:p>
            <a:endParaRPr lang="fr-FR" sz="2800" b="1" dirty="0"/>
          </a:p>
        </p:txBody>
      </p:sp>
      <p:sp>
        <p:nvSpPr>
          <p:cNvPr id="3" name="Rectangle 2"/>
          <p:cNvSpPr/>
          <p:nvPr/>
        </p:nvSpPr>
        <p:spPr>
          <a:xfrm>
            <a:off x="3601705" y="273114"/>
            <a:ext cx="4592989" cy="769441"/>
          </a:xfrm>
          <a:prstGeom prst="rect">
            <a:avLst/>
          </a:prstGeom>
        </p:spPr>
        <p:txBody>
          <a:bodyPr wrap="non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4400" b="1" dirty="0">
                <a:solidFill>
                  <a:srgbClr val="C00000"/>
                </a:solidFill>
              </a:rPr>
              <a:t>Diagnostic de SOH </a:t>
            </a:r>
            <a:endParaRPr lang="fr-FR" sz="4400" b="1" dirty="0"/>
          </a:p>
        </p:txBody>
      </p:sp>
      <p:sp>
        <p:nvSpPr>
          <p:cNvPr id="4" name="Rectangle 3"/>
          <p:cNvSpPr/>
          <p:nvPr/>
        </p:nvSpPr>
        <p:spPr>
          <a:xfrm>
            <a:off x="1165410" y="4468471"/>
            <a:ext cx="10201837" cy="954107"/>
          </a:xfrm>
          <a:prstGeom prst="rect">
            <a:avLst/>
          </a:prstGeom>
        </p:spPr>
        <p:txBody>
          <a:bodyPr wrap="square">
            <a:spAutoFit/>
          </a:bodyPr>
          <a:lstStyle/>
          <a:p>
            <a:r>
              <a:rPr lang="fr-FR" sz="2800" b="1" dirty="0"/>
              <a:t>Dans la plupart des cas, le diagnostic de SOH est souvent méconnu et posé tardivement</a:t>
            </a:r>
          </a:p>
        </p:txBody>
      </p:sp>
    </p:spTree>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25642" y="156754"/>
            <a:ext cx="10940715" cy="6186309"/>
          </a:xfrm>
          <a:prstGeom prst="rect">
            <a:avLst/>
          </a:prstGeom>
        </p:spPr>
        <p:txBody>
          <a:bodyPr wrap="square">
            <a:spAutoFit/>
          </a:bodyPr>
          <a:lstStyle/>
          <a:p>
            <a:r>
              <a:rPr lang="fr-FR" sz="4400" b="1" dirty="0">
                <a:solidFill>
                  <a:srgbClr val="C00000"/>
                </a:solidFill>
              </a:rPr>
              <a:t>Définition initiale  </a:t>
            </a:r>
            <a:r>
              <a:rPr lang="fr-FR" sz="4400" b="1" dirty="0"/>
              <a:t>(</a:t>
            </a:r>
            <a:r>
              <a:rPr lang="fr-FR" sz="3600" b="1" dirty="0"/>
              <a:t>2001 par Berger et coll.)</a:t>
            </a:r>
          </a:p>
          <a:p>
            <a:endParaRPr lang="fr-FR" sz="3600" b="1" dirty="0">
              <a:solidFill>
                <a:srgbClr val="FF0000"/>
              </a:solidFill>
            </a:endParaRPr>
          </a:p>
          <a:p>
            <a:r>
              <a:rPr lang="fr-FR" sz="2800" dirty="0"/>
              <a:t>Le syndrome d'obésité hypoventilation (SOH) est définie ;</a:t>
            </a:r>
          </a:p>
          <a:p>
            <a:endParaRPr lang="fr-FR" sz="3200" dirty="0"/>
          </a:p>
          <a:p>
            <a:pPr>
              <a:buFont typeface="Wingdings" pitchFamily="2" charset="2"/>
              <a:buChar char="§"/>
            </a:pPr>
            <a:r>
              <a:rPr lang="fr-FR" sz="3200" b="1" dirty="0">
                <a:solidFill>
                  <a:srgbClr val="0070C0"/>
                </a:solidFill>
              </a:rPr>
              <a:t>   Hypercapnie</a:t>
            </a:r>
            <a:r>
              <a:rPr lang="fr-FR" sz="3200" b="1" dirty="0">
                <a:solidFill>
                  <a:srgbClr val="FFC000"/>
                </a:solidFill>
              </a:rPr>
              <a:t> </a:t>
            </a:r>
            <a:r>
              <a:rPr lang="fr-FR" sz="3200" b="1" dirty="0">
                <a:solidFill>
                  <a:srgbClr val="0070C0"/>
                </a:solidFill>
              </a:rPr>
              <a:t>Diurne</a:t>
            </a:r>
            <a:r>
              <a:rPr lang="fr-FR" sz="3200" dirty="0"/>
              <a:t> </a:t>
            </a:r>
            <a:r>
              <a:rPr lang="fr-FR" sz="2400" dirty="0"/>
              <a:t>(PaCO2 &gt; 45 mm Hg).</a:t>
            </a:r>
            <a:endParaRPr lang="fr-FR" sz="3200" b="1" dirty="0">
              <a:solidFill>
                <a:srgbClr val="0070C0"/>
              </a:solidFill>
            </a:endParaRPr>
          </a:p>
          <a:p>
            <a:pPr>
              <a:buFont typeface="Wingdings" pitchFamily="2" charset="2"/>
              <a:buChar char="§"/>
            </a:pPr>
            <a:r>
              <a:rPr lang="fr-FR" sz="3200" b="1" dirty="0">
                <a:solidFill>
                  <a:srgbClr val="0070C0"/>
                </a:solidFill>
              </a:rPr>
              <a:t>   Obésité</a:t>
            </a:r>
            <a:r>
              <a:rPr lang="fr-FR" sz="3200" dirty="0"/>
              <a:t> </a:t>
            </a:r>
            <a:r>
              <a:rPr lang="fr-FR" sz="2400" dirty="0"/>
              <a:t>(indice de masse corporelle &gt; 30 kg/m2</a:t>
            </a:r>
            <a:r>
              <a:rPr lang="fr-FR" sz="2800" dirty="0"/>
              <a:t>) . </a:t>
            </a:r>
          </a:p>
          <a:p>
            <a:pPr>
              <a:buFont typeface="Wingdings" pitchFamily="2" charset="2"/>
              <a:buChar char="§"/>
            </a:pPr>
            <a:r>
              <a:rPr lang="fr-FR" sz="3200" b="1" dirty="0">
                <a:solidFill>
                  <a:srgbClr val="0070C0"/>
                </a:solidFill>
              </a:rPr>
              <a:t>   Sans</a:t>
            </a:r>
            <a:r>
              <a:rPr lang="fr-FR" sz="3200" dirty="0"/>
              <a:t> </a:t>
            </a:r>
            <a:r>
              <a:rPr lang="fr-FR" sz="2400" dirty="0"/>
              <a:t>autre cause expliquant l'hypercapnie.</a:t>
            </a:r>
          </a:p>
          <a:p>
            <a:pPr marL="457200" indent="-457200">
              <a:buFont typeface="Wingdings" panose="05000000000000000000" pitchFamily="2" charset="2"/>
              <a:buChar char="§"/>
            </a:pPr>
            <a:r>
              <a:rPr lang="fr-FR" sz="3200" b="1" dirty="0">
                <a:solidFill>
                  <a:srgbClr val="0070C0"/>
                </a:solidFill>
              </a:rPr>
              <a:t>Etat stable</a:t>
            </a:r>
          </a:p>
          <a:p>
            <a:endParaRPr lang="fr-FR" sz="3200" dirty="0"/>
          </a:p>
          <a:p>
            <a:endParaRPr lang="fr-FR" sz="3200" dirty="0"/>
          </a:p>
          <a:p>
            <a:pPr marL="457200" indent="-457200">
              <a:buFont typeface="Wingdings" panose="05000000000000000000" pitchFamily="2" charset="2"/>
              <a:buChar char="§"/>
            </a:pPr>
            <a:r>
              <a:rPr lang="fr-FR" sz="3200" b="1" dirty="0">
                <a:solidFill>
                  <a:srgbClr val="0070C0"/>
                </a:solidFill>
              </a:rPr>
              <a:t>Troubles respiratoires nocturnes ?</a:t>
            </a:r>
          </a:p>
          <a:p>
            <a:endParaRPr lang="fr-FR" sz="3200" dirty="0"/>
          </a:p>
        </p:txBody>
      </p:sp>
      <p:pic>
        <p:nvPicPr>
          <p:cNvPr id="3" name="Image 2"/>
          <p:cNvPicPr>
            <a:picLocks noChangeAspect="1"/>
          </p:cNvPicPr>
          <p:nvPr/>
        </p:nvPicPr>
        <p:blipFill>
          <a:blip r:embed="rId3"/>
          <a:stretch>
            <a:fillRect/>
          </a:stretch>
        </p:blipFill>
        <p:spPr>
          <a:xfrm>
            <a:off x="7091728" y="3508853"/>
            <a:ext cx="5035732" cy="3377477"/>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 calcmode="lin" valueType="num">
                                      <p:cBhvr additive="base">
                                        <p:cTn id="7"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2">
                                            <p:txEl>
                                              <p:pRg st="4" end="4"/>
                                            </p:txEl>
                                          </p:spTgt>
                                        </p:tgtEl>
                                        <p:attrNameLst>
                                          <p:attrName>style.visibility</p:attrName>
                                        </p:attrNameLst>
                                      </p:cBhvr>
                                      <p:to>
                                        <p:strVal val="visible"/>
                                      </p:to>
                                    </p:set>
                                    <p:anim calcmode="lin" valueType="num">
                                      <p:cBhvr>
                                        <p:cTn id="13" dur="500" fill="hold"/>
                                        <p:tgtEl>
                                          <p:spTgt spid="2">
                                            <p:txEl>
                                              <p:pRg st="4" end="4"/>
                                            </p:txEl>
                                          </p:spTgt>
                                        </p:tgtEl>
                                        <p:attrNameLst>
                                          <p:attrName>ppt_w</p:attrName>
                                        </p:attrNameLst>
                                      </p:cBhvr>
                                      <p:tavLst>
                                        <p:tav tm="0">
                                          <p:val>
                                            <p:fltVal val="0"/>
                                          </p:val>
                                        </p:tav>
                                        <p:tav tm="100000">
                                          <p:val>
                                            <p:strVal val="#ppt_w"/>
                                          </p:val>
                                        </p:tav>
                                      </p:tavLst>
                                    </p:anim>
                                    <p:anim calcmode="lin" valueType="num">
                                      <p:cBhvr>
                                        <p:cTn id="14" dur="500" fill="hold"/>
                                        <p:tgtEl>
                                          <p:spTgt spid="2">
                                            <p:txEl>
                                              <p:pRg st="4" end="4"/>
                                            </p:txEl>
                                          </p:spTgt>
                                        </p:tgtEl>
                                        <p:attrNameLst>
                                          <p:attrName>ppt_h</p:attrName>
                                        </p:attrNameLst>
                                      </p:cBhvr>
                                      <p:tavLst>
                                        <p:tav tm="0">
                                          <p:val>
                                            <p:fltVal val="0"/>
                                          </p:val>
                                        </p:tav>
                                        <p:tav tm="100000">
                                          <p:val>
                                            <p:strVal val="#ppt_h"/>
                                          </p:val>
                                        </p:tav>
                                      </p:tavLst>
                                    </p:anim>
                                    <p:animEffect transition="in" filter="fade">
                                      <p:cBhvr>
                                        <p:cTn id="15" dur="500"/>
                                        <p:tgtEl>
                                          <p:spTgt spid="2">
                                            <p:txEl>
                                              <p:pRg st="4" end="4"/>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2">
                                            <p:txEl>
                                              <p:pRg st="5" end="5"/>
                                            </p:txEl>
                                          </p:spTgt>
                                        </p:tgtEl>
                                        <p:attrNameLst>
                                          <p:attrName>style.visibility</p:attrName>
                                        </p:attrNameLst>
                                      </p:cBhvr>
                                      <p:to>
                                        <p:strVal val="visible"/>
                                      </p:to>
                                    </p:set>
                                    <p:anim calcmode="lin" valueType="num">
                                      <p:cBhvr>
                                        <p:cTn id="20" dur="500" fill="hold"/>
                                        <p:tgtEl>
                                          <p:spTgt spid="2">
                                            <p:txEl>
                                              <p:pRg st="5" end="5"/>
                                            </p:txEl>
                                          </p:spTgt>
                                        </p:tgtEl>
                                        <p:attrNameLst>
                                          <p:attrName>ppt_w</p:attrName>
                                        </p:attrNameLst>
                                      </p:cBhvr>
                                      <p:tavLst>
                                        <p:tav tm="0">
                                          <p:val>
                                            <p:fltVal val="0"/>
                                          </p:val>
                                        </p:tav>
                                        <p:tav tm="100000">
                                          <p:val>
                                            <p:strVal val="#ppt_w"/>
                                          </p:val>
                                        </p:tav>
                                      </p:tavLst>
                                    </p:anim>
                                    <p:anim calcmode="lin" valueType="num">
                                      <p:cBhvr>
                                        <p:cTn id="21" dur="500" fill="hold"/>
                                        <p:tgtEl>
                                          <p:spTgt spid="2">
                                            <p:txEl>
                                              <p:pRg st="5" end="5"/>
                                            </p:txEl>
                                          </p:spTgt>
                                        </p:tgtEl>
                                        <p:attrNameLst>
                                          <p:attrName>ppt_h</p:attrName>
                                        </p:attrNameLst>
                                      </p:cBhvr>
                                      <p:tavLst>
                                        <p:tav tm="0">
                                          <p:val>
                                            <p:fltVal val="0"/>
                                          </p:val>
                                        </p:tav>
                                        <p:tav tm="100000">
                                          <p:val>
                                            <p:strVal val="#ppt_h"/>
                                          </p:val>
                                        </p:tav>
                                      </p:tavLst>
                                    </p:anim>
                                    <p:animEffect transition="in" filter="fade">
                                      <p:cBhvr>
                                        <p:cTn id="22" dur="500"/>
                                        <p:tgtEl>
                                          <p:spTgt spid="2">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2">
                                            <p:txEl>
                                              <p:pRg st="6" end="6"/>
                                            </p:txEl>
                                          </p:spTgt>
                                        </p:tgtEl>
                                        <p:attrNameLst>
                                          <p:attrName>style.visibility</p:attrName>
                                        </p:attrNameLst>
                                      </p:cBhvr>
                                      <p:to>
                                        <p:strVal val="visible"/>
                                      </p:to>
                                    </p:set>
                                    <p:anim calcmode="lin" valueType="num">
                                      <p:cBhvr>
                                        <p:cTn id="27" dur="500" fill="hold"/>
                                        <p:tgtEl>
                                          <p:spTgt spid="2">
                                            <p:txEl>
                                              <p:pRg st="6" end="6"/>
                                            </p:txEl>
                                          </p:spTgt>
                                        </p:tgtEl>
                                        <p:attrNameLst>
                                          <p:attrName>ppt_w</p:attrName>
                                        </p:attrNameLst>
                                      </p:cBhvr>
                                      <p:tavLst>
                                        <p:tav tm="0">
                                          <p:val>
                                            <p:fltVal val="0"/>
                                          </p:val>
                                        </p:tav>
                                        <p:tav tm="100000">
                                          <p:val>
                                            <p:strVal val="#ppt_w"/>
                                          </p:val>
                                        </p:tav>
                                      </p:tavLst>
                                    </p:anim>
                                    <p:anim calcmode="lin" valueType="num">
                                      <p:cBhvr>
                                        <p:cTn id="28" dur="500" fill="hold"/>
                                        <p:tgtEl>
                                          <p:spTgt spid="2">
                                            <p:txEl>
                                              <p:pRg st="6" end="6"/>
                                            </p:txEl>
                                          </p:spTgt>
                                        </p:tgtEl>
                                        <p:attrNameLst>
                                          <p:attrName>ppt_h</p:attrName>
                                        </p:attrNameLst>
                                      </p:cBhvr>
                                      <p:tavLst>
                                        <p:tav tm="0">
                                          <p:val>
                                            <p:fltVal val="0"/>
                                          </p:val>
                                        </p:tav>
                                        <p:tav tm="100000">
                                          <p:val>
                                            <p:strVal val="#ppt_h"/>
                                          </p:val>
                                        </p:tav>
                                      </p:tavLst>
                                    </p:anim>
                                    <p:animEffect transition="in" filter="fade">
                                      <p:cBhvr>
                                        <p:cTn id="29" dur="500"/>
                                        <p:tgtEl>
                                          <p:spTgt spid="2">
                                            <p:txEl>
                                              <p:pRg st="6" end="6"/>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2">
                                            <p:txEl>
                                              <p:pRg st="7" end="7"/>
                                            </p:txEl>
                                          </p:spTgt>
                                        </p:tgtEl>
                                        <p:attrNameLst>
                                          <p:attrName>style.visibility</p:attrName>
                                        </p:attrNameLst>
                                      </p:cBhvr>
                                      <p:to>
                                        <p:strVal val="visible"/>
                                      </p:to>
                                    </p:set>
                                    <p:animEffect transition="in" filter="wipe(down)">
                                      <p:cBhvr>
                                        <p:cTn id="34" dur="500"/>
                                        <p:tgtEl>
                                          <p:spTgt spid="2">
                                            <p:txEl>
                                              <p:pRg st="7" end="7"/>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2">
                                            <p:txEl>
                                              <p:pRg st="10" end="10"/>
                                            </p:txEl>
                                          </p:spTgt>
                                        </p:tgtEl>
                                        <p:attrNameLst>
                                          <p:attrName>style.visibility</p:attrName>
                                        </p:attrNameLst>
                                      </p:cBhvr>
                                      <p:to>
                                        <p:strVal val="visible"/>
                                      </p:to>
                                    </p:set>
                                    <p:animEffect transition="in" filter="wipe(down)">
                                      <p:cBhvr>
                                        <p:cTn id="39" dur="500"/>
                                        <p:tgtEl>
                                          <p:spTgt spid="2">
                                            <p:txEl>
                                              <p:pRg st="10" end="1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nodeType="clickEffect">
                                  <p:stCondLst>
                                    <p:cond delay="0"/>
                                  </p:stCondLst>
                                  <p:childTnLst>
                                    <p:set>
                                      <p:cBhvr>
                                        <p:cTn id="43" dur="1" fill="hold">
                                          <p:stCondLst>
                                            <p:cond delay="0"/>
                                          </p:stCondLst>
                                        </p:cTn>
                                        <p:tgtEl>
                                          <p:spTgt spid="3"/>
                                        </p:tgtEl>
                                        <p:attrNameLst>
                                          <p:attrName>style.visibility</p:attrName>
                                        </p:attrNameLst>
                                      </p:cBhvr>
                                      <p:to>
                                        <p:strVal val="visible"/>
                                      </p:to>
                                    </p:set>
                                    <p:anim calcmode="lin" valueType="num">
                                      <p:cBhvr additive="base">
                                        <p:cTn id="44" dur="500" fill="hold"/>
                                        <p:tgtEl>
                                          <p:spTgt spid="3"/>
                                        </p:tgtEl>
                                        <p:attrNameLst>
                                          <p:attrName>ppt_x</p:attrName>
                                        </p:attrNameLst>
                                      </p:cBhvr>
                                      <p:tavLst>
                                        <p:tav tm="0">
                                          <p:val>
                                            <p:strVal val="#ppt_x"/>
                                          </p:val>
                                        </p:tav>
                                        <p:tav tm="100000">
                                          <p:val>
                                            <p:strVal val="#ppt_x"/>
                                          </p:val>
                                        </p:tav>
                                      </p:tavLst>
                                    </p:anim>
                                    <p:anim calcmode="lin" valueType="num">
                                      <p:cBhvr additive="base">
                                        <p:cTn id="45"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24819" y="1225689"/>
            <a:ext cx="11254805" cy="5632311"/>
          </a:xfrm>
          <a:prstGeom prst="rect">
            <a:avLst/>
          </a:prstGeom>
        </p:spPr>
        <p:txBody>
          <a:bodyPr wrap="square">
            <a:spAutoFit/>
          </a:bodyPr>
          <a:lstStyle/>
          <a:p>
            <a:endParaRPr lang="fr-FR" sz="3200" b="1" dirty="0"/>
          </a:p>
          <a:p>
            <a:pPr>
              <a:buFont typeface="Wingdings" pitchFamily="2" charset="2"/>
              <a:buChar char="Ø"/>
            </a:pPr>
            <a:r>
              <a:rPr lang="fr-FR" sz="3600" b="1" dirty="0">
                <a:solidFill>
                  <a:srgbClr val="0070C0"/>
                </a:solidFill>
              </a:rPr>
              <a:t>Épreuves fonctionnelles respiratoires </a:t>
            </a:r>
          </a:p>
          <a:p>
            <a:r>
              <a:rPr lang="fr-FR" sz="3200" b="1" dirty="0"/>
              <a:t>       </a:t>
            </a:r>
            <a:r>
              <a:rPr lang="fr-FR" sz="3200" dirty="0"/>
              <a:t>‐ Gazométrie artérielle </a:t>
            </a:r>
          </a:p>
          <a:p>
            <a:r>
              <a:rPr lang="fr-FR" sz="3200" dirty="0"/>
              <a:t>       ‐ Spirométrie </a:t>
            </a:r>
          </a:p>
          <a:p>
            <a:pPr>
              <a:buFont typeface="Wingdings" pitchFamily="2" charset="2"/>
              <a:buChar char="Ø"/>
            </a:pPr>
            <a:r>
              <a:rPr lang="fr-FR" sz="3600" b="1" dirty="0">
                <a:solidFill>
                  <a:srgbClr val="0070C0"/>
                </a:solidFill>
              </a:rPr>
              <a:t>Polygraphie ventilatoire nocturne ou polysomnographie</a:t>
            </a:r>
            <a:endParaRPr lang="fr-FR" sz="3200" b="1" dirty="0">
              <a:solidFill>
                <a:srgbClr val="0070C0"/>
              </a:solidFill>
            </a:endParaRPr>
          </a:p>
          <a:p>
            <a:pPr>
              <a:buFont typeface="Wingdings" pitchFamily="2" charset="2"/>
              <a:buChar char="Ø"/>
            </a:pPr>
            <a:r>
              <a:rPr lang="fr-FR" sz="3600" b="1" dirty="0">
                <a:solidFill>
                  <a:srgbClr val="0070C0"/>
                </a:solidFill>
              </a:rPr>
              <a:t>Bilan de comorbidite</a:t>
            </a:r>
            <a:endParaRPr lang="fr-FR" sz="4000" b="1" dirty="0">
              <a:solidFill>
                <a:srgbClr val="0070C0"/>
              </a:solidFill>
            </a:endParaRPr>
          </a:p>
          <a:p>
            <a:r>
              <a:rPr lang="fr-FR" sz="2800" b="1" dirty="0"/>
              <a:t>        -  </a:t>
            </a:r>
            <a:r>
              <a:rPr lang="fr-FR" sz="3200" dirty="0"/>
              <a:t>ECG </a:t>
            </a:r>
          </a:p>
          <a:p>
            <a:r>
              <a:rPr lang="fr-FR" sz="3200" dirty="0"/>
              <a:t>        - Echographie cardiaque</a:t>
            </a:r>
          </a:p>
          <a:p>
            <a:r>
              <a:rPr lang="fr-FR" sz="3200" dirty="0"/>
              <a:t>       -  Bilan lipidique et glycémique</a:t>
            </a:r>
          </a:p>
          <a:p>
            <a:r>
              <a:rPr lang="fr-FR" sz="3200" dirty="0"/>
              <a:t>        - Bilan thyroïdien</a:t>
            </a:r>
          </a:p>
          <a:p>
            <a:endParaRPr lang="fr-FR" sz="2800" dirty="0"/>
          </a:p>
        </p:txBody>
      </p:sp>
      <p:sp>
        <p:nvSpPr>
          <p:cNvPr id="3" name="Rectangle 2"/>
          <p:cNvSpPr/>
          <p:nvPr/>
        </p:nvSpPr>
        <p:spPr>
          <a:xfrm>
            <a:off x="2310813" y="172643"/>
            <a:ext cx="6866047" cy="769441"/>
          </a:xfrm>
          <a:prstGeom prst="rect">
            <a:avLst/>
          </a:prstGeom>
        </p:spPr>
        <p:txBody>
          <a:bodyPr wrap="none">
            <a:spAutoFit/>
          </a:bodyPr>
          <a:lstStyle/>
          <a:p>
            <a:r>
              <a:rPr lang="fr-FR" sz="4400" b="1" dirty="0">
                <a:solidFill>
                  <a:srgbClr val="C00000"/>
                </a:solidFill>
              </a:rPr>
              <a:t>Bilan à réaliser dans un SOH </a:t>
            </a:r>
            <a:endParaRPr lang="fr-FR" sz="4400" dirty="0">
              <a:solidFill>
                <a:srgbClr val="C00000"/>
              </a:solidFill>
            </a:endParaRPr>
          </a:p>
        </p:txBody>
      </p:sp>
      <p:sp>
        <p:nvSpPr>
          <p:cNvPr id="4" name="Rectangle 3"/>
          <p:cNvSpPr/>
          <p:nvPr/>
        </p:nvSpPr>
        <p:spPr>
          <a:xfrm>
            <a:off x="1619794" y="885149"/>
            <a:ext cx="8725989" cy="369332"/>
          </a:xfrm>
          <a:prstGeom prst="rect">
            <a:avLst/>
          </a:prstGeom>
        </p:spPr>
        <p:txBody>
          <a:bodyPr wrap="square">
            <a:spAutoFit/>
          </a:bodyPr>
          <a:lstStyle/>
          <a:p>
            <a:r>
              <a:rPr lang="fr-FR" dirty="0"/>
              <a:t>(en dehors des insuffisances respiratoires aiguës ou subaiguës révélatrices du SOH)</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6" end="6"/>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
                                            <p:txEl>
                                              <p:pRg st="7" end="7"/>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
                                            <p:txEl>
                                              <p:pRg st="8" end="8"/>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www.decas.univ-nantes.fr/certif2009/gesttechetu2009/Site/Gaz_du_sang_files/gds.jpg"/>
          <p:cNvPicPr>
            <a:picLocks noChangeAspect="1" noChangeArrowheads="1"/>
          </p:cNvPicPr>
          <p:nvPr/>
        </p:nvPicPr>
        <p:blipFill>
          <a:blip r:embed="rId3"/>
          <a:srcRect/>
          <a:stretch>
            <a:fillRect/>
          </a:stretch>
        </p:blipFill>
        <p:spPr bwMode="auto">
          <a:xfrm>
            <a:off x="8537501" y="2207624"/>
            <a:ext cx="3379576" cy="2992602"/>
          </a:xfrm>
          <a:prstGeom prst="rect">
            <a:avLst/>
          </a:prstGeom>
          <a:noFill/>
        </p:spPr>
      </p:pic>
      <p:sp>
        <p:nvSpPr>
          <p:cNvPr id="3" name="Rectangle 2"/>
          <p:cNvSpPr/>
          <p:nvPr/>
        </p:nvSpPr>
        <p:spPr>
          <a:xfrm>
            <a:off x="3601705" y="273114"/>
            <a:ext cx="4592989" cy="769441"/>
          </a:xfrm>
          <a:prstGeom prst="rect">
            <a:avLst/>
          </a:prstGeom>
        </p:spPr>
        <p:txBody>
          <a:bodyPr wrap="non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4400" b="1" dirty="0">
                <a:solidFill>
                  <a:srgbClr val="C00000"/>
                </a:solidFill>
              </a:rPr>
              <a:t>Diagnostic de SOH </a:t>
            </a:r>
            <a:endParaRPr lang="fr-FR" sz="4400" b="1" dirty="0"/>
          </a:p>
        </p:txBody>
      </p:sp>
      <p:sp>
        <p:nvSpPr>
          <p:cNvPr id="4" name="ZoneTexte 4"/>
          <p:cNvSpPr txBox="1"/>
          <p:nvPr/>
        </p:nvSpPr>
        <p:spPr>
          <a:xfrm>
            <a:off x="479753" y="2077231"/>
            <a:ext cx="8054647" cy="4708981"/>
          </a:xfrm>
          <a:prstGeom prst="rect">
            <a:avLst/>
          </a:prstGeom>
          <a:noFill/>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4000" b="1" dirty="0">
                <a:solidFill>
                  <a:srgbClr val="0070C0"/>
                </a:solidFill>
              </a:rPr>
              <a:t>Gaz du sang</a:t>
            </a:r>
          </a:p>
          <a:p>
            <a:endParaRPr lang="fr-FR" sz="2400" dirty="0">
              <a:solidFill>
                <a:srgbClr val="C00000"/>
              </a:solidFill>
            </a:endParaRPr>
          </a:p>
          <a:p>
            <a:r>
              <a:rPr lang="fr-FR" sz="2400" dirty="0"/>
              <a:t>      - </a:t>
            </a:r>
            <a:r>
              <a:rPr lang="fr-FR" sz="3200" dirty="0"/>
              <a:t>Le diagnostic de SOH repose </a:t>
            </a:r>
          </a:p>
          <a:p>
            <a:r>
              <a:rPr lang="fr-FR" sz="3200" dirty="0"/>
              <a:t>sur la mise en évidence d’une </a:t>
            </a:r>
            <a:r>
              <a:rPr lang="fr-FR" sz="3200" b="1" dirty="0">
                <a:solidFill>
                  <a:srgbClr val="C00000"/>
                </a:solidFill>
              </a:rPr>
              <a:t>HYPERCAPNIE</a:t>
            </a:r>
            <a:r>
              <a:rPr lang="fr-FR" sz="3200" dirty="0">
                <a:solidFill>
                  <a:srgbClr val="C00000"/>
                </a:solidFill>
              </a:rPr>
              <a:t> </a:t>
            </a:r>
            <a:r>
              <a:rPr lang="fr-FR" sz="3600" b="1" dirty="0">
                <a:solidFill>
                  <a:srgbClr val="C00000"/>
                </a:solidFill>
              </a:rPr>
              <a:t>DIURNE</a:t>
            </a:r>
            <a:r>
              <a:rPr lang="fr-FR" sz="3200" dirty="0">
                <a:solidFill>
                  <a:srgbClr val="C00000"/>
                </a:solidFill>
              </a:rPr>
              <a:t>  </a:t>
            </a:r>
            <a:r>
              <a:rPr lang="fr-FR" sz="3200" dirty="0"/>
              <a:t>chez un </a:t>
            </a:r>
            <a:r>
              <a:rPr lang="fr-FR" sz="3200" b="1" dirty="0">
                <a:solidFill>
                  <a:srgbClr val="C00000"/>
                </a:solidFill>
              </a:rPr>
              <a:t>OBESE</a:t>
            </a:r>
            <a:r>
              <a:rPr lang="fr-FR" sz="3200" dirty="0">
                <a:solidFill>
                  <a:srgbClr val="C00000"/>
                </a:solidFill>
              </a:rPr>
              <a:t> </a:t>
            </a:r>
            <a:r>
              <a:rPr lang="fr-FR" sz="3200" dirty="0"/>
              <a:t>. </a:t>
            </a:r>
          </a:p>
          <a:p>
            <a:r>
              <a:rPr lang="fr-FR" sz="3200" dirty="0"/>
              <a:t>presque toujours associée à une hypoxémie PaO2 &lt; 70 mm Hg.</a:t>
            </a:r>
          </a:p>
          <a:p>
            <a:endParaRPr lang="fr-FR" sz="2400" dirty="0"/>
          </a:p>
          <a:p>
            <a:endParaRPr lang="fr-FR" sz="2400" dirty="0"/>
          </a:p>
          <a:p>
            <a:r>
              <a:rPr lang="fr-FR" sz="2400" dirty="0"/>
              <a:t> </a:t>
            </a:r>
          </a:p>
        </p:txBody>
      </p:sp>
    </p:spTree>
    <p:extLst>
      <p:ext uri="{BB962C8B-B14F-4D97-AF65-F5344CB8AC3E}">
        <p14:creationId xmlns:p14="http://schemas.microsoft.com/office/powerpoint/2010/main" val="68403544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83326" y="1493578"/>
            <a:ext cx="10724606" cy="4647426"/>
          </a:xfrm>
          <a:prstGeom prst="rect">
            <a:avLst/>
          </a:prstGeom>
        </p:spPr>
        <p:txBody>
          <a:bodyPr wrap="square">
            <a:spAutoFit/>
          </a:bodyPr>
          <a:lstStyle/>
          <a:p>
            <a:endParaRPr lang="fr-FR" sz="4400" b="1" dirty="0">
              <a:solidFill>
                <a:srgbClr val="C00000"/>
              </a:solidFill>
            </a:endParaRPr>
          </a:p>
          <a:p>
            <a:endParaRPr lang="fr-FR" sz="2800" dirty="0"/>
          </a:p>
          <a:p>
            <a:r>
              <a:rPr lang="fr-FR" sz="3200" dirty="0"/>
              <a:t>La découverte d’une </a:t>
            </a:r>
            <a:r>
              <a:rPr lang="fr-FR" sz="3200" dirty="0">
                <a:solidFill>
                  <a:srgbClr val="C00000"/>
                </a:solidFill>
              </a:rPr>
              <a:t>alcalose métabolique</a:t>
            </a:r>
          </a:p>
          <a:p>
            <a:r>
              <a:rPr lang="fr-FR" sz="3200" dirty="0">
                <a:solidFill>
                  <a:srgbClr val="C00000"/>
                </a:solidFill>
              </a:rPr>
              <a:t> </a:t>
            </a:r>
            <a:r>
              <a:rPr lang="fr-FR" sz="3200" dirty="0"/>
              <a:t>(taux sérique de bicarbonates ≥ 27 </a:t>
            </a:r>
            <a:r>
              <a:rPr lang="fr-FR" sz="3200" dirty="0" err="1"/>
              <a:t>mEq</a:t>
            </a:r>
            <a:r>
              <a:rPr lang="fr-FR" sz="3200" dirty="0"/>
              <a:t>/l )</a:t>
            </a:r>
          </a:p>
          <a:p>
            <a:r>
              <a:rPr lang="fr-FR" sz="3200" dirty="0"/>
              <a:t>est un élément d’orientation</a:t>
            </a:r>
          </a:p>
          <a:p>
            <a:r>
              <a:rPr lang="fr-FR" sz="3200" dirty="0"/>
              <a:t>  </a:t>
            </a:r>
          </a:p>
          <a:p>
            <a:r>
              <a:rPr lang="fr-FR" sz="3200" dirty="0"/>
              <a:t>mais une mesure des gaz du </a:t>
            </a:r>
          </a:p>
          <a:p>
            <a:r>
              <a:rPr lang="fr-FR" sz="3200" dirty="0"/>
              <a:t>sang artériel est indispensable </a:t>
            </a:r>
          </a:p>
          <a:p>
            <a:r>
              <a:rPr lang="fr-FR" sz="3200" dirty="0"/>
              <a:t>au diagnostic de certitude du SOH.</a:t>
            </a:r>
          </a:p>
        </p:txBody>
      </p:sp>
      <p:sp>
        <p:nvSpPr>
          <p:cNvPr id="3" name="Rectangle 2"/>
          <p:cNvSpPr/>
          <p:nvPr/>
        </p:nvSpPr>
        <p:spPr>
          <a:xfrm>
            <a:off x="3601705" y="273114"/>
            <a:ext cx="4592989" cy="769441"/>
          </a:xfrm>
          <a:prstGeom prst="rect">
            <a:avLst/>
          </a:prstGeom>
        </p:spPr>
        <p:txBody>
          <a:bodyPr wrap="non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4400" b="1" dirty="0">
                <a:solidFill>
                  <a:srgbClr val="C00000"/>
                </a:solidFill>
              </a:rPr>
              <a:t>Diagnostic de SOH </a:t>
            </a:r>
            <a:endParaRPr lang="fr-FR" sz="4400" b="1" dirty="0"/>
          </a:p>
        </p:txBody>
      </p:sp>
      <p:sp>
        <p:nvSpPr>
          <p:cNvPr id="4" name="Rectangle 3"/>
          <p:cNvSpPr/>
          <p:nvPr/>
        </p:nvSpPr>
        <p:spPr>
          <a:xfrm>
            <a:off x="469554" y="6131185"/>
            <a:ext cx="8143932" cy="461665"/>
          </a:xfrm>
          <a:prstGeom prst="rect">
            <a:avLst/>
          </a:prstGeom>
        </p:spPr>
        <p:txBody>
          <a:bodyPr wrap="squar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200" dirty="0" err="1">
                <a:solidFill>
                  <a:srgbClr val="C00000"/>
                </a:solidFill>
              </a:rPr>
              <a:t>Mokhlesi</a:t>
            </a:r>
            <a:r>
              <a:rPr lang="fr-FR" sz="1200" dirty="0">
                <a:solidFill>
                  <a:srgbClr val="C00000"/>
                </a:solidFill>
              </a:rPr>
              <a:t> B et al (2007). Obesity hypoventilation syndrome : </a:t>
            </a:r>
            <a:r>
              <a:rPr lang="fr-FR" sz="1200" dirty="0" err="1">
                <a:solidFill>
                  <a:srgbClr val="C00000"/>
                </a:solidFill>
              </a:rPr>
              <a:t>prevalence</a:t>
            </a:r>
            <a:r>
              <a:rPr lang="fr-FR" sz="1200" dirty="0">
                <a:solidFill>
                  <a:srgbClr val="C00000"/>
                </a:solidFill>
              </a:rPr>
              <a:t> and </a:t>
            </a:r>
            <a:r>
              <a:rPr lang="fr-FR" sz="1200" dirty="0" err="1">
                <a:solidFill>
                  <a:srgbClr val="C00000"/>
                </a:solidFill>
              </a:rPr>
              <a:t>predictors</a:t>
            </a:r>
            <a:r>
              <a:rPr lang="fr-FR" sz="1200" dirty="0">
                <a:solidFill>
                  <a:srgbClr val="C00000"/>
                </a:solidFill>
              </a:rPr>
              <a:t> in patients </a:t>
            </a:r>
            <a:r>
              <a:rPr lang="en-US" sz="1200" dirty="0">
                <a:solidFill>
                  <a:srgbClr val="C00000"/>
                </a:solidFill>
              </a:rPr>
              <a:t>with obstructive sleep apnea. Sleep breath 11: 117–24</a:t>
            </a:r>
            <a:endParaRPr lang="fr-FR" sz="1200" dirty="0">
              <a:solidFill>
                <a:srgbClr val="C00000"/>
              </a:solidFill>
            </a:endParaRPr>
          </a:p>
        </p:txBody>
      </p:sp>
      <p:pic>
        <p:nvPicPr>
          <p:cNvPr id="5" name="Picture 2"/>
          <p:cNvPicPr>
            <a:picLocks noChangeAspect="1" noChangeArrowheads="1"/>
          </p:cNvPicPr>
          <p:nvPr/>
        </p:nvPicPr>
        <p:blipFill>
          <a:blip r:embed="rId3"/>
          <a:srcRect/>
          <a:stretch>
            <a:fillRect/>
          </a:stretch>
        </p:blipFill>
        <p:spPr bwMode="auto">
          <a:xfrm>
            <a:off x="6309360" y="3526971"/>
            <a:ext cx="5570746" cy="2572975"/>
          </a:xfrm>
          <a:prstGeom prst="rect">
            <a:avLst/>
          </a:prstGeom>
          <a:noFill/>
          <a:ln w="9525">
            <a:noFill/>
            <a:miter lim="800000"/>
            <a:headEnd/>
            <a:tailEnd/>
          </a:ln>
          <a:effectLst/>
        </p:spPr>
      </p:pic>
      <p:sp>
        <p:nvSpPr>
          <p:cNvPr id="6" name="Rectangle 5"/>
          <p:cNvSpPr/>
          <p:nvPr/>
        </p:nvSpPr>
        <p:spPr>
          <a:xfrm>
            <a:off x="9200605" y="5617029"/>
            <a:ext cx="1968138" cy="646331"/>
          </a:xfrm>
          <a:prstGeom prst="rect">
            <a:avLst/>
          </a:prstGeom>
        </p:spPr>
        <p:txBody>
          <a:bodyPr wrap="square">
            <a:spAutoFit/>
          </a:bodyPr>
          <a:lstStyle/>
          <a:p>
            <a:endParaRPr lang="fr-FR" dirty="0"/>
          </a:p>
          <a:p>
            <a:r>
              <a:rPr lang="fr-FR" b="1" dirty="0"/>
              <a:t>Hart, Thorax 2013 </a:t>
            </a:r>
            <a:endParaRPr lang="fr-FR" dirty="0"/>
          </a:p>
        </p:txBody>
      </p:sp>
      <p:sp>
        <p:nvSpPr>
          <p:cNvPr id="7" name="Rectangle 6"/>
          <p:cNvSpPr/>
          <p:nvPr/>
        </p:nvSpPr>
        <p:spPr>
          <a:xfrm>
            <a:off x="156754" y="1368475"/>
            <a:ext cx="6096000" cy="707886"/>
          </a:xfrm>
          <a:prstGeom prst="rect">
            <a:avLst/>
          </a:prstGeom>
        </p:spPr>
        <p:txBody>
          <a:bodyPr>
            <a:spAutoFit/>
          </a:bodyPr>
          <a:lstStyle/>
          <a:p>
            <a:pPr algn="ctr"/>
            <a:r>
              <a:rPr lang="fr-FR" sz="4000" b="1" dirty="0">
                <a:solidFill>
                  <a:srgbClr val="0070C0"/>
                </a:solidFill>
              </a:rPr>
              <a:t>Apport des bicarbonates </a:t>
            </a:r>
            <a:endParaRPr lang="fr-FR" sz="4000" dirty="0">
              <a:solidFill>
                <a:srgbClr val="0070C0"/>
              </a:solidFill>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srcRect/>
          <a:stretch>
            <a:fillRect/>
          </a:stretch>
        </p:blipFill>
        <p:spPr bwMode="auto">
          <a:xfrm>
            <a:off x="367396" y="840472"/>
            <a:ext cx="7434679" cy="4201702"/>
          </a:xfrm>
          <a:prstGeom prst="rect">
            <a:avLst/>
          </a:prstGeom>
          <a:noFill/>
          <a:ln w="9525">
            <a:noFill/>
            <a:miter lim="800000"/>
            <a:headEnd/>
            <a:tailEnd/>
          </a:ln>
          <a:effectLst/>
        </p:spPr>
      </p:pic>
      <p:pic>
        <p:nvPicPr>
          <p:cNvPr id="1027" name="Picture 3"/>
          <p:cNvPicPr>
            <a:picLocks noChangeAspect="1" noChangeArrowheads="1"/>
          </p:cNvPicPr>
          <p:nvPr/>
        </p:nvPicPr>
        <p:blipFill>
          <a:blip r:embed="rId3"/>
          <a:srcRect/>
          <a:stretch>
            <a:fillRect/>
          </a:stretch>
        </p:blipFill>
        <p:spPr bwMode="auto">
          <a:xfrm>
            <a:off x="383012" y="5188271"/>
            <a:ext cx="11466576" cy="1308799"/>
          </a:xfrm>
          <a:prstGeom prst="rect">
            <a:avLst/>
          </a:prstGeom>
          <a:ln>
            <a:solidFill>
              <a:schemeClr val="accent1"/>
            </a:solidFill>
          </a:ln>
          <a:effectLst>
            <a:innerShdw blurRad="114300">
              <a:prstClr val="black"/>
            </a:innerShdw>
          </a:effectLst>
        </p:spPr>
      </p:pic>
      <p:pic>
        <p:nvPicPr>
          <p:cNvPr id="4" name="Picture 2" descr="http://www.decas.univ-nantes.fr/certif2009/gesttechetu2009/Site/Gaz_du_sang_files/gds.jpg"/>
          <p:cNvPicPr>
            <a:picLocks noChangeAspect="1" noChangeArrowheads="1"/>
          </p:cNvPicPr>
          <p:nvPr/>
        </p:nvPicPr>
        <p:blipFill>
          <a:blip r:embed="rId4"/>
          <a:srcRect/>
          <a:stretch>
            <a:fillRect/>
          </a:stretch>
        </p:blipFill>
        <p:spPr bwMode="auto">
          <a:xfrm>
            <a:off x="8433984" y="1517511"/>
            <a:ext cx="3379576" cy="2992602"/>
          </a:xfrm>
          <a:prstGeom prst="rect">
            <a:avLst/>
          </a:prstGeom>
          <a:noFill/>
        </p:spPr>
      </p:pic>
      <p:sp>
        <p:nvSpPr>
          <p:cNvPr id="5" name="Rectangle 4"/>
          <p:cNvSpPr/>
          <p:nvPr/>
        </p:nvSpPr>
        <p:spPr>
          <a:xfrm>
            <a:off x="3601705" y="273114"/>
            <a:ext cx="4592989" cy="769441"/>
          </a:xfrm>
          <a:prstGeom prst="rect">
            <a:avLst/>
          </a:prstGeom>
        </p:spPr>
        <p:txBody>
          <a:bodyPr wrap="non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4400" b="1" dirty="0">
                <a:solidFill>
                  <a:srgbClr val="C00000"/>
                </a:solidFill>
              </a:rPr>
              <a:t>Diagnostic de SOH </a:t>
            </a:r>
            <a:endParaRPr lang="fr-FR" sz="4400" b="1" dirty="0"/>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images.slideplayer.fr/2/495750/slides/slide_8.jpg"/>
          <p:cNvPicPr>
            <a:picLocks noChangeAspect="1" noChangeArrowheads="1"/>
          </p:cNvPicPr>
          <p:nvPr/>
        </p:nvPicPr>
        <p:blipFill>
          <a:blip r:embed="rId3"/>
          <a:srcRect l="3549" t="24916" r="52553" b="9053"/>
          <a:stretch>
            <a:fillRect/>
          </a:stretch>
        </p:blipFill>
        <p:spPr bwMode="auto">
          <a:xfrm>
            <a:off x="692331" y="4794069"/>
            <a:ext cx="2983394" cy="1789612"/>
          </a:xfrm>
          <a:prstGeom prst="rect">
            <a:avLst/>
          </a:prstGeom>
          <a:noFill/>
        </p:spPr>
      </p:pic>
      <p:pic>
        <p:nvPicPr>
          <p:cNvPr id="4" name="Picture 2" descr="http://images.slideplayer.fr/2/495750/slides/slide_8.jpg"/>
          <p:cNvPicPr>
            <a:picLocks noChangeAspect="1" noChangeArrowheads="1"/>
          </p:cNvPicPr>
          <p:nvPr/>
        </p:nvPicPr>
        <p:blipFill>
          <a:blip r:embed="rId3"/>
          <a:srcRect l="62515" t="33803" r="9465" b="47509"/>
          <a:stretch>
            <a:fillRect/>
          </a:stretch>
        </p:blipFill>
        <p:spPr bwMode="auto">
          <a:xfrm>
            <a:off x="4370487" y="4985271"/>
            <a:ext cx="2143140" cy="1071570"/>
          </a:xfrm>
          <a:prstGeom prst="rect">
            <a:avLst/>
          </a:prstGeom>
          <a:noFill/>
        </p:spPr>
      </p:pic>
      <p:sp>
        <p:nvSpPr>
          <p:cNvPr id="6" name="ZoneTexte 4"/>
          <p:cNvSpPr txBox="1"/>
          <p:nvPr/>
        </p:nvSpPr>
        <p:spPr>
          <a:xfrm>
            <a:off x="362188" y="1179127"/>
            <a:ext cx="9429816" cy="5139869"/>
          </a:xfrm>
          <a:prstGeom prst="rect">
            <a:avLst/>
          </a:prstGeom>
          <a:noFill/>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3600" b="1" dirty="0">
                <a:solidFill>
                  <a:srgbClr val="0070C0"/>
                </a:solidFill>
              </a:rPr>
              <a:t>Explorations fonctionnelles respiratoires</a:t>
            </a:r>
          </a:p>
          <a:p>
            <a:r>
              <a:rPr lang="fr-FR" sz="2400" dirty="0"/>
              <a:t>      </a:t>
            </a:r>
            <a:r>
              <a:rPr lang="fr-FR" sz="3200" dirty="0">
                <a:solidFill>
                  <a:srgbClr val="C00000"/>
                </a:solidFill>
              </a:rPr>
              <a:t>La </a:t>
            </a:r>
            <a:r>
              <a:rPr lang="fr-FR" sz="3200" dirty="0" err="1">
                <a:solidFill>
                  <a:srgbClr val="C00000"/>
                </a:solidFill>
              </a:rPr>
              <a:t>spirométrie</a:t>
            </a:r>
            <a:r>
              <a:rPr lang="fr-FR" sz="2400" dirty="0"/>
              <a:t>: </a:t>
            </a:r>
          </a:p>
          <a:p>
            <a:r>
              <a:rPr lang="fr-FR" sz="2800" b="1" dirty="0"/>
              <a:t>-Elimine un TR Obstructif</a:t>
            </a:r>
          </a:p>
          <a:p>
            <a:r>
              <a:rPr lang="fr-FR" sz="2800" b="1" dirty="0"/>
              <a:t>            Rapport VEMS/CV est normal</a:t>
            </a:r>
          </a:p>
          <a:p>
            <a:r>
              <a:rPr lang="fr-FR" sz="2800" b="1" dirty="0"/>
              <a:t>-Déficit ventilatoire</a:t>
            </a:r>
            <a:r>
              <a:rPr lang="fr-FR" sz="2800" b="1" dirty="0">
                <a:solidFill>
                  <a:srgbClr val="C00000"/>
                </a:solidFill>
              </a:rPr>
              <a:t> Restrictif </a:t>
            </a:r>
            <a:r>
              <a:rPr lang="fr-FR" sz="2800" b="1" dirty="0"/>
              <a:t>(peu sévère)</a:t>
            </a:r>
          </a:p>
          <a:p>
            <a:r>
              <a:rPr lang="fr-FR" sz="2800" b="1" dirty="0"/>
              <a:t>            CPT abaissée d~ 20%</a:t>
            </a:r>
          </a:p>
          <a:p>
            <a:r>
              <a:rPr lang="fr-FR" sz="2800" b="1" dirty="0"/>
              <a:t>            CVL  de 30% en moyenne</a:t>
            </a:r>
          </a:p>
          <a:p>
            <a:r>
              <a:rPr lang="fr-FR" sz="2400" dirty="0">
                <a:solidFill>
                  <a:srgbClr val="C00000"/>
                </a:solidFill>
              </a:rPr>
              <a:t>            </a:t>
            </a:r>
          </a:p>
          <a:p>
            <a:r>
              <a:rPr lang="fr-FR" sz="2400" dirty="0">
                <a:solidFill>
                  <a:srgbClr val="C00000"/>
                </a:solidFill>
              </a:rPr>
              <a:t>            </a:t>
            </a:r>
            <a:r>
              <a:rPr lang="fr-FR" sz="1200" dirty="0" err="1">
                <a:solidFill>
                  <a:srgbClr val="C00000"/>
                </a:solidFill>
              </a:rPr>
              <a:t>Kessler</a:t>
            </a:r>
            <a:r>
              <a:rPr lang="fr-FR" sz="1200" dirty="0">
                <a:solidFill>
                  <a:srgbClr val="C00000"/>
                </a:solidFill>
              </a:rPr>
              <a:t> R. et coll. Chest 2001</a:t>
            </a:r>
          </a:p>
          <a:p>
            <a:endParaRPr lang="fr-FR" sz="1200" dirty="0">
              <a:solidFill>
                <a:srgbClr val="C00000"/>
              </a:solidFill>
            </a:endParaRPr>
          </a:p>
          <a:p>
            <a:r>
              <a:rPr lang="fr-FR" sz="1200" dirty="0">
                <a:solidFill>
                  <a:srgbClr val="C00000"/>
                </a:solidFill>
              </a:rPr>
              <a:t>                                                                                                                   </a:t>
            </a:r>
            <a:endParaRPr lang="fr-FR" sz="1200" dirty="0"/>
          </a:p>
          <a:p>
            <a:endParaRPr lang="fr-FR" sz="2400" dirty="0"/>
          </a:p>
          <a:p>
            <a:r>
              <a:rPr lang="fr-FR" sz="2400" dirty="0"/>
              <a:t>     </a:t>
            </a:r>
            <a:r>
              <a:rPr lang="fr-FR" sz="1200" dirty="0"/>
              <a:t> </a:t>
            </a:r>
          </a:p>
        </p:txBody>
      </p:sp>
      <p:sp>
        <p:nvSpPr>
          <p:cNvPr id="7" name="Rectangle 6"/>
          <p:cNvSpPr/>
          <p:nvPr/>
        </p:nvSpPr>
        <p:spPr>
          <a:xfrm>
            <a:off x="3601705" y="273114"/>
            <a:ext cx="4592989" cy="769441"/>
          </a:xfrm>
          <a:prstGeom prst="rect">
            <a:avLst/>
          </a:prstGeom>
        </p:spPr>
        <p:txBody>
          <a:bodyPr wrap="non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4400" b="1" dirty="0">
                <a:solidFill>
                  <a:srgbClr val="C00000"/>
                </a:solidFill>
              </a:rPr>
              <a:t>Diagnostic de SOH </a:t>
            </a:r>
            <a:endParaRPr lang="fr-FR" sz="4400" b="1" dirty="0"/>
          </a:p>
        </p:txBody>
      </p:sp>
      <p:pic>
        <p:nvPicPr>
          <p:cNvPr id="9" name="Picture 2" descr="http://69.36.35.38/images/pccu/v22/L9Fig1.gif"/>
          <p:cNvPicPr>
            <a:picLocks noChangeAspect="1" noChangeArrowheads="1"/>
          </p:cNvPicPr>
          <p:nvPr/>
        </p:nvPicPr>
        <p:blipFill>
          <a:blip r:embed="rId4"/>
          <a:srcRect/>
          <a:stretch>
            <a:fillRect/>
          </a:stretch>
        </p:blipFill>
        <p:spPr bwMode="auto">
          <a:xfrm>
            <a:off x="7158444" y="2299063"/>
            <a:ext cx="4310743" cy="3709852"/>
          </a:xfrm>
          <a:prstGeom prst="rect">
            <a:avLst/>
          </a:prstGeom>
          <a:noFill/>
        </p:spPr>
      </p:pic>
    </p:spTree>
    <p:extLst>
      <p:ext uri="{BB962C8B-B14F-4D97-AF65-F5344CB8AC3E}">
        <p14:creationId xmlns:p14="http://schemas.microsoft.com/office/powerpoint/2010/main" val="3363408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18457" y="1851574"/>
            <a:ext cx="10711543" cy="4278094"/>
          </a:xfrm>
          <a:prstGeom prst="rect">
            <a:avLst/>
          </a:prstGeom>
        </p:spPr>
        <p:txBody>
          <a:bodyPr wrap="squar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2800" dirty="0"/>
              <a:t>- Recherche d’un syndrome d’apnées du sommeil associé au SOH doit être</a:t>
            </a:r>
            <a:r>
              <a:rPr lang="fr-FR" sz="2800" dirty="0">
                <a:solidFill>
                  <a:srgbClr val="C00000"/>
                </a:solidFill>
              </a:rPr>
              <a:t> systématique </a:t>
            </a:r>
          </a:p>
          <a:p>
            <a:endParaRPr lang="fr-FR" sz="2400" dirty="0">
              <a:solidFill>
                <a:srgbClr val="C00000"/>
              </a:solidFill>
            </a:endParaRPr>
          </a:p>
          <a:p>
            <a:endParaRPr lang="fr-FR" sz="2400" dirty="0">
              <a:solidFill>
                <a:srgbClr val="C00000"/>
              </a:solidFill>
            </a:endParaRPr>
          </a:p>
          <a:p>
            <a:endParaRPr lang="fr-FR" sz="2400" dirty="0">
              <a:solidFill>
                <a:srgbClr val="C00000"/>
              </a:solidFill>
            </a:endParaRPr>
          </a:p>
          <a:p>
            <a:endParaRPr lang="fr-FR" sz="2400" dirty="0">
              <a:solidFill>
                <a:srgbClr val="C00000"/>
              </a:solidFill>
            </a:endParaRPr>
          </a:p>
          <a:p>
            <a:endParaRPr lang="fr-FR" sz="2400" dirty="0">
              <a:solidFill>
                <a:srgbClr val="C00000"/>
              </a:solidFill>
            </a:endParaRPr>
          </a:p>
          <a:p>
            <a:r>
              <a:rPr lang="fr-FR" sz="2400" dirty="0">
                <a:solidFill>
                  <a:srgbClr val="C00000"/>
                </a:solidFill>
              </a:rPr>
              <a:t> </a:t>
            </a:r>
            <a:endParaRPr lang="fr-FR" sz="2400" dirty="0"/>
          </a:p>
          <a:p>
            <a:r>
              <a:rPr lang="fr-FR" sz="2400" dirty="0"/>
              <a:t>L’ </a:t>
            </a:r>
            <a:r>
              <a:rPr lang="fr-FR" sz="2400" dirty="0">
                <a:solidFill>
                  <a:srgbClr val="C00000"/>
                </a:solidFill>
              </a:rPr>
              <a:t>oxymétrie nocturne: </a:t>
            </a:r>
            <a:r>
              <a:rPr lang="fr-FR" sz="2400" dirty="0"/>
              <a:t>examen d’orientation de dépistage </a:t>
            </a:r>
          </a:p>
          <a:p>
            <a:r>
              <a:rPr lang="fr-FR" sz="2400" dirty="0"/>
              <a:t>mais la polygraphie ventilatoire (et de préférence la PSG) est requise . </a:t>
            </a:r>
          </a:p>
          <a:p>
            <a:endParaRPr lang="fr-FR" sz="2400" dirty="0"/>
          </a:p>
        </p:txBody>
      </p:sp>
      <p:sp>
        <p:nvSpPr>
          <p:cNvPr id="3" name="Rectangle 2"/>
          <p:cNvSpPr/>
          <p:nvPr/>
        </p:nvSpPr>
        <p:spPr>
          <a:xfrm>
            <a:off x="382590" y="982070"/>
            <a:ext cx="8929111" cy="646331"/>
          </a:xfrm>
          <a:prstGeom prst="rect">
            <a:avLst/>
          </a:prstGeom>
        </p:spPr>
        <p:txBody>
          <a:bodyPr wrap="non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3600" b="1" dirty="0">
                <a:solidFill>
                  <a:srgbClr val="0070C0"/>
                </a:solidFill>
              </a:rPr>
              <a:t>Polygraphie ventilatoire et polysomnographie</a:t>
            </a:r>
          </a:p>
        </p:txBody>
      </p:sp>
      <p:sp>
        <p:nvSpPr>
          <p:cNvPr id="4" name="Rectangle 3"/>
          <p:cNvSpPr/>
          <p:nvPr/>
        </p:nvSpPr>
        <p:spPr>
          <a:xfrm>
            <a:off x="1771326" y="5581170"/>
            <a:ext cx="8215370" cy="276999"/>
          </a:xfrm>
          <a:prstGeom prst="rect">
            <a:avLst/>
          </a:prstGeom>
        </p:spPr>
        <p:txBody>
          <a:bodyPr wrap="squar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200" dirty="0" err="1">
                <a:solidFill>
                  <a:srgbClr val="C00000"/>
                </a:solidFill>
              </a:rPr>
              <a:t>Weitzenblum</a:t>
            </a:r>
            <a:r>
              <a:rPr lang="fr-FR" sz="1200" dirty="0">
                <a:solidFill>
                  <a:srgbClr val="C00000"/>
                </a:solidFill>
              </a:rPr>
              <a:t> E, </a:t>
            </a:r>
            <a:r>
              <a:rPr lang="fr-FR" sz="1200" dirty="0" err="1">
                <a:solidFill>
                  <a:srgbClr val="C00000"/>
                </a:solidFill>
              </a:rPr>
              <a:t>Kessler</a:t>
            </a:r>
            <a:r>
              <a:rPr lang="fr-FR" sz="1200" dirty="0">
                <a:solidFill>
                  <a:srgbClr val="C00000"/>
                </a:solidFill>
              </a:rPr>
              <a:t> R, </a:t>
            </a:r>
            <a:r>
              <a:rPr lang="fr-FR" sz="1200" dirty="0" err="1">
                <a:solidFill>
                  <a:srgbClr val="C00000"/>
                </a:solidFill>
              </a:rPr>
              <a:t>Canuet</a:t>
            </a:r>
            <a:r>
              <a:rPr lang="fr-FR" sz="1200" dirty="0">
                <a:solidFill>
                  <a:srgbClr val="C00000"/>
                </a:solidFill>
              </a:rPr>
              <a:t> M, </a:t>
            </a:r>
            <a:r>
              <a:rPr lang="fr-FR" sz="1200" dirty="0" err="1">
                <a:solidFill>
                  <a:srgbClr val="C00000"/>
                </a:solidFill>
              </a:rPr>
              <a:t>Chaouat</a:t>
            </a:r>
            <a:r>
              <a:rPr lang="fr-FR" sz="1200" dirty="0">
                <a:solidFill>
                  <a:srgbClr val="C00000"/>
                </a:solidFill>
              </a:rPr>
              <a:t> A (2008). Syndrome obésité-hypoventilation. </a:t>
            </a:r>
            <a:r>
              <a:rPr lang="fr-FR" sz="1200" dirty="0" err="1">
                <a:solidFill>
                  <a:srgbClr val="C00000"/>
                </a:solidFill>
              </a:rPr>
              <a:t>Rev</a:t>
            </a:r>
            <a:r>
              <a:rPr lang="fr-FR" sz="1200" dirty="0">
                <a:solidFill>
                  <a:srgbClr val="C00000"/>
                </a:solidFill>
              </a:rPr>
              <a:t> Mal </a:t>
            </a:r>
            <a:r>
              <a:rPr lang="fr-FR" sz="1200" dirty="0" err="1">
                <a:solidFill>
                  <a:srgbClr val="C00000"/>
                </a:solidFill>
              </a:rPr>
              <a:t>Respir</a:t>
            </a:r>
            <a:r>
              <a:rPr lang="fr-FR" sz="1200" dirty="0">
                <a:solidFill>
                  <a:srgbClr val="C00000"/>
                </a:solidFill>
              </a:rPr>
              <a:t> 25 : 391–403.</a:t>
            </a:r>
          </a:p>
        </p:txBody>
      </p:sp>
      <p:sp>
        <p:nvSpPr>
          <p:cNvPr id="5" name="Flèche vers le bas 4"/>
          <p:cNvSpPr/>
          <p:nvPr/>
        </p:nvSpPr>
        <p:spPr>
          <a:xfrm>
            <a:off x="3524216" y="2923144"/>
            <a:ext cx="214314" cy="428628"/>
          </a:xfrm>
          <a:prstGeom prst="downArrow">
            <a:avLst/>
          </a:prstGeom>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FR"/>
          </a:p>
        </p:txBody>
      </p:sp>
      <p:sp>
        <p:nvSpPr>
          <p:cNvPr id="6" name="Flèche vers le bas 5"/>
          <p:cNvSpPr/>
          <p:nvPr/>
        </p:nvSpPr>
        <p:spPr>
          <a:xfrm>
            <a:off x="7612142" y="2923144"/>
            <a:ext cx="214314" cy="428628"/>
          </a:xfrm>
          <a:prstGeom prst="downArrow">
            <a:avLst/>
          </a:prstGeom>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FR"/>
          </a:p>
        </p:txBody>
      </p:sp>
      <p:sp>
        <p:nvSpPr>
          <p:cNvPr id="7" name="Rectangle 6"/>
          <p:cNvSpPr/>
          <p:nvPr/>
        </p:nvSpPr>
        <p:spPr>
          <a:xfrm>
            <a:off x="1234123" y="3579150"/>
            <a:ext cx="3643338" cy="857256"/>
          </a:xfrm>
          <a:prstGeom prst="rect">
            <a:avLst/>
          </a:prstGeom>
          <a:solidFill>
            <a:srgbClr val="FFC000"/>
          </a:solidFill>
        </p:spPr>
        <p:txBody>
          <a:bodyPr wrap="squar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2400" b="1" dirty="0">
                <a:solidFill>
                  <a:srgbClr val="FF0000"/>
                </a:solidFill>
              </a:rPr>
              <a:t>Fréquence</a:t>
            </a:r>
            <a:r>
              <a:rPr lang="fr-FR" sz="2400" b="1" dirty="0"/>
              <a:t> élevée du SAOS </a:t>
            </a:r>
          </a:p>
          <a:p>
            <a:r>
              <a:rPr lang="fr-FR" sz="2400" b="1" dirty="0"/>
              <a:t>chez les patients SOH </a:t>
            </a:r>
          </a:p>
        </p:txBody>
      </p:sp>
      <p:sp>
        <p:nvSpPr>
          <p:cNvPr id="8" name="Rectangle 7"/>
          <p:cNvSpPr/>
          <p:nvPr/>
        </p:nvSpPr>
        <p:spPr>
          <a:xfrm>
            <a:off x="5453042" y="3592345"/>
            <a:ext cx="5000628" cy="830997"/>
          </a:xfrm>
          <a:prstGeom prst="rect">
            <a:avLst/>
          </a:prstGeom>
          <a:solidFill>
            <a:srgbClr val="00B050"/>
          </a:solidFill>
        </p:spPr>
        <p:txBody>
          <a:bodyPr wrap="squar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2400" dirty="0"/>
              <a:t>         </a:t>
            </a:r>
            <a:r>
              <a:rPr lang="fr-FR" sz="2400" b="1" dirty="0"/>
              <a:t>Documentation d’un SAOS </a:t>
            </a:r>
          </a:p>
          <a:p>
            <a:r>
              <a:rPr lang="fr-FR" sz="2400" b="1" dirty="0">
                <a:solidFill>
                  <a:srgbClr val="C00000"/>
                </a:solidFill>
              </a:rPr>
              <a:t>Influence </a:t>
            </a:r>
            <a:r>
              <a:rPr lang="fr-FR" sz="2400" b="1" dirty="0"/>
              <a:t>la conduite thérapeutique</a:t>
            </a:r>
          </a:p>
        </p:txBody>
      </p:sp>
      <p:sp>
        <p:nvSpPr>
          <p:cNvPr id="9" name="Rectangle à coins arrondis 8"/>
          <p:cNvSpPr/>
          <p:nvPr/>
        </p:nvSpPr>
        <p:spPr>
          <a:xfrm>
            <a:off x="1299437" y="3592212"/>
            <a:ext cx="3429024" cy="85725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FR"/>
          </a:p>
        </p:txBody>
      </p:sp>
      <p:sp>
        <p:nvSpPr>
          <p:cNvPr id="10" name="Rectangle à coins arrondis 9"/>
          <p:cNvSpPr/>
          <p:nvPr/>
        </p:nvSpPr>
        <p:spPr>
          <a:xfrm>
            <a:off x="5524480" y="3566086"/>
            <a:ext cx="4714908" cy="85725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FR"/>
          </a:p>
        </p:txBody>
      </p:sp>
      <p:sp>
        <p:nvSpPr>
          <p:cNvPr id="11" name="Rectangle 10"/>
          <p:cNvSpPr/>
          <p:nvPr/>
        </p:nvSpPr>
        <p:spPr>
          <a:xfrm>
            <a:off x="3601705" y="0"/>
            <a:ext cx="4592989" cy="769441"/>
          </a:xfrm>
          <a:prstGeom prst="rect">
            <a:avLst/>
          </a:prstGeom>
        </p:spPr>
        <p:txBody>
          <a:bodyPr wrap="non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4400" b="1" dirty="0">
                <a:solidFill>
                  <a:srgbClr val="C00000"/>
                </a:solidFill>
              </a:rPr>
              <a:t>Diagnostic de SOH </a:t>
            </a:r>
            <a:endParaRPr lang="fr-FR" sz="4400" b="1" dirty="0"/>
          </a:p>
        </p:txBody>
      </p:sp>
    </p:spTree>
    <p:extLst>
      <p:ext uri="{BB962C8B-B14F-4D97-AF65-F5344CB8AC3E}">
        <p14:creationId xmlns:p14="http://schemas.microsoft.com/office/powerpoint/2010/main" val="1601679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ZoneTexte 11"/>
          <p:cNvSpPr txBox="1"/>
          <p:nvPr/>
        </p:nvSpPr>
        <p:spPr>
          <a:xfrm>
            <a:off x="2095472" y="2587520"/>
            <a:ext cx="8072494" cy="1569660"/>
          </a:xfrm>
          <a:prstGeom prst="rect">
            <a:avLst/>
          </a:prstGeom>
          <a:noFill/>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2400" dirty="0"/>
              <a:t>Chez un patient SOH donné il existe une corrélation forte entre      </a:t>
            </a:r>
          </a:p>
          <a:p>
            <a:r>
              <a:rPr lang="fr-FR" sz="2400" dirty="0"/>
              <a:t>     - poids et capacité vitale , </a:t>
            </a:r>
          </a:p>
          <a:p>
            <a:r>
              <a:rPr lang="fr-FR" sz="2400" dirty="0"/>
              <a:t>     - poids et PaCO2:</a:t>
            </a:r>
          </a:p>
          <a:p>
            <a:r>
              <a:rPr lang="fr-FR" sz="2400" dirty="0"/>
              <a:t>Lorsque le poids    la capacité vitale    et la PaCO2 </a:t>
            </a:r>
          </a:p>
        </p:txBody>
      </p:sp>
      <p:cxnSp>
        <p:nvCxnSpPr>
          <p:cNvPr id="3" name="Connecteur droit avec flèche 2"/>
          <p:cNvCxnSpPr/>
          <p:nvPr/>
        </p:nvCxnSpPr>
        <p:spPr>
          <a:xfrm rot="5400000" flipH="1" flipV="1">
            <a:off x="6560347" y="3837685"/>
            <a:ext cx="214314" cy="142876"/>
          </a:xfrm>
          <a:prstGeom prst="straightConnector1">
            <a:avLst/>
          </a:prstGeom>
          <a:ln w="22225">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4" name="Connecteur droit avec flèche 3"/>
          <p:cNvCxnSpPr/>
          <p:nvPr/>
        </p:nvCxnSpPr>
        <p:spPr>
          <a:xfrm>
            <a:off x="4167174" y="3801966"/>
            <a:ext cx="214314" cy="204790"/>
          </a:xfrm>
          <a:prstGeom prst="straightConnector1">
            <a:avLst/>
          </a:prstGeom>
          <a:ln w="22225">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5" name="Connecteur droit avec flèche 4"/>
          <p:cNvCxnSpPr/>
          <p:nvPr/>
        </p:nvCxnSpPr>
        <p:spPr>
          <a:xfrm>
            <a:off x="8239140" y="3801966"/>
            <a:ext cx="214314" cy="204790"/>
          </a:xfrm>
          <a:prstGeom prst="straightConnector1">
            <a:avLst/>
          </a:prstGeom>
          <a:ln w="22225">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6" name="ZoneTexte 26"/>
          <p:cNvSpPr txBox="1"/>
          <p:nvPr/>
        </p:nvSpPr>
        <p:spPr>
          <a:xfrm>
            <a:off x="7024694" y="5516478"/>
            <a:ext cx="2503570" cy="276999"/>
          </a:xfrm>
          <a:prstGeom prst="rect">
            <a:avLst/>
          </a:prstGeom>
          <a:noFill/>
        </p:spPr>
        <p:txBody>
          <a:bodyPr wrap="non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200" dirty="0">
                <a:solidFill>
                  <a:srgbClr val="C00000"/>
                </a:solidFill>
              </a:rPr>
              <a:t>Rochester DF et coll. Am J  Med 1974</a:t>
            </a:r>
          </a:p>
        </p:txBody>
      </p:sp>
      <p:sp>
        <p:nvSpPr>
          <p:cNvPr id="7" name="Rectangle à coins arrondis 6"/>
          <p:cNvSpPr/>
          <p:nvPr/>
        </p:nvSpPr>
        <p:spPr>
          <a:xfrm>
            <a:off x="2024034" y="2587520"/>
            <a:ext cx="8072494" cy="157163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FR"/>
          </a:p>
        </p:txBody>
      </p:sp>
      <p:sp>
        <p:nvSpPr>
          <p:cNvPr id="8" name="ZoneTexte 28"/>
          <p:cNvSpPr txBox="1"/>
          <p:nvPr/>
        </p:nvSpPr>
        <p:spPr>
          <a:xfrm>
            <a:off x="2095472" y="4873536"/>
            <a:ext cx="7147919" cy="830997"/>
          </a:xfrm>
          <a:prstGeom prst="rect">
            <a:avLst/>
          </a:prstGeom>
          <a:noFill/>
        </p:spPr>
        <p:txBody>
          <a:bodyPr wrap="non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2400" dirty="0"/>
              <a:t>Ces corrélations  ne sont pas retrouvées chez les obèses</a:t>
            </a:r>
          </a:p>
          <a:p>
            <a:r>
              <a:rPr lang="fr-FR" sz="2400" dirty="0" err="1"/>
              <a:t>normocapniques</a:t>
            </a:r>
            <a:endParaRPr lang="fr-FR" sz="2400" dirty="0"/>
          </a:p>
        </p:txBody>
      </p:sp>
      <p:sp>
        <p:nvSpPr>
          <p:cNvPr id="9" name="Rectangle 8"/>
          <p:cNvSpPr/>
          <p:nvPr/>
        </p:nvSpPr>
        <p:spPr>
          <a:xfrm>
            <a:off x="4859454" y="1064522"/>
            <a:ext cx="2539221" cy="461665"/>
          </a:xfrm>
          <a:prstGeom prst="rect">
            <a:avLst/>
          </a:prstGeom>
        </p:spPr>
        <p:txBody>
          <a:bodyPr wrap="non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2400" dirty="0">
                <a:solidFill>
                  <a:srgbClr val="C00000"/>
                </a:solidFill>
              </a:rPr>
              <a:t>Diagnostic de SOH </a:t>
            </a:r>
            <a:endParaRPr lang="fr-FR" sz="2400" dirty="0"/>
          </a:p>
        </p:txBody>
      </p:sp>
    </p:spTree>
    <p:extLst>
      <p:ext uri="{BB962C8B-B14F-4D97-AF65-F5344CB8AC3E}">
        <p14:creationId xmlns:p14="http://schemas.microsoft.com/office/powerpoint/2010/main" val="1075716890"/>
      </p:ext>
    </p:extLst>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44484" y="1122372"/>
            <a:ext cx="9505355" cy="4462760"/>
          </a:xfrm>
          <a:prstGeom prst="rect">
            <a:avLst/>
          </a:prstGeom>
        </p:spPr>
        <p:txBody>
          <a:bodyPr wrap="squar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r-FR" sz="2400" dirty="0"/>
          </a:p>
          <a:p>
            <a:endParaRPr lang="fr-FR" sz="2400" dirty="0"/>
          </a:p>
          <a:p>
            <a:r>
              <a:rPr lang="fr-FR" sz="2800" dirty="0"/>
              <a:t>- L’ </a:t>
            </a:r>
            <a:r>
              <a:rPr lang="fr-FR" sz="2800" dirty="0">
                <a:solidFill>
                  <a:srgbClr val="C00000"/>
                </a:solidFill>
              </a:rPr>
              <a:t>échocardiographie: </a:t>
            </a:r>
          </a:p>
          <a:p>
            <a:r>
              <a:rPr lang="fr-FR" sz="2800" dirty="0"/>
              <a:t>    systématique estimer la fonction VG chez</a:t>
            </a:r>
          </a:p>
          <a:p>
            <a:r>
              <a:rPr lang="fr-FR" sz="2800" dirty="0"/>
              <a:t> ces patients </a:t>
            </a:r>
          </a:p>
          <a:p>
            <a:r>
              <a:rPr lang="fr-FR" sz="2800" dirty="0"/>
              <a:t>      - souvent </a:t>
            </a:r>
            <a:r>
              <a:rPr lang="fr-FR" sz="2800" dirty="0">
                <a:solidFill>
                  <a:srgbClr val="C00000"/>
                </a:solidFill>
              </a:rPr>
              <a:t>hypertendus </a:t>
            </a:r>
            <a:r>
              <a:rPr lang="fr-FR" sz="2800" dirty="0"/>
              <a:t>et </a:t>
            </a:r>
          </a:p>
          <a:p>
            <a:r>
              <a:rPr lang="fr-FR" sz="2800" dirty="0"/>
              <a:t>      - susceptibles de présenter une </a:t>
            </a:r>
            <a:r>
              <a:rPr lang="fr-FR" sz="2800" dirty="0">
                <a:solidFill>
                  <a:srgbClr val="C00000"/>
                </a:solidFill>
              </a:rPr>
              <a:t>cardiomyopathie de l’obèse</a:t>
            </a:r>
            <a:r>
              <a:rPr lang="fr-FR" sz="2800" dirty="0"/>
              <a:t>*</a:t>
            </a:r>
          </a:p>
          <a:p>
            <a:r>
              <a:rPr lang="fr-FR" sz="2400" dirty="0"/>
              <a:t> </a:t>
            </a:r>
          </a:p>
          <a:p>
            <a:endParaRPr lang="fr-FR" sz="2400" dirty="0"/>
          </a:p>
          <a:p>
            <a:endParaRPr lang="fr-FR" sz="2400" dirty="0"/>
          </a:p>
          <a:p>
            <a:endParaRPr lang="fr-FR" sz="2400" dirty="0"/>
          </a:p>
        </p:txBody>
      </p:sp>
      <p:sp>
        <p:nvSpPr>
          <p:cNvPr id="3" name="Rectangle 2"/>
          <p:cNvSpPr/>
          <p:nvPr/>
        </p:nvSpPr>
        <p:spPr>
          <a:xfrm>
            <a:off x="2040580" y="4132672"/>
            <a:ext cx="8215370" cy="276999"/>
          </a:xfrm>
          <a:prstGeom prst="rect">
            <a:avLst/>
          </a:prstGeom>
        </p:spPr>
        <p:txBody>
          <a:bodyPr wrap="squar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solidFill>
                  <a:srgbClr val="C00000"/>
                </a:solidFill>
              </a:rPr>
              <a:t>Alexander JK (1985). The </a:t>
            </a:r>
            <a:r>
              <a:rPr lang="en-US" sz="1200" dirty="0" err="1">
                <a:solidFill>
                  <a:srgbClr val="C00000"/>
                </a:solidFill>
              </a:rPr>
              <a:t>cardiomyopathy</a:t>
            </a:r>
            <a:r>
              <a:rPr lang="en-US" sz="1200" dirty="0">
                <a:solidFill>
                  <a:srgbClr val="C00000"/>
                </a:solidFill>
              </a:rPr>
              <a:t> of obesity. </a:t>
            </a:r>
            <a:r>
              <a:rPr lang="en-US" sz="1200" dirty="0" err="1">
                <a:solidFill>
                  <a:srgbClr val="C00000"/>
                </a:solidFill>
              </a:rPr>
              <a:t>Prog</a:t>
            </a:r>
            <a:r>
              <a:rPr lang="en-US" sz="1200" dirty="0">
                <a:solidFill>
                  <a:srgbClr val="C00000"/>
                </a:solidFill>
              </a:rPr>
              <a:t> </a:t>
            </a:r>
            <a:r>
              <a:rPr lang="en-US" sz="1200" dirty="0" err="1">
                <a:solidFill>
                  <a:srgbClr val="C00000"/>
                </a:solidFill>
              </a:rPr>
              <a:t>Cardiovasc</a:t>
            </a:r>
            <a:r>
              <a:rPr lang="en-US" sz="1200" dirty="0">
                <a:solidFill>
                  <a:srgbClr val="C00000"/>
                </a:solidFill>
              </a:rPr>
              <a:t> </a:t>
            </a:r>
            <a:r>
              <a:rPr lang="fr-FR" sz="1200" dirty="0">
                <a:solidFill>
                  <a:srgbClr val="C00000"/>
                </a:solidFill>
              </a:rPr>
              <a:t>Dis 27 : 325–34</a:t>
            </a:r>
          </a:p>
        </p:txBody>
      </p:sp>
      <p:pic>
        <p:nvPicPr>
          <p:cNvPr id="4" name="Picture 2" descr="http://afppe.poitou.online.fr/Site%20A.F.R.H.A/images/formations/echo06.jpg"/>
          <p:cNvPicPr>
            <a:picLocks noChangeAspect="1" noChangeArrowheads="1"/>
          </p:cNvPicPr>
          <p:nvPr/>
        </p:nvPicPr>
        <p:blipFill>
          <a:blip r:embed="rId2"/>
          <a:srcRect/>
          <a:stretch>
            <a:fillRect/>
          </a:stretch>
        </p:blipFill>
        <p:spPr bwMode="auto">
          <a:xfrm>
            <a:off x="7226187" y="1400239"/>
            <a:ext cx="2428872" cy="1789269"/>
          </a:xfrm>
          <a:prstGeom prst="rect">
            <a:avLst/>
          </a:prstGeom>
          <a:noFill/>
        </p:spPr>
      </p:pic>
      <p:pic>
        <p:nvPicPr>
          <p:cNvPr id="5" name="Picture 4" descr="http://www.brusselsheartcenter.be/images/examens/transthoracic-echography/01.zoom.jpg"/>
          <p:cNvPicPr>
            <a:picLocks noChangeAspect="1" noChangeArrowheads="1"/>
          </p:cNvPicPr>
          <p:nvPr/>
        </p:nvPicPr>
        <p:blipFill>
          <a:blip r:embed="rId3" cstate="print"/>
          <a:srcRect/>
          <a:stretch>
            <a:fillRect/>
          </a:stretch>
        </p:blipFill>
        <p:spPr bwMode="auto">
          <a:xfrm>
            <a:off x="10439596" y="2468880"/>
            <a:ext cx="1526930" cy="2298030"/>
          </a:xfrm>
          <a:prstGeom prst="rect">
            <a:avLst/>
          </a:prstGeom>
          <a:noFill/>
        </p:spPr>
      </p:pic>
      <p:pic>
        <p:nvPicPr>
          <p:cNvPr id="6" name="Picture 10" descr="http://www.respir.com/images/semeiologie-radiologique-htap.jpg"/>
          <p:cNvPicPr>
            <a:picLocks noChangeAspect="1" noChangeArrowheads="1"/>
          </p:cNvPicPr>
          <p:nvPr/>
        </p:nvPicPr>
        <p:blipFill>
          <a:blip r:embed="rId4" cstate="print"/>
          <a:srcRect/>
          <a:stretch>
            <a:fillRect/>
          </a:stretch>
        </p:blipFill>
        <p:spPr bwMode="auto">
          <a:xfrm>
            <a:off x="8520786" y="4622691"/>
            <a:ext cx="1749528" cy="1720847"/>
          </a:xfrm>
          <a:prstGeom prst="rect">
            <a:avLst/>
          </a:prstGeom>
          <a:noFill/>
        </p:spPr>
      </p:pic>
      <p:sp>
        <p:nvSpPr>
          <p:cNvPr id="7" name="Rectangle 6"/>
          <p:cNvSpPr/>
          <p:nvPr/>
        </p:nvSpPr>
        <p:spPr>
          <a:xfrm>
            <a:off x="1081688" y="4231130"/>
            <a:ext cx="7344816" cy="1323439"/>
          </a:xfrm>
          <a:prstGeom prst="rect">
            <a:avLst/>
          </a:prstGeom>
        </p:spPr>
        <p:txBody>
          <a:bodyPr wrap="squar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r-FR" sz="2400" dirty="0"/>
          </a:p>
          <a:p>
            <a:r>
              <a:rPr lang="fr-FR" sz="2800" dirty="0"/>
              <a:t>- Permet de rechercher de façon non invasive </a:t>
            </a:r>
          </a:p>
          <a:p>
            <a:r>
              <a:rPr lang="fr-FR" sz="2800" dirty="0"/>
              <a:t>la présence d’une </a:t>
            </a:r>
            <a:r>
              <a:rPr lang="fr-FR" sz="2800" dirty="0">
                <a:solidFill>
                  <a:srgbClr val="C00000"/>
                </a:solidFill>
              </a:rPr>
              <a:t>hypertension pulmonaire</a:t>
            </a:r>
            <a:r>
              <a:rPr lang="fr-FR" sz="2800" dirty="0"/>
              <a:t>. </a:t>
            </a:r>
          </a:p>
        </p:txBody>
      </p:sp>
      <p:sp>
        <p:nvSpPr>
          <p:cNvPr id="8" name="Rectangle 7"/>
          <p:cNvSpPr/>
          <p:nvPr/>
        </p:nvSpPr>
        <p:spPr>
          <a:xfrm>
            <a:off x="2009800" y="5474813"/>
            <a:ext cx="8215370" cy="461665"/>
          </a:xfrm>
          <a:prstGeom prst="rect">
            <a:avLst/>
          </a:prstGeom>
        </p:spPr>
        <p:txBody>
          <a:bodyPr wrap="squar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200" dirty="0" err="1">
                <a:solidFill>
                  <a:srgbClr val="C00000"/>
                </a:solidFill>
              </a:rPr>
              <a:t>Fishman</a:t>
            </a:r>
            <a:r>
              <a:rPr lang="fr-FR" sz="1200" dirty="0">
                <a:solidFill>
                  <a:srgbClr val="C00000"/>
                </a:solidFill>
              </a:rPr>
              <a:t> AP, </a:t>
            </a:r>
            <a:r>
              <a:rPr lang="fr-FR" sz="1200" dirty="0" err="1">
                <a:solidFill>
                  <a:srgbClr val="C00000"/>
                </a:solidFill>
              </a:rPr>
              <a:t>Goldring</a:t>
            </a:r>
            <a:r>
              <a:rPr lang="fr-FR" sz="1200" dirty="0">
                <a:solidFill>
                  <a:srgbClr val="C00000"/>
                </a:solidFill>
              </a:rPr>
              <a:t> RM, </a:t>
            </a:r>
            <a:r>
              <a:rPr lang="fr-FR" sz="1200" dirty="0" err="1">
                <a:solidFill>
                  <a:srgbClr val="C00000"/>
                </a:solidFill>
              </a:rPr>
              <a:t>Turino</a:t>
            </a:r>
            <a:r>
              <a:rPr lang="fr-FR" sz="1200" dirty="0">
                <a:solidFill>
                  <a:srgbClr val="C00000"/>
                </a:solidFill>
              </a:rPr>
              <a:t> GM (1966). General </a:t>
            </a:r>
            <a:r>
              <a:rPr lang="fr-FR" sz="1200" dirty="0" err="1">
                <a:solidFill>
                  <a:srgbClr val="C00000"/>
                </a:solidFill>
              </a:rPr>
              <a:t>alveolar</a:t>
            </a:r>
            <a:r>
              <a:rPr lang="fr-FR" sz="1200" dirty="0">
                <a:solidFill>
                  <a:srgbClr val="C00000"/>
                </a:solidFill>
              </a:rPr>
              <a:t> </a:t>
            </a:r>
            <a:r>
              <a:rPr lang="en-US" sz="1200" dirty="0">
                <a:solidFill>
                  <a:srgbClr val="C00000"/>
                </a:solidFill>
              </a:rPr>
              <a:t>hypoventilation. </a:t>
            </a:r>
          </a:p>
          <a:p>
            <a:r>
              <a:rPr lang="en-US" sz="1200" dirty="0">
                <a:solidFill>
                  <a:srgbClr val="C00000"/>
                </a:solidFill>
              </a:rPr>
              <a:t>A syndrome of respiratory and cardiac failure in patients with normal lungs. Q J Med 35 : 261–74</a:t>
            </a:r>
            <a:endParaRPr lang="fr-FR" sz="1200" dirty="0">
              <a:solidFill>
                <a:srgbClr val="C00000"/>
              </a:solidFill>
            </a:endParaRPr>
          </a:p>
        </p:txBody>
      </p:sp>
      <p:sp>
        <p:nvSpPr>
          <p:cNvPr id="9" name="Rectangle 8"/>
          <p:cNvSpPr/>
          <p:nvPr/>
        </p:nvSpPr>
        <p:spPr>
          <a:xfrm>
            <a:off x="470263" y="1247724"/>
            <a:ext cx="10881360" cy="646331"/>
          </a:xfrm>
          <a:prstGeom prst="rect">
            <a:avLst/>
          </a:prstGeom>
        </p:spPr>
        <p:txBody>
          <a:bodyPr wrap="squar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3600" b="1" dirty="0">
                <a:solidFill>
                  <a:srgbClr val="0070C0"/>
                </a:solidFill>
              </a:rPr>
              <a:t>Exploration cardio-vasculaire </a:t>
            </a:r>
          </a:p>
        </p:txBody>
      </p:sp>
      <p:sp>
        <p:nvSpPr>
          <p:cNvPr id="10" name="Rectangle 9"/>
          <p:cNvSpPr/>
          <p:nvPr/>
        </p:nvSpPr>
        <p:spPr>
          <a:xfrm>
            <a:off x="3601705" y="273114"/>
            <a:ext cx="4592989" cy="769441"/>
          </a:xfrm>
          <a:prstGeom prst="rect">
            <a:avLst/>
          </a:prstGeom>
        </p:spPr>
        <p:txBody>
          <a:bodyPr wrap="non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4400" b="1" dirty="0">
                <a:solidFill>
                  <a:srgbClr val="C00000"/>
                </a:solidFill>
              </a:rPr>
              <a:t>Diagnostic de SOH </a:t>
            </a:r>
            <a:endParaRPr lang="fr-FR" sz="4400" b="1" dirty="0"/>
          </a:p>
        </p:txBody>
      </p:sp>
    </p:spTree>
    <p:extLst>
      <p:ext uri="{BB962C8B-B14F-4D97-AF65-F5344CB8AC3E}">
        <p14:creationId xmlns:p14="http://schemas.microsoft.com/office/powerpoint/2010/main" val="134666162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62625" y="1729585"/>
            <a:ext cx="7111700" cy="2308324"/>
          </a:xfrm>
          <a:prstGeom prst="rect">
            <a:avLst/>
          </a:prstGeom>
        </p:spPr>
        <p:txBody>
          <a:bodyPr wrap="square">
            <a:spAutoFit/>
          </a:bodyPr>
          <a:lstStyle/>
          <a:p>
            <a:pPr>
              <a:buFont typeface="Wingdings" pitchFamily="2" charset="2"/>
              <a:buChar char="ü"/>
            </a:pPr>
            <a:r>
              <a:rPr lang="fr-FR" sz="3600" dirty="0"/>
              <a:t>Moins bonne qualité de vie</a:t>
            </a:r>
          </a:p>
          <a:p>
            <a:pPr>
              <a:buFont typeface="Wingdings" pitchFamily="2" charset="2"/>
              <a:buChar char="ü"/>
            </a:pPr>
            <a:r>
              <a:rPr lang="fr-FR" sz="3600" dirty="0"/>
              <a:t>Des coûts de santé élevé </a:t>
            </a:r>
          </a:p>
          <a:p>
            <a:pPr>
              <a:buFont typeface="Wingdings" pitchFamily="2" charset="2"/>
              <a:buChar char="ü"/>
            </a:pPr>
            <a:r>
              <a:rPr lang="fr-FR" sz="3600" dirty="0"/>
              <a:t>Co morbidités aggravé ; </a:t>
            </a:r>
            <a:r>
              <a:rPr lang="fr-FR" sz="1600" dirty="0"/>
              <a:t>HTAP ,HTA , ICC, Diabète</a:t>
            </a:r>
            <a:endParaRPr lang="fr-FR" sz="3600" dirty="0"/>
          </a:p>
          <a:p>
            <a:pPr>
              <a:buFont typeface="Wingdings" pitchFamily="2" charset="2"/>
              <a:buChar char="ü"/>
            </a:pPr>
            <a:r>
              <a:rPr lang="fr-FR" sz="3600" dirty="0"/>
              <a:t>Surmortalité</a:t>
            </a:r>
            <a:endParaRPr lang="fr-FR" sz="2800" dirty="0"/>
          </a:p>
        </p:txBody>
      </p:sp>
      <p:sp>
        <p:nvSpPr>
          <p:cNvPr id="4" name="Rectangle 3"/>
          <p:cNvSpPr/>
          <p:nvPr/>
        </p:nvSpPr>
        <p:spPr>
          <a:xfrm>
            <a:off x="2587204" y="6488668"/>
            <a:ext cx="3013454" cy="369332"/>
          </a:xfrm>
          <a:prstGeom prst="rect">
            <a:avLst/>
          </a:prstGeom>
        </p:spPr>
        <p:txBody>
          <a:bodyPr wrap="none">
            <a:spAutoFit/>
          </a:bodyPr>
          <a:lstStyle/>
          <a:p>
            <a:r>
              <a:rPr lang="fr-FR" dirty="0" err="1"/>
              <a:t>Nowbar</a:t>
            </a:r>
            <a:r>
              <a:rPr lang="fr-FR" dirty="0"/>
              <a:t> et al. Am J Med. 2004</a:t>
            </a:r>
          </a:p>
        </p:txBody>
      </p:sp>
      <p:sp>
        <p:nvSpPr>
          <p:cNvPr id="5" name="Rectangle 4"/>
          <p:cNvSpPr/>
          <p:nvPr/>
        </p:nvSpPr>
        <p:spPr>
          <a:xfrm>
            <a:off x="517867" y="0"/>
            <a:ext cx="10907987" cy="1446550"/>
          </a:xfrm>
          <a:prstGeom prst="rect">
            <a:avLst/>
          </a:prstGeom>
        </p:spPr>
        <p:txBody>
          <a:bodyPr wrap="square">
            <a:spAutoFit/>
          </a:bodyPr>
          <a:lstStyle/>
          <a:p>
            <a:pPr algn="ctr"/>
            <a:r>
              <a:rPr lang="fr-FR" sz="4400" b="1" dirty="0">
                <a:solidFill>
                  <a:srgbClr val="C00000"/>
                </a:solidFill>
              </a:rPr>
              <a:t>Conséquences de l’hypoventilation alvéolaire </a:t>
            </a:r>
          </a:p>
          <a:p>
            <a:pPr algn="ctr"/>
            <a:r>
              <a:rPr lang="fr-FR" sz="4400" b="1" dirty="0">
                <a:solidFill>
                  <a:srgbClr val="C00000"/>
                </a:solidFill>
              </a:rPr>
              <a:t>chez l’obèse</a:t>
            </a:r>
          </a:p>
        </p:txBody>
      </p:sp>
      <p:sp>
        <p:nvSpPr>
          <p:cNvPr id="3" name="AutoShape 4" descr="Résultat de recherche d'images pour &quot;syndrome obésité hypoventilation pickwick&quo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6" name="AutoShape 6" descr="Résultat de recherche d'images pour &quot;syndrome obésité hypoventilation pickwick&quot;"/>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2058" name="Picture 10" descr="http://sofia.medicalistes.org/spip/IMG/jpg/etre-obese-cest-handicapant-L-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49986" y="1412773"/>
            <a:ext cx="2991034" cy="2333737"/>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http://files.newsnetz.ch/bildlegende/147348/1806752_pic_970x64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69672" y="4041226"/>
            <a:ext cx="3225184" cy="247289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http://anesthesiology.pubs.asahq.org/data/Journals/JASA/931121/32FF5.png"/>
          <p:cNvPicPr>
            <a:picLocks noChangeAspect="1" noChangeArrowheads="1"/>
          </p:cNvPicPr>
          <p:nvPr/>
        </p:nvPicPr>
        <p:blipFill>
          <a:blip r:embed="rId4"/>
          <a:srcRect/>
          <a:stretch>
            <a:fillRect/>
          </a:stretch>
        </p:blipFill>
        <p:spPr bwMode="auto">
          <a:xfrm>
            <a:off x="970218" y="4054414"/>
            <a:ext cx="5304541" cy="2542959"/>
          </a:xfrm>
          <a:prstGeom prst="rect">
            <a:avLst/>
          </a:prstGeom>
          <a:noFill/>
        </p:spPr>
      </p:pic>
      <p:sp>
        <p:nvSpPr>
          <p:cNvPr id="14" name="Rectangle 13"/>
          <p:cNvSpPr/>
          <p:nvPr/>
        </p:nvSpPr>
        <p:spPr>
          <a:xfrm>
            <a:off x="6309203" y="4360480"/>
            <a:ext cx="728916" cy="461665"/>
          </a:xfrm>
          <a:prstGeom prst="rect">
            <a:avLst/>
          </a:prstGeom>
        </p:spPr>
        <p:txBody>
          <a:bodyPr wrap="square">
            <a:spAutoFit/>
          </a:bodyPr>
          <a:lstStyle/>
          <a:p>
            <a:r>
              <a:rPr lang="fr-FR" sz="2400" b="1" dirty="0">
                <a:solidFill>
                  <a:srgbClr val="FF0000"/>
                </a:solidFill>
              </a:rPr>
              <a:t>9%</a:t>
            </a:r>
            <a:endParaRPr lang="fr-FR" sz="2400" dirty="0">
              <a:solidFill>
                <a:srgbClr val="FF0000"/>
              </a:solidFill>
            </a:endParaRPr>
          </a:p>
        </p:txBody>
      </p:sp>
      <p:sp>
        <p:nvSpPr>
          <p:cNvPr id="15" name="Rectangle 14"/>
          <p:cNvSpPr/>
          <p:nvPr/>
        </p:nvSpPr>
        <p:spPr>
          <a:xfrm>
            <a:off x="6287231" y="4917583"/>
            <a:ext cx="929666" cy="461665"/>
          </a:xfrm>
          <a:prstGeom prst="rect">
            <a:avLst/>
          </a:prstGeom>
        </p:spPr>
        <p:txBody>
          <a:bodyPr wrap="square">
            <a:spAutoFit/>
          </a:bodyPr>
          <a:lstStyle/>
          <a:p>
            <a:r>
              <a:rPr lang="fr-FR" sz="2400" b="1" dirty="0">
                <a:solidFill>
                  <a:srgbClr val="FF0000"/>
                </a:solidFill>
              </a:rPr>
              <a:t>23%</a:t>
            </a:r>
            <a:endParaRPr lang="fr-FR" sz="2400"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5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6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additive="base">
                                        <p:cTn id="37" dur="500" fill="hold"/>
                                        <p:tgtEl>
                                          <p:spTgt spid="14"/>
                                        </p:tgtEl>
                                        <p:attrNameLst>
                                          <p:attrName>ppt_x</p:attrName>
                                        </p:attrNameLst>
                                      </p:cBhvr>
                                      <p:tavLst>
                                        <p:tav tm="0">
                                          <p:val>
                                            <p:strVal val="#ppt_x"/>
                                          </p:val>
                                        </p:tav>
                                        <p:tav tm="100000">
                                          <p:val>
                                            <p:strVal val="#ppt_x"/>
                                          </p:val>
                                        </p:tav>
                                      </p:tavLst>
                                    </p:anim>
                                    <p:anim calcmode="lin" valueType="num">
                                      <p:cBhvr additive="base">
                                        <p:cTn id="3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anim calcmode="lin" valueType="num">
                                      <p:cBhvr additive="base">
                                        <p:cTn id="43" dur="500" fill="hold"/>
                                        <p:tgtEl>
                                          <p:spTgt spid="15"/>
                                        </p:tgtEl>
                                        <p:attrNameLst>
                                          <p:attrName>ppt_x</p:attrName>
                                        </p:attrNameLst>
                                      </p:cBhvr>
                                      <p:tavLst>
                                        <p:tav tm="0">
                                          <p:val>
                                            <p:strVal val="#ppt_x"/>
                                          </p:val>
                                        </p:tav>
                                        <p:tav tm="100000">
                                          <p:val>
                                            <p:strVal val="#ppt_x"/>
                                          </p:val>
                                        </p:tav>
                                      </p:tavLst>
                                    </p:anim>
                                    <p:anim calcmode="lin" valueType="num">
                                      <p:cBhvr additive="base">
                                        <p:cTn id="4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4"/>
                                        </p:tgtEl>
                                        <p:attrNameLst>
                                          <p:attrName>style.visibility</p:attrName>
                                        </p:attrNameLst>
                                      </p:cBhvr>
                                      <p:to>
                                        <p:strVal val="visible"/>
                                      </p:to>
                                    </p:set>
                                    <p:anim calcmode="lin" valueType="num">
                                      <p:cBhvr additive="base">
                                        <p:cTn id="49" dur="500" fill="hold"/>
                                        <p:tgtEl>
                                          <p:spTgt spid="4"/>
                                        </p:tgtEl>
                                        <p:attrNameLst>
                                          <p:attrName>ppt_x</p:attrName>
                                        </p:attrNameLst>
                                      </p:cBhvr>
                                      <p:tavLst>
                                        <p:tav tm="0">
                                          <p:val>
                                            <p:strVal val="#ppt_x"/>
                                          </p:val>
                                        </p:tav>
                                        <p:tav tm="100000">
                                          <p:val>
                                            <p:strVal val="#ppt_x"/>
                                          </p:val>
                                        </p:tav>
                                      </p:tavLst>
                                    </p:anim>
                                    <p:anim calcmode="lin" valueType="num">
                                      <p:cBhvr additive="base">
                                        <p:cTn id="5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4" grpId="0"/>
      <p:bldP spid="15" grpId="0"/>
    </p:bldLst>
  </p:timing>
</p:sld>
</file>

<file path=ppt/slides/slide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ZoneTexte 5"/>
          <p:cNvSpPr txBox="1"/>
          <p:nvPr/>
        </p:nvSpPr>
        <p:spPr>
          <a:xfrm>
            <a:off x="9998050" y="2465934"/>
            <a:ext cx="956700" cy="369332"/>
          </a:xfrm>
          <a:prstGeom prst="rect">
            <a:avLst/>
          </a:prstGeom>
          <a:noFill/>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dirty="0"/>
              <a:t>n:103</a:t>
            </a:r>
          </a:p>
        </p:txBody>
      </p:sp>
      <p:sp>
        <p:nvSpPr>
          <p:cNvPr id="7" name="Rectangle 6"/>
          <p:cNvSpPr/>
          <p:nvPr/>
        </p:nvSpPr>
        <p:spPr>
          <a:xfrm>
            <a:off x="9588743" y="3044438"/>
            <a:ext cx="1433775" cy="369332"/>
          </a:xfrm>
          <a:prstGeom prst="rect">
            <a:avLst/>
          </a:prstGeom>
        </p:spPr>
        <p:txBody>
          <a:bodyPr wrap="squar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n:47</a:t>
            </a:r>
          </a:p>
        </p:txBody>
      </p:sp>
      <p:sp>
        <p:nvSpPr>
          <p:cNvPr id="8" name="Rectangle 7"/>
          <p:cNvSpPr/>
          <p:nvPr/>
        </p:nvSpPr>
        <p:spPr>
          <a:xfrm>
            <a:off x="9739192" y="3306327"/>
            <a:ext cx="1527485" cy="646331"/>
          </a:xfrm>
          <a:prstGeom prst="rect">
            <a:avLst/>
          </a:prstGeom>
        </p:spPr>
        <p:txBody>
          <a:bodyPr wrap="squar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mean BMI</a:t>
            </a:r>
          </a:p>
          <a:p>
            <a:r>
              <a:rPr lang="en-US" dirty="0"/>
              <a:t> 45 kg/m2</a:t>
            </a:r>
            <a:endParaRPr lang="fr-FR" dirty="0"/>
          </a:p>
        </p:txBody>
      </p:sp>
      <p:sp>
        <p:nvSpPr>
          <p:cNvPr id="9" name="Rectangle 8"/>
          <p:cNvSpPr/>
          <p:nvPr/>
        </p:nvSpPr>
        <p:spPr>
          <a:xfrm>
            <a:off x="9792979" y="1980722"/>
            <a:ext cx="1604158" cy="646331"/>
          </a:xfrm>
          <a:prstGeom prst="rect">
            <a:avLst/>
          </a:prstGeom>
        </p:spPr>
        <p:txBody>
          <a:bodyPr wrap="squar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mean BMI,</a:t>
            </a:r>
          </a:p>
          <a:p>
            <a:r>
              <a:rPr lang="en-US" dirty="0"/>
              <a:t> 42 kg/m2</a:t>
            </a:r>
            <a:endParaRPr lang="fr-FR" dirty="0"/>
          </a:p>
        </p:txBody>
      </p:sp>
      <p:sp>
        <p:nvSpPr>
          <p:cNvPr id="11" name="Rectangle 10"/>
          <p:cNvSpPr/>
          <p:nvPr/>
        </p:nvSpPr>
        <p:spPr>
          <a:xfrm>
            <a:off x="1515596" y="6036420"/>
            <a:ext cx="12501650" cy="584775"/>
          </a:xfrm>
          <a:prstGeom prst="rect">
            <a:avLst/>
          </a:prstGeom>
        </p:spPr>
        <p:txBody>
          <a:bodyPr wrap="squar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err="1">
                <a:solidFill>
                  <a:srgbClr val="C00000"/>
                </a:solidFill>
              </a:rPr>
              <a:t>Nowbar</a:t>
            </a:r>
            <a:r>
              <a:rPr lang="en-US" sz="1600" dirty="0">
                <a:solidFill>
                  <a:srgbClr val="C00000"/>
                </a:solidFill>
              </a:rPr>
              <a:t> S et al.  Obesity-associated </a:t>
            </a:r>
            <a:r>
              <a:rPr lang="fr-FR" sz="1600" dirty="0">
                <a:solidFill>
                  <a:srgbClr val="C00000"/>
                </a:solidFill>
              </a:rPr>
              <a:t>hypoventilation in </a:t>
            </a:r>
            <a:r>
              <a:rPr lang="fr-FR" sz="1600" dirty="0" err="1">
                <a:solidFill>
                  <a:srgbClr val="C00000"/>
                </a:solidFill>
              </a:rPr>
              <a:t>hospitalized</a:t>
            </a:r>
            <a:r>
              <a:rPr lang="fr-FR" sz="1600" dirty="0">
                <a:solidFill>
                  <a:srgbClr val="C00000"/>
                </a:solidFill>
              </a:rPr>
              <a:t> patients: </a:t>
            </a:r>
          </a:p>
          <a:p>
            <a:r>
              <a:rPr lang="fr-FR" sz="1600" dirty="0" err="1">
                <a:solidFill>
                  <a:srgbClr val="C00000"/>
                </a:solidFill>
              </a:rPr>
              <a:t>prevalence</a:t>
            </a:r>
            <a:r>
              <a:rPr lang="fr-FR" sz="1600" dirty="0">
                <a:solidFill>
                  <a:srgbClr val="C00000"/>
                </a:solidFill>
              </a:rPr>
              <a:t>, </a:t>
            </a:r>
            <a:r>
              <a:rPr lang="en-US" sz="1600" dirty="0">
                <a:solidFill>
                  <a:srgbClr val="C00000"/>
                </a:solidFill>
              </a:rPr>
              <a:t>effects, and outcome. Am J Med 2004; 116:1–7</a:t>
            </a:r>
            <a:endParaRPr lang="fr-FR" sz="1600" dirty="0">
              <a:solidFill>
                <a:srgbClr val="C00000"/>
              </a:solidFill>
            </a:endParaRPr>
          </a:p>
        </p:txBody>
      </p:sp>
      <p:pic>
        <p:nvPicPr>
          <p:cNvPr id="12" name="Picture 2" descr="http://anesthesiology.pubs.asahq.org/data/Journals/JASA/931121/32FF5.png"/>
          <p:cNvPicPr>
            <a:picLocks noChangeAspect="1" noChangeArrowheads="1"/>
          </p:cNvPicPr>
          <p:nvPr/>
        </p:nvPicPr>
        <p:blipFill>
          <a:blip r:embed="rId2"/>
          <a:srcRect/>
          <a:stretch>
            <a:fillRect/>
          </a:stretch>
        </p:blipFill>
        <p:spPr bwMode="auto">
          <a:xfrm>
            <a:off x="1936377" y="2816352"/>
            <a:ext cx="5304541" cy="3021898"/>
          </a:xfrm>
          <a:prstGeom prst="rect">
            <a:avLst/>
          </a:prstGeom>
          <a:noFill/>
        </p:spPr>
      </p:pic>
      <p:sp>
        <p:nvSpPr>
          <p:cNvPr id="14" name="Rectangle 13"/>
          <p:cNvSpPr/>
          <p:nvPr/>
        </p:nvSpPr>
        <p:spPr>
          <a:xfrm>
            <a:off x="11118800" y="2359152"/>
            <a:ext cx="750112" cy="461665"/>
          </a:xfrm>
          <a:prstGeom prst="rect">
            <a:avLst/>
          </a:prstGeom>
        </p:spPr>
        <p:txBody>
          <a:bodyPr wrap="square">
            <a:spAutoFit/>
          </a:bodyPr>
          <a:lstStyle/>
          <a:p>
            <a:r>
              <a:rPr lang="fr-FR" sz="2400" b="1" dirty="0">
                <a:solidFill>
                  <a:srgbClr val="FF0000"/>
                </a:solidFill>
              </a:rPr>
              <a:t>9%</a:t>
            </a:r>
            <a:endParaRPr lang="fr-FR" sz="2400" dirty="0">
              <a:solidFill>
                <a:srgbClr val="FF0000"/>
              </a:solidFill>
            </a:endParaRPr>
          </a:p>
        </p:txBody>
      </p:sp>
      <p:sp>
        <p:nvSpPr>
          <p:cNvPr id="15" name="Rectangle 14"/>
          <p:cNvSpPr/>
          <p:nvPr/>
        </p:nvSpPr>
        <p:spPr>
          <a:xfrm>
            <a:off x="11073737" y="3485597"/>
            <a:ext cx="956700" cy="461665"/>
          </a:xfrm>
          <a:prstGeom prst="rect">
            <a:avLst/>
          </a:prstGeom>
        </p:spPr>
        <p:txBody>
          <a:bodyPr wrap="square">
            <a:spAutoFit/>
          </a:bodyPr>
          <a:lstStyle/>
          <a:p>
            <a:r>
              <a:rPr lang="fr-FR" sz="2400" b="1" dirty="0">
                <a:solidFill>
                  <a:srgbClr val="FF0000"/>
                </a:solidFill>
              </a:rPr>
              <a:t>23%</a:t>
            </a:r>
            <a:endParaRPr lang="fr-FR" sz="2400" dirty="0">
              <a:solidFill>
                <a:srgbClr val="FF0000"/>
              </a:solidFill>
            </a:endParaRPr>
          </a:p>
        </p:txBody>
      </p:sp>
      <p:sp>
        <p:nvSpPr>
          <p:cNvPr id="16" name="Rectangle 15"/>
          <p:cNvSpPr/>
          <p:nvPr/>
        </p:nvSpPr>
        <p:spPr>
          <a:xfrm>
            <a:off x="5543325" y="3916687"/>
            <a:ext cx="5031890" cy="369332"/>
          </a:xfrm>
          <a:prstGeom prst="rect">
            <a:avLst/>
          </a:prstGeom>
        </p:spPr>
        <p:txBody>
          <a:bodyPr wrap="none">
            <a:spAutoFit/>
          </a:bodyPr>
          <a:lstStyle/>
          <a:p>
            <a:r>
              <a:rPr lang="fr-FR" b="1" dirty="0">
                <a:solidFill>
                  <a:schemeClr val="accent1"/>
                </a:solidFill>
              </a:rPr>
              <a:t>Maladie Thromboembolique RR 4.6 (IC:1,6 to 13,7)</a:t>
            </a:r>
            <a:endParaRPr lang="fr-FR" dirty="0">
              <a:solidFill>
                <a:schemeClr val="accent1"/>
              </a:solidFill>
            </a:endParaRPr>
          </a:p>
        </p:txBody>
      </p:sp>
      <p:sp>
        <p:nvSpPr>
          <p:cNvPr id="18" name="Rectangle 17"/>
          <p:cNvSpPr/>
          <p:nvPr/>
        </p:nvSpPr>
        <p:spPr>
          <a:xfrm>
            <a:off x="517867" y="0"/>
            <a:ext cx="10907987" cy="1446550"/>
          </a:xfrm>
          <a:prstGeom prst="rect">
            <a:avLst/>
          </a:prstGeom>
        </p:spPr>
        <p:txBody>
          <a:bodyPr wrap="square">
            <a:spAutoFit/>
          </a:bodyPr>
          <a:lstStyle/>
          <a:p>
            <a:pPr algn="ctr"/>
            <a:r>
              <a:rPr lang="fr-FR" sz="4400" b="1" dirty="0">
                <a:solidFill>
                  <a:srgbClr val="C00000"/>
                </a:solidFill>
              </a:rPr>
              <a:t>Conséquences de l’hypoventilation alvéolaire </a:t>
            </a:r>
          </a:p>
          <a:p>
            <a:pPr algn="ctr"/>
            <a:r>
              <a:rPr lang="fr-FR" sz="4400" b="1" dirty="0">
                <a:solidFill>
                  <a:srgbClr val="C00000"/>
                </a:solidFill>
              </a:rPr>
              <a:t>chez l’obèse</a:t>
            </a:r>
          </a:p>
        </p:txBody>
      </p:sp>
    </p:spTree>
    <p:extLst>
      <p:ext uri="{BB962C8B-B14F-4D97-AF65-F5344CB8AC3E}">
        <p14:creationId xmlns:p14="http://schemas.microsoft.com/office/powerpoint/2010/main" val="3516335081"/>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me 1"/>
          <p:cNvGraphicFramePr/>
          <p:nvPr>
            <p:extLst>
              <p:ext uri="{D42A27DB-BD31-4B8C-83A1-F6EECF244321}">
                <p14:modId xmlns:p14="http://schemas.microsoft.com/office/powerpoint/2010/main" val="3497910230"/>
              </p:ext>
            </p:extLst>
          </p:nvPr>
        </p:nvGraphicFramePr>
        <p:xfrm>
          <a:off x="895532" y="1645919"/>
          <a:ext cx="7109364" cy="343432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Rectangle 3"/>
          <p:cNvSpPr/>
          <p:nvPr/>
        </p:nvSpPr>
        <p:spPr>
          <a:xfrm>
            <a:off x="506521" y="274320"/>
            <a:ext cx="5046446" cy="923330"/>
          </a:xfrm>
          <a:prstGeom prst="rect">
            <a:avLst/>
          </a:prstGeom>
        </p:spPr>
        <p:txBody>
          <a:bodyPr wrap="non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4400" dirty="0">
                <a:solidFill>
                  <a:srgbClr val="C00000"/>
                </a:solidFill>
              </a:rPr>
              <a:t>Définition </a:t>
            </a:r>
            <a:r>
              <a:rPr lang="fr-FR" sz="5400" b="1" dirty="0">
                <a:solidFill>
                  <a:srgbClr val="C00000"/>
                </a:solidFill>
              </a:rPr>
              <a:t>Clinique</a:t>
            </a:r>
            <a:r>
              <a:rPr lang="fr-FR" sz="4400" dirty="0">
                <a:solidFill>
                  <a:srgbClr val="C00000"/>
                </a:solidFill>
              </a:rPr>
              <a:t> </a:t>
            </a:r>
          </a:p>
        </p:txBody>
      </p:sp>
      <p:pic>
        <p:nvPicPr>
          <p:cNvPr id="5" name="Image 4"/>
          <p:cNvPicPr>
            <a:picLocks noChangeAspect="1"/>
          </p:cNvPicPr>
          <p:nvPr/>
        </p:nvPicPr>
        <p:blipFill>
          <a:blip r:embed="rId8"/>
          <a:stretch>
            <a:fillRect/>
          </a:stretch>
        </p:blipFill>
        <p:spPr>
          <a:xfrm>
            <a:off x="8072630" y="274320"/>
            <a:ext cx="3874024" cy="3241530"/>
          </a:xfrm>
          <a:prstGeom prst="rect">
            <a:avLst/>
          </a:prstGeom>
        </p:spPr>
      </p:pic>
      <p:pic>
        <p:nvPicPr>
          <p:cNvPr id="3" name="Image 2"/>
          <p:cNvPicPr>
            <a:picLocks noChangeAspect="1"/>
          </p:cNvPicPr>
          <p:nvPr/>
        </p:nvPicPr>
        <p:blipFill>
          <a:blip r:embed="rId9" cstate="print"/>
          <a:stretch>
            <a:fillRect/>
          </a:stretch>
        </p:blipFill>
        <p:spPr>
          <a:xfrm>
            <a:off x="8072630" y="3811859"/>
            <a:ext cx="3874024" cy="281642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p:nvPr/>
        </p:nvSpPr>
        <p:spPr>
          <a:xfrm>
            <a:off x="897148" y="2067330"/>
            <a:ext cx="10834777" cy="2062103"/>
          </a:xfrm>
          <a:prstGeom prst="rect">
            <a:avLst/>
          </a:prstGeom>
        </p:spPr>
        <p:txBody>
          <a:bodyPr wrap="square">
            <a:spAutoFit/>
          </a:bodyPr>
          <a:lstStyle/>
          <a:p>
            <a:pPr>
              <a:buFont typeface="Wingdings" pitchFamily="2" charset="2"/>
              <a:buChar char="Ø"/>
            </a:pPr>
            <a:r>
              <a:rPr lang="fr-FR" sz="3200" dirty="0"/>
              <a:t>Comorbidités aggravées</a:t>
            </a:r>
          </a:p>
          <a:p>
            <a:r>
              <a:rPr lang="fr-FR" sz="3200" dirty="0"/>
              <a:t>. HTAP , HTA  ,Insuffisance cardiaque congestive ,Diabète:</a:t>
            </a:r>
          </a:p>
          <a:p>
            <a:endParaRPr lang="fr-FR" sz="3200" dirty="0"/>
          </a:p>
          <a:p>
            <a:endParaRPr lang="fr-FR" sz="3200" dirty="0"/>
          </a:p>
        </p:txBody>
      </p:sp>
      <p:sp>
        <p:nvSpPr>
          <p:cNvPr id="3" name="Rectangle 2"/>
          <p:cNvSpPr/>
          <p:nvPr/>
        </p:nvSpPr>
        <p:spPr>
          <a:xfrm>
            <a:off x="655608" y="0"/>
            <a:ext cx="11059064" cy="1446550"/>
          </a:xfrm>
          <a:prstGeom prst="rect">
            <a:avLst/>
          </a:prstGeom>
        </p:spPr>
        <p:txBody>
          <a:bodyPr wrap="square">
            <a:spAutoFit/>
          </a:bodyPr>
          <a:lstStyle/>
          <a:p>
            <a:pPr algn="ctr"/>
            <a:r>
              <a:rPr lang="fr-FR" sz="4400" b="1" dirty="0">
                <a:solidFill>
                  <a:srgbClr val="C00000"/>
                </a:solidFill>
              </a:rPr>
              <a:t>Conséquences de l’hypoventilation alvéolaire </a:t>
            </a:r>
          </a:p>
          <a:p>
            <a:pPr algn="ctr"/>
            <a:r>
              <a:rPr lang="fr-FR" sz="4400" b="1" dirty="0">
                <a:solidFill>
                  <a:srgbClr val="C00000"/>
                </a:solidFill>
              </a:rPr>
              <a:t>chez l’obèse</a:t>
            </a:r>
          </a:p>
        </p:txBody>
      </p:sp>
    </p:spTree>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59124" y="1920588"/>
            <a:ext cx="10662250" cy="4154984"/>
          </a:xfrm>
          <a:prstGeom prst="rect">
            <a:avLst/>
          </a:prstGeom>
        </p:spPr>
        <p:txBody>
          <a:bodyPr wrap="square">
            <a:spAutoFit/>
          </a:bodyPr>
          <a:lstStyle/>
          <a:p>
            <a:pPr algn="ctr"/>
            <a:r>
              <a:rPr lang="fr-FR" sz="4000" dirty="0">
                <a:solidFill>
                  <a:srgbClr val="FF0000"/>
                </a:solidFill>
              </a:rPr>
              <a:t> </a:t>
            </a:r>
          </a:p>
          <a:p>
            <a:r>
              <a:rPr lang="fr-FR" sz="3200" dirty="0"/>
              <a:t>L’évolution du SOH dépend principalement de </a:t>
            </a:r>
            <a:r>
              <a:rPr lang="fr-FR" sz="3200" dirty="0">
                <a:solidFill>
                  <a:schemeClr val="accent1"/>
                </a:solidFill>
              </a:rPr>
              <a:t>la sévérité de l’insuffisance respiratoire chronique</a:t>
            </a:r>
            <a:r>
              <a:rPr lang="fr-FR" sz="3200" dirty="0"/>
              <a:t> souvent ponctuée par des épisodes d’insuffisance respiratoire aiguë. </a:t>
            </a:r>
          </a:p>
          <a:p>
            <a:endParaRPr lang="fr-FR" sz="3200" dirty="0"/>
          </a:p>
          <a:p>
            <a:r>
              <a:rPr lang="fr-FR" sz="3200" dirty="0"/>
              <a:t>Le pronostic est lié tout autant aux </a:t>
            </a:r>
            <a:r>
              <a:rPr lang="fr-FR" sz="3200" dirty="0">
                <a:solidFill>
                  <a:schemeClr val="accent1"/>
                </a:solidFill>
              </a:rPr>
              <a:t>comorbidités</a:t>
            </a:r>
            <a:r>
              <a:rPr lang="fr-FR" sz="3200" dirty="0"/>
              <a:t> (par exemple une cardiopathie sévère) qu’à l’insuffisance respiratoire laquelle est largement accessible au traitement.</a:t>
            </a:r>
          </a:p>
        </p:txBody>
      </p:sp>
      <p:sp>
        <p:nvSpPr>
          <p:cNvPr id="3" name="Rectangle 2"/>
          <p:cNvSpPr/>
          <p:nvPr/>
        </p:nvSpPr>
        <p:spPr>
          <a:xfrm>
            <a:off x="517867" y="0"/>
            <a:ext cx="10907987" cy="1446550"/>
          </a:xfrm>
          <a:prstGeom prst="rect">
            <a:avLst/>
          </a:prstGeom>
        </p:spPr>
        <p:txBody>
          <a:bodyPr wrap="square">
            <a:spAutoFit/>
          </a:bodyPr>
          <a:lstStyle/>
          <a:p>
            <a:pPr algn="ctr"/>
            <a:r>
              <a:rPr lang="fr-FR" sz="4400" b="1" dirty="0">
                <a:solidFill>
                  <a:srgbClr val="C00000"/>
                </a:solidFill>
              </a:rPr>
              <a:t>Conséquences de l’hypoventilation alvéolaire </a:t>
            </a:r>
          </a:p>
          <a:p>
            <a:pPr algn="ctr"/>
            <a:r>
              <a:rPr lang="fr-FR" sz="4400" b="1" dirty="0">
                <a:solidFill>
                  <a:srgbClr val="C00000"/>
                </a:solidFill>
              </a:rPr>
              <a:t>chez l’obèse</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srcRect/>
          <a:stretch>
            <a:fillRect/>
          </a:stretch>
        </p:blipFill>
        <p:spPr bwMode="auto">
          <a:xfrm>
            <a:off x="888274" y="4376056"/>
            <a:ext cx="10310883" cy="1958365"/>
          </a:xfrm>
          <a:prstGeom prst="rect">
            <a:avLst/>
          </a:prstGeom>
          <a:noFill/>
          <a:ln w="9525">
            <a:noFill/>
            <a:miter lim="800000"/>
            <a:headEnd/>
            <a:tailEnd/>
          </a:ln>
          <a:effectLst/>
        </p:spPr>
      </p:pic>
      <p:pic>
        <p:nvPicPr>
          <p:cNvPr id="1027" name="Picture 3"/>
          <p:cNvPicPr>
            <a:picLocks noChangeAspect="1" noChangeArrowheads="1"/>
          </p:cNvPicPr>
          <p:nvPr/>
        </p:nvPicPr>
        <p:blipFill>
          <a:blip r:embed="rId3"/>
          <a:srcRect/>
          <a:stretch>
            <a:fillRect/>
          </a:stretch>
        </p:blipFill>
        <p:spPr bwMode="auto">
          <a:xfrm>
            <a:off x="887506" y="2133502"/>
            <a:ext cx="10313894" cy="2230644"/>
          </a:xfrm>
          <a:prstGeom prst="rect">
            <a:avLst/>
          </a:prstGeom>
          <a:noFill/>
          <a:ln w="9525">
            <a:noFill/>
            <a:miter lim="800000"/>
            <a:headEnd/>
            <a:tailEnd/>
          </a:ln>
          <a:effectLst/>
        </p:spPr>
      </p:pic>
      <p:sp>
        <p:nvSpPr>
          <p:cNvPr id="4" name="Rectangle 3"/>
          <p:cNvSpPr/>
          <p:nvPr/>
        </p:nvSpPr>
        <p:spPr>
          <a:xfrm>
            <a:off x="11014570" y="3583967"/>
            <a:ext cx="720069" cy="461665"/>
          </a:xfrm>
          <a:prstGeom prst="rect">
            <a:avLst/>
          </a:prstGeom>
        </p:spPr>
        <p:txBody>
          <a:bodyPr wrap="none">
            <a:spAutoFit/>
          </a:bodyPr>
          <a:lstStyle/>
          <a:p>
            <a:r>
              <a:rPr lang="fr-FR" sz="2400" b="1" dirty="0">
                <a:solidFill>
                  <a:srgbClr val="FF0000"/>
                </a:solidFill>
              </a:rPr>
              <a:t>23%</a:t>
            </a:r>
            <a:endParaRPr lang="fr-FR" sz="2400" dirty="0">
              <a:solidFill>
                <a:srgbClr val="FF0000"/>
              </a:solidFill>
            </a:endParaRPr>
          </a:p>
        </p:txBody>
      </p:sp>
      <p:sp>
        <p:nvSpPr>
          <p:cNvPr id="5" name="Rectangle 4"/>
          <p:cNvSpPr/>
          <p:nvPr/>
        </p:nvSpPr>
        <p:spPr>
          <a:xfrm>
            <a:off x="11046954" y="2891636"/>
            <a:ext cx="564578" cy="461665"/>
          </a:xfrm>
          <a:prstGeom prst="rect">
            <a:avLst/>
          </a:prstGeom>
        </p:spPr>
        <p:txBody>
          <a:bodyPr wrap="none">
            <a:spAutoFit/>
          </a:bodyPr>
          <a:lstStyle/>
          <a:p>
            <a:r>
              <a:rPr lang="fr-FR" sz="2400" b="1" dirty="0">
                <a:solidFill>
                  <a:srgbClr val="FF0000"/>
                </a:solidFill>
              </a:rPr>
              <a:t>9%</a:t>
            </a:r>
            <a:endParaRPr lang="fr-FR" sz="2400" dirty="0">
              <a:solidFill>
                <a:srgbClr val="FF0000"/>
              </a:solidFill>
            </a:endParaRPr>
          </a:p>
        </p:txBody>
      </p:sp>
      <p:sp>
        <p:nvSpPr>
          <p:cNvPr id="6" name="Rectangle 5"/>
          <p:cNvSpPr/>
          <p:nvPr/>
        </p:nvSpPr>
        <p:spPr>
          <a:xfrm>
            <a:off x="8586042" y="6248791"/>
            <a:ext cx="950453" cy="369332"/>
          </a:xfrm>
          <a:prstGeom prst="rect">
            <a:avLst/>
          </a:prstGeom>
        </p:spPr>
        <p:txBody>
          <a:bodyPr wrap="none">
            <a:spAutoFit/>
          </a:bodyPr>
          <a:lstStyle/>
          <a:p>
            <a:r>
              <a:rPr lang="fr-FR" b="1" dirty="0" err="1"/>
              <a:t>Nowbar</a:t>
            </a:r>
            <a:endParaRPr lang="fr-FR" dirty="0"/>
          </a:p>
        </p:txBody>
      </p:sp>
      <p:sp>
        <p:nvSpPr>
          <p:cNvPr id="7" name="Rectangle 6"/>
          <p:cNvSpPr/>
          <p:nvPr/>
        </p:nvSpPr>
        <p:spPr>
          <a:xfrm>
            <a:off x="9918265" y="6209603"/>
            <a:ext cx="1656223" cy="369332"/>
          </a:xfrm>
          <a:prstGeom prst="rect">
            <a:avLst/>
          </a:prstGeom>
        </p:spPr>
        <p:txBody>
          <a:bodyPr wrap="none">
            <a:spAutoFit/>
          </a:bodyPr>
          <a:lstStyle/>
          <a:p>
            <a:r>
              <a:rPr lang="fr-FR" b="1" dirty="0"/>
              <a:t>Am J Med 2004</a:t>
            </a:r>
            <a:endParaRPr lang="fr-FR" dirty="0"/>
          </a:p>
        </p:txBody>
      </p:sp>
      <p:sp>
        <p:nvSpPr>
          <p:cNvPr id="8" name="Rectangle 7"/>
          <p:cNvSpPr/>
          <p:nvPr/>
        </p:nvSpPr>
        <p:spPr>
          <a:xfrm>
            <a:off x="905198" y="1755167"/>
            <a:ext cx="7703712" cy="461665"/>
          </a:xfrm>
          <a:prstGeom prst="rect">
            <a:avLst/>
          </a:prstGeom>
        </p:spPr>
        <p:txBody>
          <a:bodyPr wrap="none">
            <a:spAutoFit/>
          </a:bodyPr>
          <a:lstStyle/>
          <a:p>
            <a:r>
              <a:rPr lang="fr-FR" sz="2400" b="1" dirty="0"/>
              <a:t>Associe a une morbidité cardiovasculaire plus importante ?</a:t>
            </a:r>
            <a:endParaRPr lang="fr-FR" sz="2400" dirty="0"/>
          </a:p>
        </p:txBody>
      </p:sp>
      <p:sp>
        <p:nvSpPr>
          <p:cNvPr id="9" name="Rectangle 8"/>
          <p:cNvSpPr/>
          <p:nvPr/>
        </p:nvSpPr>
        <p:spPr>
          <a:xfrm>
            <a:off x="2416627" y="1303160"/>
            <a:ext cx="8281851" cy="523220"/>
          </a:xfrm>
          <a:prstGeom prst="rect">
            <a:avLst/>
          </a:prstGeom>
        </p:spPr>
        <p:txBody>
          <a:bodyPr wrap="square">
            <a:spAutoFit/>
          </a:bodyPr>
          <a:lstStyle/>
          <a:p>
            <a:r>
              <a:rPr lang="fr-FR" sz="2800" b="1" dirty="0">
                <a:solidFill>
                  <a:schemeClr val="accent1">
                    <a:lumMod val="75000"/>
                  </a:schemeClr>
                </a:solidFill>
              </a:rPr>
              <a:t>Impact de la maladie : Mortalité élevée</a:t>
            </a:r>
            <a:endParaRPr lang="fr-FR" sz="2800" dirty="0">
              <a:solidFill>
                <a:schemeClr val="accent1">
                  <a:lumMod val="75000"/>
                </a:schemeClr>
              </a:solidFill>
            </a:endParaRPr>
          </a:p>
        </p:txBody>
      </p:sp>
      <p:sp>
        <p:nvSpPr>
          <p:cNvPr id="10" name="Rectangle 9"/>
          <p:cNvSpPr/>
          <p:nvPr/>
        </p:nvSpPr>
        <p:spPr>
          <a:xfrm>
            <a:off x="517867" y="0"/>
            <a:ext cx="10907987" cy="1446550"/>
          </a:xfrm>
          <a:prstGeom prst="rect">
            <a:avLst/>
          </a:prstGeom>
        </p:spPr>
        <p:txBody>
          <a:bodyPr wrap="square">
            <a:spAutoFit/>
          </a:bodyPr>
          <a:lstStyle/>
          <a:p>
            <a:pPr algn="ctr"/>
            <a:r>
              <a:rPr lang="fr-FR" sz="4400" b="1" dirty="0">
                <a:solidFill>
                  <a:srgbClr val="C00000"/>
                </a:solidFill>
              </a:rPr>
              <a:t>Conséquences de l’hypoventilation alvéolaire </a:t>
            </a:r>
          </a:p>
          <a:p>
            <a:pPr algn="ctr"/>
            <a:r>
              <a:rPr lang="fr-FR" sz="4400" b="1" dirty="0">
                <a:solidFill>
                  <a:srgbClr val="C00000"/>
                </a:solidFill>
              </a:rPr>
              <a:t>chez l’obèse</a:t>
            </a:r>
          </a:p>
        </p:txBody>
      </p:sp>
    </p:spTree>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3"/>
          <p:cNvSpPr txBox="1"/>
          <p:nvPr/>
        </p:nvSpPr>
        <p:spPr>
          <a:xfrm>
            <a:off x="4393880" y="487500"/>
            <a:ext cx="2733441" cy="769441"/>
          </a:xfrm>
          <a:prstGeom prst="rect">
            <a:avLst/>
          </a:prstGeom>
          <a:noFill/>
        </p:spPr>
        <p:txBody>
          <a:bodyPr wrap="non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4400" b="1" dirty="0">
                <a:solidFill>
                  <a:srgbClr val="C00000"/>
                </a:solidFill>
              </a:rPr>
              <a:t>Conclusion</a:t>
            </a:r>
          </a:p>
        </p:txBody>
      </p:sp>
      <p:sp>
        <p:nvSpPr>
          <p:cNvPr id="3" name="Rectangle 2"/>
          <p:cNvSpPr/>
          <p:nvPr/>
        </p:nvSpPr>
        <p:spPr>
          <a:xfrm>
            <a:off x="591671" y="1459137"/>
            <a:ext cx="11261023" cy="5509200"/>
          </a:xfrm>
          <a:prstGeom prst="rect">
            <a:avLst/>
          </a:prstGeom>
        </p:spPr>
        <p:txBody>
          <a:bodyPr wrap="squar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3200" dirty="0"/>
              <a:t>Le SOH lié à une altération spécifique du </a:t>
            </a:r>
            <a:r>
              <a:rPr lang="fr-FR" sz="3200" i="1" dirty="0"/>
              <a:t>drive</a:t>
            </a:r>
            <a:r>
              <a:rPr lang="fr-FR" sz="3200" dirty="0"/>
              <a:t> respiratoire </a:t>
            </a:r>
          </a:p>
          <a:p>
            <a:endParaRPr lang="fr-FR" sz="3200" dirty="0"/>
          </a:p>
          <a:p>
            <a:pPr>
              <a:buFontTx/>
              <a:buChar char="-"/>
            </a:pPr>
            <a:r>
              <a:rPr lang="fr-FR" sz="3200" dirty="0"/>
              <a:t> </a:t>
            </a:r>
            <a:r>
              <a:rPr lang="fr-FR" sz="3200" b="1" dirty="0">
                <a:solidFill>
                  <a:srgbClr val="0070C0"/>
                </a:solidFill>
              </a:rPr>
              <a:t>Dépistage</a:t>
            </a:r>
            <a:r>
              <a:rPr lang="fr-FR" sz="3200" dirty="0"/>
              <a:t> est  évoquer chez le patient présentant une obésité morbide, que ce soit en milieu hospitalier ou lors d’un suivi ambulatoire </a:t>
            </a:r>
          </a:p>
          <a:p>
            <a:pPr>
              <a:buFontTx/>
              <a:buChar char="-"/>
            </a:pPr>
            <a:r>
              <a:rPr lang="fr-FR" sz="3200" b="1" dirty="0">
                <a:solidFill>
                  <a:srgbClr val="0070C0"/>
                </a:solidFill>
              </a:rPr>
              <a:t>Diagnostic</a:t>
            </a:r>
            <a:r>
              <a:rPr lang="fr-FR" sz="3200" dirty="0"/>
              <a:t> est confirmé par la mise en évidence d’une hypercapnie diurne </a:t>
            </a:r>
          </a:p>
          <a:p>
            <a:pPr>
              <a:buFontTx/>
              <a:buChar char="-"/>
            </a:pPr>
            <a:r>
              <a:rPr lang="fr-FR" sz="3200" dirty="0"/>
              <a:t> Pathologie </a:t>
            </a:r>
            <a:r>
              <a:rPr lang="fr-FR" sz="3200" b="1" dirty="0">
                <a:solidFill>
                  <a:srgbClr val="0070C0"/>
                </a:solidFill>
              </a:rPr>
              <a:t>sous-diagnostiquée</a:t>
            </a:r>
            <a:r>
              <a:rPr lang="fr-FR" sz="3200" dirty="0"/>
              <a:t>, et </a:t>
            </a:r>
            <a:r>
              <a:rPr lang="fr-FR" sz="3200" b="1" dirty="0">
                <a:solidFill>
                  <a:srgbClr val="0070C0"/>
                </a:solidFill>
              </a:rPr>
              <a:t>sous traitée </a:t>
            </a:r>
          </a:p>
          <a:p>
            <a:r>
              <a:rPr lang="fr-FR" sz="3200" dirty="0"/>
              <a:t>- </a:t>
            </a:r>
            <a:r>
              <a:rPr lang="fr-FR" sz="3200" b="1" dirty="0">
                <a:solidFill>
                  <a:srgbClr val="0070C0"/>
                </a:solidFill>
              </a:rPr>
              <a:t>Sans traitement</a:t>
            </a:r>
            <a:r>
              <a:rPr lang="fr-FR" sz="3200" dirty="0"/>
              <a:t>, elle est associée à une morbidité et une mortalité importantes et des cout de santé élevées .</a:t>
            </a:r>
          </a:p>
          <a:p>
            <a:endParaRPr lang="fr-FR" sz="3200" dirty="0"/>
          </a:p>
        </p:txBody>
      </p:sp>
    </p:spTree>
    <p:extLst>
      <p:ext uri="{BB962C8B-B14F-4D97-AF65-F5344CB8AC3E}">
        <p14:creationId xmlns:p14="http://schemas.microsoft.com/office/powerpoint/2010/main" val="178600738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75258" y="2034252"/>
            <a:ext cx="10868297" cy="3046988"/>
          </a:xfrm>
          <a:prstGeom prst="rect">
            <a:avLst/>
          </a:prstGeom>
        </p:spPr>
        <p:txBody>
          <a:bodyPr wrap="square">
            <a:spAutoFit/>
          </a:bodyPr>
          <a:lstStyle/>
          <a:p>
            <a:r>
              <a:rPr lang="fr-FR" sz="3200" dirty="0"/>
              <a:t>L’ensemble de ces éléments devrait favoriser une meilleure connaissance de cette pathologie par les équipes médicales afin de proposer un traitement précoce par VNI. </a:t>
            </a:r>
          </a:p>
          <a:p>
            <a:endParaRPr lang="fr-FR" sz="3200" dirty="0"/>
          </a:p>
          <a:p>
            <a:r>
              <a:rPr lang="fr-FR" sz="3200" dirty="0"/>
              <a:t>Ainsi, le dépistage du SOH doit être un enjeu de santé publique chez les sujets obèses et surtout en cas d’obésité sévère</a:t>
            </a:r>
          </a:p>
        </p:txBody>
      </p:sp>
      <p:sp>
        <p:nvSpPr>
          <p:cNvPr id="3" name="ZoneTexte 3"/>
          <p:cNvSpPr txBox="1"/>
          <p:nvPr/>
        </p:nvSpPr>
        <p:spPr>
          <a:xfrm>
            <a:off x="4393880" y="487500"/>
            <a:ext cx="2733441" cy="769441"/>
          </a:xfrm>
          <a:prstGeom prst="rect">
            <a:avLst/>
          </a:prstGeom>
          <a:noFill/>
        </p:spPr>
        <p:txBody>
          <a:bodyPr wrap="non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4400" b="1" dirty="0">
                <a:solidFill>
                  <a:srgbClr val="C00000"/>
                </a:solidFill>
              </a:rPr>
              <a:t>Conclusion</a:t>
            </a:r>
          </a:p>
        </p:txBody>
      </p:sp>
    </p:spTree>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p:nvPr/>
        </p:nvSpPr>
        <p:spPr>
          <a:xfrm>
            <a:off x="867457" y="615434"/>
            <a:ext cx="7073668" cy="769441"/>
          </a:xfrm>
          <a:prstGeom prst="rect">
            <a:avLst/>
          </a:prstGeom>
        </p:spPr>
        <p:txBody>
          <a:bodyPr wrap="none">
            <a:spAutoFit/>
          </a:bodyPr>
          <a:lstStyle/>
          <a:p>
            <a:r>
              <a:rPr lang="fr-FR" sz="4400" b="1" dirty="0">
                <a:solidFill>
                  <a:srgbClr val="FF0000"/>
                </a:solidFill>
              </a:rPr>
              <a:t>SOH: Prévalence et Dépistage</a:t>
            </a:r>
          </a:p>
        </p:txBody>
      </p:sp>
      <p:sp>
        <p:nvSpPr>
          <p:cNvPr id="3" name="Rectangle 2"/>
          <p:cNvSpPr/>
          <p:nvPr/>
        </p:nvSpPr>
        <p:spPr>
          <a:xfrm>
            <a:off x="1188720" y="2499836"/>
            <a:ext cx="10336530" cy="2246769"/>
          </a:xfrm>
          <a:prstGeom prst="rect">
            <a:avLst/>
          </a:prstGeom>
        </p:spPr>
        <p:txBody>
          <a:bodyPr wrap="square">
            <a:spAutoFit/>
          </a:bodyPr>
          <a:lstStyle/>
          <a:p>
            <a:r>
              <a:rPr lang="fr-FR" sz="2800" b="1" dirty="0"/>
              <a:t>•15% des patients ambulatoires qui consultent pour SAHOS dans un laboratoire du sommeil</a:t>
            </a:r>
          </a:p>
          <a:p>
            <a:r>
              <a:rPr lang="fr-FR" sz="2800" b="1" dirty="0"/>
              <a:t>• si BMI&gt; 50kg/m2: 50% des patients avec SOH</a:t>
            </a:r>
          </a:p>
          <a:p>
            <a:r>
              <a:rPr lang="fr-FR" sz="2800" b="1" dirty="0"/>
              <a:t>• 0.5% de la population générale avec SOH</a:t>
            </a:r>
          </a:p>
          <a:p>
            <a:r>
              <a:rPr lang="fr-FR" sz="2800" b="1" dirty="0"/>
              <a:t>•Screening: bicarbonates &gt; 27 </a:t>
            </a:r>
            <a:r>
              <a:rPr lang="fr-FR" sz="2800" b="1" dirty="0" err="1"/>
              <a:t>mmol</a:t>
            </a:r>
            <a:r>
              <a:rPr lang="fr-FR" sz="2800" b="1" dirty="0"/>
              <a:t>/l</a:t>
            </a:r>
          </a:p>
        </p:txBody>
      </p:sp>
      <p:sp>
        <p:nvSpPr>
          <p:cNvPr id="4" name="Rectangle 3"/>
          <p:cNvSpPr/>
          <p:nvPr/>
        </p:nvSpPr>
        <p:spPr>
          <a:xfrm>
            <a:off x="2914650" y="5639485"/>
            <a:ext cx="6096000" cy="646331"/>
          </a:xfrm>
          <a:prstGeom prst="rect">
            <a:avLst/>
          </a:prstGeom>
        </p:spPr>
        <p:txBody>
          <a:bodyPr>
            <a:spAutoFit/>
          </a:bodyPr>
          <a:lstStyle/>
          <a:p>
            <a:r>
              <a:rPr lang="en-US" dirty="0" err="1"/>
              <a:t>Laaban</a:t>
            </a:r>
            <a:r>
              <a:rPr lang="en-US" dirty="0"/>
              <a:t>, Chest 2005, </a:t>
            </a:r>
            <a:r>
              <a:rPr lang="en-US" dirty="0" err="1"/>
              <a:t>Nowbar</a:t>
            </a:r>
            <a:r>
              <a:rPr lang="en-US" dirty="0"/>
              <a:t>, Am J Med, 2004, </a:t>
            </a:r>
            <a:r>
              <a:rPr lang="en-US" dirty="0" err="1"/>
              <a:t>Bingol</a:t>
            </a:r>
            <a:r>
              <a:rPr lang="en-US" dirty="0"/>
              <a:t> </a:t>
            </a:r>
            <a:r>
              <a:rPr lang="en-US" dirty="0" err="1"/>
              <a:t>Respir</a:t>
            </a:r>
            <a:r>
              <a:rPr lang="en-US" dirty="0"/>
              <a:t> Care 2015</a:t>
            </a:r>
            <a:endParaRPr lang="fr-FR" dirty="0"/>
          </a:p>
        </p:txBody>
      </p:sp>
    </p:spTree>
    <p:extLst>
      <p:ext uri="{BB962C8B-B14F-4D97-AF65-F5344CB8AC3E}">
        <p14:creationId xmlns:p14="http://schemas.microsoft.com/office/powerpoint/2010/main" val="3581223656"/>
      </p:ext>
    </p:extLst>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p:nvPr/>
        </p:nvSpPr>
        <p:spPr>
          <a:xfrm>
            <a:off x="207034" y="618177"/>
            <a:ext cx="11766430" cy="5078313"/>
          </a:xfrm>
          <a:prstGeom prst="rect">
            <a:avLst/>
          </a:prstGeom>
        </p:spPr>
        <p:txBody>
          <a:bodyPr wrap="square">
            <a:spAutoFit/>
          </a:bodyPr>
          <a:lstStyle/>
          <a:p>
            <a:endParaRPr lang="fr-FR" dirty="0"/>
          </a:p>
          <a:p>
            <a:r>
              <a:rPr lang="fr-FR" b="1" dirty="0"/>
              <a:t>SYNDROME OBESITE - HYPOVENTILATION </a:t>
            </a:r>
          </a:p>
          <a:p>
            <a:r>
              <a:rPr lang="fr-FR" dirty="0"/>
              <a:t>On le définit généralement par la présence d’une insuffisance respiratoire chronique </a:t>
            </a:r>
            <a:r>
              <a:rPr lang="fr-FR" dirty="0" err="1"/>
              <a:t>hypercapnique</a:t>
            </a:r>
            <a:r>
              <a:rPr lang="fr-FR" dirty="0"/>
              <a:t> (PaO2 &lt; 70 mmHg, PaCO2 &gt; 45 mmHg) chez un obèse (IMC &gt; 30 kg/m2, n’ayant pas d’autres causes d’insuffisance respiratoire (BPCO, cyphoscoliose, etc.) [11]. </a:t>
            </a:r>
          </a:p>
          <a:p>
            <a:r>
              <a:rPr lang="fr-FR" dirty="0"/>
              <a:t>La présence de troubles respiratoires au cours du sommeil (apnées - </a:t>
            </a:r>
            <a:r>
              <a:rPr lang="fr-FR" dirty="0" err="1"/>
              <a:t>hypopnées</a:t>
            </a:r>
            <a:r>
              <a:rPr lang="fr-FR" dirty="0"/>
              <a:t>) n’est pas requise [12]. </a:t>
            </a:r>
          </a:p>
          <a:p>
            <a:r>
              <a:rPr lang="fr-FR" dirty="0"/>
              <a:t>Le syndrome obésité - hypoventilation (SOH) est actuellement relativement fréquent, l’augmentation de sa prévalence au cours de ces 20 dernières années s’explique par l’épidémie de l’obésité qui frappe les pays riches. </a:t>
            </a:r>
          </a:p>
          <a:p>
            <a:r>
              <a:rPr lang="fr-FR" dirty="0"/>
              <a:t>Il toucherait moins de 10% des sujets ayant une obésité morbide, ce chiffre peut atteindre 25% chez des patients ayant en outre un syndrome d’apnées obstructives du sommeil (SAOS) [13]. </a:t>
            </a:r>
          </a:p>
          <a:p>
            <a:r>
              <a:rPr lang="fr-FR" dirty="0"/>
              <a:t>Le tableau clinique du syndrome de </a:t>
            </a:r>
            <a:r>
              <a:rPr lang="fr-FR" dirty="0" err="1"/>
              <a:t>Pickwick</a:t>
            </a:r>
            <a:r>
              <a:rPr lang="fr-FR" dirty="0"/>
              <a:t> associe une obésité, somnolence diurne, respiration périodique au cours du sommeil, cyanose et </a:t>
            </a:r>
            <a:r>
              <a:rPr lang="fr-FR" dirty="0" err="1"/>
              <a:t>oedèmes</a:t>
            </a:r>
            <a:r>
              <a:rPr lang="fr-FR" dirty="0"/>
              <a:t> des membres inférieurs [12, 14]. Le diagnostic est souvent porté à l’occasion d’insuffisance respiratoire aiguë ou d’insuffisance cardiaque droite. Selon la série de </a:t>
            </a:r>
            <a:r>
              <a:rPr lang="fr-FR" dirty="0" err="1"/>
              <a:t>Kessler</a:t>
            </a:r>
            <a:r>
              <a:rPr lang="fr-FR" dirty="0"/>
              <a:t>, 30 à 50% des syndrome obésité - hypoventilations sont diagnostiqués au cours de leur hospitalisation pour insuffisance respiratoire aiguë [11]. </a:t>
            </a:r>
          </a:p>
          <a:p>
            <a:r>
              <a:rPr lang="fr-FR" dirty="0"/>
              <a:t>L’évolution du syndrome obésité - hypoventilation  dépend surtout de la sévérité de l’insuffisance  respiratoire, et le pronostic est lié tout autant aux  comorbidités qu’à l’insuffisance respiratoire largement accessible au traitement. </a:t>
            </a:r>
          </a:p>
          <a:p>
            <a:r>
              <a:rPr lang="fr-FR" dirty="0"/>
              <a:t>Le traitement du SOH sans SAOS associé comporte soit une oxygénothérapie nasale continue, soit une ventilation non invasive au masque nocturne, soit une combinaison de ces deux traitements. </a:t>
            </a:r>
          </a:p>
        </p:txBody>
      </p:sp>
    </p:spTree>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srcRect/>
          <a:stretch>
            <a:fillRect/>
          </a:stretch>
        </p:blipFill>
        <p:spPr bwMode="auto">
          <a:xfrm>
            <a:off x="2783541" y="1707777"/>
            <a:ext cx="8646459" cy="1199814"/>
          </a:xfrm>
          <a:prstGeom prst="rect">
            <a:avLst/>
          </a:prstGeom>
          <a:noFill/>
          <a:ln w="9525">
            <a:noFill/>
            <a:miter lim="800000"/>
            <a:headEnd/>
            <a:tailEnd/>
          </a:ln>
          <a:effectLst/>
        </p:spPr>
      </p:pic>
      <p:pic>
        <p:nvPicPr>
          <p:cNvPr id="6147" name="Picture 3"/>
          <p:cNvPicPr>
            <a:picLocks noChangeAspect="1" noChangeArrowheads="1"/>
          </p:cNvPicPr>
          <p:nvPr/>
        </p:nvPicPr>
        <p:blipFill>
          <a:blip r:embed="rId3"/>
          <a:srcRect/>
          <a:stretch>
            <a:fillRect/>
          </a:stretch>
        </p:blipFill>
        <p:spPr bwMode="auto">
          <a:xfrm>
            <a:off x="2891118" y="3200344"/>
            <a:ext cx="8592670" cy="1495425"/>
          </a:xfrm>
          <a:prstGeom prst="rect">
            <a:avLst/>
          </a:prstGeom>
          <a:noFill/>
          <a:ln w="9525">
            <a:noFill/>
            <a:miter lim="800000"/>
            <a:headEnd/>
            <a:tailEnd/>
          </a:ln>
          <a:effectLst/>
        </p:spPr>
      </p:pic>
      <p:pic>
        <p:nvPicPr>
          <p:cNvPr id="6148" name="Picture 4"/>
          <p:cNvPicPr>
            <a:picLocks noChangeAspect="1" noChangeArrowheads="1"/>
          </p:cNvPicPr>
          <p:nvPr/>
        </p:nvPicPr>
        <p:blipFill>
          <a:blip r:embed="rId4"/>
          <a:srcRect/>
          <a:stretch>
            <a:fillRect/>
          </a:stretch>
        </p:blipFill>
        <p:spPr bwMode="auto">
          <a:xfrm>
            <a:off x="2904565" y="4887165"/>
            <a:ext cx="8547568" cy="1527081"/>
          </a:xfrm>
          <a:prstGeom prst="rect">
            <a:avLst/>
          </a:prstGeom>
          <a:noFill/>
          <a:ln w="9525">
            <a:noFill/>
            <a:miter lim="800000"/>
            <a:headEnd/>
            <a:tailEnd/>
          </a:ln>
          <a:effectLst/>
        </p:spPr>
      </p:pic>
      <p:sp>
        <p:nvSpPr>
          <p:cNvPr id="5" name="Rectangle 4"/>
          <p:cNvSpPr/>
          <p:nvPr/>
        </p:nvSpPr>
        <p:spPr>
          <a:xfrm>
            <a:off x="251012" y="1609181"/>
            <a:ext cx="2532529" cy="1477328"/>
          </a:xfrm>
          <a:prstGeom prst="rect">
            <a:avLst/>
          </a:prstGeom>
        </p:spPr>
        <p:txBody>
          <a:bodyPr wrap="square">
            <a:spAutoFit/>
          </a:bodyPr>
          <a:lstStyle/>
          <a:p>
            <a:endParaRPr lang="fr-FR" dirty="0"/>
          </a:p>
          <a:p>
            <a:r>
              <a:rPr lang="fr-FR" sz="2400" b="1" dirty="0"/>
              <a:t>IMC 30 kg/m2 </a:t>
            </a:r>
          </a:p>
          <a:p>
            <a:r>
              <a:rPr lang="fr-FR" sz="2400" b="1" dirty="0"/>
              <a:t>SaO2 </a:t>
            </a:r>
            <a:r>
              <a:rPr lang="fr-FR" sz="2400" b="1" dirty="0" err="1"/>
              <a:t>moy</a:t>
            </a:r>
            <a:r>
              <a:rPr lang="fr-FR" sz="2400" b="1" dirty="0"/>
              <a:t> = 94% </a:t>
            </a:r>
          </a:p>
          <a:p>
            <a:r>
              <a:rPr lang="fr-FR" sz="2400" b="1" dirty="0"/>
              <a:t>10% tps&lt;90% </a:t>
            </a:r>
            <a:endParaRPr lang="fr-FR" sz="2400" dirty="0"/>
          </a:p>
        </p:txBody>
      </p:sp>
      <p:sp>
        <p:nvSpPr>
          <p:cNvPr id="6" name="Rectangle 5"/>
          <p:cNvSpPr/>
          <p:nvPr/>
        </p:nvSpPr>
        <p:spPr>
          <a:xfrm>
            <a:off x="237565" y="3254188"/>
            <a:ext cx="2545976" cy="1477328"/>
          </a:xfrm>
          <a:prstGeom prst="rect">
            <a:avLst/>
          </a:prstGeom>
        </p:spPr>
        <p:txBody>
          <a:bodyPr wrap="square">
            <a:spAutoFit/>
          </a:bodyPr>
          <a:lstStyle/>
          <a:p>
            <a:endParaRPr lang="fr-FR" dirty="0"/>
          </a:p>
          <a:p>
            <a:r>
              <a:rPr lang="fr-FR" sz="2400" b="1" dirty="0"/>
              <a:t>IMC 33 kg/m2 </a:t>
            </a:r>
          </a:p>
          <a:p>
            <a:r>
              <a:rPr lang="fr-FR" sz="2400" b="1" dirty="0"/>
              <a:t>SaO2 </a:t>
            </a:r>
            <a:r>
              <a:rPr lang="fr-FR" sz="2400" b="1" dirty="0" err="1"/>
              <a:t>moy</a:t>
            </a:r>
            <a:r>
              <a:rPr lang="fr-FR" sz="2400" b="1" dirty="0"/>
              <a:t> = 90% </a:t>
            </a:r>
          </a:p>
          <a:p>
            <a:r>
              <a:rPr lang="fr-FR" sz="2400" b="1" dirty="0"/>
              <a:t>38% tps&lt;90% </a:t>
            </a:r>
            <a:endParaRPr lang="fr-FR" sz="2400" dirty="0"/>
          </a:p>
        </p:txBody>
      </p:sp>
      <p:sp>
        <p:nvSpPr>
          <p:cNvPr id="7" name="Rectangle 6"/>
          <p:cNvSpPr/>
          <p:nvPr/>
        </p:nvSpPr>
        <p:spPr>
          <a:xfrm>
            <a:off x="210671" y="4867400"/>
            <a:ext cx="2599765" cy="1477328"/>
          </a:xfrm>
          <a:prstGeom prst="rect">
            <a:avLst/>
          </a:prstGeom>
        </p:spPr>
        <p:txBody>
          <a:bodyPr wrap="square">
            <a:spAutoFit/>
          </a:bodyPr>
          <a:lstStyle/>
          <a:p>
            <a:endParaRPr lang="fr-FR" dirty="0"/>
          </a:p>
          <a:p>
            <a:r>
              <a:rPr lang="fr-FR" sz="2400" b="1" dirty="0"/>
              <a:t>IMC 48 kg/m2 </a:t>
            </a:r>
          </a:p>
          <a:p>
            <a:r>
              <a:rPr lang="fr-FR" sz="2400" b="1" dirty="0"/>
              <a:t>SaO2 </a:t>
            </a:r>
            <a:r>
              <a:rPr lang="fr-FR" sz="2400" b="1" dirty="0" err="1"/>
              <a:t>moy</a:t>
            </a:r>
            <a:r>
              <a:rPr lang="fr-FR" sz="2400" b="1" dirty="0"/>
              <a:t> = 84% </a:t>
            </a:r>
          </a:p>
          <a:p>
            <a:r>
              <a:rPr lang="fr-FR" sz="2400" b="1" dirty="0"/>
              <a:t>90% tps &lt;90% </a:t>
            </a:r>
            <a:endParaRPr lang="fr-FR" sz="2400" dirty="0"/>
          </a:p>
        </p:txBody>
      </p:sp>
      <p:sp>
        <p:nvSpPr>
          <p:cNvPr id="8" name="Rectangle 7"/>
          <p:cNvSpPr/>
          <p:nvPr/>
        </p:nvSpPr>
        <p:spPr>
          <a:xfrm>
            <a:off x="3061447" y="537446"/>
            <a:ext cx="6096000" cy="984885"/>
          </a:xfrm>
          <a:prstGeom prst="rect">
            <a:avLst/>
          </a:prstGeom>
        </p:spPr>
        <p:txBody>
          <a:bodyPr>
            <a:spAutoFit/>
          </a:bodyPr>
          <a:lstStyle/>
          <a:p>
            <a:endParaRPr lang="fr-FR" dirty="0"/>
          </a:p>
          <a:p>
            <a:pPr algn="ctr"/>
            <a:r>
              <a:rPr lang="fr-FR" sz="4000" b="1" dirty="0">
                <a:solidFill>
                  <a:schemeClr val="accent1">
                    <a:lumMod val="75000"/>
                  </a:schemeClr>
                </a:solidFill>
              </a:rPr>
              <a:t>Apport de l’oxymétrie </a:t>
            </a:r>
            <a:endParaRPr lang="fr-FR" sz="4000" dirty="0">
              <a:solidFill>
                <a:schemeClr val="accent1">
                  <a:lumMod val="75000"/>
                </a:schemeClr>
              </a:solidFill>
            </a:endParaRPr>
          </a:p>
        </p:txBody>
      </p:sp>
      <p:sp>
        <p:nvSpPr>
          <p:cNvPr id="9" name="Rectangle 8"/>
          <p:cNvSpPr/>
          <p:nvPr/>
        </p:nvSpPr>
        <p:spPr>
          <a:xfrm>
            <a:off x="632012" y="-161800"/>
            <a:ext cx="11228294" cy="1046440"/>
          </a:xfrm>
          <a:prstGeom prst="rect">
            <a:avLst/>
          </a:prstGeom>
        </p:spPr>
        <p:txBody>
          <a:bodyPr wrap="square">
            <a:spAutoFit/>
          </a:bodyPr>
          <a:lstStyle/>
          <a:p>
            <a:endParaRPr lang="fr-FR" dirty="0"/>
          </a:p>
          <a:p>
            <a:pPr algn="ctr"/>
            <a:r>
              <a:rPr lang="fr-FR" sz="4400" b="1" dirty="0"/>
              <a:t>Comment mieux dépister le SOH ? </a:t>
            </a:r>
            <a:endParaRPr lang="fr-FR" sz="4400" dirty="0"/>
          </a:p>
        </p:txBody>
      </p:sp>
    </p:spTree>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srcRect/>
          <a:stretch>
            <a:fillRect/>
          </a:stretch>
        </p:blipFill>
        <p:spPr bwMode="auto">
          <a:xfrm>
            <a:off x="3675290" y="1724568"/>
            <a:ext cx="7715250" cy="4650105"/>
          </a:xfrm>
          <a:prstGeom prst="rect">
            <a:avLst/>
          </a:prstGeom>
          <a:noFill/>
          <a:ln w="9525">
            <a:noFill/>
            <a:miter lim="800000"/>
            <a:headEnd/>
            <a:tailEnd/>
          </a:ln>
          <a:effectLst/>
        </p:spPr>
      </p:pic>
      <p:pic>
        <p:nvPicPr>
          <p:cNvPr id="7171" name="Picture 3"/>
          <p:cNvPicPr>
            <a:picLocks noChangeAspect="1" noChangeArrowheads="1"/>
          </p:cNvPicPr>
          <p:nvPr/>
        </p:nvPicPr>
        <p:blipFill>
          <a:blip r:embed="rId3"/>
          <a:srcRect/>
          <a:stretch>
            <a:fillRect/>
          </a:stretch>
        </p:blipFill>
        <p:spPr bwMode="auto">
          <a:xfrm>
            <a:off x="506051" y="1632857"/>
            <a:ext cx="2589845" cy="4743516"/>
          </a:xfrm>
          <a:prstGeom prst="rect">
            <a:avLst/>
          </a:prstGeom>
          <a:noFill/>
          <a:ln w="9525">
            <a:noFill/>
            <a:miter lim="800000"/>
            <a:headEnd/>
            <a:tailEnd/>
          </a:ln>
          <a:effectLst/>
        </p:spPr>
      </p:pic>
      <p:sp>
        <p:nvSpPr>
          <p:cNvPr id="4" name="Rectangle 3"/>
          <p:cNvSpPr/>
          <p:nvPr/>
        </p:nvSpPr>
        <p:spPr>
          <a:xfrm>
            <a:off x="3126376" y="532453"/>
            <a:ext cx="6096000" cy="984885"/>
          </a:xfrm>
          <a:prstGeom prst="rect">
            <a:avLst/>
          </a:prstGeom>
        </p:spPr>
        <p:txBody>
          <a:bodyPr>
            <a:spAutoFit/>
          </a:bodyPr>
          <a:lstStyle/>
          <a:p>
            <a:endParaRPr lang="fr-FR" dirty="0"/>
          </a:p>
          <a:p>
            <a:pPr algn="ctr"/>
            <a:r>
              <a:rPr lang="fr-FR" sz="4000" b="1" dirty="0">
                <a:solidFill>
                  <a:schemeClr val="accent1">
                    <a:lumMod val="75000"/>
                  </a:schemeClr>
                </a:solidFill>
              </a:rPr>
              <a:t>Apport de la Capnographie </a:t>
            </a:r>
            <a:endParaRPr lang="fr-FR" sz="4000" dirty="0">
              <a:solidFill>
                <a:schemeClr val="accent1">
                  <a:lumMod val="75000"/>
                </a:schemeClr>
              </a:solidFill>
            </a:endParaRPr>
          </a:p>
        </p:txBody>
      </p:sp>
      <p:sp>
        <p:nvSpPr>
          <p:cNvPr id="5" name="Rectangle 4"/>
          <p:cNvSpPr/>
          <p:nvPr/>
        </p:nvSpPr>
        <p:spPr>
          <a:xfrm>
            <a:off x="632012" y="-161800"/>
            <a:ext cx="11228294" cy="1046440"/>
          </a:xfrm>
          <a:prstGeom prst="rect">
            <a:avLst/>
          </a:prstGeom>
        </p:spPr>
        <p:txBody>
          <a:bodyPr wrap="square">
            <a:spAutoFit/>
          </a:bodyPr>
          <a:lstStyle/>
          <a:p>
            <a:endParaRPr lang="fr-FR" dirty="0"/>
          </a:p>
          <a:p>
            <a:pPr algn="ctr"/>
            <a:r>
              <a:rPr lang="fr-FR" sz="4400" b="1" dirty="0"/>
              <a:t>Comment mieux dépister le SOH ? </a:t>
            </a:r>
            <a:endParaRPr lang="fr-FR" sz="4400" dirty="0"/>
          </a:p>
        </p:txBody>
      </p:sp>
    </p:spTree>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srcRect/>
          <a:stretch>
            <a:fillRect/>
          </a:stretch>
        </p:blipFill>
        <p:spPr bwMode="auto">
          <a:xfrm>
            <a:off x="632012" y="927846"/>
            <a:ext cx="10797990" cy="5930153"/>
          </a:xfrm>
          <a:prstGeom prst="rect">
            <a:avLst/>
          </a:prstGeom>
          <a:noFill/>
          <a:ln w="9525">
            <a:noFill/>
            <a:miter lim="800000"/>
            <a:headEnd/>
            <a:tailEnd/>
          </a:ln>
          <a:effectLst/>
        </p:spPr>
      </p:pic>
      <p:pic>
        <p:nvPicPr>
          <p:cNvPr id="2051" name="Picture 3"/>
          <p:cNvPicPr>
            <a:picLocks noChangeAspect="1" noChangeArrowheads="1"/>
          </p:cNvPicPr>
          <p:nvPr/>
        </p:nvPicPr>
        <p:blipFill>
          <a:blip r:embed="rId3"/>
          <a:srcRect/>
          <a:stretch>
            <a:fillRect/>
          </a:stretch>
        </p:blipFill>
        <p:spPr bwMode="auto">
          <a:xfrm>
            <a:off x="999845" y="1780099"/>
            <a:ext cx="3047719" cy="1635453"/>
          </a:xfrm>
          <a:prstGeom prst="rect">
            <a:avLst/>
          </a:prstGeom>
          <a:noFill/>
          <a:ln w="9525">
            <a:noFill/>
            <a:miter lim="800000"/>
            <a:headEnd/>
            <a:tailEnd/>
          </a:ln>
          <a:effectLst/>
        </p:spPr>
      </p:pic>
      <p:pic>
        <p:nvPicPr>
          <p:cNvPr id="2052" name="Picture 4"/>
          <p:cNvPicPr>
            <a:picLocks noChangeAspect="1" noChangeArrowheads="1"/>
          </p:cNvPicPr>
          <p:nvPr/>
        </p:nvPicPr>
        <p:blipFill>
          <a:blip r:embed="rId4"/>
          <a:srcRect/>
          <a:stretch>
            <a:fillRect/>
          </a:stretch>
        </p:blipFill>
        <p:spPr bwMode="auto">
          <a:xfrm>
            <a:off x="1134876" y="4329952"/>
            <a:ext cx="2714625" cy="1949825"/>
          </a:xfrm>
          <a:prstGeom prst="rect">
            <a:avLst/>
          </a:prstGeom>
          <a:noFill/>
          <a:ln w="9525">
            <a:noFill/>
            <a:miter lim="800000"/>
            <a:headEnd/>
            <a:tailEnd/>
          </a:ln>
          <a:effectLst/>
        </p:spPr>
      </p:pic>
      <p:sp>
        <p:nvSpPr>
          <p:cNvPr id="5" name="Rectangle 4"/>
          <p:cNvSpPr/>
          <p:nvPr/>
        </p:nvSpPr>
        <p:spPr>
          <a:xfrm>
            <a:off x="874058" y="-229035"/>
            <a:ext cx="10797988" cy="1046440"/>
          </a:xfrm>
          <a:prstGeom prst="rect">
            <a:avLst/>
          </a:prstGeom>
        </p:spPr>
        <p:txBody>
          <a:bodyPr wrap="square">
            <a:spAutoFit/>
          </a:bodyPr>
          <a:lstStyle/>
          <a:p>
            <a:endParaRPr lang="fr-FR" dirty="0"/>
          </a:p>
          <a:p>
            <a:r>
              <a:rPr lang="fr-FR" sz="4400" b="1" dirty="0"/>
              <a:t>Insuffisance respiratoire chronique </a:t>
            </a:r>
            <a:endParaRPr lang="fr-FR" sz="4400" dirty="0"/>
          </a:p>
        </p:txBody>
      </p:sp>
    </p:spTree>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me 1"/>
          <p:cNvGraphicFramePr/>
          <p:nvPr>
            <p:extLst>
              <p:ext uri="{D42A27DB-BD31-4B8C-83A1-F6EECF244321}">
                <p14:modId xmlns:p14="http://schemas.microsoft.com/office/powerpoint/2010/main" val="2151946410"/>
              </p:ext>
            </p:extLst>
          </p:nvPr>
        </p:nvGraphicFramePr>
        <p:xfrm>
          <a:off x="856343" y="1685107"/>
          <a:ext cx="6759648" cy="343432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Picture 2" descr="http://www.decas.univ-nantes.fr/certif2009/gesttechetu2009/Site/Gaz_du_sang_files/gds.jpg"/>
          <p:cNvPicPr>
            <a:picLocks noChangeAspect="1" noChangeArrowheads="1"/>
          </p:cNvPicPr>
          <p:nvPr/>
        </p:nvPicPr>
        <p:blipFill>
          <a:blip r:embed="rId7"/>
          <a:srcRect/>
          <a:stretch>
            <a:fillRect/>
          </a:stretch>
        </p:blipFill>
        <p:spPr bwMode="auto">
          <a:xfrm>
            <a:off x="7615991" y="1763485"/>
            <a:ext cx="3772155" cy="3340229"/>
          </a:xfrm>
          <a:prstGeom prst="rect">
            <a:avLst/>
          </a:prstGeom>
          <a:noFill/>
        </p:spPr>
      </p:pic>
      <p:sp>
        <p:nvSpPr>
          <p:cNvPr id="4" name="Rectangle 3"/>
          <p:cNvSpPr/>
          <p:nvPr/>
        </p:nvSpPr>
        <p:spPr>
          <a:xfrm>
            <a:off x="506521" y="274320"/>
            <a:ext cx="6807569" cy="923330"/>
          </a:xfrm>
          <a:prstGeom prst="rect">
            <a:avLst/>
          </a:prstGeom>
        </p:spPr>
        <p:txBody>
          <a:bodyPr wrap="non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4400" dirty="0">
                <a:solidFill>
                  <a:srgbClr val="C00000"/>
                </a:solidFill>
              </a:rPr>
              <a:t>Définition </a:t>
            </a:r>
            <a:r>
              <a:rPr lang="fr-FR" sz="5400" b="1" dirty="0">
                <a:solidFill>
                  <a:srgbClr val="C00000"/>
                </a:solidFill>
              </a:rPr>
              <a:t>Gazométrique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p:nvPr/>
        </p:nvSpPr>
        <p:spPr>
          <a:xfrm>
            <a:off x="679269" y="0"/>
            <a:ext cx="11116492" cy="1446550"/>
          </a:xfrm>
          <a:prstGeom prst="rect">
            <a:avLst/>
          </a:prstGeom>
        </p:spPr>
        <p:txBody>
          <a:bodyPr wrap="square">
            <a:spAutoFit/>
          </a:bodyPr>
          <a:lstStyle/>
          <a:p>
            <a:pPr algn="ctr"/>
            <a:r>
              <a:rPr lang="fr-FR" sz="4400" b="1" dirty="0"/>
              <a:t>Obesity hypoventilation syndrome: </a:t>
            </a:r>
            <a:r>
              <a:rPr lang="fr-FR" sz="4400" b="1" dirty="0" err="1"/>
              <a:t>does</a:t>
            </a:r>
            <a:endParaRPr lang="fr-FR" sz="4400" b="1" dirty="0"/>
          </a:p>
          <a:p>
            <a:pPr algn="ctr"/>
            <a:r>
              <a:rPr lang="en-US" sz="4400" b="1" dirty="0"/>
              <a:t>the current definition need revisiting?</a:t>
            </a:r>
            <a:endParaRPr lang="fr-FR" sz="4400" dirty="0"/>
          </a:p>
        </p:txBody>
      </p:sp>
      <p:pic>
        <p:nvPicPr>
          <p:cNvPr id="14338" name="Picture 2"/>
          <p:cNvPicPr>
            <a:picLocks noChangeAspect="1" noChangeArrowheads="1"/>
          </p:cNvPicPr>
          <p:nvPr/>
        </p:nvPicPr>
        <p:blipFill>
          <a:blip r:embed="rId2"/>
          <a:srcRect/>
          <a:stretch>
            <a:fillRect/>
          </a:stretch>
        </p:blipFill>
        <p:spPr bwMode="auto">
          <a:xfrm>
            <a:off x="940526" y="1554481"/>
            <a:ext cx="10071847" cy="1449976"/>
          </a:xfrm>
          <a:prstGeom prst="rect">
            <a:avLst/>
          </a:prstGeom>
          <a:noFill/>
          <a:ln w="9525">
            <a:noFill/>
            <a:miter lim="800000"/>
            <a:headEnd/>
            <a:tailEnd/>
          </a:ln>
          <a:effectLst/>
        </p:spPr>
      </p:pic>
      <p:pic>
        <p:nvPicPr>
          <p:cNvPr id="14339" name="Picture 3"/>
          <p:cNvPicPr>
            <a:picLocks noChangeAspect="1" noChangeArrowheads="1"/>
          </p:cNvPicPr>
          <p:nvPr/>
        </p:nvPicPr>
        <p:blipFill>
          <a:blip r:embed="rId3"/>
          <a:srcRect/>
          <a:stretch>
            <a:fillRect/>
          </a:stretch>
        </p:blipFill>
        <p:spPr bwMode="auto">
          <a:xfrm>
            <a:off x="927847" y="2953744"/>
            <a:ext cx="10071847" cy="1683571"/>
          </a:xfrm>
          <a:prstGeom prst="rect">
            <a:avLst/>
          </a:prstGeom>
          <a:noFill/>
          <a:ln w="9525">
            <a:noFill/>
            <a:miter lim="800000"/>
            <a:headEnd/>
            <a:tailEnd/>
          </a:ln>
          <a:effectLst/>
        </p:spPr>
      </p:pic>
      <p:sp>
        <p:nvSpPr>
          <p:cNvPr id="5" name="Rectangle 4"/>
          <p:cNvSpPr/>
          <p:nvPr/>
        </p:nvSpPr>
        <p:spPr>
          <a:xfrm>
            <a:off x="561703" y="4839738"/>
            <a:ext cx="11142617" cy="1200329"/>
          </a:xfrm>
          <a:prstGeom prst="rect">
            <a:avLst/>
          </a:prstGeom>
        </p:spPr>
        <p:txBody>
          <a:bodyPr wrap="square">
            <a:spAutoFit/>
          </a:bodyPr>
          <a:lstStyle/>
          <a:p>
            <a:r>
              <a:rPr lang="en-US" sz="2400" dirty="0"/>
              <a:t>Calculated arterial standard bicarbonate (HCO3−) level gas machine, in the absence of another influence on metabolic acid-base status, is a longer term guide to 24-h ventilation and, in some ways, can be viewed as the </a:t>
            </a:r>
            <a:r>
              <a:rPr lang="fr-FR" sz="2400" dirty="0"/>
              <a:t>‘HbA1c’ of CO2 </a:t>
            </a:r>
            <a:r>
              <a:rPr lang="fr-FR" sz="2400" dirty="0" err="1"/>
              <a:t>levels</a:t>
            </a:r>
            <a:endParaRPr lang="fr-FR" sz="2400" dirty="0"/>
          </a:p>
        </p:txBody>
      </p:sp>
      <p:sp>
        <p:nvSpPr>
          <p:cNvPr id="6" name="Rectangle 5"/>
          <p:cNvSpPr/>
          <p:nvPr/>
        </p:nvSpPr>
        <p:spPr>
          <a:xfrm>
            <a:off x="4689566" y="6211669"/>
            <a:ext cx="7711440" cy="646331"/>
          </a:xfrm>
          <a:prstGeom prst="rect">
            <a:avLst/>
          </a:prstGeom>
        </p:spPr>
        <p:txBody>
          <a:bodyPr wrap="square">
            <a:spAutoFit/>
          </a:bodyPr>
          <a:lstStyle/>
          <a:p>
            <a:r>
              <a:rPr lang="fr-FR" b="1" dirty="0"/>
              <a:t>N </a:t>
            </a:r>
            <a:r>
              <a:rPr lang="fr-FR" b="1" dirty="0" err="1"/>
              <a:t>Hart,S</a:t>
            </a:r>
            <a:r>
              <a:rPr lang="fr-FR" b="1" dirty="0"/>
              <a:t> </a:t>
            </a:r>
            <a:r>
              <a:rPr lang="fr-FR" b="1" dirty="0" err="1"/>
              <a:t>Mandal</a:t>
            </a:r>
            <a:r>
              <a:rPr lang="fr-FR" b="1" dirty="0"/>
              <a:t>, A Manuel, B </a:t>
            </a:r>
            <a:r>
              <a:rPr lang="fr-FR" b="1" dirty="0" err="1"/>
              <a:t>Mokhlesi</a:t>
            </a:r>
            <a:r>
              <a:rPr lang="fr-FR" b="1" dirty="0"/>
              <a:t>, JL </a:t>
            </a:r>
            <a:r>
              <a:rPr lang="fr-FR" b="1" dirty="0" err="1"/>
              <a:t>Pepin</a:t>
            </a:r>
            <a:r>
              <a:rPr lang="fr-FR" b="1" dirty="0"/>
              <a:t>, A Piper, JR </a:t>
            </a:r>
            <a:r>
              <a:rPr lang="fr-FR" b="1" dirty="0" err="1"/>
              <a:t>Stradling</a:t>
            </a:r>
            <a:endParaRPr lang="fr-FR" b="1" dirty="0"/>
          </a:p>
          <a:p>
            <a:r>
              <a:rPr lang="fr-FR" b="1" dirty="0"/>
              <a:t>Thorax 2014</a:t>
            </a:r>
            <a:endParaRPr lang="fr-FR" dirty="0"/>
          </a:p>
        </p:txBody>
      </p:sp>
      <p:sp>
        <p:nvSpPr>
          <p:cNvPr id="7" name="Rectangle 6"/>
          <p:cNvSpPr/>
          <p:nvPr/>
        </p:nvSpPr>
        <p:spPr>
          <a:xfrm>
            <a:off x="1611086" y="3954921"/>
            <a:ext cx="1837508" cy="646331"/>
          </a:xfrm>
          <a:prstGeom prst="rect">
            <a:avLst/>
          </a:prstGeom>
        </p:spPr>
        <p:txBody>
          <a:bodyPr wrap="square">
            <a:spAutoFit/>
          </a:bodyPr>
          <a:lstStyle/>
          <a:p>
            <a:r>
              <a:rPr lang="fr-FR" b="1" dirty="0"/>
              <a:t>PtCO2 : L’HBA1C</a:t>
            </a:r>
          </a:p>
          <a:p>
            <a:r>
              <a:rPr lang="fr-FR" b="1" dirty="0"/>
              <a:t>du SOH ?</a:t>
            </a:r>
            <a:endParaRPr lang="fr-FR" dirty="0"/>
          </a:p>
        </p:txBody>
      </p:sp>
      <p:sp>
        <p:nvSpPr>
          <p:cNvPr id="8" name="Rectangle 7"/>
          <p:cNvSpPr/>
          <p:nvPr/>
        </p:nvSpPr>
        <p:spPr>
          <a:xfrm>
            <a:off x="8177348" y="3915732"/>
            <a:ext cx="2847703" cy="646331"/>
          </a:xfrm>
          <a:prstGeom prst="rect">
            <a:avLst/>
          </a:prstGeom>
        </p:spPr>
        <p:txBody>
          <a:bodyPr wrap="square">
            <a:spAutoFit/>
          </a:bodyPr>
          <a:lstStyle/>
          <a:p>
            <a:r>
              <a:rPr lang="fr-FR" b="1" dirty="0"/>
              <a:t>Hyperventilation au </a:t>
            </a:r>
            <a:r>
              <a:rPr lang="fr-FR" b="1" dirty="0" err="1"/>
              <a:t>reveil</a:t>
            </a:r>
            <a:endParaRPr lang="fr-FR" b="1" dirty="0"/>
          </a:p>
          <a:p>
            <a:r>
              <a:rPr lang="fr-FR" b="1" dirty="0"/>
              <a:t>≪ effet blouse blanche ≫</a:t>
            </a:r>
            <a:endParaRPr lang="fr-FR" dirty="0"/>
          </a:p>
        </p:txBody>
      </p:sp>
    </p:spTree>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p:nvPr/>
        </p:nvSpPr>
        <p:spPr>
          <a:xfrm>
            <a:off x="561703" y="1166843"/>
            <a:ext cx="11025051" cy="4524315"/>
          </a:xfrm>
          <a:prstGeom prst="rect">
            <a:avLst/>
          </a:prstGeom>
        </p:spPr>
        <p:txBody>
          <a:bodyPr wrap="square">
            <a:spAutoFit/>
          </a:bodyPr>
          <a:lstStyle/>
          <a:p>
            <a:r>
              <a:rPr lang="fr-FR" sz="2400" i="1" dirty="0"/>
              <a:t>Connu depuis près d’une soixantaine d’années, le syndrome d’obésité-hypoventilation (SOH) a été décrit en 1955 -1956 par les équipes d’</a:t>
            </a:r>
            <a:r>
              <a:rPr lang="fr-FR" sz="2400" i="1" dirty="0" err="1"/>
              <a:t>Auchinloss</a:t>
            </a:r>
            <a:r>
              <a:rPr lang="fr-FR" sz="2400" i="1" dirty="0"/>
              <a:t> et al. (1955), </a:t>
            </a:r>
            <a:r>
              <a:rPr lang="fr-FR" sz="2400" i="1" dirty="0" err="1"/>
              <a:t>Sieker</a:t>
            </a:r>
            <a:r>
              <a:rPr lang="fr-FR" sz="2400" i="1" dirty="0"/>
              <a:t> et al. (1955), Weil et al. (1955), Burwell et al. (1956).</a:t>
            </a:r>
          </a:p>
          <a:p>
            <a:r>
              <a:rPr lang="fr-FR" sz="2400" i="1" dirty="0"/>
              <a:t>C’est un syndrome d'hypoventilation nocturne et diurne qui s’inscrit dans l’insuffisance respiratoire chronique restrictive et pouvant être à l'origine de décompensation respiratoire aiguë. </a:t>
            </a:r>
          </a:p>
          <a:p>
            <a:r>
              <a:rPr lang="fr-FR" sz="2400" i="1" dirty="0"/>
              <a:t>Dans sa conférence, le Professeur </a:t>
            </a:r>
            <a:r>
              <a:rPr lang="fr-FR" sz="2400" i="1" dirty="0" err="1"/>
              <a:t>Meurice</a:t>
            </a:r>
            <a:r>
              <a:rPr lang="fr-FR" sz="2400" i="1" dirty="0"/>
              <a:t> a d’abord rappelé la définition du SOH, puis présenté les chiffres de prévalence, les mécanismes physiopathologiques explicatifs de cette pathologie et les conséquences cliniques. Le SOH est une pathologie fréquente à l’origine d’une altération profonde de la qualité de vie et d’une surmortalité des patients. Pourtant, elle reste encore sous estimée</a:t>
            </a:r>
          </a:p>
          <a:p>
            <a:r>
              <a:rPr lang="fr-FR" sz="2400" i="1" dirty="0"/>
              <a:t>à ce jour.</a:t>
            </a:r>
            <a:endParaRPr lang="fr-FR" dirty="0"/>
          </a:p>
        </p:txBody>
      </p:sp>
    </p:spTree>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43362" name="Picture 2" descr="Afficher l'image d'origine"/>
          <p:cNvPicPr>
            <a:picLocks noChangeAspect="1" noChangeArrowheads="1"/>
          </p:cNvPicPr>
          <p:nvPr/>
        </p:nvPicPr>
        <p:blipFill>
          <a:blip r:embed="rId2"/>
          <a:srcRect/>
          <a:stretch>
            <a:fillRect/>
          </a:stretch>
        </p:blipFill>
        <p:spPr bwMode="auto">
          <a:xfrm>
            <a:off x="2245631" y="531496"/>
            <a:ext cx="7338338" cy="5960744"/>
          </a:xfrm>
          <a:prstGeom prst="rect">
            <a:avLst/>
          </a:prstGeom>
          <a:noFill/>
        </p:spPr>
      </p:pic>
    </p:spTree>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43362" name="Picture 2" descr="http://ee_ce_img.s3.amazonaws.com/cache/ce_img/media/remote/ce_img/https_ee_channel_images.s3.amazonaws.com/article-figures/9237/article-g03_400_379.jpg"/>
          <p:cNvPicPr>
            <a:picLocks noChangeAspect="1" noChangeArrowheads="1"/>
          </p:cNvPicPr>
          <p:nvPr/>
        </p:nvPicPr>
        <p:blipFill>
          <a:blip r:embed="rId2"/>
          <a:srcRect/>
          <a:stretch>
            <a:fillRect/>
          </a:stretch>
        </p:blipFill>
        <p:spPr bwMode="auto">
          <a:xfrm>
            <a:off x="1580606" y="930532"/>
            <a:ext cx="9196251" cy="5496531"/>
          </a:xfrm>
          <a:prstGeom prst="rect">
            <a:avLst/>
          </a:prstGeom>
          <a:noFill/>
        </p:spPr>
      </p:pic>
    </p:spTree>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45410" name="Picture 2" descr="http://journal.publications.chestnet.org/data/Journals/CHEST/22062/zcb0060708850002.jpeg"/>
          <p:cNvPicPr>
            <a:picLocks noChangeAspect="1" noChangeArrowheads="1"/>
          </p:cNvPicPr>
          <p:nvPr/>
        </p:nvPicPr>
        <p:blipFill>
          <a:blip r:embed="rId2"/>
          <a:srcRect/>
          <a:stretch>
            <a:fillRect/>
          </a:stretch>
        </p:blipFill>
        <p:spPr bwMode="auto">
          <a:xfrm>
            <a:off x="2742021" y="1423715"/>
            <a:ext cx="5248275" cy="3924301"/>
          </a:xfrm>
          <a:prstGeom prst="rect">
            <a:avLst/>
          </a:prstGeom>
          <a:noFill/>
        </p:spPr>
      </p:pic>
    </p:spTree>
  </p:cSld>
  <p:clrMapOvr>
    <a:masterClrMapping/>
  </p:clrMapOvr>
  <p:transition/>
</p:sld>
</file>

<file path=ppt/slides/slide8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28002" name="Picture 2" descr="Afficher l'image d'origine"/>
          <p:cNvPicPr>
            <a:picLocks noChangeAspect="1" noChangeArrowheads="1"/>
          </p:cNvPicPr>
          <p:nvPr/>
        </p:nvPicPr>
        <p:blipFill>
          <a:blip r:embed="rId2"/>
          <a:srcRect/>
          <a:stretch>
            <a:fillRect/>
          </a:stretch>
        </p:blipFill>
        <p:spPr bwMode="auto">
          <a:xfrm>
            <a:off x="679269" y="1280160"/>
            <a:ext cx="11011988" cy="496388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ZoneTexte 4"/>
          <p:cNvSpPr txBox="1"/>
          <p:nvPr/>
        </p:nvSpPr>
        <p:spPr>
          <a:xfrm>
            <a:off x="416860" y="0"/>
            <a:ext cx="11775140" cy="769441"/>
          </a:xfrm>
          <a:prstGeom prst="rect">
            <a:avLst/>
          </a:prstGeom>
          <a:noFill/>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FR" sz="4400" b="1" dirty="0">
                <a:solidFill>
                  <a:srgbClr val="FF0000"/>
                </a:solidFill>
              </a:rPr>
              <a:t>Mécanismes de l’hypoventilation alvéolaire  </a:t>
            </a:r>
          </a:p>
        </p:txBody>
      </p:sp>
    </p:spTree>
  </p:cSld>
  <p:clrMapOvr>
    <a:masterClrMapping/>
  </p:clrMapOvr>
  <p:transition/>
</p:sld>
</file>

<file path=ppt/slides/slide8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38242" name="Picture 2" descr="Afficher l'image d'origine"/>
          <p:cNvPicPr>
            <a:picLocks noChangeAspect="1" noChangeArrowheads="1"/>
          </p:cNvPicPr>
          <p:nvPr/>
        </p:nvPicPr>
        <p:blipFill>
          <a:blip r:embed="rId2"/>
          <a:srcRect/>
          <a:stretch>
            <a:fillRect/>
          </a:stretch>
        </p:blipFill>
        <p:spPr bwMode="auto">
          <a:xfrm>
            <a:off x="966651" y="1031966"/>
            <a:ext cx="10502538" cy="5551714"/>
          </a:xfrm>
          <a:prstGeom prst="rect">
            <a:avLst/>
          </a:prstGeom>
          <a:noFill/>
        </p:spPr>
      </p:pic>
      <p:sp>
        <p:nvSpPr>
          <p:cNvPr id="3" name="ZoneTexte 4"/>
          <p:cNvSpPr txBox="1"/>
          <p:nvPr/>
        </p:nvSpPr>
        <p:spPr>
          <a:xfrm>
            <a:off x="416860" y="0"/>
            <a:ext cx="11775140" cy="769441"/>
          </a:xfrm>
          <a:prstGeom prst="rect">
            <a:avLst/>
          </a:prstGeom>
          <a:noFill/>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FR" sz="4400" b="1" dirty="0">
                <a:solidFill>
                  <a:srgbClr val="FF0000"/>
                </a:solidFill>
              </a:rPr>
              <a:t>Mécanismes de l’hypoventilation alvéolaire  </a:t>
            </a:r>
          </a:p>
        </p:txBody>
      </p:sp>
    </p:spTree>
  </p:cSld>
  <p:clrMapOvr>
    <a:masterClrMapping/>
  </p:clrMapOvr>
  <p:transition/>
</p:sld>
</file>

<file path=ppt/slides/slide8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30050" name="Picture 2" descr="Afficher l'image d'origine"/>
          <p:cNvPicPr>
            <a:picLocks noChangeAspect="1" noChangeArrowheads="1"/>
          </p:cNvPicPr>
          <p:nvPr/>
        </p:nvPicPr>
        <p:blipFill>
          <a:blip r:embed="rId2"/>
          <a:srcRect/>
          <a:stretch>
            <a:fillRect/>
          </a:stretch>
        </p:blipFill>
        <p:spPr bwMode="auto">
          <a:xfrm>
            <a:off x="888273" y="1130255"/>
            <a:ext cx="10554789" cy="5166042"/>
          </a:xfrm>
          <a:prstGeom prst="rect">
            <a:avLst/>
          </a:prstGeom>
          <a:noFill/>
        </p:spPr>
      </p:pic>
      <p:sp>
        <p:nvSpPr>
          <p:cNvPr id="3" name="ZoneTexte 4"/>
          <p:cNvSpPr txBox="1"/>
          <p:nvPr/>
        </p:nvSpPr>
        <p:spPr>
          <a:xfrm>
            <a:off x="416860" y="0"/>
            <a:ext cx="11775140" cy="769441"/>
          </a:xfrm>
          <a:prstGeom prst="rect">
            <a:avLst/>
          </a:prstGeom>
          <a:noFill/>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FR" sz="4400" b="1" dirty="0">
                <a:solidFill>
                  <a:srgbClr val="FF0000"/>
                </a:solidFill>
              </a:rPr>
              <a:t>Mécanismes de l’hypoventilation alvéolaire  </a:t>
            </a:r>
          </a:p>
        </p:txBody>
      </p:sp>
    </p:spTree>
  </p:cSld>
  <p:clrMapOvr>
    <a:masterClrMapping/>
  </p:clrMapOvr>
  <p:transition/>
</p:sld>
</file>

<file path=ppt/slides/slide8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p:nvPr/>
        </p:nvSpPr>
        <p:spPr>
          <a:xfrm>
            <a:off x="1324303" y="2459504"/>
            <a:ext cx="7819697" cy="3046988"/>
          </a:xfrm>
          <a:prstGeom prst="rect">
            <a:avLst/>
          </a:prstGeom>
        </p:spPr>
        <p:txBody>
          <a:bodyPr wrap="square">
            <a:spAutoFit/>
          </a:bodyPr>
          <a:lstStyle/>
          <a:p>
            <a:pPr>
              <a:buFont typeface="Wingdings" pitchFamily="2" charset="2"/>
              <a:buChar char="Ø"/>
            </a:pPr>
            <a:r>
              <a:rPr lang="fr-FR" sz="2800" dirty="0"/>
              <a:t>Diminution du VRE et de la CRF</a:t>
            </a:r>
          </a:p>
          <a:p>
            <a:pPr>
              <a:buFont typeface="Wingdings" pitchFamily="2" charset="2"/>
              <a:buChar char="Ø"/>
            </a:pPr>
            <a:r>
              <a:rPr lang="fr-FR" sz="2800" dirty="0"/>
              <a:t>VR normal ou modérément abaissé</a:t>
            </a:r>
          </a:p>
          <a:p>
            <a:pPr>
              <a:buFont typeface="Wingdings" pitchFamily="2" charset="2"/>
              <a:buChar char="Ø"/>
            </a:pPr>
            <a:r>
              <a:rPr lang="fr-FR" sz="2800" dirty="0"/>
              <a:t>Réduction de la compliance thoracique</a:t>
            </a:r>
          </a:p>
          <a:p>
            <a:r>
              <a:rPr lang="fr-FR" sz="2800" dirty="0"/>
              <a:t>         –     </a:t>
            </a:r>
            <a:r>
              <a:rPr lang="fr-FR" sz="2400" dirty="0"/>
              <a:t>Augmentation du travail des muscles respiratoires</a:t>
            </a:r>
          </a:p>
          <a:p>
            <a:r>
              <a:rPr lang="fr-FR" sz="2400" dirty="0"/>
              <a:t>           –      Augmentation du coût en O2</a:t>
            </a:r>
          </a:p>
          <a:p>
            <a:pPr>
              <a:buFont typeface="Wingdings" pitchFamily="2" charset="2"/>
              <a:buChar char="Ø"/>
            </a:pPr>
            <a:r>
              <a:rPr lang="fr-FR" sz="2800" dirty="0"/>
              <a:t>Diminution de la chémosensibilité</a:t>
            </a:r>
            <a:endParaRPr lang="fr-FR" sz="3200" dirty="0"/>
          </a:p>
          <a:p>
            <a:r>
              <a:rPr lang="fr-FR" sz="2400" dirty="0"/>
              <a:t>(obésité avec hypercapnie)</a:t>
            </a:r>
            <a:endParaRPr lang="fr-FR" sz="3200" dirty="0"/>
          </a:p>
        </p:txBody>
      </p:sp>
      <p:sp>
        <p:nvSpPr>
          <p:cNvPr id="3" name="Rectangle 2"/>
          <p:cNvSpPr/>
          <p:nvPr/>
        </p:nvSpPr>
        <p:spPr>
          <a:xfrm>
            <a:off x="4744273" y="690320"/>
            <a:ext cx="1949893" cy="769441"/>
          </a:xfrm>
          <a:prstGeom prst="rect">
            <a:avLst/>
          </a:prstGeom>
        </p:spPr>
        <p:txBody>
          <a:bodyPr wrap="none">
            <a:spAutoFit/>
          </a:bodyPr>
          <a:lstStyle/>
          <a:p>
            <a:r>
              <a:rPr lang="fr-FR" sz="4400" dirty="0">
                <a:solidFill>
                  <a:srgbClr val="FF0000"/>
                </a:solidFill>
              </a:rPr>
              <a:t>Obésité</a:t>
            </a:r>
          </a:p>
        </p:txBody>
      </p:sp>
    </p:spTree>
    <p:extLst>
      <p:ext uri="{BB962C8B-B14F-4D97-AF65-F5344CB8AC3E}">
        <p14:creationId xmlns:p14="http://schemas.microsoft.com/office/powerpoint/2010/main" val="2961829541"/>
      </p:ext>
    </p:extLst>
  </p:cSld>
  <p:clrMapOvr>
    <a:masterClrMapping/>
  </p:clrMapOvr>
  <p:transition/>
</p:sld>
</file>

<file path=ppt/slides/slide8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29026" name="Picture 2" descr="Afficher l'image d'origine"/>
          <p:cNvPicPr>
            <a:picLocks noChangeAspect="1" noChangeArrowheads="1"/>
          </p:cNvPicPr>
          <p:nvPr/>
        </p:nvPicPr>
        <p:blipFill>
          <a:blip r:embed="rId2"/>
          <a:srcRect/>
          <a:stretch>
            <a:fillRect/>
          </a:stretch>
        </p:blipFill>
        <p:spPr bwMode="auto">
          <a:xfrm>
            <a:off x="627015" y="1005840"/>
            <a:ext cx="11286311" cy="5342708"/>
          </a:xfrm>
          <a:prstGeom prst="rect">
            <a:avLst/>
          </a:prstGeom>
          <a:noFill/>
        </p:spPr>
      </p:pic>
      <p:sp>
        <p:nvSpPr>
          <p:cNvPr id="3" name="ZoneTexte 4"/>
          <p:cNvSpPr txBox="1"/>
          <p:nvPr/>
        </p:nvSpPr>
        <p:spPr>
          <a:xfrm>
            <a:off x="416860" y="0"/>
            <a:ext cx="11775140" cy="769441"/>
          </a:xfrm>
          <a:prstGeom prst="rect">
            <a:avLst/>
          </a:prstGeom>
          <a:noFill/>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FR" sz="4400" b="1" dirty="0">
                <a:solidFill>
                  <a:srgbClr val="FF0000"/>
                </a:solidFill>
              </a:rPr>
              <a:t>Mécanismes de l’hypoventilation alvéolaire  </a:t>
            </a:r>
          </a:p>
        </p:txBody>
      </p:sp>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me 4"/>
          <p:cNvGraphicFramePr/>
          <p:nvPr>
            <p:extLst>
              <p:ext uri="{D42A27DB-BD31-4B8C-83A1-F6EECF244321}">
                <p14:modId xmlns:p14="http://schemas.microsoft.com/office/powerpoint/2010/main" val="1717411046"/>
              </p:ext>
            </p:extLst>
          </p:nvPr>
        </p:nvGraphicFramePr>
        <p:xfrm>
          <a:off x="895531" y="1645919"/>
          <a:ext cx="6692385" cy="343432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Picture 4" descr="http://formathon.fr/ftp/2014/book-2014/efr4.jpg"/>
          <p:cNvPicPr>
            <a:picLocks noChangeAspect="1" noChangeArrowheads="1"/>
          </p:cNvPicPr>
          <p:nvPr/>
        </p:nvPicPr>
        <p:blipFill>
          <a:blip r:embed="rId7" cstate="print"/>
          <a:srcRect l="11829" t="13226" r="11645"/>
          <a:stretch>
            <a:fillRect/>
          </a:stretch>
        </p:blipFill>
        <p:spPr bwMode="auto">
          <a:xfrm>
            <a:off x="7276754" y="4222792"/>
            <a:ext cx="1570824" cy="1214446"/>
          </a:xfrm>
          <a:prstGeom prst="rect">
            <a:avLst/>
          </a:prstGeom>
          <a:noFill/>
          <a:ln>
            <a:solidFill>
              <a:srgbClr val="C00000"/>
            </a:solidFill>
          </a:ln>
        </p:spPr>
      </p:pic>
      <p:pic>
        <p:nvPicPr>
          <p:cNvPr id="7" name="Picture 8" descr="http://images.slideplayer.fr/2/507659/slides/slide_22.jpg"/>
          <p:cNvPicPr>
            <a:picLocks noChangeAspect="1" noChangeArrowheads="1"/>
          </p:cNvPicPr>
          <p:nvPr/>
        </p:nvPicPr>
        <p:blipFill>
          <a:blip r:embed="rId8"/>
          <a:srcRect l="12458" t="31146" r="13621" b="12790"/>
          <a:stretch>
            <a:fillRect/>
          </a:stretch>
        </p:blipFill>
        <p:spPr bwMode="auto">
          <a:xfrm>
            <a:off x="9231755" y="1508148"/>
            <a:ext cx="2401905" cy="1214446"/>
          </a:xfrm>
          <a:prstGeom prst="rect">
            <a:avLst/>
          </a:prstGeom>
          <a:noFill/>
        </p:spPr>
      </p:pic>
      <p:pic>
        <p:nvPicPr>
          <p:cNvPr id="8" name="Picture 10" descr="http://www.rirlorraine.org/rirlor/images/local/data/library/fibrose_pulm.jpg"/>
          <p:cNvPicPr>
            <a:picLocks noChangeAspect="1" noChangeArrowheads="1"/>
          </p:cNvPicPr>
          <p:nvPr/>
        </p:nvPicPr>
        <p:blipFill>
          <a:blip r:embed="rId9"/>
          <a:srcRect/>
          <a:stretch>
            <a:fillRect/>
          </a:stretch>
        </p:blipFill>
        <p:spPr bwMode="auto">
          <a:xfrm>
            <a:off x="7776008" y="2865470"/>
            <a:ext cx="1571604" cy="1145026"/>
          </a:xfrm>
          <a:prstGeom prst="rect">
            <a:avLst/>
          </a:prstGeom>
          <a:noFill/>
        </p:spPr>
      </p:pic>
      <p:pic>
        <p:nvPicPr>
          <p:cNvPr id="9" name="Picture 12" descr="http://trendingevolution.com/wp-content/uploads/2013/03/Capture-d%E2%80%99%C3%A9cran-2013-03-28-%C3%A0-06.56.16.png"/>
          <p:cNvPicPr>
            <a:picLocks noChangeAspect="1" noChangeArrowheads="1"/>
          </p:cNvPicPr>
          <p:nvPr/>
        </p:nvPicPr>
        <p:blipFill>
          <a:blip r:embed="rId10" cstate="print"/>
          <a:srcRect l="36103" r="13464"/>
          <a:stretch>
            <a:fillRect/>
          </a:stretch>
        </p:blipFill>
        <p:spPr bwMode="auto">
          <a:xfrm>
            <a:off x="7776008" y="1483392"/>
            <a:ext cx="1143008" cy="1310640"/>
          </a:xfrm>
          <a:prstGeom prst="rect">
            <a:avLst/>
          </a:prstGeom>
          <a:noFill/>
        </p:spPr>
      </p:pic>
      <p:pic>
        <p:nvPicPr>
          <p:cNvPr id="10" name="Picture 14" descr="http://www.sbioak.org/amazing%20world3/Another%206%20Strange%20Medical%20Syndromes_files/image003.jpg"/>
          <p:cNvPicPr>
            <a:picLocks noChangeAspect="1" noChangeArrowheads="1"/>
          </p:cNvPicPr>
          <p:nvPr/>
        </p:nvPicPr>
        <p:blipFill>
          <a:blip r:embed="rId11"/>
          <a:srcRect/>
          <a:stretch>
            <a:fillRect/>
          </a:stretch>
        </p:blipFill>
        <p:spPr bwMode="auto">
          <a:xfrm>
            <a:off x="9561959" y="2794032"/>
            <a:ext cx="1500198" cy="1236830"/>
          </a:xfrm>
          <a:prstGeom prst="rect">
            <a:avLst/>
          </a:prstGeom>
          <a:noFill/>
        </p:spPr>
      </p:pic>
      <p:pic>
        <p:nvPicPr>
          <p:cNvPr id="11" name="Picture 16" descr="http://campus.cerimes.fr/endocrinologie/enseignement/item248/site/html/images/fig28-1.jpg"/>
          <p:cNvPicPr>
            <a:picLocks noChangeAspect="1" noChangeArrowheads="1"/>
          </p:cNvPicPr>
          <p:nvPr/>
        </p:nvPicPr>
        <p:blipFill>
          <a:blip r:embed="rId12"/>
          <a:srcRect/>
          <a:stretch>
            <a:fillRect/>
          </a:stretch>
        </p:blipFill>
        <p:spPr bwMode="auto">
          <a:xfrm>
            <a:off x="8915755" y="4079916"/>
            <a:ext cx="2789343" cy="1754187"/>
          </a:xfrm>
          <a:prstGeom prst="rect">
            <a:avLst/>
          </a:prstGeom>
          <a:noFill/>
        </p:spPr>
      </p:pic>
      <p:pic>
        <p:nvPicPr>
          <p:cNvPr id="12" name="Picture 2" descr="http://www.accrosante.com/images/cancer_tyroide.jpg"/>
          <p:cNvPicPr>
            <a:picLocks noChangeAspect="1" noChangeArrowheads="1"/>
          </p:cNvPicPr>
          <p:nvPr/>
        </p:nvPicPr>
        <p:blipFill>
          <a:blip r:embed="rId13"/>
          <a:srcRect/>
          <a:stretch>
            <a:fillRect/>
          </a:stretch>
        </p:blipFill>
        <p:spPr bwMode="auto">
          <a:xfrm>
            <a:off x="10204900" y="5016873"/>
            <a:ext cx="1214446" cy="1277597"/>
          </a:xfrm>
          <a:prstGeom prst="rect">
            <a:avLst/>
          </a:prstGeom>
          <a:noFill/>
        </p:spPr>
      </p:pic>
      <p:sp>
        <p:nvSpPr>
          <p:cNvPr id="13" name="Rectangle 12"/>
          <p:cNvSpPr/>
          <p:nvPr/>
        </p:nvSpPr>
        <p:spPr>
          <a:xfrm>
            <a:off x="506521" y="274320"/>
            <a:ext cx="5920788" cy="923330"/>
          </a:xfrm>
          <a:prstGeom prst="rect">
            <a:avLst/>
          </a:prstGeom>
        </p:spPr>
        <p:txBody>
          <a:bodyPr wrap="non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4400" dirty="0">
                <a:solidFill>
                  <a:srgbClr val="C00000"/>
                </a:solidFill>
              </a:rPr>
              <a:t>Diagnostic d’</a:t>
            </a:r>
            <a:r>
              <a:rPr lang="fr-FR" sz="5400" b="1" dirty="0">
                <a:solidFill>
                  <a:srgbClr val="C00000"/>
                </a:solidFill>
              </a:rPr>
              <a:t>exclusion</a:t>
            </a:r>
            <a:r>
              <a:rPr lang="fr-FR" sz="4400" dirty="0">
                <a:solidFill>
                  <a:srgbClr val="C00000"/>
                </a:solidFill>
              </a:rPr>
              <a:t> </a:t>
            </a:r>
          </a:p>
        </p:txBody>
      </p:sp>
      <p:pic>
        <p:nvPicPr>
          <p:cNvPr id="14" name="Picture 2" descr="Afficher l'image d'origine"/>
          <p:cNvPicPr>
            <a:picLocks noChangeAspect="1" noChangeArrowheads="1"/>
          </p:cNvPicPr>
          <p:nvPr/>
        </p:nvPicPr>
        <p:blipFill>
          <a:blip r:embed="rId14"/>
          <a:srcRect/>
          <a:stretch>
            <a:fillRect/>
          </a:stretch>
        </p:blipFill>
        <p:spPr bwMode="auto">
          <a:xfrm>
            <a:off x="3575922" y="2138712"/>
            <a:ext cx="3057889" cy="2295813"/>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par>
                                <p:cTn id="8" presetID="21" presetClass="entr" presetSubtype="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heel(1)">
                                      <p:cBhvr>
                                        <p:cTn id="10" dur="2000"/>
                                        <p:tgtEl>
                                          <p:spTgt spid="7"/>
                                        </p:tgtEl>
                                      </p:cBhvr>
                                    </p:animEffect>
                                  </p:childTnLst>
                                </p:cTn>
                              </p:par>
                              <p:par>
                                <p:cTn id="11" presetID="21" presetClass="entr" presetSubtype="1"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heel(1)">
                                      <p:cBhvr>
                                        <p:cTn id="13" dur="2000"/>
                                        <p:tgtEl>
                                          <p:spTgt spid="8"/>
                                        </p:tgtEl>
                                      </p:cBhvr>
                                    </p:animEffect>
                                  </p:childTnLst>
                                </p:cTn>
                              </p:par>
                              <p:par>
                                <p:cTn id="14" presetID="21" presetClass="entr" presetSubtype="1"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heel(1)">
                                      <p:cBhvr>
                                        <p:cTn id="16" dur="2000"/>
                                        <p:tgtEl>
                                          <p:spTgt spid="9"/>
                                        </p:tgtEl>
                                      </p:cBhvr>
                                    </p:animEffect>
                                  </p:childTnLst>
                                </p:cTn>
                              </p:par>
                              <p:par>
                                <p:cTn id="17" presetID="21" presetClass="entr" presetSubtype="1"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heel(1)">
                                      <p:cBhvr>
                                        <p:cTn id="19" dur="2000"/>
                                        <p:tgtEl>
                                          <p:spTgt spid="10"/>
                                        </p:tgtEl>
                                      </p:cBhvr>
                                    </p:animEffect>
                                  </p:childTnLst>
                                </p:cTn>
                              </p:par>
                              <p:par>
                                <p:cTn id="20" presetID="21" presetClass="entr" presetSubtype="1"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heel(1)">
                                      <p:cBhvr>
                                        <p:cTn id="22" dur="2000"/>
                                        <p:tgtEl>
                                          <p:spTgt spid="11"/>
                                        </p:tgtEl>
                                      </p:cBhvr>
                                    </p:animEffect>
                                  </p:childTnLst>
                                </p:cTn>
                              </p:par>
                              <p:par>
                                <p:cTn id="23" presetID="21" presetClass="entr" presetSubtype="1"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wheel(1)">
                                      <p:cBhvr>
                                        <p:cTn id="25"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Espace réservé du contenu 3"/>
          <p:cNvSpPr txBox="1">
            <a:spLocks/>
          </p:cNvSpPr>
          <p:nvPr/>
        </p:nvSpPr>
        <p:spPr>
          <a:xfrm>
            <a:off x="595808" y="5324495"/>
            <a:ext cx="10972800" cy="1252537"/>
          </a:xfrm>
          <a:prstGeom prst="rect">
            <a:avLst/>
          </a:prstGeom>
          <a:solidFill>
            <a:schemeClr val="bg1">
              <a:lumMod val="85000"/>
            </a:schemeClr>
          </a:solidFill>
          <a:ln w="9525">
            <a:solidFill>
              <a:schemeClr val="bg1">
                <a:lumMod val="95000"/>
              </a:schemeClr>
            </a:solidFill>
            <a:miter lim="800000"/>
            <a:headEnd/>
            <a:tailEnd/>
          </a:ln>
          <a:effectLst>
            <a:outerShdw blurRad="63500" sx="102000" sy="102000" algn="ctr" rotWithShape="0">
              <a:prstClr val="black">
                <a:alpha val="40000"/>
              </a:prstClr>
            </a:outerShdw>
          </a:effectLst>
        </p:spPr>
        <p:txBody>
          <a:bodyPr vert="horz" wrap="square" lIns="91440" tIns="45720" rIns="91440" bIns="45720" numCol="1" anchor="ctr" anchorCtr="0" compatLnSpc="1">
            <a:prstTxWarp prst="textNoShape">
              <a:avLst/>
            </a:prstTxWarp>
            <a:noAutofit/>
          </a:bodyPr>
          <a:lstStyle>
            <a:lvl1pPr algn="ctr" eaLnBrk="1" hangingPunct="1">
              <a:defRPr sz="3600">
                <a:latin typeface="+mj-lt"/>
              </a:defRPr>
            </a:lvl1pPr>
            <a:lvl2pPr algn="ctr" eaLnBrk="0" hangingPunct="0">
              <a:defRPr sz="4400">
                <a:latin typeface="Calibri" pitchFamily="84" charset="0"/>
              </a:defRPr>
            </a:lvl2pPr>
            <a:lvl3pPr algn="ctr" eaLnBrk="0" hangingPunct="0">
              <a:defRPr sz="4400">
                <a:latin typeface="Calibri" pitchFamily="84" charset="0"/>
              </a:defRPr>
            </a:lvl3pPr>
            <a:lvl4pPr algn="ctr" eaLnBrk="0" hangingPunct="0">
              <a:defRPr sz="4400">
                <a:latin typeface="Calibri" pitchFamily="84" charset="0"/>
              </a:defRPr>
            </a:lvl4pPr>
            <a:lvl5pPr algn="ctr" eaLnBrk="0" hangingPunct="0">
              <a:defRPr sz="4400">
                <a:latin typeface="Calibri" pitchFamily="84" charset="0"/>
              </a:defRPr>
            </a:lvl5pPr>
            <a:lvl6pPr marL="457200" algn="ctr" fontAlgn="base">
              <a:spcBef>
                <a:spcPct val="0"/>
              </a:spcBef>
              <a:spcAft>
                <a:spcPct val="0"/>
              </a:spcAft>
              <a:defRPr sz="4400">
                <a:latin typeface="Calibri" pitchFamily="84" charset="0"/>
              </a:defRPr>
            </a:lvl6pPr>
            <a:lvl7pPr marL="914400" algn="ctr" fontAlgn="base">
              <a:spcBef>
                <a:spcPct val="0"/>
              </a:spcBef>
              <a:spcAft>
                <a:spcPct val="0"/>
              </a:spcAft>
              <a:defRPr sz="4400">
                <a:latin typeface="Calibri" pitchFamily="84" charset="0"/>
              </a:defRPr>
            </a:lvl7pPr>
            <a:lvl8pPr marL="1371600" algn="ctr" fontAlgn="base">
              <a:spcBef>
                <a:spcPct val="0"/>
              </a:spcBef>
              <a:spcAft>
                <a:spcPct val="0"/>
              </a:spcAft>
              <a:defRPr sz="4400">
                <a:latin typeface="Calibri" pitchFamily="84" charset="0"/>
              </a:defRPr>
            </a:lvl8pPr>
            <a:lvl9pPr marL="1828800" algn="ctr" fontAlgn="base">
              <a:spcBef>
                <a:spcPct val="0"/>
              </a:spcBef>
              <a:spcAft>
                <a:spcPct val="0"/>
              </a:spcAft>
              <a:defRPr sz="4400">
                <a:latin typeface="Calibri" pitchFamily="84" charset="0"/>
              </a:defRPr>
            </a:lvl9pPr>
          </a:lstStyle>
          <a:p>
            <a:r>
              <a:rPr lang="fr-FR" sz="2800" dirty="0"/>
              <a:t>Augmentation travail respiratoire</a:t>
            </a:r>
          </a:p>
          <a:p>
            <a:r>
              <a:rPr lang="fr-FR" sz="2800" dirty="0"/>
              <a:t>Hypoxémie</a:t>
            </a:r>
          </a:p>
          <a:p>
            <a:r>
              <a:rPr lang="fr-FR" sz="2800" dirty="0"/>
              <a:t>Syndrome obésité -hypoventilation</a:t>
            </a:r>
          </a:p>
        </p:txBody>
      </p:sp>
      <p:sp>
        <p:nvSpPr>
          <p:cNvPr id="4" name="Espace réservé du contenu 3"/>
          <p:cNvSpPr>
            <a:spLocks noGrp="1"/>
          </p:cNvSpPr>
          <p:nvPr>
            <p:ph idx="1"/>
          </p:nvPr>
        </p:nvSpPr>
        <p:spPr>
          <a:xfrm>
            <a:off x="594784" y="1500174"/>
            <a:ext cx="10972800" cy="3471874"/>
          </a:xfrm>
          <a:solidFill>
            <a:schemeClr val="bg1"/>
          </a:solidFill>
          <a:effectLst>
            <a:outerShdw blurRad="63500" sx="102000" sy="102000" algn="ctr" rotWithShape="0">
              <a:prstClr val="black">
                <a:alpha val="40000"/>
              </a:prstClr>
            </a:outerShdw>
          </a:effectLst>
        </p:spPr>
        <p:txBody>
          <a:bodyPr>
            <a:noAutofit/>
          </a:bodyPr>
          <a:lstStyle/>
          <a:p>
            <a:pPr eaLnBrk="1" hangingPunct="1">
              <a:spcBef>
                <a:spcPts val="600"/>
              </a:spcBef>
              <a:defRPr/>
            </a:pPr>
            <a:r>
              <a:rPr lang="fr-FR" sz="2400" dirty="0"/>
              <a:t>Syndrome </a:t>
            </a:r>
            <a:r>
              <a:rPr lang="fr-FR" sz="2400" dirty="0">
                <a:effectLst>
                  <a:outerShdw blurRad="38100" dist="38100" dir="2700000" algn="tl">
                    <a:srgbClr val="DDDDDD"/>
                  </a:outerShdw>
                </a:effectLst>
              </a:rPr>
              <a:t>restrictif</a:t>
            </a:r>
            <a:r>
              <a:rPr lang="fr-FR" sz="2400" dirty="0"/>
              <a:t> : </a:t>
            </a:r>
          </a:p>
          <a:p>
            <a:pPr lvl="1" eaLnBrk="1" hangingPunct="1">
              <a:spcBef>
                <a:spcPts val="600"/>
              </a:spcBef>
              <a:defRPr/>
            </a:pPr>
            <a:r>
              <a:rPr lang="fr-FR" sz="2000" dirty="0">
                <a:ea typeface="Lucida Grande" pitchFamily="84" charset="0"/>
                <a:cs typeface="Lucida Grande" pitchFamily="84" charset="0"/>
              </a:rPr>
              <a:t>↘</a:t>
            </a:r>
            <a:r>
              <a:rPr lang="fr-FR" sz="2000" dirty="0"/>
              <a:t> compliance pariétale et parenchymateuse</a:t>
            </a:r>
          </a:p>
          <a:p>
            <a:pPr lvl="1" eaLnBrk="1" hangingPunct="1">
              <a:spcBef>
                <a:spcPts val="600"/>
              </a:spcBef>
              <a:defRPr/>
            </a:pPr>
            <a:r>
              <a:rPr lang="fr-FR" sz="2000" dirty="0">
                <a:ea typeface="ヒラギノ角ゴ ProN W3" pitchFamily="84" charset="-128"/>
                <a:cs typeface="ヒラギノ角ゴ ProN W3" pitchFamily="84" charset="-128"/>
              </a:rPr>
              <a:t>↗</a:t>
            </a:r>
            <a:r>
              <a:rPr lang="fr-FR" sz="2000" dirty="0"/>
              <a:t> volume sanguin </a:t>
            </a:r>
            <a:r>
              <a:rPr lang="fr-FR" sz="2000" dirty="0" err="1"/>
              <a:t>intrapulmonaire</a:t>
            </a:r>
            <a:r>
              <a:rPr lang="fr-FR" sz="2000" dirty="0"/>
              <a:t> </a:t>
            </a:r>
          </a:p>
          <a:p>
            <a:pPr eaLnBrk="1" hangingPunct="1">
              <a:spcBef>
                <a:spcPts val="600"/>
              </a:spcBef>
              <a:defRPr/>
            </a:pPr>
            <a:r>
              <a:rPr lang="fr-FR" sz="2400" dirty="0"/>
              <a:t>Atélectasies</a:t>
            </a:r>
          </a:p>
          <a:p>
            <a:pPr eaLnBrk="1" hangingPunct="1">
              <a:spcBef>
                <a:spcPts val="600"/>
              </a:spcBef>
              <a:defRPr/>
            </a:pPr>
            <a:r>
              <a:rPr lang="fr-FR" sz="2400" dirty="0"/>
              <a:t>↗</a:t>
            </a:r>
            <a:r>
              <a:rPr lang="fr-FR" sz="2400" dirty="0">
                <a:effectLst>
                  <a:outerShdw blurRad="38100" dist="38100" dir="2700000" algn="tl">
                    <a:srgbClr val="DDDDDD"/>
                  </a:outerShdw>
                </a:effectLst>
              </a:rPr>
              <a:t>résistance</a:t>
            </a:r>
            <a:r>
              <a:rPr lang="fr-FR" sz="2400" dirty="0"/>
              <a:t> des voies aériennes</a:t>
            </a:r>
          </a:p>
          <a:p>
            <a:pPr eaLnBrk="1" hangingPunct="1">
              <a:spcBef>
                <a:spcPts val="600"/>
              </a:spcBef>
              <a:defRPr/>
            </a:pPr>
            <a:r>
              <a:rPr lang="fr-FR" sz="2400" dirty="0"/>
              <a:t>Production accrue </a:t>
            </a:r>
            <a:r>
              <a:rPr lang="fr-FR" sz="2400" dirty="0">
                <a:effectLst>
                  <a:outerShdw blurRad="38100" dist="38100" dir="2700000" algn="tl">
                    <a:srgbClr val="DDDDDD"/>
                  </a:outerShdw>
                </a:effectLst>
              </a:rPr>
              <a:t>CO</a:t>
            </a:r>
            <a:r>
              <a:rPr lang="fr-FR" sz="2400" baseline="-25000" dirty="0">
                <a:effectLst>
                  <a:outerShdw blurRad="38100" dist="38100" dir="2700000" algn="tl">
                    <a:srgbClr val="DDDDDD"/>
                  </a:outerShdw>
                </a:effectLst>
              </a:rPr>
              <a:t>2</a:t>
            </a:r>
            <a:r>
              <a:rPr lang="fr-FR" sz="2400" baseline="-25000" dirty="0"/>
              <a:t>  </a:t>
            </a:r>
            <a:r>
              <a:rPr lang="fr-FR" sz="2400" dirty="0"/>
              <a:t>(par ↗ quotient respiratoire)</a:t>
            </a:r>
          </a:p>
          <a:p>
            <a:pPr eaLnBrk="1" hangingPunct="1">
              <a:spcBef>
                <a:spcPts val="600"/>
              </a:spcBef>
              <a:defRPr/>
            </a:pPr>
            <a:r>
              <a:rPr lang="fr-FR" sz="2400" dirty="0"/>
              <a:t>Modification géométrie du </a:t>
            </a:r>
            <a:r>
              <a:rPr lang="fr-FR" sz="2400" dirty="0">
                <a:effectLst>
                  <a:outerShdw blurRad="38100" dist="38100" dir="2700000" algn="tl">
                    <a:srgbClr val="DDDDDD"/>
                  </a:outerShdw>
                </a:effectLst>
              </a:rPr>
              <a:t>diaphragme</a:t>
            </a:r>
          </a:p>
          <a:p>
            <a:pPr eaLnBrk="1" hangingPunct="1">
              <a:spcBef>
                <a:spcPts val="600"/>
              </a:spcBef>
              <a:defRPr/>
            </a:pPr>
            <a:r>
              <a:rPr lang="fr-FR" sz="2400" dirty="0">
                <a:effectLst>
                  <a:outerShdw blurRad="38100" dist="38100" dir="2700000" algn="tl">
                    <a:srgbClr val="DDDDDD"/>
                  </a:outerShdw>
                </a:effectLst>
              </a:rPr>
              <a:t>Hypertension artérielle pulmonaire</a:t>
            </a:r>
          </a:p>
          <a:p>
            <a:pPr eaLnBrk="1" hangingPunct="1">
              <a:spcBef>
                <a:spcPts val="600"/>
              </a:spcBef>
              <a:defRPr/>
            </a:pPr>
            <a:endParaRPr lang="fr-FR" sz="2400" dirty="0"/>
          </a:p>
        </p:txBody>
      </p:sp>
      <p:sp>
        <p:nvSpPr>
          <p:cNvPr id="5" name="Titre 1"/>
          <p:cNvSpPr>
            <a:spLocks noGrp="1"/>
          </p:cNvSpPr>
          <p:nvPr>
            <p:ph type="title"/>
          </p:nvPr>
        </p:nvSpPr>
        <p:spPr>
          <a:xfrm>
            <a:off x="567267" y="142852"/>
            <a:ext cx="10972800" cy="1143000"/>
          </a:xfrm>
          <a:solidFill>
            <a:schemeClr val="bg1">
              <a:lumMod val="85000"/>
            </a:schemeClr>
          </a:solidFill>
          <a:ln>
            <a:solidFill>
              <a:schemeClr val="bg1">
                <a:lumMod val="95000"/>
              </a:schemeClr>
            </a:solidFill>
          </a:ln>
          <a:effectLst>
            <a:outerShdw blurRad="63500" sx="102000" sy="102000" algn="ctr" rotWithShape="0">
              <a:prstClr val="black">
                <a:alpha val="40000"/>
              </a:prstClr>
            </a:outerShdw>
          </a:effectLst>
        </p:spPr>
        <p:txBody>
          <a:bodyPr>
            <a:normAutofit/>
          </a:bodyPr>
          <a:lstStyle/>
          <a:p>
            <a:pPr eaLnBrk="1" hangingPunct="1">
              <a:defRPr/>
            </a:pPr>
            <a:r>
              <a:rPr lang="fr-FR" sz="3600" dirty="0">
                <a:solidFill>
                  <a:srgbClr val="C00000"/>
                </a:solidFill>
              </a:rPr>
              <a:t>Risque pulmonaire </a:t>
            </a:r>
            <a:endParaRPr lang="fr-FR" sz="2800" i="1" dirty="0">
              <a:solidFill>
                <a:srgbClr val="C00000"/>
              </a:solidFill>
            </a:endParaRPr>
          </a:p>
        </p:txBody>
      </p:sp>
      <p:sp>
        <p:nvSpPr>
          <p:cNvPr id="21509" name="Rectangle 1029"/>
          <p:cNvSpPr>
            <a:spLocks noChangeArrowheads="1"/>
          </p:cNvSpPr>
          <p:nvPr/>
        </p:nvSpPr>
        <p:spPr bwMode="auto">
          <a:xfrm>
            <a:off x="13180484" y="1512888"/>
            <a:ext cx="184731" cy="369332"/>
          </a:xfrm>
          <a:prstGeom prst="rect">
            <a:avLst/>
          </a:prstGeom>
          <a:noFill/>
          <a:ln w="9525">
            <a:noFill/>
            <a:miter lim="800000"/>
            <a:headEnd/>
            <a:tailEnd/>
          </a:ln>
        </p:spPr>
        <p:txBody>
          <a:bodyPr wrap="none">
            <a:prstTxWarp prst="textNoShape">
              <a:avLst/>
            </a:prstTxWarp>
            <a:spAutoFit/>
          </a:bodyPr>
          <a:lstStyle/>
          <a:p>
            <a:endParaRPr lang="en-US"/>
          </a:p>
        </p:txBody>
      </p:sp>
      <p:sp>
        <p:nvSpPr>
          <p:cNvPr id="7" name="Flèche vers le bas 6"/>
          <p:cNvSpPr/>
          <p:nvPr/>
        </p:nvSpPr>
        <p:spPr>
          <a:xfrm>
            <a:off x="5808134" y="4929199"/>
            <a:ext cx="575733" cy="504825"/>
          </a:xfrm>
          <a:prstGeom prst="downArrow">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sz="1800"/>
          </a:p>
        </p:txBody>
      </p:sp>
      <p:pic>
        <p:nvPicPr>
          <p:cNvPr id="8" name="Picture 2"/>
          <p:cNvPicPr>
            <a:picLocks noChangeAspect="1" noChangeArrowheads="1"/>
          </p:cNvPicPr>
          <p:nvPr/>
        </p:nvPicPr>
        <p:blipFill>
          <a:blip r:embed="rId3" cstate="print">
            <a:lum bright="-6000"/>
          </a:blip>
          <a:srcRect/>
          <a:stretch>
            <a:fillRect/>
          </a:stretch>
        </p:blipFill>
        <p:spPr bwMode="auto">
          <a:xfrm>
            <a:off x="9144022" y="1500175"/>
            <a:ext cx="2419948" cy="1631953"/>
          </a:xfrm>
          <a:prstGeom prst="rect">
            <a:avLst/>
          </a:prstGeom>
          <a:ln>
            <a:noFill/>
          </a:ln>
          <a:effec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50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53" presetClass="entr" presetSubtype="16" fill="hold" grpId="0" nodeType="withEffect">
                                  <p:stCondLst>
                                    <p:cond delay="2000"/>
                                  </p:stCondLst>
                                  <p:childTnLst>
                                    <p:set>
                                      <p:cBhvr>
                                        <p:cTn id="9" dur="1" fill="hold">
                                          <p:stCondLst>
                                            <p:cond delay="0"/>
                                          </p:stCondLst>
                                        </p:cTn>
                                        <p:tgtEl>
                                          <p:spTgt spid="6"/>
                                        </p:tgtEl>
                                        <p:attrNameLst>
                                          <p:attrName>style.visibility</p:attrName>
                                        </p:attrNameLst>
                                      </p:cBhvr>
                                      <p:to>
                                        <p:strVal val="visible"/>
                                      </p:to>
                                    </p:set>
                                    <p:anim calcmode="lin" valueType="num">
                                      <p:cBhvr>
                                        <p:cTn id="10" dur="1000" fill="hold"/>
                                        <p:tgtEl>
                                          <p:spTgt spid="6"/>
                                        </p:tgtEl>
                                        <p:attrNameLst>
                                          <p:attrName>ppt_w</p:attrName>
                                        </p:attrNameLst>
                                      </p:cBhvr>
                                      <p:tavLst>
                                        <p:tav tm="0">
                                          <p:val>
                                            <p:fltVal val="0"/>
                                          </p:val>
                                        </p:tav>
                                        <p:tav tm="100000">
                                          <p:val>
                                            <p:strVal val="#ppt_w"/>
                                          </p:val>
                                        </p:tav>
                                      </p:tavLst>
                                    </p:anim>
                                    <p:anim calcmode="lin" valueType="num">
                                      <p:cBhvr>
                                        <p:cTn id="11" dur="1000" fill="hold"/>
                                        <p:tgtEl>
                                          <p:spTgt spid="6"/>
                                        </p:tgtEl>
                                        <p:attrNameLst>
                                          <p:attrName>ppt_h</p:attrName>
                                        </p:attrNameLst>
                                      </p:cBhvr>
                                      <p:tavLst>
                                        <p:tav tm="0">
                                          <p:val>
                                            <p:fltVal val="0"/>
                                          </p:val>
                                        </p:tav>
                                        <p:tav tm="100000">
                                          <p:val>
                                            <p:strVal val="#ppt_h"/>
                                          </p:val>
                                        </p:tav>
                                      </p:tavLst>
                                    </p:anim>
                                    <p:animEffect transition="in" filter="fade">
                                      <p:cBhvr>
                                        <p:cTn id="12"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9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37218" name="Picture 2" descr="Afficher l'image d'origine"/>
          <p:cNvPicPr>
            <a:picLocks noChangeAspect="1" noChangeArrowheads="1"/>
          </p:cNvPicPr>
          <p:nvPr/>
        </p:nvPicPr>
        <p:blipFill>
          <a:blip r:embed="rId2"/>
          <a:srcRect/>
          <a:stretch>
            <a:fillRect/>
          </a:stretch>
        </p:blipFill>
        <p:spPr bwMode="auto">
          <a:xfrm>
            <a:off x="2023562" y="805613"/>
            <a:ext cx="7420883" cy="5709850"/>
          </a:xfrm>
          <a:prstGeom prst="rect">
            <a:avLst/>
          </a:prstGeom>
          <a:noFill/>
        </p:spPr>
      </p:pic>
    </p:spTree>
  </p:cSld>
  <p:clrMapOvr>
    <a:masterClrMapping/>
  </p:clrMapOvr>
  <p:transition/>
</p:sld>
</file>

<file path=ppt/slides/slide9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050" name="Picture 2" descr="Afficher l'image d'origine"/>
          <p:cNvPicPr>
            <a:picLocks noChangeAspect="1" noChangeArrowheads="1"/>
          </p:cNvPicPr>
          <p:nvPr/>
        </p:nvPicPr>
        <p:blipFill>
          <a:blip r:embed="rId2"/>
          <a:srcRect/>
          <a:stretch>
            <a:fillRect/>
          </a:stretch>
        </p:blipFill>
        <p:spPr bwMode="auto">
          <a:xfrm>
            <a:off x="1332411" y="1080179"/>
            <a:ext cx="9431383" cy="5385935"/>
          </a:xfrm>
          <a:prstGeom prst="rect">
            <a:avLst/>
          </a:prstGeom>
          <a:noFill/>
        </p:spPr>
      </p:pic>
    </p:spTree>
  </p:cSld>
  <p:clrMapOvr>
    <a:masterClrMapping/>
  </p:clrMapOvr>
  <p:transition/>
</p:sld>
</file>

<file path=ppt/slides/slide9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srcRect/>
          <a:stretch>
            <a:fillRect/>
          </a:stretch>
        </p:blipFill>
        <p:spPr bwMode="auto">
          <a:xfrm>
            <a:off x="7493454" y="1389140"/>
            <a:ext cx="3400969" cy="2422764"/>
          </a:xfrm>
          <a:prstGeom prst="rect">
            <a:avLst/>
          </a:prstGeom>
          <a:noFill/>
          <a:ln w="9525">
            <a:noFill/>
            <a:miter lim="800000"/>
            <a:headEnd/>
            <a:tailEnd/>
          </a:ln>
          <a:effectLst/>
        </p:spPr>
      </p:pic>
      <p:pic>
        <p:nvPicPr>
          <p:cNvPr id="2051" name="Picture 3"/>
          <p:cNvPicPr>
            <a:picLocks noChangeAspect="1" noChangeArrowheads="1"/>
          </p:cNvPicPr>
          <p:nvPr/>
        </p:nvPicPr>
        <p:blipFill>
          <a:blip r:embed="rId3"/>
          <a:srcRect/>
          <a:stretch>
            <a:fillRect/>
          </a:stretch>
        </p:blipFill>
        <p:spPr bwMode="auto">
          <a:xfrm>
            <a:off x="7764100" y="4349932"/>
            <a:ext cx="3047861" cy="1790564"/>
          </a:xfrm>
          <a:prstGeom prst="rect">
            <a:avLst/>
          </a:prstGeom>
          <a:noFill/>
          <a:ln w="9525">
            <a:noFill/>
            <a:miter lim="800000"/>
            <a:headEnd/>
            <a:tailEnd/>
          </a:ln>
          <a:effectLst/>
        </p:spPr>
      </p:pic>
      <p:sp>
        <p:nvSpPr>
          <p:cNvPr id="4" name="Rectangle 3"/>
          <p:cNvSpPr/>
          <p:nvPr/>
        </p:nvSpPr>
        <p:spPr>
          <a:xfrm>
            <a:off x="862149" y="302512"/>
            <a:ext cx="10711542" cy="1046440"/>
          </a:xfrm>
          <a:prstGeom prst="rect">
            <a:avLst/>
          </a:prstGeom>
        </p:spPr>
        <p:txBody>
          <a:bodyPr wrap="square">
            <a:spAutoFit/>
          </a:bodyPr>
          <a:lstStyle/>
          <a:p>
            <a:pPr algn="ctr"/>
            <a:r>
              <a:rPr lang="fr-FR" sz="4400" b="1" dirty="0">
                <a:solidFill>
                  <a:srgbClr val="FF0000"/>
                </a:solidFill>
              </a:rPr>
              <a:t>Le syndrome obésité hypoventilation</a:t>
            </a:r>
          </a:p>
          <a:p>
            <a:r>
              <a:rPr lang="fr-FR" b="1" dirty="0"/>
              <a:t>Les troubles respiratoires au cours du sommeil : Syndrome d’apnées du sommeil</a:t>
            </a:r>
            <a:endParaRPr lang="fr-FR" dirty="0"/>
          </a:p>
        </p:txBody>
      </p:sp>
    </p:spTree>
  </p:cSld>
  <p:clrMapOvr>
    <a:masterClrMapping/>
  </p:clrMapOvr>
  <p:transition/>
</p:sld>
</file>

<file path=ppt/slides/slide9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2" name="Diagramme 1"/>
          <p:cNvGraphicFramePr/>
          <p:nvPr>
            <p:extLst>
              <p:ext uri="{D42A27DB-BD31-4B8C-83A1-F6EECF244321}">
                <p14:modId xmlns:p14="http://schemas.microsoft.com/office/powerpoint/2010/main" val="618516486"/>
              </p:ext>
            </p:extLst>
          </p:nvPr>
        </p:nvGraphicFramePr>
        <p:xfrm>
          <a:off x="-2460812" y="403412"/>
          <a:ext cx="14361459" cy="621824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ZoneTexte 4"/>
          <p:cNvSpPr txBox="1"/>
          <p:nvPr/>
        </p:nvSpPr>
        <p:spPr>
          <a:xfrm>
            <a:off x="416860" y="0"/>
            <a:ext cx="11775140" cy="769441"/>
          </a:xfrm>
          <a:prstGeom prst="rect">
            <a:avLst/>
          </a:prstGeom>
          <a:noFill/>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FR" sz="4400" b="1" dirty="0">
                <a:solidFill>
                  <a:srgbClr val="FF0000"/>
                </a:solidFill>
              </a:rPr>
              <a:t>Mécanismes de l’hypoventilation alvéolaire  </a:t>
            </a:r>
          </a:p>
        </p:txBody>
      </p:sp>
    </p:spTree>
  </p:cSld>
  <p:clrMapOvr>
    <a:masterClrMapping/>
  </p:clrMapOvr>
  <p:transition/>
</p:sld>
</file>

<file path=ppt/slides/slide9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ZoneTexte 1"/>
          <p:cNvSpPr txBox="1"/>
          <p:nvPr/>
        </p:nvSpPr>
        <p:spPr>
          <a:xfrm>
            <a:off x="691143" y="2549171"/>
            <a:ext cx="10124902" cy="3539430"/>
          </a:xfrm>
          <a:prstGeom prst="rect">
            <a:avLst/>
          </a:prstGeom>
          <a:noFill/>
        </p:spPr>
        <p:txBody>
          <a:bodyPr wrap="square" rtlCol="0">
            <a:spAutoFit/>
          </a:bodyPr>
          <a:lstStyle/>
          <a:p>
            <a:r>
              <a:rPr lang="fr-FR" sz="2800" dirty="0"/>
              <a:t>Il y a 50 ans ,,,,,,,,,,,,,,,,,pathologie rare décrite par AUCHINLOSS et al «  le Syndrome </a:t>
            </a:r>
            <a:r>
              <a:rPr lang="fr-FR" sz="2800" dirty="0" err="1"/>
              <a:t>Pickwick</a:t>
            </a:r>
            <a:r>
              <a:rPr lang="fr-FR" sz="2800" dirty="0"/>
              <a:t> » </a:t>
            </a:r>
          </a:p>
          <a:p>
            <a:endParaRPr lang="fr-FR" sz="2800" dirty="0"/>
          </a:p>
          <a:p>
            <a:r>
              <a:rPr lang="fr-FR" sz="2800" dirty="0"/>
              <a:t>-  Aujourd’hui cause relativement fréquente d’IRC</a:t>
            </a:r>
          </a:p>
          <a:p>
            <a:pPr marL="285750" indent="-285750">
              <a:buFontTx/>
              <a:buChar char="-"/>
            </a:pPr>
            <a:r>
              <a:rPr lang="fr-FR" sz="2800" dirty="0"/>
              <a:t>Le syndrome d’obésité-hypoventilation est la deuxième cause </a:t>
            </a:r>
          </a:p>
          <a:p>
            <a:r>
              <a:rPr lang="fr-FR" sz="2800" dirty="0"/>
              <a:t>d’insuffisance respiratoire chronique</a:t>
            </a:r>
          </a:p>
          <a:p>
            <a:endParaRPr lang="fr-FR" sz="2800" dirty="0"/>
          </a:p>
          <a:p>
            <a:endParaRPr lang="fr-FR" sz="2800" dirty="0"/>
          </a:p>
        </p:txBody>
      </p:sp>
      <p:sp>
        <p:nvSpPr>
          <p:cNvPr id="3" name="ZoneTexte 3"/>
          <p:cNvSpPr txBox="1"/>
          <p:nvPr/>
        </p:nvSpPr>
        <p:spPr>
          <a:xfrm>
            <a:off x="4299276" y="528693"/>
            <a:ext cx="3039678" cy="769441"/>
          </a:xfrm>
          <a:prstGeom prst="rect">
            <a:avLst/>
          </a:prstGeom>
          <a:noFill/>
        </p:spPr>
        <p:txBody>
          <a:bodyPr wrap="non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4400" dirty="0">
                <a:solidFill>
                  <a:srgbClr val="C00000"/>
                </a:solidFill>
              </a:rPr>
              <a:t>Introduction</a:t>
            </a:r>
          </a:p>
        </p:txBody>
      </p:sp>
    </p:spTree>
    <p:extLst>
      <p:ext uri="{BB962C8B-B14F-4D97-AF65-F5344CB8AC3E}">
        <p14:creationId xmlns:p14="http://schemas.microsoft.com/office/powerpoint/2010/main" val="787030892"/>
      </p:ext>
    </p:extLst>
  </p:cSld>
  <p:clrMapOvr>
    <a:masterClrMapping/>
  </p:clrMapOvr>
  <p:transition/>
</p:sld>
</file>

<file path=ppt/slides/slide9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p:nvPr/>
        </p:nvSpPr>
        <p:spPr>
          <a:xfrm>
            <a:off x="757646" y="1825509"/>
            <a:ext cx="10541726" cy="3662541"/>
          </a:xfrm>
          <a:prstGeom prst="rect">
            <a:avLst/>
          </a:prstGeom>
        </p:spPr>
        <p:txBody>
          <a:bodyPr wrap="square">
            <a:spAutoFit/>
          </a:bodyPr>
          <a:lstStyle/>
          <a:p>
            <a:r>
              <a:rPr lang="fr-FR" sz="3600" dirty="0">
                <a:solidFill>
                  <a:srgbClr val="0070C0"/>
                </a:solidFill>
              </a:rPr>
              <a:t>Comment explique cette évolution ?</a:t>
            </a:r>
          </a:p>
          <a:p>
            <a:endParaRPr lang="fr-FR" sz="3600" dirty="0">
              <a:solidFill>
                <a:srgbClr val="FF0000"/>
              </a:solidFill>
            </a:endParaRPr>
          </a:p>
          <a:p>
            <a:pPr>
              <a:buFont typeface="Wingdings" pitchFamily="2" charset="2"/>
              <a:buChar char="Ø"/>
            </a:pPr>
            <a:r>
              <a:rPr lang="fr-FR" sz="3200" dirty="0"/>
              <a:t>Epidémie d’obésité </a:t>
            </a:r>
          </a:p>
          <a:p>
            <a:pPr>
              <a:buFont typeface="Wingdings" pitchFamily="2" charset="2"/>
              <a:buChar char="Ø"/>
            </a:pPr>
            <a:r>
              <a:rPr lang="fr-FR" sz="3200" dirty="0"/>
              <a:t>Epidémie actuelle d’Obésité ,,,,aux USA 50% des adultes ont un IMC sup a 25kg/m2</a:t>
            </a:r>
          </a:p>
          <a:p>
            <a:pPr>
              <a:buFont typeface="Wingdings" pitchFamily="2" charset="2"/>
              <a:buChar char="Ø"/>
            </a:pPr>
            <a:r>
              <a:rPr lang="fr-FR" sz="3200" dirty="0"/>
              <a:t>Meilleure connaissance actuelle de cette affection et les possibilités  diagnostics et thérapeutiques</a:t>
            </a:r>
          </a:p>
        </p:txBody>
      </p:sp>
      <p:sp>
        <p:nvSpPr>
          <p:cNvPr id="3" name="ZoneTexte 3"/>
          <p:cNvSpPr txBox="1"/>
          <p:nvPr/>
        </p:nvSpPr>
        <p:spPr>
          <a:xfrm>
            <a:off x="4299276" y="528693"/>
            <a:ext cx="3039678" cy="769441"/>
          </a:xfrm>
          <a:prstGeom prst="rect">
            <a:avLst/>
          </a:prstGeom>
          <a:noFill/>
        </p:spPr>
        <p:txBody>
          <a:bodyPr wrap="non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4400" dirty="0">
                <a:solidFill>
                  <a:srgbClr val="C00000"/>
                </a:solidFill>
              </a:rPr>
              <a:t>Introduction</a:t>
            </a:r>
          </a:p>
        </p:txBody>
      </p:sp>
    </p:spTree>
  </p:cSld>
  <p:clrMapOvr>
    <a:masterClrMapping/>
  </p:clrMapOvr>
  <p:transition/>
</p:sld>
</file>

<file path=ppt/slides/slide9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ZoneTexte 1"/>
          <p:cNvSpPr txBox="1"/>
          <p:nvPr/>
        </p:nvSpPr>
        <p:spPr>
          <a:xfrm>
            <a:off x="742058" y="1905506"/>
            <a:ext cx="10710433" cy="2554545"/>
          </a:xfrm>
          <a:prstGeom prst="rect">
            <a:avLst/>
          </a:prstGeom>
          <a:noFill/>
        </p:spPr>
        <p:txBody>
          <a:bodyPr wrap="non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buFontTx/>
              <a:buChar char="-"/>
            </a:pPr>
            <a:r>
              <a:rPr lang="fr-FR" sz="3200" dirty="0"/>
              <a:t>Obésité est un facteur de risque cardiovasculaire, mais aussi </a:t>
            </a:r>
          </a:p>
          <a:p>
            <a:r>
              <a:rPr lang="fr-FR" sz="3200" dirty="0"/>
              <a:t>un facteur de risque respiratoire</a:t>
            </a:r>
          </a:p>
          <a:p>
            <a:pPr marL="285750" indent="-285750">
              <a:buFontTx/>
              <a:buChar char="-"/>
            </a:pPr>
            <a:r>
              <a:rPr lang="fr-FR" sz="3200" dirty="0"/>
              <a:t>10% des obèses développent une hypoventilation alvéolaire</a:t>
            </a:r>
          </a:p>
          <a:p>
            <a:pPr marL="285750" indent="-285750">
              <a:buFontTx/>
              <a:buChar char="-"/>
            </a:pPr>
            <a:r>
              <a:rPr lang="fr-FR" sz="3200" dirty="0"/>
              <a:t>Le devenir des patients SOH non diagnostiqués et non traités </a:t>
            </a:r>
          </a:p>
          <a:p>
            <a:r>
              <a:rPr lang="fr-FR" sz="3200" dirty="0"/>
              <a:t>est grevé d’une </a:t>
            </a:r>
            <a:r>
              <a:rPr lang="fr-FR" sz="3200" dirty="0" err="1"/>
              <a:t>morbi</a:t>
            </a:r>
            <a:r>
              <a:rPr lang="fr-FR" sz="3200" dirty="0"/>
              <a:t>-mortalité importante</a:t>
            </a:r>
          </a:p>
        </p:txBody>
      </p:sp>
      <p:sp>
        <p:nvSpPr>
          <p:cNvPr id="3" name="ZoneTexte 3"/>
          <p:cNvSpPr txBox="1"/>
          <p:nvPr/>
        </p:nvSpPr>
        <p:spPr>
          <a:xfrm>
            <a:off x="4299276" y="528693"/>
            <a:ext cx="3039678" cy="769441"/>
          </a:xfrm>
          <a:prstGeom prst="rect">
            <a:avLst/>
          </a:prstGeom>
          <a:noFill/>
        </p:spPr>
        <p:txBody>
          <a:bodyPr wrap="non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4400" dirty="0">
                <a:solidFill>
                  <a:srgbClr val="C00000"/>
                </a:solidFill>
              </a:rPr>
              <a:t>Introduction</a:t>
            </a:r>
          </a:p>
        </p:txBody>
      </p:sp>
    </p:spTree>
    <p:extLst>
      <p:ext uri="{BB962C8B-B14F-4D97-AF65-F5344CB8AC3E}">
        <p14:creationId xmlns:p14="http://schemas.microsoft.com/office/powerpoint/2010/main" val="1566934506"/>
      </p:ext>
    </p:extLst>
  </p:cSld>
  <p:clrMapOvr>
    <a:masterClrMapping/>
  </p:clrMapOvr>
  <p:transition/>
</p:sld>
</file>

<file path=ppt/slides/slide9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p:nvPr/>
        </p:nvSpPr>
        <p:spPr>
          <a:xfrm>
            <a:off x="635561" y="1152386"/>
            <a:ext cx="11182628" cy="1815882"/>
          </a:xfrm>
          <a:prstGeom prst="rect">
            <a:avLst/>
          </a:prstGeom>
          <a:solidFill>
            <a:srgbClr val="FFC000"/>
          </a:solidFill>
        </p:spPr>
        <p:txBody>
          <a:bodyPr wrap="square">
            <a:spAutoFit/>
          </a:bodyPr>
          <a:lstStyle/>
          <a:p>
            <a:r>
              <a:rPr lang="fr-FR" sz="2800" dirty="0"/>
              <a:t>Recommandation 9 :</a:t>
            </a:r>
          </a:p>
          <a:p>
            <a:r>
              <a:rPr lang="fr-FR" sz="2800" dirty="0"/>
              <a:t>Il est recommandé de proposer une exploration fonctionnelle respiratoire à tout patient obèse dyspnéique au repos ou pour des efforts légers ou souffrant d’un SAHOS (IMC ≥ 35 kg/m²) </a:t>
            </a:r>
          </a:p>
        </p:txBody>
      </p:sp>
      <p:sp>
        <p:nvSpPr>
          <p:cNvPr id="3" name="Rectangle 2"/>
          <p:cNvSpPr/>
          <p:nvPr/>
        </p:nvSpPr>
        <p:spPr>
          <a:xfrm>
            <a:off x="653306" y="3687829"/>
            <a:ext cx="10940596" cy="1815882"/>
          </a:xfrm>
          <a:prstGeom prst="rect">
            <a:avLst/>
          </a:prstGeom>
          <a:solidFill>
            <a:srgbClr val="92D050"/>
          </a:solidFill>
        </p:spPr>
        <p:txBody>
          <a:bodyPr wrap="square">
            <a:spAutoFit/>
          </a:bodyPr>
          <a:lstStyle/>
          <a:p>
            <a:r>
              <a:rPr lang="fr-FR" sz="2800" dirty="0"/>
              <a:t>Recommandation 10 :</a:t>
            </a:r>
          </a:p>
          <a:p>
            <a:r>
              <a:rPr lang="fr-FR" sz="2800" dirty="0"/>
              <a:t>Il est recommandé de réaliser au moins une fois des gaz du sang artériel à tout patient présentant une obésité sévère (IMC ≥ 35 kg/m²) et/ou une SaO2d’éveil &lt; 94% et/ou un trouble ventilatoire restrictif (CPT &lt; 85%). </a:t>
            </a:r>
          </a:p>
        </p:txBody>
      </p:sp>
    </p:spTree>
  </p:cSld>
  <p:clrMapOvr>
    <a:masterClrMapping/>
  </p:clrMapOvr>
  <p:transition/>
</p:sld>
</file>

<file path=ppt/slides/slide9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p:nvPr/>
        </p:nvSpPr>
        <p:spPr>
          <a:xfrm>
            <a:off x="522513" y="2828836"/>
            <a:ext cx="11129555" cy="1384995"/>
          </a:xfrm>
          <a:prstGeom prst="rect">
            <a:avLst/>
          </a:prstGeom>
        </p:spPr>
        <p:txBody>
          <a:bodyPr wrap="square">
            <a:spAutoFit/>
          </a:bodyPr>
          <a:lstStyle/>
          <a:p>
            <a:r>
              <a:rPr lang="fr-FR" sz="2800" dirty="0"/>
              <a:t>L’insuffisance respiratoire aiguë </a:t>
            </a:r>
            <a:r>
              <a:rPr lang="fr-FR" sz="2800" dirty="0" err="1"/>
              <a:t>hypercapnique</a:t>
            </a:r>
            <a:r>
              <a:rPr lang="fr-FR" sz="2800" dirty="0"/>
              <a:t> représente encore le principal mode de révélation de la maladie chez de nombreux patients et peut mettre en jeu leur pronostic vital immédiat.</a:t>
            </a:r>
          </a:p>
        </p:txBody>
      </p:sp>
    </p:spTree>
  </p:cSld>
  <p:clrMapOvr>
    <a:masterClrMapping/>
  </p:clrMapOvr>
  <p:transition/>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6228</TotalTime>
  <Words>7398</Words>
  <Application>Microsoft Office PowerPoint</Application>
  <PresentationFormat>Grand écran</PresentationFormat>
  <Paragraphs>881</Paragraphs>
  <Slides>99</Slides>
  <Notes>27</Notes>
  <HiddenSlides>52</HiddenSlides>
  <MMClips>0</MMClips>
  <ScaleCrop>false</ScaleCrop>
  <HeadingPairs>
    <vt:vector size="6" baseType="variant">
      <vt:variant>
        <vt:lpstr>Polices utilisées</vt:lpstr>
      </vt:variant>
      <vt:variant>
        <vt:i4>5</vt:i4>
      </vt:variant>
      <vt:variant>
        <vt:lpstr>Thème</vt:lpstr>
      </vt:variant>
      <vt:variant>
        <vt:i4>1</vt:i4>
      </vt:variant>
      <vt:variant>
        <vt:lpstr>Titres des diapositives</vt:lpstr>
      </vt:variant>
      <vt:variant>
        <vt:i4>99</vt:i4>
      </vt:variant>
    </vt:vector>
  </HeadingPairs>
  <TitlesOfParts>
    <vt:vector size="105" baseType="lpstr">
      <vt:lpstr>Arial</vt:lpstr>
      <vt:lpstr>Bookman Old Style</vt:lpstr>
      <vt:lpstr>Calibri</vt:lpstr>
      <vt:lpstr>Calibri Light</vt:lpstr>
      <vt:lpstr>Wingdings</vt:lpstr>
      <vt:lpstr>Thème Office</vt:lpstr>
      <vt:lpstr>Présentation PowerPoint</vt:lpstr>
      <vt:lpstr>Plan de la présentation</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Risque pulmonaire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PC</dc:creator>
  <cp:lastModifiedBy>Massinissa TOUAZI</cp:lastModifiedBy>
  <cp:revision>540</cp:revision>
  <dcterms:created xsi:type="dcterms:W3CDTF">2015-12-10T08:43:14Z</dcterms:created>
  <dcterms:modified xsi:type="dcterms:W3CDTF">2019-01-08T21:54:28Z</dcterms:modified>
</cp:coreProperties>
</file>