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3"/>
  </p:notesMasterIdLst>
  <p:sldIdLst>
    <p:sldId id="263" r:id="rId2"/>
    <p:sldId id="259" r:id="rId3"/>
    <p:sldId id="260" r:id="rId4"/>
    <p:sldId id="292" r:id="rId5"/>
    <p:sldId id="261" r:id="rId6"/>
    <p:sldId id="262" r:id="rId7"/>
    <p:sldId id="271" r:id="rId8"/>
    <p:sldId id="273" r:id="rId9"/>
    <p:sldId id="275" r:id="rId10"/>
    <p:sldId id="281" r:id="rId11"/>
    <p:sldId id="283" r:id="rId12"/>
    <p:sldId id="284" r:id="rId13"/>
    <p:sldId id="286" r:id="rId14"/>
    <p:sldId id="287" r:id="rId15"/>
    <p:sldId id="289" r:id="rId16"/>
    <p:sldId id="291" r:id="rId17"/>
    <p:sldId id="264" r:id="rId18"/>
    <p:sldId id="265" r:id="rId19"/>
    <p:sldId id="266" r:id="rId20"/>
    <p:sldId id="293" r:id="rId21"/>
    <p:sldId id="294" r:id="rId22"/>
    <p:sldId id="295" r:id="rId23"/>
    <p:sldId id="296" r:id="rId24"/>
    <p:sldId id="297" r:id="rId25"/>
    <p:sldId id="298" r:id="rId26"/>
    <p:sldId id="299" r:id="rId27"/>
    <p:sldId id="300" r:id="rId28"/>
    <p:sldId id="301" r:id="rId29"/>
    <p:sldId id="302" r:id="rId30"/>
    <p:sldId id="303" r:id="rId31"/>
    <p:sldId id="269" r:id="rId3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94660"/>
  </p:normalViewPr>
  <p:slideViewPr>
    <p:cSldViewPr>
      <p:cViewPr varScale="1">
        <p:scale>
          <a:sx n="78" d="100"/>
          <a:sy n="78" d="100"/>
        </p:scale>
        <p:origin x="1536"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E86519-E402-4234-8BD6-0AD337557E2E}" type="datetimeFigureOut">
              <a:rPr lang="fr-FR" smtClean="0"/>
              <a:pPr/>
              <a:t>08/01/2019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FBBF58-F8FC-4C2E-850B-5EC2B3D1589E}" type="slidenum">
              <a:rPr lang="fr-FR" smtClean="0"/>
              <a:pPr/>
              <a:t>‹N°›</a:t>
            </a:fld>
            <a:endParaRPr lang="fr-FR"/>
          </a:p>
        </p:txBody>
      </p:sp>
    </p:spTree>
    <p:extLst>
      <p:ext uri="{BB962C8B-B14F-4D97-AF65-F5344CB8AC3E}">
        <p14:creationId xmlns:p14="http://schemas.microsoft.com/office/powerpoint/2010/main" val="1411947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890"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fr-CA" b="1" dirty="0"/>
              <a:t>Les leucotriènes « leucocytes   </a:t>
            </a:r>
            <a:r>
              <a:rPr lang="fr-CA" b="1" dirty="0" err="1"/>
              <a:t>triènes</a:t>
            </a:r>
            <a:r>
              <a:rPr lang="fr-CA" b="1" dirty="0"/>
              <a:t> »</a:t>
            </a:r>
          </a:p>
          <a:p>
            <a:pPr algn="just" eaLnBrk="1" hangingPunct="1">
              <a:spcBef>
                <a:spcPct val="0"/>
              </a:spcBef>
            </a:pPr>
            <a:endParaRPr lang="fr-CA" dirty="0"/>
          </a:p>
          <a:p>
            <a:pPr eaLnBrk="1" hangingPunct="1">
              <a:spcBef>
                <a:spcPct val="0"/>
              </a:spcBef>
            </a:pPr>
            <a:r>
              <a:rPr lang="fr-CA" dirty="0"/>
              <a:t>Activité biologique connue depuis les années 40 sous le nom de SRS-A ou slow-</a:t>
            </a:r>
            <a:r>
              <a:rPr lang="fr-CA" dirty="0" err="1"/>
              <a:t>reacting</a:t>
            </a:r>
            <a:r>
              <a:rPr lang="fr-CA" dirty="0"/>
              <a:t> substance of </a:t>
            </a:r>
            <a:r>
              <a:rPr lang="fr-CA" dirty="0" err="1"/>
              <a:t>anaphylaxis</a:t>
            </a:r>
            <a:r>
              <a:rPr lang="fr-CA" dirty="0"/>
              <a:t>. </a:t>
            </a:r>
          </a:p>
          <a:p>
            <a:pPr eaLnBrk="1" hangingPunct="1">
              <a:spcBef>
                <a:spcPct val="0"/>
              </a:spcBef>
            </a:pPr>
            <a:endParaRPr lang="fr-CA" dirty="0"/>
          </a:p>
          <a:p>
            <a:pPr eaLnBrk="1" hangingPunct="1">
              <a:spcBef>
                <a:spcPct val="0"/>
              </a:spcBef>
            </a:pPr>
            <a:r>
              <a:rPr lang="fr-CA" dirty="0"/>
              <a:t>Le LTA</a:t>
            </a:r>
            <a:r>
              <a:rPr lang="fr-CA" baseline="-25000" dirty="0"/>
              <a:t>4</a:t>
            </a:r>
            <a:r>
              <a:rPr lang="fr-CA" dirty="0"/>
              <a:t> est le précurseur de deux types de </a:t>
            </a:r>
            <a:r>
              <a:rPr lang="fr-CA" dirty="0" err="1"/>
              <a:t>LTs</a:t>
            </a:r>
            <a:r>
              <a:rPr lang="fr-CA" dirty="0"/>
              <a:t>, le LTB</a:t>
            </a:r>
            <a:r>
              <a:rPr lang="fr-CA" baseline="-25000" dirty="0"/>
              <a:t>4</a:t>
            </a:r>
            <a:r>
              <a:rPr lang="fr-CA" dirty="0"/>
              <a:t> et les </a:t>
            </a:r>
            <a:r>
              <a:rPr lang="fr-CA" dirty="0" err="1"/>
              <a:t>cystéinyl</a:t>
            </a:r>
            <a:r>
              <a:rPr lang="fr-CA" dirty="0"/>
              <a:t>-leucotriènes.</a:t>
            </a:r>
            <a:endParaRPr lang="fr-CA" sz="1800" dirty="0"/>
          </a:p>
          <a:p>
            <a:pPr eaLnBrk="1" hangingPunct="1">
              <a:spcBef>
                <a:spcPct val="0"/>
              </a:spcBef>
            </a:pPr>
            <a:endParaRPr lang="fr-FR" dirty="0"/>
          </a:p>
          <a:p>
            <a:pPr eaLnBrk="1" hangingPunct="1">
              <a:spcBef>
                <a:spcPct val="0"/>
              </a:spcBef>
            </a:pPr>
            <a:r>
              <a:rPr lang="fr-FR" dirty="0"/>
              <a:t>Les leucotriènes sont des acides gras biologiquement actifs et leurs rôle dans l’asthme</a:t>
            </a:r>
          </a:p>
          <a:p>
            <a:pPr eaLnBrk="1" hangingPunct="1">
              <a:spcBef>
                <a:spcPct val="0"/>
              </a:spcBef>
            </a:pPr>
            <a:r>
              <a:rPr lang="fr-FR" dirty="0"/>
              <a:t>et dans les réactions allergiques est soupçonné et décrit depuis presque 20 ans.</a:t>
            </a:r>
          </a:p>
          <a:p>
            <a:pPr eaLnBrk="1" hangingPunct="1">
              <a:spcBef>
                <a:spcPct val="0"/>
              </a:spcBef>
            </a:pPr>
            <a:endParaRPr lang="fr-FR" dirty="0"/>
          </a:p>
          <a:p>
            <a:pPr eaLnBrk="1" hangingPunct="1">
              <a:spcBef>
                <a:spcPct val="0"/>
              </a:spcBef>
            </a:pPr>
            <a:r>
              <a:rPr lang="fr-FR" dirty="0"/>
              <a:t> Les </a:t>
            </a:r>
            <a:r>
              <a:rPr lang="fr-FR" b="1" dirty="0">
                <a:solidFill>
                  <a:srgbClr val="FF0000"/>
                </a:solidFill>
              </a:rPr>
              <a:t>leucotriènes cystéinés (LTC4, LTD4, LTE4</a:t>
            </a:r>
            <a:r>
              <a:rPr lang="fr-FR" dirty="0">
                <a:solidFill>
                  <a:srgbClr val="FF0000"/>
                </a:solidFill>
              </a:rPr>
              <a:t>) </a:t>
            </a:r>
            <a:r>
              <a:rPr lang="fr-FR" dirty="0"/>
              <a:t>sont synthétisés à partir de</a:t>
            </a:r>
          </a:p>
          <a:p>
            <a:pPr eaLnBrk="1" hangingPunct="1">
              <a:spcBef>
                <a:spcPct val="0"/>
              </a:spcBef>
            </a:pPr>
            <a:r>
              <a:rPr lang="fr-FR" dirty="0"/>
              <a:t>cellules clés telles que les mastocytes, les macrophages et les éosinophiles. Ils entrent en interaction avec au moins 2 types distincts de récepteurs membranaires, de haute affinité, dénommés cysLT1 et cysLT2. Les récepteurs cysLT1 sont impliqués dans la plupart des effets biologiques des leucotriènes qui intéressent le poumon (constriction bronchique, </a:t>
            </a:r>
            <a:r>
              <a:rPr lang="fr-FR" dirty="0" err="1"/>
              <a:t>oedème</a:t>
            </a:r>
            <a:r>
              <a:rPr lang="fr-FR" dirty="0"/>
              <a:t>, </a:t>
            </a:r>
            <a:r>
              <a:rPr lang="fr-FR" dirty="0" err="1"/>
              <a:t>hypersecrétion</a:t>
            </a:r>
            <a:r>
              <a:rPr lang="fr-FR" dirty="0"/>
              <a:t> de mucus, recrutement</a:t>
            </a:r>
          </a:p>
          <a:p>
            <a:pPr eaLnBrk="1" hangingPunct="1">
              <a:spcBef>
                <a:spcPct val="0"/>
              </a:spcBef>
            </a:pPr>
            <a:r>
              <a:rPr lang="fr-FR" dirty="0"/>
              <a:t>d’éosinophiles).</a:t>
            </a:r>
          </a:p>
          <a:p>
            <a:pPr eaLnBrk="1" hangingPunct="1">
              <a:spcBef>
                <a:spcPct val="0"/>
              </a:spcBef>
            </a:pPr>
            <a:endParaRPr lang="fr-FR" dirty="0"/>
          </a:p>
        </p:txBody>
      </p:sp>
      <p:sp>
        <p:nvSpPr>
          <p:cNvPr id="37891"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74780FC-9263-4178-8435-E471D97AC146}" type="slidenum">
              <a:rPr lang="fr-FR">
                <a:cs typeface="Arial" charset="0"/>
              </a:rPr>
              <a:pPr fontAlgn="base">
                <a:spcBef>
                  <a:spcPct val="0"/>
                </a:spcBef>
                <a:spcAft>
                  <a:spcPct val="0"/>
                </a:spcAft>
                <a:defRPr/>
              </a:pPr>
              <a:t>8</a:t>
            </a:fld>
            <a:endParaRPr lang="fr-FR">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2"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4096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5A792F-0EEF-4D1B-9833-F8C6BAADB041}" type="slidenum">
              <a:rPr lang="fr-FR">
                <a:cs typeface="Arial" charset="0"/>
              </a:rPr>
              <a:pPr fontAlgn="base">
                <a:spcBef>
                  <a:spcPct val="0"/>
                </a:spcBef>
                <a:spcAft>
                  <a:spcPct val="0"/>
                </a:spcAft>
                <a:defRPr/>
              </a:pPr>
              <a:t>10</a:t>
            </a:fld>
            <a:endParaRPr lang="fr-FR">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E3F1FDD-B4AE-2746-92C7-2C38D4CD66CD}" type="slidenum">
              <a:rPr lang="en-US" sz="1200">
                <a:solidFill>
                  <a:prstClr val="black"/>
                </a:solidFill>
              </a:rPr>
              <a:pPr eaLnBrk="1" hangingPunct="1"/>
              <a:t>20</a:t>
            </a:fld>
            <a:endParaRPr lang="en-US" sz="1200">
              <a:solidFill>
                <a:prstClr val="black"/>
              </a:solidFill>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7" rIns="91432" bIns="45717"/>
          <a:lstStyle/>
          <a:p>
            <a:pPr eaLnBrk="1" hangingPunct="1"/>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p:spPr>
        <p:txBody>
          <a:bodyPr/>
          <a:lstStyle/>
          <a:p>
            <a:pPr marL="180975" indent="-180975"/>
            <a:endParaRPr lang="fr-FR">
              <a:latin typeface="Arial" pitchFamily="34" charset="0"/>
            </a:endParaRPr>
          </a:p>
        </p:txBody>
      </p:sp>
    </p:spTree>
    <p:extLst>
      <p:ext uri="{BB962C8B-B14F-4D97-AF65-F5344CB8AC3E}">
        <p14:creationId xmlns:p14="http://schemas.microsoft.com/office/powerpoint/2010/main" val="2218416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10texture-fond.jpg%20%20%20%20%20%20%20%20%20%20%20%20%20%20%20%20%20%20%20%20%20%20%20%20%20%20%20%20%20%20%20%20%20%20%20%20%20%20%20%20%20%20%20%20%20%20%2000011270%05Milou%20%20%20%20%20%20%20%20%20%20%20%20%20%20%20%20%20%20%20%20%20%20%20%20%20%20B8F07D0E:"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432560" y="359898"/>
            <a:ext cx="7406640" cy="1472184"/>
          </a:xfrm>
        </p:spPr>
        <p:txBody>
          <a:bodyPr anchor="b"/>
          <a:lstStyle>
            <a:lvl1pPr algn="l">
              <a:defRPr/>
            </a:lvl1pPr>
            <a:extLst/>
          </a:lstStyle>
          <a:p>
            <a:r>
              <a:rPr kumimoji="0" lang="fr-FR"/>
              <a:t>Cliquez pour modifier le style du titre</a:t>
            </a:r>
            <a:endParaRPr kumimoji="0" lang="en-US"/>
          </a:p>
        </p:txBody>
      </p:sp>
      <p:sp>
        <p:nvSpPr>
          <p:cNvPr id="22" name="Sous-titr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fr-FR"/>
              <a:t>Cliquez pour modifier le style des sous-titres du masque</a:t>
            </a:r>
            <a:endParaRPr kumimoji="0" lang="en-US"/>
          </a:p>
        </p:txBody>
      </p:sp>
      <p:sp>
        <p:nvSpPr>
          <p:cNvPr id="7" name="Espace réservé de la date 6"/>
          <p:cNvSpPr>
            <a:spLocks noGrp="1"/>
          </p:cNvSpPr>
          <p:nvPr>
            <p:ph type="dt" sz="half" idx="10"/>
          </p:nvPr>
        </p:nvSpPr>
        <p:spPr/>
        <p:txBody>
          <a:bodyPr/>
          <a:lstStyle/>
          <a:p>
            <a:fld id="{9F5C99D4-B8E8-4A4C-A485-DC4F5F7F1B42}" type="datetimeFigureOut">
              <a:rPr lang="fr-FR" smtClean="0"/>
              <a:pPr/>
              <a:t>08/01/2019</a:t>
            </a:fld>
            <a:endParaRPr lang="fr-FR"/>
          </a:p>
        </p:txBody>
      </p:sp>
      <p:sp>
        <p:nvSpPr>
          <p:cNvPr id="20" name="Espace réservé du pied de page 19"/>
          <p:cNvSpPr>
            <a:spLocks noGrp="1"/>
          </p:cNvSpPr>
          <p:nvPr>
            <p:ph type="ftr" sz="quarter" idx="11"/>
          </p:nvPr>
        </p:nvSpPr>
        <p:spPr/>
        <p:txBody>
          <a:bodyPr/>
          <a:lstStyle/>
          <a:p>
            <a:endParaRPr lang="fr-FR"/>
          </a:p>
        </p:txBody>
      </p:sp>
      <p:sp>
        <p:nvSpPr>
          <p:cNvPr id="10" name="Espace réservé du numéro de diapositive 9"/>
          <p:cNvSpPr>
            <a:spLocks noGrp="1"/>
          </p:cNvSpPr>
          <p:nvPr>
            <p:ph type="sldNum" sz="quarter" idx="12"/>
          </p:nvPr>
        </p:nvSpPr>
        <p:spPr/>
        <p:txBody>
          <a:bodyPr/>
          <a:lstStyle/>
          <a:p>
            <a:fld id="{1CAEC4C1-04A2-41A9-9DB4-412C03C715D4}" type="slidenum">
              <a:rPr lang="fr-FR" smtClean="0"/>
              <a:pPr/>
              <a:t>‹N°›</a:t>
            </a:fld>
            <a:endParaRPr lang="fr-FR"/>
          </a:p>
        </p:txBody>
      </p:sp>
      <p:sp>
        <p:nvSpPr>
          <p:cNvPr id="8" name="El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9F5C99D4-B8E8-4A4C-A485-DC4F5F7F1B42}" type="datetimeFigureOut">
              <a:rPr lang="fr-FR" smtClean="0"/>
              <a:pPr/>
              <a:t>08/01/2019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AEC4C1-04A2-41A9-9DB4-412C03C715D4}"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58000" y="274639"/>
            <a:ext cx="1828800" cy="5851525"/>
          </a:xfrm>
        </p:spPr>
        <p:txBody>
          <a:bodyPr vert="eaVert"/>
          <a:lstStyle/>
          <a:p>
            <a:r>
              <a:rPr kumimoji="0" lang="fr-FR"/>
              <a:t>Cliquez pour modifier le style du titre</a:t>
            </a:r>
            <a:endParaRPr kumimoji="0" lang="en-US"/>
          </a:p>
        </p:txBody>
      </p:sp>
      <p:sp>
        <p:nvSpPr>
          <p:cNvPr id="3" name="Espace réservé du texte vertical 2"/>
          <p:cNvSpPr>
            <a:spLocks noGrp="1"/>
          </p:cNvSpPr>
          <p:nvPr>
            <p:ph type="body" orient="vert" idx="1"/>
          </p:nvPr>
        </p:nvSpPr>
        <p:spPr>
          <a:xfrm>
            <a:off x="1143000" y="274640"/>
            <a:ext cx="5562600" cy="5851525"/>
          </a:xfrm>
        </p:spPr>
        <p:txBody>
          <a:bodyPr vert="eaVer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9F5C99D4-B8E8-4A4C-A485-DC4F5F7F1B42}" type="datetimeFigureOut">
              <a:rPr lang="fr-FR" smtClean="0"/>
              <a:pPr/>
              <a:t>08/01/2019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AEC4C1-04A2-41A9-9DB4-412C03C715D4}" type="slidenum">
              <a:rPr lang="fr-FR" smtClean="0"/>
              <a:pPr/>
              <a:t>‹N°›</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pic>
        <p:nvPicPr>
          <p:cNvPr id="3" name="Picture 8" descr="texture-fond.jpg                                               00011270Milou                          B8F07D0E:"/>
          <p:cNvPicPr>
            <a:picLocks noChangeAspect="1" noChangeArrowheads="1"/>
          </p:cNvPicPr>
          <p:nvPr/>
        </p:nvPicPr>
        <p:blipFill>
          <a:blip r:embed="rId2" r:link="rId3" cstate="print">
            <a:lum bright="18000" contrast="-2000"/>
          </a:blip>
          <a:srcRect b="81111"/>
          <a:stretch>
            <a:fillRect/>
          </a:stretch>
        </p:blipFill>
        <p:spPr bwMode="auto">
          <a:xfrm>
            <a:off x="0" y="0"/>
            <a:ext cx="9144000" cy="1295400"/>
          </a:xfrm>
          <a:prstGeom prst="rect">
            <a:avLst/>
          </a:prstGeom>
          <a:noFill/>
          <a:ln w="9525">
            <a:noFill/>
            <a:miter lim="800000"/>
            <a:headEnd/>
            <a:tailEnd/>
          </a:ln>
        </p:spPr>
      </p:pic>
      <p:sp>
        <p:nvSpPr>
          <p:cNvPr id="4" name="Rectangle 12"/>
          <p:cNvSpPr>
            <a:spLocks noChangeArrowheads="1"/>
          </p:cNvSpPr>
          <p:nvPr/>
        </p:nvSpPr>
        <p:spPr bwMode="auto">
          <a:xfrm>
            <a:off x="0" y="0"/>
            <a:ext cx="9144000" cy="76200"/>
          </a:xfrm>
          <a:prstGeom prst="rect">
            <a:avLst/>
          </a:prstGeom>
          <a:solidFill>
            <a:srgbClr val="3885C0"/>
          </a:solidFill>
          <a:ln w="9525">
            <a:noFill/>
            <a:miter lim="800000"/>
            <a:headEnd/>
            <a:tailEnd/>
          </a:ln>
          <a:effectLst/>
        </p:spPr>
        <p:txBody>
          <a:bodyPr wrap="none" anchor="ctr"/>
          <a:lstStyle/>
          <a:p>
            <a:pPr eaLnBrk="0" fontAlgn="auto" hangingPunct="0">
              <a:spcBef>
                <a:spcPts val="0"/>
              </a:spcBef>
              <a:spcAft>
                <a:spcPts val="0"/>
              </a:spcAft>
              <a:defRPr/>
            </a:pPr>
            <a:endParaRPr lang="fr-FR" sz="2400">
              <a:solidFill>
                <a:srgbClr val="001E68"/>
              </a:solidFill>
              <a:latin typeface="Helvetica" pitchFamily="34" charset="0"/>
              <a:cs typeface="+mn-cs"/>
            </a:endParaRPr>
          </a:p>
        </p:txBody>
      </p:sp>
      <p:sp>
        <p:nvSpPr>
          <p:cNvPr id="5" name="Rectangle 13"/>
          <p:cNvSpPr>
            <a:spLocks noChangeArrowheads="1"/>
          </p:cNvSpPr>
          <p:nvPr/>
        </p:nvSpPr>
        <p:spPr bwMode="auto">
          <a:xfrm>
            <a:off x="0" y="6705600"/>
            <a:ext cx="9144000" cy="152400"/>
          </a:xfrm>
          <a:prstGeom prst="rect">
            <a:avLst/>
          </a:prstGeom>
          <a:solidFill>
            <a:srgbClr val="3885C0"/>
          </a:solidFill>
          <a:ln w="9525">
            <a:noFill/>
            <a:miter lim="800000"/>
            <a:headEnd/>
            <a:tailEnd/>
          </a:ln>
          <a:effectLst/>
        </p:spPr>
        <p:txBody>
          <a:bodyPr wrap="none" anchor="ctr"/>
          <a:lstStyle/>
          <a:p>
            <a:pPr eaLnBrk="0" fontAlgn="auto" hangingPunct="0">
              <a:spcBef>
                <a:spcPts val="0"/>
              </a:spcBef>
              <a:spcAft>
                <a:spcPts val="0"/>
              </a:spcAft>
              <a:defRPr/>
            </a:pPr>
            <a:endParaRPr lang="fr-FR" sz="2400">
              <a:solidFill>
                <a:srgbClr val="001E68"/>
              </a:solidFill>
              <a:latin typeface="Helvetica" pitchFamily="34" charset="0"/>
              <a:cs typeface="+mn-cs"/>
            </a:endParaRPr>
          </a:p>
        </p:txBody>
      </p:sp>
      <p:sp>
        <p:nvSpPr>
          <p:cNvPr id="6" name="Rectangle 14"/>
          <p:cNvSpPr>
            <a:spLocks noChangeArrowheads="1"/>
          </p:cNvSpPr>
          <p:nvPr/>
        </p:nvSpPr>
        <p:spPr bwMode="auto">
          <a:xfrm>
            <a:off x="0" y="1219200"/>
            <a:ext cx="9144000" cy="76200"/>
          </a:xfrm>
          <a:prstGeom prst="rect">
            <a:avLst/>
          </a:prstGeom>
          <a:solidFill>
            <a:srgbClr val="3885C0"/>
          </a:solidFill>
          <a:ln w="9525">
            <a:noFill/>
            <a:miter lim="800000"/>
            <a:headEnd/>
            <a:tailEnd/>
          </a:ln>
          <a:effectLst/>
        </p:spPr>
        <p:txBody>
          <a:bodyPr wrap="none" anchor="ctr"/>
          <a:lstStyle/>
          <a:p>
            <a:pPr eaLnBrk="0" fontAlgn="auto" hangingPunct="0">
              <a:spcBef>
                <a:spcPts val="0"/>
              </a:spcBef>
              <a:spcAft>
                <a:spcPts val="0"/>
              </a:spcAft>
              <a:defRPr/>
            </a:pPr>
            <a:endParaRPr lang="fr-FR" sz="2400">
              <a:solidFill>
                <a:srgbClr val="001E68"/>
              </a:solidFill>
              <a:latin typeface="Helvetica" pitchFamily="34" charset="0"/>
              <a:cs typeface="+mn-cs"/>
            </a:endParaRPr>
          </a:p>
        </p:txBody>
      </p:sp>
      <p:sp>
        <p:nvSpPr>
          <p:cNvPr id="7" name="Text Box 16"/>
          <p:cNvSpPr txBox="1">
            <a:spLocks noChangeArrowheads="1"/>
          </p:cNvSpPr>
          <p:nvPr userDrawn="1"/>
        </p:nvSpPr>
        <p:spPr bwMode="auto">
          <a:xfrm>
            <a:off x="8001000" y="6503988"/>
            <a:ext cx="1143000" cy="214312"/>
          </a:xfrm>
          <a:prstGeom prst="rect">
            <a:avLst/>
          </a:prstGeom>
          <a:noFill/>
          <a:ln w="9525">
            <a:noFill/>
            <a:miter lim="800000"/>
            <a:headEnd/>
            <a:tailEnd/>
          </a:ln>
          <a:effectLst/>
        </p:spPr>
        <p:txBody>
          <a:bodyPr>
            <a:spAutoFit/>
          </a:bodyPr>
          <a:lstStyle/>
          <a:p>
            <a:pPr eaLnBrk="0" fontAlgn="auto" hangingPunct="0">
              <a:spcBef>
                <a:spcPct val="50000"/>
              </a:spcBef>
              <a:spcAft>
                <a:spcPts val="0"/>
              </a:spcAft>
              <a:defRPr/>
            </a:pPr>
            <a:r>
              <a:rPr lang="en-US" sz="800">
                <a:solidFill>
                  <a:srgbClr val="001E68"/>
                </a:solidFill>
                <a:latin typeface="Helvetica" pitchFamily="34" charset="0"/>
                <a:cs typeface="+mn-cs"/>
              </a:rPr>
              <a:t>MP070802   </a:t>
            </a:r>
            <a:fld id="{92DAF18B-0A18-4E81-9695-679388B81A18}" type="slidenum">
              <a:rPr lang="en-US" sz="800">
                <a:solidFill>
                  <a:srgbClr val="001E68"/>
                </a:solidFill>
                <a:latin typeface="Helvetica" pitchFamily="34" charset="0"/>
                <a:cs typeface="+mn-cs"/>
              </a:rPr>
              <a:pPr eaLnBrk="0" fontAlgn="auto" hangingPunct="0">
                <a:spcBef>
                  <a:spcPct val="50000"/>
                </a:spcBef>
                <a:spcAft>
                  <a:spcPts val="0"/>
                </a:spcAft>
                <a:defRPr/>
              </a:pPr>
              <a:t>‹N°›</a:t>
            </a:fld>
            <a:endParaRPr lang="en-US" sz="800">
              <a:solidFill>
                <a:srgbClr val="001E68"/>
              </a:solidFill>
              <a:latin typeface="Helvetica" pitchFamily="34" charset="0"/>
              <a:cs typeface="+mn-cs"/>
            </a:endParaRPr>
          </a:p>
        </p:txBody>
      </p:sp>
      <p:sp>
        <p:nvSpPr>
          <p:cNvPr id="3089" name="Rectangle 17"/>
          <p:cNvSpPr>
            <a:spLocks noGrp="1" noChangeArrowheads="1"/>
          </p:cNvSpPr>
          <p:nvPr>
            <p:ph type="ctrTitle" sz="quarter"/>
          </p:nvPr>
        </p:nvSpPr>
        <p:spPr bwMode="auto">
          <a:xfrm>
            <a:off x="685800" y="77788"/>
            <a:ext cx="7772400" cy="1143000"/>
          </a:xfrm>
          <a:prstGeom prst="rect">
            <a:avLst/>
          </a:prstGeom>
          <a:noFill/>
          <a:ln>
            <a:miter lim="800000"/>
            <a:headEnd/>
            <a:tailEnd/>
          </a:ln>
        </p:spPr>
        <p:txBody>
          <a:bodyPr/>
          <a:lstStyle>
            <a:lvl1pPr>
              <a:defRPr/>
            </a:lvl1pPr>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e la date 3"/>
          <p:cNvSpPr>
            <a:spLocks noGrp="1"/>
          </p:cNvSpPr>
          <p:nvPr>
            <p:ph type="dt" sz="half" idx="10"/>
          </p:nvPr>
        </p:nvSpPr>
        <p:spPr/>
        <p:txBody>
          <a:bodyPr/>
          <a:lstStyle/>
          <a:p>
            <a:fld id="{9F5C99D4-B8E8-4A4C-A485-DC4F5F7F1B42}" type="datetimeFigureOut">
              <a:rPr lang="fr-FR" smtClean="0"/>
              <a:pPr/>
              <a:t>08/01/2019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AEC4C1-04A2-41A9-9DB4-412C03C715D4}"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fr-FR"/>
              <a:t>Cliquez pour modifier les styles du texte du masque</a:t>
            </a:r>
          </a:p>
        </p:txBody>
      </p:sp>
      <p:sp>
        <p:nvSpPr>
          <p:cNvPr id="4" name="Espace réservé de la date 3"/>
          <p:cNvSpPr>
            <a:spLocks noGrp="1"/>
          </p:cNvSpPr>
          <p:nvPr>
            <p:ph type="dt" sz="half" idx="10"/>
          </p:nvPr>
        </p:nvSpPr>
        <p:spPr/>
        <p:txBody>
          <a:bodyPr/>
          <a:lstStyle/>
          <a:p>
            <a:fld id="{9F5C99D4-B8E8-4A4C-A485-DC4F5F7F1B42}" type="datetimeFigureOut">
              <a:rPr lang="fr-FR" smtClean="0"/>
              <a:pPr/>
              <a:t>08/01/2019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CAEC4C1-04A2-41A9-9DB4-412C03C715D4}" type="slidenum">
              <a:rPr lang="fr-FR" smtClean="0"/>
              <a:pPr/>
              <a:t>‹N°›</a:t>
            </a:fld>
            <a:endParaRPr lang="fr-F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El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lstStyle/>
          <a:p>
            <a:r>
              <a:rPr kumimoji="0" lang="fr-FR"/>
              <a:t>Cliquez pour modifier le style du titre</a:t>
            </a:r>
            <a:endParaRPr kumimoji="0" lang="en-US"/>
          </a:p>
        </p:txBody>
      </p:sp>
      <p:sp>
        <p:nvSpPr>
          <p:cNvPr id="3" name="Espace réservé du contenu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4" name="Espace réservé du contenu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9F5C99D4-B8E8-4A4C-A485-DC4F5F7F1B42}" type="datetimeFigureOut">
              <a:rPr lang="fr-FR" smtClean="0"/>
              <a:pPr/>
              <a:t>08/01/2019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AEC4C1-04A2-41A9-9DB4-412C03C715D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fr-FR"/>
              <a:t>Cliquez pour modifier le style du titre</a:t>
            </a:r>
            <a:endParaRPr kumimoji="0" lang="en-US"/>
          </a:p>
        </p:txBody>
      </p:sp>
      <p:sp>
        <p:nvSpPr>
          <p:cNvPr id="3" name="Espace réservé du texte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4" name="Espace réservé du texte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fr-FR"/>
              <a:t>Cliquez pour modifier les styles du texte du masque</a:t>
            </a:r>
          </a:p>
        </p:txBody>
      </p:sp>
      <p:sp>
        <p:nvSpPr>
          <p:cNvPr id="5" name="Espace réservé du contenu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6" name="Espace réservé du contenu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7" name="Espace réservé de la date 6"/>
          <p:cNvSpPr>
            <a:spLocks noGrp="1"/>
          </p:cNvSpPr>
          <p:nvPr>
            <p:ph type="dt" sz="half" idx="10"/>
          </p:nvPr>
        </p:nvSpPr>
        <p:spPr/>
        <p:txBody>
          <a:bodyPr/>
          <a:lstStyle/>
          <a:p>
            <a:fld id="{9F5C99D4-B8E8-4A4C-A485-DC4F5F7F1B42}" type="datetimeFigureOut">
              <a:rPr lang="fr-FR" smtClean="0"/>
              <a:pPr/>
              <a:t>08/01/2019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CAEC4C1-04A2-41A9-9DB4-412C03C715D4}"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320"/>
            <a:ext cx="7498080" cy="1143000"/>
          </a:xfrm>
        </p:spPr>
        <p:txBody>
          <a:bodyPr anchor="ctr"/>
          <a:lstStyle/>
          <a:p>
            <a:r>
              <a:rPr kumimoji="0" lang="fr-FR"/>
              <a:t>Cliquez pour modifier le style du titre</a:t>
            </a:r>
            <a:endParaRPr kumimoji="0" lang="en-US"/>
          </a:p>
        </p:txBody>
      </p:sp>
      <p:sp>
        <p:nvSpPr>
          <p:cNvPr id="3" name="Espace réservé de la date 2"/>
          <p:cNvSpPr>
            <a:spLocks noGrp="1"/>
          </p:cNvSpPr>
          <p:nvPr>
            <p:ph type="dt" sz="half" idx="10"/>
          </p:nvPr>
        </p:nvSpPr>
        <p:spPr/>
        <p:txBody>
          <a:bodyPr/>
          <a:lstStyle/>
          <a:p>
            <a:fld id="{9F5C99D4-B8E8-4A4C-A485-DC4F5F7F1B42}" type="datetimeFigureOut">
              <a:rPr lang="fr-FR" smtClean="0"/>
              <a:pPr/>
              <a:t>08/01/2019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CAEC4C1-04A2-41A9-9DB4-412C03C715D4}"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Espace réservé de la date 1"/>
          <p:cNvSpPr>
            <a:spLocks noGrp="1"/>
          </p:cNvSpPr>
          <p:nvPr>
            <p:ph type="dt" sz="half" idx="10"/>
          </p:nvPr>
        </p:nvSpPr>
        <p:spPr/>
        <p:txBody>
          <a:bodyPr/>
          <a:lstStyle/>
          <a:p>
            <a:fld id="{9F5C99D4-B8E8-4A4C-A485-DC4F5F7F1B42}" type="datetimeFigureOut">
              <a:rPr lang="fr-FR" smtClean="0"/>
              <a:pPr/>
              <a:t>08/01/2019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CAEC4C1-04A2-41A9-9DB4-412C03C715D4}" type="slidenum">
              <a:rPr lang="fr-FR" smtClean="0"/>
              <a:pPr/>
              <a:t>‹N°›</a:t>
            </a:fld>
            <a:endParaRPr lang="fr-F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fr-FR"/>
              <a:t>Cliquez pour modifier le style du titre</a:t>
            </a:r>
            <a:endParaRPr kumimoji="0" lang="en-US"/>
          </a:p>
        </p:txBody>
      </p:sp>
      <p:sp>
        <p:nvSpPr>
          <p:cNvPr id="3" name="Espace réservé du texte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fr-FR"/>
              <a:t>Cliquez pour modifier les styles du texte du masque</a:t>
            </a:r>
          </a:p>
        </p:txBody>
      </p:sp>
      <p:sp>
        <p:nvSpPr>
          <p:cNvPr id="4" name="Espace réservé du contenu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fr-FR"/>
              <a:t>Cliquez pour modifier les styles du texte du masque</a:t>
            </a:r>
          </a:p>
          <a:p>
            <a:pPr lvl="1" eaLnBrk="1" latinLnBrk="0" hangingPunct="1"/>
            <a:r>
              <a:rPr lang="fr-FR"/>
              <a:t>Deuxième niveau</a:t>
            </a:r>
          </a:p>
          <a:p>
            <a:pPr lvl="2" eaLnBrk="1" latinLnBrk="0" hangingPunct="1"/>
            <a:r>
              <a:rPr lang="fr-FR"/>
              <a:t>Troisième niveau</a:t>
            </a:r>
          </a:p>
          <a:p>
            <a:pPr lvl="3" eaLnBrk="1" latinLnBrk="0" hangingPunct="1"/>
            <a:r>
              <a:rPr lang="fr-FR"/>
              <a:t>Quatrième niveau</a:t>
            </a:r>
          </a:p>
          <a:p>
            <a:pPr lvl="4" eaLnBrk="1" latinLnBrk="0" hangingPunct="1"/>
            <a:r>
              <a:rPr lang="fr-FR"/>
              <a:t>Cinquième niveau</a:t>
            </a:r>
            <a:endParaRPr kumimoji="0" lang="en-US"/>
          </a:p>
        </p:txBody>
      </p:sp>
      <p:sp>
        <p:nvSpPr>
          <p:cNvPr id="5" name="Espace réservé de la date 4"/>
          <p:cNvSpPr>
            <a:spLocks noGrp="1"/>
          </p:cNvSpPr>
          <p:nvPr>
            <p:ph type="dt" sz="half" idx="10"/>
          </p:nvPr>
        </p:nvSpPr>
        <p:spPr/>
        <p:txBody>
          <a:bodyPr/>
          <a:lstStyle/>
          <a:p>
            <a:fld id="{9F5C99D4-B8E8-4A4C-A485-DC4F5F7F1B42}" type="datetimeFigureOut">
              <a:rPr lang="fr-FR" smtClean="0"/>
              <a:pPr/>
              <a:t>08/01/2019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AEC4C1-04A2-41A9-9DB4-412C03C715D4}"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fr-FR"/>
              <a:t>Cliquez pour modifier le style du titre</a:t>
            </a:r>
            <a:endParaRPr kumimoji="0" lang="en-US"/>
          </a:p>
        </p:txBody>
      </p:sp>
      <p:sp>
        <p:nvSpPr>
          <p:cNvPr id="5" name="Espace réservé de la date 4"/>
          <p:cNvSpPr>
            <a:spLocks noGrp="1"/>
          </p:cNvSpPr>
          <p:nvPr>
            <p:ph type="dt" sz="half" idx="10"/>
          </p:nvPr>
        </p:nvSpPr>
        <p:spPr/>
        <p:txBody>
          <a:bodyPr/>
          <a:lstStyle/>
          <a:p>
            <a:fld id="{9F5C99D4-B8E8-4A4C-A485-DC4F5F7F1B42}" type="datetimeFigureOut">
              <a:rPr lang="fr-FR" smtClean="0"/>
              <a:pPr/>
              <a:t>08/01/2019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CAEC4C1-04A2-41A9-9DB4-412C03C715D4}" type="slidenum">
              <a:rPr lang="fr-FR" smtClean="0"/>
              <a:pPr/>
              <a:t>‹N°›</a:t>
            </a:fld>
            <a:endParaRPr lang="fr-F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fr-FR"/>
              <a:t>Cliquez sur l'icône pour ajouter une image</a:t>
            </a:r>
            <a:endParaRPr kumimoji="0" lang="en-US" dirty="0"/>
          </a:p>
        </p:txBody>
      </p:sp>
      <p:sp>
        <p:nvSpPr>
          <p:cNvPr id="9" name="Organigramme : Processu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rganigramme : Processu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Espace réservé du texte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fr-FR"/>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ecteurs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El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Bouée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Espace réservé du titre 4"/>
          <p:cNvSpPr>
            <a:spLocks noGrp="1"/>
          </p:cNvSpPr>
          <p:nvPr>
            <p:ph type="title"/>
          </p:nvPr>
        </p:nvSpPr>
        <p:spPr>
          <a:xfrm>
            <a:off x="1435608" y="274638"/>
            <a:ext cx="7498080" cy="1143000"/>
          </a:xfrm>
          <a:prstGeom prst="rect">
            <a:avLst/>
          </a:prstGeom>
        </p:spPr>
        <p:txBody>
          <a:bodyPr anchor="ctr">
            <a:normAutofit/>
          </a:bodyPr>
          <a:lstStyle/>
          <a:p>
            <a:r>
              <a:rPr kumimoji="0" lang="fr-FR"/>
              <a:t>Cliquez pour modifier le style du titre</a:t>
            </a:r>
            <a:endParaRPr kumimoji="0" lang="en-US"/>
          </a:p>
        </p:txBody>
      </p:sp>
      <p:sp>
        <p:nvSpPr>
          <p:cNvPr id="9" name="Espace réservé du texte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fr-FR"/>
              <a:t>Cliquez pour modifier les styles du texte du masque</a:t>
            </a:r>
          </a:p>
          <a:p>
            <a:pPr lvl="1" eaLnBrk="1" latinLnBrk="0" hangingPunct="1"/>
            <a:r>
              <a:rPr kumimoji="0" lang="fr-FR"/>
              <a:t>Deuxième niveau</a:t>
            </a:r>
          </a:p>
          <a:p>
            <a:pPr lvl="2" eaLnBrk="1" latinLnBrk="0" hangingPunct="1"/>
            <a:r>
              <a:rPr kumimoji="0" lang="fr-FR"/>
              <a:t>Troisième niveau</a:t>
            </a:r>
          </a:p>
          <a:p>
            <a:pPr lvl="3" eaLnBrk="1" latinLnBrk="0" hangingPunct="1"/>
            <a:r>
              <a:rPr kumimoji="0" lang="fr-FR"/>
              <a:t>Quatrième niveau</a:t>
            </a:r>
          </a:p>
          <a:p>
            <a:pPr lvl="4" eaLnBrk="1" latinLnBrk="0" hangingPunct="1"/>
            <a:r>
              <a:rPr kumimoji="0" lang="fr-FR"/>
              <a:t>Cinquième niveau</a:t>
            </a:r>
            <a:endParaRPr kumimoji="0" lang="en-US"/>
          </a:p>
        </p:txBody>
      </p:sp>
      <p:sp>
        <p:nvSpPr>
          <p:cNvPr id="24" name="Espace réservé de la date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F5C99D4-B8E8-4A4C-A485-DC4F5F7F1B42}" type="datetimeFigureOut">
              <a:rPr lang="fr-FR" smtClean="0"/>
              <a:pPr/>
              <a:t>08/01/2019</a:t>
            </a:fld>
            <a:endParaRPr lang="fr-FR"/>
          </a:p>
        </p:txBody>
      </p:sp>
      <p:sp>
        <p:nvSpPr>
          <p:cNvPr id="10" name="Espace réservé du pied de page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1CAEC4C1-04A2-41A9-9DB4-412C03C715D4}" type="slidenum">
              <a:rPr lang="fr-FR" smtClean="0"/>
              <a:pPr/>
              <a:t>‹N°›</a:t>
            </a:fld>
            <a:endParaRPr lang="fr-F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a:xfrm>
            <a:off x="571472" y="836712"/>
            <a:ext cx="8107760" cy="2907704"/>
          </a:xfrm>
        </p:spPr>
        <p:txBody>
          <a:bodyPr>
            <a:normAutofit/>
          </a:bodyPr>
          <a:lstStyle/>
          <a:p>
            <a:pPr algn="ctr"/>
            <a:r>
              <a:rPr lang="fr-FR" dirty="0">
                <a:solidFill>
                  <a:srgbClr val="0070C0"/>
                </a:solidFill>
                <a:latin typeface="Times New Roman" pitchFamily="18" charset="0"/>
                <a:cs typeface="Times New Roman" pitchFamily="18" charset="0"/>
              </a:rPr>
              <a:t>MODES D’ACTION DES ANTILEUCOTRIENES DANS  L’ASTHME</a:t>
            </a:r>
          </a:p>
        </p:txBody>
      </p:sp>
      <p:sp>
        <p:nvSpPr>
          <p:cNvPr id="5" name="Rectangle 4"/>
          <p:cNvSpPr/>
          <p:nvPr/>
        </p:nvSpPr>
        <p:spPr>
          <a:xfrm>
            <a:off x="500034" y="4725144"/>
            <a:ext cx="8335020" cy="1200329"/>
          </a:xfrm>
          <a:prstGeom prst="rect">
            <a:avLst/>
          </a:prstGeom>
        </p:spPr>
        <p:txBody>
          <a:bodyPr wrap="square">
            <a:spAutoFit/>
          </a:bodyPr>
          <a:lstStyle/>
          <a:p>
            <a:pPr marL="36576" indent="0" algn="ctr">
              <a:buNone/>
            </a:pPr>
            <a:r>
              <a:rPr lang="fr-FR" b="1" dirty="0">
                <a:solidFill>
                  <a:srgbClr val="0070C0"/>
                </a:solidFill>
              </a:rPr>
              <a:t>Dr. Rachid CHAHED</a:t>
            </a:r>
          </a:p>
          <a:p>
            <a:pPr marL="36576" indent="0" algn="ctr">
              <a:buNone/>
            </a:pPr>
            <a:r>
              <a:rPr lang="fr-FR" dirty="0">
                <a:solidFill>
                  <a:srgbClr val="0070C0"/>
                </a:solidFill>
              </a:rPr>
              <a:t>Pneumo-phtisiologue -Tizi-Ouzou</a:t>
            </a:r>
          </a:p>
          <a:p>
            <a:pPr marL="36576" indent="0" algn="ctr">
              <a:buNone/>
            </a:pPr>
            <a:r>
              <a:rPr lang="fr-FR" dirty="0">
                <a:solidFill>
                  <a:srgbClr val="0070C0"/>
                </a:solidFill>
              </a:rPr>
              <a:t>Constantine 28 -29 Mai 2016</a:t>
            </a:r>
          </a:p>
          <a:p>
            <a:pPr marL="36576" indent="0" algn="ctr">
              <a:buNone/>
            </a:pPr>
            <a:r>
              <a:rPr lang="fr-FR" dirty="0">
                <a:solidFill>
                  <a:srgbClr val="0070C0"/>
                </a:solidFill>
              </a:rPr>
              <a:t>AFAP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7" name="Rectangle 2"/>
          <p:cNvSpPr>
            <a:spLocks noChangeArrowheads="1"/>
          </p:cNvSpPr>
          <p:nvPr/>
        </p:nvSpPr>
        <p:spPr bwMode="auto">
          <a:xfrm>
            <a:off x="3071813" y="2651125"/>
            <a:ext cx="0" cy="369888"/>
          </a:xfrm>
          <a:prstGeom prst="rect">
            <a:avLst/>
          </a:prstGeom>
          <a:noFill/>
          <a:ln w="9525">
            <a:noFill/>
            <a:miter lim="800000"/>
            <a:headEnd/>
            <a:tailEnd/>
          </a:ln>
        </p:spPr>
        <p:txBody>
          <a:bodyPr wrap="none" lIns="0" tIns="0" rIns="0" bIns="0">
            <a:spAutoFit/>
          </a:bodyPr>
          <a:lstStyle/>
          <a:p>
            <a:pPr eaLnBrk="0" hangingPunct="0"/>
            <a:endParaRPr lang="fr-CA" sz="2400" b="1">
              <a:solidFill>
                <a:srgbClr val="001E68"/>
              </a:solidFill>
              <a:latin typeface="Comic Sans MS" pitchFamily="66" charset="0"/>
            </a:endParaRPr>
          </a:p>
        </p:txBody>
      </p:sp>
      <p:sp>
        <p:nvSpPr>
          <p:cNvPr id="39938" name="Rectangle 3"/>
          <p:cNvSpPr>
            <a:spLocks noChangeArrowheads="1"/>
          </p:cNvSpPr>
          <p:nvPr/>
        </p:nvSpPr>
        <p:spPr bwMode="auto">
          <a:xfrm>
            <a:off x="3071813" y="2651125"/>
            <a:ext cx="0" cy="369888"/>
          </a:xfrm>
          <a:prstGeom prst="rect">
            <a:avLst/>
          </a:prstGeom>
          <a:noFill/>
          <a:ln w="9525">
            <a:noFill/>
            <a:miter lim="800000"/>
            <a:headEnd/>
            <a:tailEnd/>
          </a:ln>
        </p:spPr>
        <p:txBody>
          <a:bodyPr wrap="none" lIns="0" tIns="0" rIns="0" bIns="0">
            <a:spAutoFit/>
          </a:bodyPr>
          <a:lstStyle/>
          <a:p>
            <a:pPr eaLnBrk="0" hangingPunct="0"/>
            <a:endParaRPr lang="fr-CA" sz="2400" b="1">
              <a:solidFill>
                <a:srgbClr val="001E68"/>
              </a:solidFill>
              <a:latin typeface="Comic Sans MS" pitchFamily="66" charset="0"/>
            </a:endParaRPr>
          </a:p>
        </p:txBody>
      </p:sp>
      <p:sp>
        <p:nvSpPr>
          <p:cNvPr id="10244" name="Text Box 4"/>
          <p:cNvSpPr txBox="1">
            <a:spLocks noChangeArrowheads="1"/>
          </p:cNvSpPr>
          <p:nvPr/>
        </p:nvSpPr>
        <p:spPr bwMode="auto">
          <a:xfrm>
            <a:off x="0" y="184150"/>
            <a:ext cx="9144000" cy="954088"/>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2800" b="1" dirty="0">
                <a:solidFill>
                  <a:srgbClr val="0000CC"/>
                </a:solidFill>
                <a:effectLst>
                  <a:outerShdw blurRad="38100" dist="38100" dir="2700000" algn="tl">
                    <a:srgbClr val="000000">
                      <a:alpha val="43137"/>
                    </a:srgbClr>
                  </a:outerShdw>
                </a:effectLst>
                <a:latin typeface="Comic Sans MS" pitchFamily="66" charset="0"/>
                <a:cs typeface="+mn-cs"/>
              </a:rPr>
              <a:t>Cellules impliquées dans la synthèse</a:t>
            </a:r>
          </a:p>
          <a:p>
            <a:pPr algn="ctr" eaLnBrk="0" fontAlgn="auto" hangingPunct="0">
              <a:spcBef>
                <a:spcPts val="0"/>
              </a:spcBef>
              <a:spcAft>
                <a:spcPts val="0"/>
              </a:spcAft>
              <a:defRPr/>
            </a:pPr>
            <a:r>
              <a:rPr lang="en-US" sz="2800" b="1" dirty="0">
                <a:solidFill>
                  <a:srgbClr val="0000CC"/>
                </a:solidFill>
                <a:effectLst>
                  <a:outerShdw blurRad="38100" dist="38100" dir="2700000" algn="tl">
                    <a:srgbClr val="000000">
                      <a:alpha val="43137"/>
                    </a:srgbClr>
                  </a:outerShdw>
                </a:effectLst>
                <a:latin typeface="Comic Sans MS" pitchFamily="66" charset="0"/>
                <a:cs typeface="+mn-cs"/>
              </a:rPr>
              <a:t>des leucotriènes</a:t>
            </a:r>
          </a:p>
        </p:txBody>
      </p:sp>
      <p:sp>
        <p:nvSpPr>
          <p:cNvPr id="39940" name="Text Box 5"/>
          <p:cNvSpPr txBox="1">
            <a:spLocks noChangeArrowheads="1"/>
          </p:cNvSpPr>
          <p:nvPr/>
        </p:nvSpPr>
        <p:spPr bwMode="auto">
          <a:xfrm>
            <a:off x="785813" y="1428750"/>
            <a:ext cx="5886450" cy="461963"/>
          </a:xfrm>
          <a:prstGeom prst="rect">
            <a:avLst/>
          </a:prstGeom>
          <a:noFill/>
          <a:ln w="9525">
            <a:noFill/>
            <a:miter lim="800000"/>
            <a:headEnd/>
            <a:tailEnd/>
          </a:ln>
        </p:spPr>
        <p:txBody>
          <a:bodyPr wrap="none">
            <a:spAutoFit/>
          </a:bodyPr>
          <a:lstStyle/>
          <a:p>
            <a:pPr eaLnBrk="0" hangingPunct="0"/>
            <a:r>
              <a:rPr lang="en-US" sz="2400" b="1">
                <a:solidFill>
                  <a:srgbClr val="FF0000"/>
                </a:solidFill>
                <a:latin typeface="Comic Sans MS" pitchFamily="66" charset="0"/>
              </a:rPr>
              <a:t>Cellules exprimant la 5-lipoxygénase :</a:t>
            </a:r>
          </a:p>
        </p:txBody>
      </p:sp>
      <p:sp>
        <p:nvSpPr>
          <p:cNvPr id="39941" name="Text Box 6"/>
          <p:cNvSpPr txBox="1">
            <a:spLocks noChangeArrowheads="1"/>
          </p:cNvSpPr>
          <p:nvPr/>
        </p:nvSpPr>
        <p:spPr bwMode="auto">
          <a:xfrm>
            <a:off x="1749425" y="2613025"/>
            <a:ext cx="1595438" cy="369888"/>
          </a:xfrm>
          <a:prstGeom prst="rect">
            <a:avLst/>
          </a:prstGeom>
          <a:noFill/>
          <a:ln w="9525">
            <a:noFill/>
            <a:miter lim="800000"/>
            <a:headEnd/>
            <a:tailEnd/>
          </a:ln>
        </p:spPr>
        <p:txBody>
          <a:bodyPr wrap="none">
            <a:spAutoFit/>
          </a:bodyPr>
          <a:lstStyle/>
          <a:p>
            <a:pPr eaLnBrk="0" hangingPunct="0"/>
            <a:r>
              <a:rPr lang="en-US" b="1">
                <a:solidFill>
                  <a:srgbClr val="C00000"/>
                </a:solidFill>
                <a:latin typeface="Comic Sans MS" pitchFamily="66" charset="0"/>
              </a:rPr>
              <a:t>Neutrophiles</a:t>
            </a:r>
          </a:p>
        </p:txBody>
      </p:sp>
      <p:sp>
        <p:nvSpPr>
          <p:cNvPr id="11271" name="Text Box 7"/>
          <p:cNvSpPr txBox="1">
            <a:spLocks noChangeArrowheads="1"/>
          </p:cNvSpPr>
          <p:nvPr/>
        </p:nvSpPr>
        <p:spPr bwMode="auto">
          <a:xfrm>
            <a:off x="1749425" y="3065463"/>
            <a:ext cx="1933575" cy="461962"/>
          </a:xfrm>
          <a:prstGeom prst="rect">
            <a:avLst/>
          </a:prstGeom>
          <a:noFill/>
          <a:ln w="9525">
            <a:noFill/>
            <a:miter lim="800000"/>
            <a:headEnd/>
            <a:tailEnd/>
          </a:ln>
        </p:spPr>
        <p:txBody>
          <a:bodyPr wrap="none">
            <a:spAutoFit/>
          </a:bodyPr>
          <a:lstStyle/>
          <a:p>
            <a:pPr eaLnBrk="0" fontAlgn="auto" hangingPunct="0">
              <a:spcBef>
                <a:spcPts val="0"/>
              </a:spcBef>
              <a:spcAft>
                <a:spcPts val="0"/>
              </a:spcAft>
              <a:defRPr/>
            </a:pPr>
            <a:r>
              <a:rPr lang="en-US" sz="2400" b="1" dirty="0">
                <a:solidFill>
                  <a:schemeClr val="accent3">
                    <a:lumMod val="50000"/>
                  </a:schemeClr>
                </a:solidFill>
                <a:latin typeface="Comic Sans MS" pitchFamily="66" charset="0"/>
                <a:cs typeface="+mn-cs"/>
              </a:rPr>
              <a:t>Eosinophiles</a:t>
            </a:r>
          </a:p>
        </p:txBody>
      </p:sp>
      <p:sp>
        <p:nvSpPr>
          <p:cNvPr id="39943" name="Text Box 8"/>
          <p:cNvSpPr txBox="1">
            <a:spLocks noChangeArrowheads="1"/>
          </p:cNvSpPr>
          <p:nvPr/>
        </p:nvSpPr>
        <p:spPr bwMode="auto">
          <a:xfrm>
            <a:off x="1749425" y="3517900"/>
            <a:ext cx="1317625" cy="366713"/>
          </a:xfrm>
          <a:prstGeom prst="rect">
            <a:avLst/>
          </a:prstGeom>
          <a:noFill/>
          <a:ln w="9525">
            <a:noFill/>
            <a:miter lim="800000"/>
            <a:headEnd/>
            <a:tailEnd/>
          </a:ln>
        </p:spPr>
        <p:txBody>
          <a:bodyPr wrap="none">
            <a:spAutoFit/>
          </a:bodyPr>
          <a:lstStyle/>
          <a:p>
            <a:pPr eaLnBrk="0" hangingPunct="0"/>
            <a:r>
              <a:rPr lang="en-US" b="1">
                <a:solidFill>
                  <a:srgbClr val="001E68"/>
                </a:solidFill>
                <a:latin typeface="Comic Sans MS" pitchFamily="66" charset="0"/>
              </a:rPr>
              <a:t>Basophiles</a:t>
            </a:r>
          </a:p>
        </p:txBody>
      </p:sp>
      <p:sp>
        <p:nvSpPr>
          <p:cNvPr id="39944" name="Text Box 9"/>
          <p:cNvSpPr txBox="1">
            <a:spLocks noChangeArrowheads="1"/>
          </p:cNvSpPr>
          <p:nvPr/>
        </p:nvSpPr>
        <p:spPr bwMode="auto">
          <a:xfrm>
            <a:off x="1749425" y="3971925"/>
            <a:ext cx="1338263" cy="369888"/>
          </a:xfrm>
          <a:prstGeom prst="rect">
            <a:avLst/>
          </a:prstGeom>
          <a:noFill/>
          <a:ln w="9525">
            <a:noFill/>
            <a:miter lim="800000"/>
            <a:headEnd/>
            <a:tailEnd/>
          </a:ln>
        </p:spPr>
        <p:txBody>
          <a:bodyPr wrap="none">
            <a:spAutoFit/>
          </a:bodyPr>
          <a:lstStyle/>
          <a:p>
            <a:pPr eaLnBrk="0" hangingPunct="0"/>
            <a:r>
              <a:rPr lang="en-US" b="1">
                <a:solidFill>
                  <a:srgbClr val="001E68"/>
                </a:solidFill>
                <a:latin typeface="Comic Sans MS" pitchFamily="66" charset="0"/>
              </a:rPr>
              <a:t>Monocytes</a:t>
            </a:r>
          </a:p>
        </p:txBody>
      </p:sp>
      <p:sp>
        <p:nvSpPr>
          <p:cNvPr id="39945" name="Text Box 10"/>
          <p:cNvSpPr txBox="1">
            <a:spLocks noChangeArrowheads="1"/>
          </p:cNvSpPr>
          <p:nvPr/>
        </p:nvSpPr>
        <p:spPr bwMode="auto">
          <a:xfrm>
            <a:off x="1749425" y="4424363"/>
            <a:ext cx="3178175" cy="400050"/>
          </a:xfrm>
          <a:prstGeom prst="rect">
            <a:avLst/>
          </a:prstGeom>
          <a:noFill/>
          <a:ln w="9525">
            <a:noFill/>
            <a:miter lim="800000"/>
            <a:headEnd/>
            <a:tailEnd/>
          </a:ln>
        </p:spPr>
        <p:txBody>
          <a:bodyPr wrap="none">
            <a:spAutoFit/>
          </a:bodyPr>
          <a:lstStyle/>
          <a:p>
            <a:pPr eaLnBrk="0" hangingPunct="0"/>
            <a:r>
              <a:rPr lang="en-US" sz="2000" b="1">
                <a:solidFill>
                  <a:srgbClr val="C00000"/>
                </a:solidFill>
                <a:latin typeface="Comic Sans MS" pitchFamily="66" charset="0"/>
              </a:rPr>
              <a:t>Macrophages alvéolaires</a:t>
            </a:r>
          </a:p>
        </p:txBody>
      </p:sp>
      <p:sp>
        <p:nvSpPr>
          <p:cNvPr id="11275" name="Text Box 12"/>
          <p:cNvSpPr txBox="1">
            <a:spLocks noChangeArrowheads="1"/>
          </p:cNvSpPr>
          <p:nvPr/>
        </p:nvSpPr>
        <p:spPr bwMode="auto">
          <a:xfrm>
            <a:off x="1749425" y="5330825"/>
            <a:ext cx="2447925" cy="584200"/>
          </a:xfrm>
          <a:prstGeom prst="rect">
            <a:avLst/>
          </a:prstGeom>
          <a:noFill/>
          <a:ln w="9525">
            <a:noFill/>
            <a:miter lim="800000"/>
            <a:headEnd/>
            <a:tailEnd/>
          </a:ln>
        </p:spPr>
        <p:txBody>
          <a:bodyPr wrap="none">
            <a:spAutoFit/>
          </a:bodyPr>
          <a:lstStyle/>
          <a:p>
            <a:pPr eaLnBrk="0" fontAlgn="auto" hangingPunct="0">
              <a:spcBef>
                <a:spcPts val="0"/>
              </a:spcBef>
              <a:spcAft>
                <a:spcPts val="0"/>
              </a:spcAft>
              <a:defRPr/>
            </a:pPr>
            <a:r>
              <a:rPr lang="en-US" sz="3200" b="1" dirty="0">
                <a:solidFill>
                  <a:schemeClr val="accent3">
                    <a:lumMod val="50000"/>
                  </a:schemeClr>
                </a:solidFill>
                <a:latin typeface="Comic Sans MS" pitchFamily="66" charset="0"/>
                <a:cs typeface="+mn-cs"/>
              </a:rPr>
              <a:t>Mastocytes</a:t>
            </a:r>
          </a:p>
        </p:txBody>
      </p:sp>
      <p:sp>
        <p:nvSpPr>
          <p:cNvPr id="39947" name="Text Box 13"/>
          <p:cNvSpPr txBox="1">
            <a:spLocks noChangeArrowheads="1"/>
          </p:cNvSpPr>
          <p:nvPr/>
        </p:nvSpPr>
        <p:spPr bwMode="auto">
          <a:xfrm>
            <a:off x="6042025" y="2613025"/>
            <a:ext cx="714375" cy="366713"/>
          </a:xfrm>
          <a:prstGeom prst="rect">
            <a:avLst/>
          </a:prstGeom>
          <a:noFill/>
          <a:ln w="9525">
            <a:noFill/>
            <a:miter lim="800000"/>
            <a:headEnd/>
            <a:tailEnd/>
          </a:ln>
        </p:spPr>
        <p:txBody>
          <a:bodyPr wrap="none">
            <a:spAutoFit/>
          </a:bodyPr>
          <a:lstStyle/>
          <a:p>
            <a:pPr eaLnBrk="0" hangingPunct="0"/>
            <a:r>
              <a:rPr lang="en-US" b="1">
                <a:solidFill>
                  <a:srgbClr val="001E68"/>
                </a:solidFill>
                <a:latin typeface="Comic Sans MS" pitchFamily="66" charset="0"/>
              </a:rPr>
              <a:t>LTB</a:t>
            </a:r>
            <a:r>
              <a:rPr lang="en-US" b="1" baseline="-25000">
                <a:solidFill>
                  <a:srgbClr val="001E68"/>
                </a:solidFill>
                <a:latin typeface="Comic Sans MS" pitchFamily="66" charset="0"/>
              </a:rPr>
              <a:t>4</a:t>
            </a:r>
          </a:p>
        </p:txBody>
      </p:sp>
      <p:sp>
        <p:nvSpPr>
          <p:cNvPr id="11277" name="Text Box 14"/>
          <p:cNvSpPr txBox="1">
            <a:spLocks noChangeArrowheads="1"/>
          </p:cNvSpPr>
          <p:nvPr/>
        </p:nvSpPr>
        <p:spPr bwMode="auto">
          <a:xfrm>
            <a:off x="6042025" y="3065463"/>
            <a:ext cx="779463" cy="400050"/>
          </a:xfrm>
          <a:prstGeom prst="rect">
            <a:avLst/>
          </a:prstGeom>
          <a:noFill/>
          <a:ln w="9525">
            <a:noFill/>
            <a:miter lim="800000"/>
            <a:headEnd/>
            <a:tailEnd/>
          </a:ln>
        </p:spPr>
        <p:txBody>
          <a:bodyPr wrap="none">
            <a:spAutoFit/>
          </a:bodyPr>
          <a:lstStyle/>
          <a:p>
            <a:pPr eaLnBrk="0" fontAlgn="auto" hangingPunct="0">
              <a:spcBef>
                <a:spcPts val="0"/>
              </a:spcBef>
              <a:spcAft>
                <a:spcPts val="0"/>
              </a:spcAft>
              <a:defRPr/>
            </a:pPr>
            <a:r>
              <a:rPr lang="en-US" sz="2000" b="1" dirty="0">
                <a:solidFill>
                  <a:schemeClr val="accent3">
                    <a:lumMod val="50000"/>
                  </a:schemeClr>
                </a:solidFill>
                <a:latin typeface="Comic Sans MS" pitchFamily="66" charset="0"/>
                <a:cs typeface="+mn-cs"/>
              </a:rPr>
              <a:t>LTC</a:t>
            </a:r>
            <a:r>
              <a:rPr lang="en-US" sz="2000" b="1" baseline="-25000" dirty="0">
                <a:solidFill>
                  <a:schemeClr val="accent3">
                    <a:lumMod val="50000"/>
                  </a:schemeClr>
                </a:solidFill>
                <a:latin typeface="Comic Sans MS" pitchFamily="66" charset="0"/>
                <a:cs typeface="+mn-cs"/>
              </a:rPr>
              <a:t>4</a:t>
            </a:r>
          </a:p>
        </p:txBody>
      </p:sp>
      <p:sp>
        <p:nvSpPr>
          <p:cNvPr id="39949" name="Text Box 15"/>
          <p:cNvSpPr txBox="1">
            <a:spLocks noChangeArrowheads="1"/>
          </p:cNvSpPr>
          <p:nvPr/>
        </p:nvSpPr>
        <p:spPr bwMode="auto">
          <a:xfrm>
            <a:off x="6042025" y="3517900"/>
            <a:ext cx="723900" cy="366713"/>
          </a:xfrm>
          <a:prstGeom prst="rect">
            <a:avLst/>
          </a:prstGeom>
          <a:noFill/>
          <a:ln w="9525">
            <a:noFill/>
            <a:miter lim="800000"/>
            <a:headEnd/>
            <a:tailEnd/>
          </a:ln>
        </p:spPr>
        <p:txBody>
          <a:bodyPr wrap="none">
            <a:spAutoFit/>
          </a:bodyPr>
          <a:lstStyle/>
          <a:p>
            <a:pPr eaLnBrk="0" hangingPunct="0"/>
            <a:r>
              <a:rPr lang="en-US" b="1">
                <a:solidFill>
                  <a:srgbClr val="001E68"/>
                </a:solidFill>
                <a:latin typeface="Comic Sans MS" pitchFamily="66" charset="0"/>
              </a:rPr>
              <a:t>LTC</a:t>
            </a:r>
            <a:r>
              <a:rPr lang="en-US" b="1" baseline="-25000">
                <a:solidFill>
                  <a:srgbClr val="001E68"/>
                </a:solidFill>
                <a:latin typeface="Comic Sans MS" pitchFamily="66" charset="0"/>
              </a:rPr>
              <a:t>4</a:t>
            </a:r>
          </a:p>
        </p:txBody>
      </p:sp>
      <p:sp>
        <p:nvSpPr>
          <p:cNvPr id="39950" name="Text Box 16"/>
          <p:cNvSpPr txBox="1">
            <a:spLocks noChangeArrowheads="1"/>
          </p:cNvSpPr>
          <p:nvPr/>
        </p:nvSpPr>
        <p:spPr bwMode="auto">
          <a:xfrm>
            <a:off x="6042025" y="4424363"/>
            <a:ext cx="714375" cy="366712"/>
          </a:xfrm>
          <a:prstGeom prst="rect">
            <a:avLst/>
          </a:prstGeom>
          <a:noFill/>
          <a:ln w="9525">
            <a:noFill/>
            <a:miter lim="800000"/>
            <a:headEnd/>
            <a:tailEnd/>
          </a:ln>
        </p:spPr>
        <p:txBody>
          <a:bodyPr wrap="none">
            <a:spAutoFit/>
          </a:bodyPr>
          <a:lstStyle/>
          <a:p>
            <a:pPr eaLnBrk="0" hangingPunct="0"/>
            <a:r>
              <a:rPr lang="en-US" b="1">
                <a:solidFill>
                  <a:srgbClr val="001E68"/>
                </a:solidFill>
                <a:latin typeface="Comic Sans MS" pitchFamily="66" charset="0"/>
              </a:rPr>
              <a:t>LTB</a:t>
            </a:r>
            <a:r>
              <a:rPr lang="en-US" b="1" baseline="-25000">
                <a:solidFill>
                  <a:srgbClr val="001E68"/>
                </a:solidFill>
                <a:latin typeface="Comic Sans MS" pitchFamily="66" charset="0"/>
              </a:rPr>
              <a:t>4</a:t>
            </a:r>
          </a:p>
        </p:txBody>
      </p:sp>
      <p:sp>
        <p:nvSpPr>
          <p:cNvPr id="39951" name="Text Box 17"/>
          <p:cNvSpPr txBox="1">
            <a:spLocks noChangeArrowheads="1"/>
          </p:cNvSpPr>
          <p:nvPr/>
        </p:nvSpPr>
        <p:spPr bwMode="auto">
          <a:xfrm>
            <a:off x="6042025" y="3971925"/>
            <a:ext cx="1576388" cy="369888"/>
          </a:xfrm>
          <a:prstGeom prst="rect">
            <a:avLst/>
          </a:prstGeom>
          <a:noFill/>
          <a:ln w="9525">
            <a:noFill/>
            <a:miter lim="800000"/>
            <a:headEnd/>
            <a:tailEnd/>
          </a:ln>
        </p:spPr>
        <p:txBody>
          <a:bodyPr wrap="none">
            <a:spAutoFit/>
          </a:bodyPr>
          <a:lstStyle/>
          <a:p>
            <a:pPr eaLnBrk="0" hangingPunct="0"/>
            <a:r>
              <a:rPr lang="en-US" b="1">
                <a:solidFill>
                  <a:srgbClr val="001E68"/>
                </a:solidFill>
                <a:latin typeface="Comic Sans MS" pitchFamily="66" charset="0"/>
              </a:rPr>
              <a:t>LTB</a:t>
            </a:r>
            <a:r>
              <a:rPr lang="en-US" b="1" baseline="-25000">
                <a:solidFill>
                  <a:srgbClr val="001E68"/>
                </a:solidFill>
                <a:latin typeface="Comic Sans MS" pitchFamily="66" charset="0"/>
              </a:rPr>
              <a:t>4</a:t>
            </a:r>
            <a:r>
              <a:rPr lang="en-US" b="1">
                <a:solidFill>
                  <a:srgbClr val="001E68"/>
                </a:solidFill>
                <a:latin typeface="Comic Sans MS" pitchFamily="66" charset="0"/>
              </a:rPr>
              <a:t> + LTC</a:t>
            </a:r>
            <a:r>
              <a:rPr lang="en-US" b="1" baseline="-25000">
                <a:solidFill>
                  <a:srgbClr val="001E68"/>
                </a:solidFill>
                <a:latin typeface="Comic Sans MS" pitchFamily="66" charset="0"/>
              </a:rPr>
              <a:t>4</a:t>
            </a:r>
          </a:p>
        </p:txBody>
      </p:sp>
      <p:sp>
        <p:nvSpPr>
          <p:cNvPr id="11281" name="Text Box 18"/>
          <p:cNvSpPr txBox="1">
            <a:spLocks noChangeArrowheads="1"/>
          </p:cNvSpPr>
          <p:nvPr/>
        </p:nvSpPr>
        <p:spPr bwMode="auto">
          <a:xfrm>
            <a:off x="6042025" y="5330825"/>
            <a:ext cx="2351088" cy="523875"/>
          </a:xfrm>
          <a:prstGeom prst="rect">
            <a:avLst/>
          </a:prstGeom>
          <a:noFill/>
          <a:ln w="9525">
            <a:noFill/>
            <a:miter lim="800000"/>
            <a:headEnd/>
            <a:tailEnd/>
          </a:ln>
        </p:spPr>
        <p:txBody>
          <a:bodyPr wrap="none">
            <a:spAutoFit/>
          </a:bodyPr>
          <a:lstStyle/>
          <a:p>
            <a:pPr eaLnBrk="0" fontAlgn="auto" hangingPunct="0">
              <a:spcBef>
                <a:spcPts val="0"/>
              </a:spcBef>
              <a:spcAft>
                <a:spcPts val="0"/>
              </a:spcAft>
              <a:defRPr/>
            </a:pPr>
            <a:r>
              <a:rPr lang="en-US" sz="2800" b="1" dirty="0">
                <a:solidFill>
                  <a:schemeClr val="accent3">
                    <a:lumMod val="50000"/>
                  </a:schemeClr>
                </a:solidFill>
                <a:latin typeface="Comic Sans MS" pitchFamily="66" charset="0"/>
                <a:cs typeface="+mn-cs"/>
              </a:rPr>
              <a:t>LTB</a:t>
            </a:r>
            <a:r>
              <a:rPr lang="en-US" sz="2800" b="1" baseline="-25000" dirty="0">
                <a:solidFill>
                  <a:schemeClr val="accent3">
                    <a:lumMod val="50000"/>
                  </a:schemeClr>
                </a:solidFill>
                <a:latin typeface="Comic Sans MS" pitchFamily="66" charset="0"/>
                <a:cs typeface="+mn-cs"/>
              </a:rPr>
              <a:t>4</a:t>
            </a:r>
            <a:r>
              <a:rPr lang="en-US" sz="2800" b="1" dirty="0">
                <a:solidFill>
                  <a:schemeClr val="accent3">
                    <a:lumMod val="50000"/>
                  </a:schemeClr>
                </a:solidFill>
                <a:latin typeface="Comic Sans MS" pitchFamily="66" charset="0"/>
                <a:cs typeface="+mn-cs"/>
              </a:rPr>
              <a:t> + LTC</a:t>
            </a:r>
            <a:r>
              <a:rPr lang="en-US" sz="2800" b="1" baseline="-25000" dirty="0">
                <a:solidFill>
                  <a:schemeClr val="accent3">
                    <a:lumMod val="50000"/>
                  </a:schemeClr>
                </a:solidFill>
                <a:latin typeface="Comic Sans MS" pitchFamily="66" charset="0"/>
                <a:cs typeface="+mn-cs"/>
              </a:rPr>
              <a:t>4</a:t>
            </a:r>
          </a:p>
        </p:txBody>
      </p:sp>
      <p:sp>
        <p:nvSpPr>
          <p:cNvPr id="39953" name="Text Box 21"/>
          <p:cNvSpPr txBox="1">
            <a:spLocks noChangeArrowheads="1"/>
          </p:cNvSpPr>
          <p:nvPr/>
        </p:nvSpPr>
        <p:spPr bwMode="auto">
          <a:xfrm>
            <a:off x="2092325" y="2054225"/>
            <a:ext cx="184150" cy="369888"/>
          </a:xfrm>
          <a:prstGeom prst="rect">
            <a:avLst/>
          </a:prstGeom>
          <a:noFill/>
          <a:ln w="9525">
            <a:noFill/>
            <a:miter lim="800000"/>
            <a:headEnd/>
            <a:tailEnd/>
          </a:ln>
        </p:spPr>
        <p:txBody>
          <a:bodyPr wrap="none">
            <a:spAutoFit/>
          </a:bodyPr>
          <a:lstStyle/>
          <a:p>
            <a:pPr eaLnBrk="0" hangingPunct="0"/>
            <a:endParaRPr lang="en-US" b="1">
              <a:solidFill>
                <a:srgbClr val="001E68"/>
              </a:solidFill>
              <a:latin typeface="Helvetica"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0" y="1484313"/>
            <a:ext cx="9144000" cy="4032250"/>
          </a:xfrm>
          <a:prstGeom prst="rect">
            <a:avLst/>
          </a:prstGeom>
          <a:solidFill>
            <a:schemeClr val="bg1"/>
          </a:solidFill>
          <a:ln w="9525">
            <a:noFill/>
            <a:miter lim="800000"/>
            <a:headEnd/>
            <a:tailEnd/>
          </a:ln>
        </p:spPr>
        <p:txBody>
          <a:bodyPr>
            <a:spAutoFit/>
          </a:bodyPr>
          <a:lstStyle/>
          <a:p>
            <a:pPr algn="just" fontAlgn="auto">
              <a:spcBef>
                <a:spcPts val="0"/>
              </a:spcBef>
              <a:spcAft>
                <a:spcPts val="0"/>
              </a:spcAft>
              <a:defRPr/>
            </a:pPr>
            <a:endParaRPr lang="fr-CA" sz="2000" dirty="0">
              <a:latin typeface="Comic Sans MS" pitchFamily="66" charset="0"/>
              <a:cs typeface="Times New Roman" pitchFamily="18" charset="0"/>
              <a:sym typeface="Wingdings" pitchFamily="2" charset="2"/>
            </a:endParaRPr>
          </a:p>
          <a:p>
            <a:pPr algn="just" fontAlgn="auto">
              <a:spcBef>
                <a:spcPts val="0"/>
              </a:spcBef>
              <a:spcAft>
                <a:spcPts val="0"/>
              </a:spcAft>
              <a:defRPr/>
            </a:pPr>
            <a:r>
              <a:rPr lang="fr-CA" sz="2000" dirty="0">
                <a:latin typeface="Comic Sans MS" pitchFamily="66" charset="0"/>
                <a:cs typeface="Times New Roman" pitchFamily="18" charset="0"/>
                <a:sym typeface="Wingdings" pitchFamily="2" charset="2"/>
              </a:rPr>
              <a:t></a:t>
            </a:r>
            <a:r>
              <a:rPr lang="fr-CA" sz="4400" b="1" u="sng" dirty="0" err="1">
                <a:solidFill>
                  <a:srgbClr val="FF0000"/>
                </a:solidFill>
                <a:latin typeface="Comic Sans MS" pitchFamily="66" charset="0"/>
                <a:cs typeface="+mn-cs"/>
              </a:rPr>
              <a:t>Cys</a:t>
            </a:r>
            <a:r>
              <a:rPr lang="fr-CA" sz="4400" b="1" u="sng" dirty="0">
                <a:solidFill>
                  <a:srgbClr val="FF0000"/>
                </a:solidFill>
                <a:latin typeface="Comic Sans MS" pitchFamily="66" charset="0"/>
                <a:cs typeface="+mn-cs"/>
              </a:rPr>
              <a:t>-LT1</a:t>
            </a:r>
            <a:r>
              <a:rPr lang="fr-CA" sz="4400" b="1" dirty="0">
                <a:solidFill>
                  <a:srgbClr val="FF0000"/>
                </a:solidFill>
                <a:latin typeface="Comic Sans MS" pitchFamily="66" charset="0"/>
                <a:cs typeface="+mn-cs"/>
              </a:rPr>
              <a:t>:</a:t>
            </a:r>
            <a:r>
              <a:rPr lang="fr-CA" sz="2800" dirty="0">
                <a:solidFill>
                  <a:srgbClr val="FF0000"/>
                </a:solidFill>
                <a:latin typeface="Comic Sans MS" pitchFamily="66" charset="0"/>
                <a:cs typeface="+mn-cs"/>
              </a:rPr>
              <a:t> </a:t>
            </a:r>
            <a:r>
              <a:rPr lang="fr-CA" sz="2400" dirty="0">
                <a:solidFill>
                  <a:srgbClr val="0070C0"/>
                </a:solidFill>
                <a:latin typeface="Comic Sans MS" pitchFamily="66" charset="0"/>
                <a:cs typeface="+mn-cs"/>
              </a:rPr>
              <a:t>Ce récepteur possède une haute affinité pour le LTC</a:t>
            </a:r>
            <a:r>
              <a:rPr lang="fr-CA" sz="2400" baseline="-25000" dirty="0">
                <a:solidFill>
                  <a:srgbClr val="0070C0"/>
                </a:solidFill>
                <a:latin typeface="Comic Sans MS" pitchFamily="66" charset="0"/>
                <a:cs typeface="+mn-cs"/>
              </a:rPr>
              <a:t>4</a:t>
            </a:r>
            <a:r>
              <a:rPr lang="fr-CA" sz="2400" dirty="0">
                <a:solidFill>
                  <a:srgbClr val="0070C0"/>
                </a:solidFill>
                <a:latin typeface="Comic Sans MS" pitchFamily="66" charset="0"/>
                <a:cs typeface="+mn-cs"/>
              </a:rPr>
              <a:t>.</a:t>
            </a:r>
          </a:p>
          <a:p>
            <a:pPr algn="just" fontAlgn="auto">
              <a:spcBef>
                <a:spcPts val="0"/>
              </a:spcBef>
              <a:spcAft>
                <a:spcPts val="0"/>
              </a:spcAft>
              <a:buFont typeface="Wingdings" pitchFamily="2" charset="2"/>
              <a:buNone/>
              <a:defRPr/>
            </a:pPr>
            <a:r>
              <a:rPr lang="fr-CA" sz="2400" dirty="0">
                <a:solidFill>
                  <a:srgbClr val="0070C0"/>
                </a:solidFill>
                <a:latin typeface="Comic Sans MS" pitchFamily="66" charset="0"/>
                <a:cs typeface="+mn-cs"/>
              </a:rPr>
              <a:t>Expression : voies digestives et </a:t>
            </a:r>
            <a:r>
              <a:rPr lang="fr-CA" sz="2400" b="1" dirty="0">
                <a:solidFill>
                  <a:srgbClr val="0070C0"/>
                </a:solidFill>
                <a:latin typeface="Comic Sans MS" pitchFamily="66" charset="0"/>
                <a:cs typeface="+mn-cs"/>
              </a:rPr>
              <a:t>respiratoires</a:t>
            </a:r>
            <a:r>
              <a:rPr lang="fr-CA" sz="2400" dirty="0">
                <a:solidFill>
                  <a:srgbClr val="0070C0"/>
                </a:solidFill>
                <a:latin typeface="Comic Sans MS" pitchFamily="66" charset="0"/>
                <a:cs typeface="+mn-cs"/>
              </a:rPr>
              <a:t>, éosinophiles. </a:t>
            </a:r>
          </a:p>
          <a:p>
            <a:pPr algn="just" fontAlgn="auto">
              <a:spcBef>
                <a:spcPts val="0"/>
              </a:spcBef>
              <a:spcAft>
                <a:spcPts val="0"/>
              </a:spcAft>
              <a:buFont typeface="Wingdings" pitchFamily="2" charset="2"/>
              <a:buNone/>
              <a:defRPr/>
            </a:pPr>
            <a:r>
              <a:rPr lang="fr-CA" sz="2400" dirty="0">
                <a:solidFill>
                  <a:srgbClr val="0070C0"/>
                </a:solidFill>
                <a:latin typeface="Comic Sans MS" pitchFamily="66" charset="0"/>
                <a:cs typeface="+mn-cs"/>
              </a:rPr>
              <a:t>Régulé par plusieurs cytokines proinflammatoires (IL-5).</a:t>
            </a:r>
            <a:endParaRPr lang="fr-CA" sz="2400" u="sng" dirty="0">
              <a:solidFill>
                <a:srgbClr val="0070C0"/>
              </a:solidFill>
              <a:latin typeface="Comic Sans MS" pitchFamily="66" charset="0"/>
              <a:cs typeface="+mn-cs"/>
            </a:endParaRPr>
          </a:p>
          <a:p>
            <a:pPr algn="just" fontAlgn="auto">
              <a:spcBef>
                <a:spcPts val="0"/>
              </a:spcBef>
              <a:spcAft>
                <a:spcPts val="0"/>
              </a:spcAft>
              <a:defRPr/>
            </a:pPr>
            <a:endParaRPr lang="fr-CA" sz="2800" dirty="0">
              <a:latin typeface="Comic Sans MS" pitchFamily="66" charset="0"/>
              <a:cs typeface="Times New Roman" pitchFamily="18" charset="0"/>
              <a:sym typeface="Wingdings" pitchFamily="2" charset="2"/>
            </a:endParaRPr>
          </a:p>
          <a:p>
            <a:pPr algn="just" fontAlgn="auto">
              <a:spcBef>
                <a:spcPts val="0"/>
              </a:spcBef>
              <a:spcAft>
                <a:spcPts val="0"/>
              </a:spcAft>
              <a:defRPr/>
            </a:pPr>
            <a:r>
              <a:rPr lang="fr-CA" sz="2800" dirty="0">
                <a:latin typeface="Comic Sans MS" pitchFamily="66" charset="0"/>
                <a:cs typeface="Times New Roman" pitchFamily="18" charset="0"/>
                <a:sym typeface="Wingdings" pitchFamily="2" charset="2"/>
              </a:rPr>
              <a:t></a:t>
            </a:r>
            <a:r>
              <a:rPr lang="fr-CA" sz="4400" b="1" u="sng" dirty="0" err="1">
                <a:solidFill>
                  <a:srgbClr val="FF0000"/>
                </a:solidFill>
                <a:latin typeface="Comic Sans MS" pitchFamily="66" charset="0"/>
                <a:cs typeface="+mn-cs"/>
              </a:rPr>
              <a:t>Cys</a:t>
            </a:r>
            <a:r>
              <a:rPr lang="fr-CA" sz="4400" b="1" u="sng" dirty="0">
                <a:solidFill>
                  <a:srgbClr val="FF0000"/>
                </a:solidFill>
                <a:latin typeface="Comic Sans MS" pitchFamily="66" charset="0"/>
                <a:cs typeface="+mn-cs"/>
              </a:rPr>
              <a:t>-LT2</a:t>
            </a:r>
            <a:r>
              <a:rPr lang="fr-CA" sz="4400" dirty="0">
                <a:solidFill>
                  <a:srgbClr val="FF0000"/>
                </a:solidFill>
                <a:latin typeface="Comic Sans MS" pitchFamily="66" charset="0"/>
                <a:cs typeface="+mn-cs"/>
              </a:rPr>
              <a:t>: </a:t>
            </a:r>
            <a:r>
              <a:rPr lang="fr-CA" sz="2400" dirty="0">
                <a:solidFill>
                  <a:srgbClr val="0070C0"/>
                </a:solidFill>
                <a:latin typeface="Comic Sans MS" pitchFamily="66" charset="0"/>
                <a:cs typeface="+mn-cs"/>
              </a:rPr>
              <a:t>Ce récepteur est sélectif pour le LTD</a:t>
            </a:r>
            <a:r>
              <a:rPr lang="fr-CA" sz="2400" baseline="-25000" dirty="0">
                <a:solidFill>
                  <a:srgbClr val="0070C0"/>
                </a:solidFill>
                <a:latin typeface="Comic Sans MS" pitchFamily="66" charset="0"/>
                <a:cs typeface="+mn-cs"/>
              </a:rPr>
              <a:t>4</a:t>
            </a:r>
            <a:r>
              <a:rPr lang="fr-CA" sz="2400" dirty="0">
                <a:solidFill>
                  <a:srgbClr val="0070C0"/>
                </a:solidFill>
                <a:latin typeface="Comic Sans MS" pitchFamily="66" charset="0"/>
                <a:cs typeface="+mn-cs"/>
              </a:rPr>
              <a:t> et LTE</a:t>
            </a:r>
            <a:r>
              <a:rPr lang="fr-CA" sz="2400" baseline="-25000" dirty="0">
                <a:solidFill>
                  <a:srgbClr val="0070C0"/>
                </a:solidFill>
                <a:latin typeface="Comic Sans MS" pitchFamily="66" charset="0"/>
                <a:cs typeface="+mn-cs"/>
              </a:rPr>
              <a:t>4</a:t>
            </a:r>
            <a:r>
              <a:rPr lang="fr-CA" sz="2400" dirty="0">
                <a:solidFill>
                  <a:srgbClr val="0070C0"/>
                </a:solidFill>
                <a:latin typeface="Comic Sans MS" pitchFamily="66" charset="0"/>
                <a:cs typeface="+mn-cs"/>
              </a:rPr>
              <a:t>.</a:t>
            </a:r>
            <a:r>
              <a:rPr lang="fr-FR" sz="2400" dirty="0">
                <a:solidFill>
                  <a:srgbClr val="0070C0"/>
                </a:solidFill>
                <a:latin typeface="Comic Sans MS" pitchFamily="66" charset="0"/>
                <a:cs typeface="+mn-cs"/>
              </a:rPr>
              <a:t> </a:t>
            </a:r>
          </a:p>
          <a:p>
            <a:pPr algn="just" fontAlgn="auto">
              <a:spcBef>
                <a:spcPts val="0"/>
              </a:spcBef>
              <a:spcAft>
                <a:spcPts val="0"/>
              </a:spcAft>
              <a:defRPr/>
            </a:pPr>
            <a:r>
              <a:rPr lang="fr-CA" sz="2400" dirty="0">
                <a:solidFill>
                  <a:srgbClr val="0070C0"/>
                </a:solidFill>
                <a:latin typeface="Comic Sans MS" pitchFamily="66" charset="0"/>
                <a:cs typeface="+mn-cs"/>
              </a:rPr>
              <a:t>Expression : </a:t>
            </a:r>
            <a:r>
              <a:rPr lang="fr-FR" sz="2400" dirty="0">
                <a:solidFill>
                  <a:srgbClr val="0070C0"/>
                </a:solidFill>
                <a:latin typeface="Comic Sans MS" pitchFamily="66" charset="0"/>
                <a:cs typeface="+mn-cs"/>
              </a:rPr>
              <a:t>présent sur les </a:t>
            </a:r>
            <a:r>
              <a:rPr lang="fr-FR" sz="2400" b="1" dirty="0">
                <a:solidFill>
                  <a:srgbClr val="0070C0"/>
                </a:solidFill>
                <a:latin typeface="Comic Sans MS" pitchFamily="66" charset="0"/>
                <a:cs typeface="+mn-cs"/>
              </a:rPr>
              <a:t>vaisseaux</a:t>
            </a:r>
            <a:endParaRPr lang="fr-CA" sz="2400" b="1" dirty="0">
              <a:solidFill>
                <a:srgbClr val="0070C0"/>
              </a:solidFill>
              <a:latin typeface="Comic Sans MS" pitchFamily="66" charset="0"/>
              <a:cs typeface="+mn-cs"/>
            </a:endParaRPr>
          </a:p>
        </p:txBody>
      </p:sp>
      <p:sp>
        <p:nvSpPr>
          <p:cNvPr id="11267" name="Rectangle 5"/>
          <p:cNvSpPr>
            <a:spLocks noChangeArrowheads="1"/>
          </p:cNvSpPr>
          <p:nvPr/>
        </p:nvSpPr>
        <p:spPr bwMode="auto">
          <a:xfrm>
            <a:off x="785813" y="357188"/>
            <a:ext cx="7486650" cy="523875"/>
          </a:xfrm>
          <a:prstGeom prst="rect">
            <a:avLst/>
          </a:prstGeom>
          <a:noFill/>
          <a:ln w="9525">
            <a:noFill/>
            <a:miter lim="800000"/>
            <a:headEnd/>
            <a:tailEnd/>
          </a:ln>
        </p:spPr>
        <p:txBody>
          <a:bodyPr>
            <a:spAutoFit/>
          </a:bodyPr>
          <a:lstStyle/>
          <a:p>
            <a:pPr fontAlgn="auto">
              <a:spcBef>
                <a:spcPts val="0"/>
              </a:spcBef>
              <a:spcAft>
                <a:spcPts val="0"/>
              </a:spcAft>
              <a:defRPr/>
            </a:pPr>
            <a:r>
              <a:rPr lang="fr-FR" sz="2800" b="1" dirty="0">
                <a:solidFill>
                  <a:srgbClr val="0000CC"/>
                </a:solidFill>
                <a:effectLst>
                  <a:outerShdw blurRad="38100" dist="38100" dir="2700000" algn="tl">
                    <a:srgbClr val="000000">
                      <a:alpha val="43137"/>
                    </a:srgbClr>
                  </a:outerShdw>
                </a:effectLst>
                <a:latin typeface="Comic Sans MS" pitchFamily="66" charset="0"/>
                <a:cs typeface="+mn-cs"/>
              </a:rPr>
              <a:t>Les récepteurs des </a:t>
            </a:r>
            <a:r>
              <a:rPr lang="fr-CA" sz="2800" b="1" dirty="0" err="1">
                <a:solidFill>
                  <a:srgbClr val="0000CC"/>
                </a:solidFill>
                <a:effectLst>
                  <a:outerShdw blurRad="38100" dist="38100" dir="2700000" algn="tl">
                    <a:srgbClr val="000000">
                      <a:alpha val="43137"/>
                    </a:srgbClr>
                  </a:outerShdw>
                </a:effectLst>
                <a:latin typeface="Comic Sans MS" pitchFamily="66" charset="0"/>
                <a:cs typeface="+mn-cs"/>
              </a:rPr>
              <a:t>cystéinyl</a:t>
            </a:r>
            <a:r>
              <a:rPr lang="fr-CA" sz="2800" b="1" dirty="0">
                <a:solidFill>
                  <a:srgbClr val="0000CC"/>
                </a:solidFill>
                <a:effectLst>
                  <a:outerShdw blurRad="38100" dist="38100" dir="2700000" algn="tl">
                    <a:srgbClr val="000000">
                      <a:alpha val="43137"/>
                    </a:srgbClr>
                  </a:outerShdw>
                </a:effectLst>
                <a:latin typeface="Comic Sans MS" pitchFamily="66" charset="0"/>
                <a:cs typeface="+mn-cs"/>
              </a:rPr>
              <a:t>-</a:t>
            </a:r>
            <a:r>
              <a:rPr lang="fr-FR" sz="2800" b="1" dirty="0" err="1">
                <a:solidFill>
                  <a:srgbClr val="0000CC"/>
                </a:solidFill>
                <a:effectLst>
                  <a:outerShdw blurRad="38100" dist="38100" dir="2700000" algn="tl">
                    <a:srgbClr val="000000">
                      <a:alpha val="43137"/>
                    </a:srgbClr>
                  </a:outerShdw>
                </a:effectLst>
                <a:latin typeface="Comic Sans MS" pitchFamily="66" charset="0"/>
                <a:cs typeface="+mn-cs"/>
              </a:rPr>
              <a:t>leucotriènes</a:t>
            </a:r>
            <a:endParaRPr lang="en-US" sz="2800" b="1" dirty="0">
              <a:solidFill>
                <a:srgbClr val="0000CC"/>
              </a:solidFill>
              <a:effectLst>
                <a:outerShdw blurRad="38100" dist="38100" dir="2700000" algn="tl">
                  <a:srgbClr val="000000">
                    <a:alpha val="43137"/>
                  </a:srgbClr>
                </a:outerShdw>
              </a:effectLst>
              <a:latin typeface="Comic Sans MS" pitchFamily="66" charset="0"/>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09" name="Text Box 4"/>
          <p:cNvSpPr txBox="1">
            <a:spLocks noChangeArrowheads="1"/>
          </p:cNvSpPr>
          <p:nvPr/>
        </p:nvSpPr>
        <p:spPr bwMode="auto">
          <a:xfrm>
            <a:off x="1071563" y="1785938"/>
            <a:ext cx="6911975" cy="2554287"/>
          </a:xfrm>
          <a:prstGeom prst="rect">
            <a:avLst/>
          </a:prstGeom>
          <a:noFill/>
          <a:ln w="9525">
            <a:noFill/>
            <a:miter lim="800000"/>
            <a:headEnd/>
            <a:tailEnd/>
          </a:ln>
        </p:spPr>
        <p:txBody>
          <a:bodyPr>
            <a:spAutoFit/>
          </a:bodyPr>
          <a:lstStyle/>
          <a:p>
            <a:pPr lvl="2"/>
            <a:endParaRPr lang="fr-CA" sz="2000" dirty="0">
              <a:latin typeface="Tahoma" pitchFamily="34" charset="0"/>
            </a:endParaRPr>
          </a:p>
          <a:p>
            <a:pPr lvl="2"/>
            <a:endParaRPr lang="fr-CA" sz="2000" dirty="0">
              <a:latin typeface="Times New Roman" pitchFamily="18" charset="0"/>
            </a:endParaRPr>
          </a:p>
          <a:p>
            <a:pPr lvl="2"/>
            <a:r>
              <a:rPr lang="fr-CA" sz="2000" dirty="0">
                <a:solidFill>
                  <a:srgbClr val="0070C0"/>
                </a:solidFill>
                <a:latin typeface="Symbol" pitchFamily="18" charset="2"/>
                <a:cs typeface="Times New Roman" pitchFamily="18" charset="0"/>
                <a:sym typeface="Symbol" pitchFamily="18" charset="2"/>
              </a:rPr>
              <a:t></a:t>
            </a:r>
            <a:r>
              <a:rPr lang="fr-CA" sz="2000" dirty="0">
                <a:solidFill>
                  <a:srgbClr val="0070C0"/>
                </a:solidFill>
                <a:latin typeface="Tahoma" pitchFamily="34" charset="0"/>
              </a:rPr>
              <a:t>Inhibiteurs de </a:t>
            </a:r>
            <a:r>
              <a:rPr lang="fr-CA" sz="2000" b="1" dirty="0">
                <a:solidFill>
                  <a:srgbClr val="FA0000"/>
                </a:solidFill>
                <a:latin typeface="Tahoma" pitchFamily="34" charset="0"/>
              </a:rPr>
              <a:t>5-LO</a:t>
            </a:r>
            <a:r>
              <a:rPr lang="fr-CA" sz="2000" dirty="0">
                <a:latin typeface="Tahoma" pitchFamily="34" charset="0"/>
              </a:rPr>
              <a:t> </a:t>
            </a:r>
            <a:r>
              <a:rPr lang="fr-CA" sz="2000" b="1" dirty="0">
                <a:solidFill>
                  <a:srgbClr val="0070C0"/>
                </a:solidFill>
                <a:latin typeface="Tahoma" pitchFamily="34" charset="0"/>
              </a:rPr>
              <a:t>(</a:t>
            </a:r>
            <a:r>
              <a:rPr lang="fr-CA" sz="2000" b="1" dirty="0" err="1">
                <a:solidFill>
                  <a:srgbClr val="0070C0"/>
                </a:solidFill>
                <a:latin typeface="Tahoma" pitchFamily="34" charset="0"/>
              </a:rPr>
              <a:t>Zileuton</a:t>
            </a:r>
            <a:r>
              <a:rPr lang="fr-CA" sz="2000" b="1" dirty="0">
                <a:solidFill>
                  <a:srgbClr val="0070C0"/>
                </a:solidFill>
                <a:latin typeface="Tahoma" pitchFamily="34" charset="0"/>
              </a:rPr>
              <a:t>).</a:t>
            </a:r>
          </a:p>
          <a:p>
            <a:pPr lvl="2"/>
            <a:endParaRPr lang="fr-CA" sz="2000" dirty="0">
              <a:latin typeface="Tahoma" pitchFamily="34" charset="0"/>
            </a:endParaRPr>
          </a:p>
          <a:p>
            <a:pPr lvl="2"/>
            <a:endParaRPr lang="fr-CA" sz="2000" dirty="0">
              <a:latin typeface="Tahoma" pitchFamily="34" charset="0"/>
            </a:endParaRPr>
          </a:p>
          <a:p>
            <a:pPr lvl="2"/>
            <a:r>
              <a:rPr lang="fr-CA" sz="2000" dirty="0">
                <a:solidFill>
                  <a:srgbClr val="0070C0"/>
                </a:solidFill>
                <a:latin typeface="Symbol" pitchFamily="18" charset="2"/>
                <a:cs typeface="Times New Roman" pitchFamily="18" charset="0"/>
                <a:sym typeface="Symbol" pitchFamily="18" charset="2"/>
              </a:rPr>
              <a:t></a:t>
            </a:r>
            <a:r>
              <a:rPr lang="fr-CA" sz="2000" b="1" dirty="0">
                <a:solidFill>
                  <a:srgbClr val="0070C0"/>
                </a:solidFill>
                <a:latin typeface="Tahoma" pitchFamily="34" charset="0"/>
              </a:rPr>
              <a:t>Antagonistes des récepteurs du </a:t>
            </a:r>
            <a:r>
              <a:rPr lang="fr-CA" sz="2000" b="1" dirty="0">
                <a:solidFill>
                  <a:srgbClr val="FA0000"/>
                </a:solidFill>
                <a:latin typeface="Tahoma" pitchFamily="34" charset="0"/>
              </a:rPr>
              <a:t>LTB</a:t>
            </a:r>
            <a:r>
              <a:rPr lang="fr-CA" sz="2000" b="1" baseline="-25000" dirty="0">
                <a:solidFill>
                  <a:srgbClr val="FA0000"/>
                </a:solidFill>
                <a:latin typeface="Tahoma" pitchFamily="34" charset="0"/>
              </a:rPr>
              <a:t>4 </a:t>
            </a:r>
            <a:r>
              <a:rPr lang="fr-CA" sz="2000" b="1" dirty="0">
                <a:solidFill>
                  <a:srgbClr val="0070C0"/>
                </a:solidFill>
                <a:latin typeface="Tahoma" pitchFamily="34" charset="0"/>
              </a:rPr>
              <a:t>et des </a:t>
            </a:r>
            <a:r>
              <a:rPr lang="fr-CA" sz="2000" b="1" dirty="0" err="1">
                <a:solidFill>
                  <a:srgbClr val="FA0000"/>
                </a:solidFill>
                <a:latin typeface="Tahoma" pitchFamily="34" charset="0"/>
              </a:rPr>
              <a:t>cystéinyl</a:t>
            </a:r>
            <a:r>
              <a:rPr lang="fr-CA" sz="2000" b="1" dirty="0">
                <a:solidFill>
                  <a:srgbClr val="FA0000"/>
                </a:solidFill>
                <a:latin typeface="Tahoma" pitchFamily="34" charset="0"/>
              </a:rPr>
              <a:t>-</a:t>
            </a:r>
            <a:r>
              <a:rPr lang="fr-CA" sz="2000" b="1" dirty="0" err="1">
                <a:solidFill>
                  <a:srgbClr val="FA0000"/>
                </a:solidFill>
                <a:latin typeface="Tahoma" pitchFamily="34" charset="0"/>
              </a:rPr>
              <a:t>leucotriènes</a:t>
            </a:r>
            <a:r>
              <a:rPr lang="fr-CA" sz="2000" b="1" dirty="0">
                <a:latin typeface="Tahoma" pitchFamily="34" charset="0"/>
              </a:rPr>
              <a:t> </a:t>
            </a:r>
            <a:r>
              <a:rPr lang="fr-CA" sz="2000" b="1" dirty="0">
                <a:solidFill>
                  <a:srgbClr val="0070C0"/>
                </a:solidFill>
                <a:latin typeface="Tahoma" pitchFamily="34" charset="0"/>
              </a:rPr>
              <a:t>(MONTELUKAST).</a:t>
            </a:r>
          </a:p>
          <a:p>
            <a:endParaRPr lang="en-US" sz="2000" dirty="0">
              <a:latin typeface="Times New Roman" pitchFamily="18" charset="0"/>
            </a:endParaRPr>
          </a:p>
        </p:txBody>
      </p:sp>
      <p:sp>
        <p:nvSpPr>
          <p:cNvPr id="13316" name="Rectangle 5"/>
          <p:cNvSpPr>
            <a:spLocks noChangeArrowheads="1"/>
          </p:cNvSpPr>
          <p:nvPr/>
        </p:nvSpPr>
        <p:spPr bwMode="auto">
          <a:xfrm>
            <a:off x="1547813" y="476250"/>
            <a:ext cx="5842000" cy="523875"/>
          </a:xfrm>
          <a:prstGeom prst="rect">
            <a:avLst/>
          </a:prstGeom>
          <a:noFill/>
          <a:ln w="9525">
            <a:noFill/>
            <a:miter lim="800000"/>
            <a:headEnd/>
            <a:tailEnd/>
          </a:ln>
        </p:spPr>
        <p:txBody>
          <a:bodyPr wrap="none">
            <a:spAutoFit/>
          </a:bodyPr>
          <a:lstStyle/>
          <a:p>
            <a:pPr fontAlgn="auto">
              <a:spcBef>
                <a:spcPts val="0"/>
              </a:spcBef>
              <a:spcAft>
                <a:spcPts val="0"/>
              </a:spcAft>
              <a:defRPr/>
            </a:pPr>
            <a:r>
              <a:rPr lang="en-US" sz="2800" b="1" dirty="0">
                <a:solidFill>
                  <a:srgbClr val="0000CC"/>
                </a:solidFill>
                <a:effectLst>
                  <a:outerShdw blurRad="38100" dist="38100" dir="2700000" algn="tl">
                    <a:srgbClr val="000000">
                      <a:alpha val="43137"/>
                    </a:srgbClr>
                  </a:outerShdw>
                </a:effectLst>
                <a:latin typeface="Comic Sans MS" pitchFamily="66" charset="0"/>
                <a:cs typeface="+mn-cs"/>
              </a:rPr>
              <a:t>Les interventions thérapeutiques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3" name="ZoneTexte 2"/>
          <p:cNvSpPr txBox="1">
            <a:spLocks noChangeArrowheads="1"/>
          </p:cNvSpPr>
          <p:nvPr/>
        </p:nvSpPr>
        <p:spPr bwMode="auto">
          <a:xfrm>
            <a:off x="428625" y="1643063"/>
            <a:ext cx="8286750" cy="5016500"/>
          </a:xfrm>
          <a:prstGeom prst="rect">
            <a:avLst/>
          </a:prstGeom>
          <a:noFill/>
          <a:ln w="9525">
            <a:noFill/>
            <a:miter lim="800000"/>
            <a:headEnd/>
            <a:tailEnd/>
          </a:ln>
        </p:spPr>
        <p:txBody>
          <a:bodyPr>
            <a:spAutoFit/>
          </a:bodyPr>
          <a:lstStyle/>
          <a:p>
            <a:pPr algn="just">
              <a:buFont typeface="Wingdings" pitchFamily="2" charset="2"/>
              <a:buChar char="Ø"/>
            </a:pPr>
            <a:r>
              <a:rPr lang="fr-FR" sz="3200" b="1" dirty="0">
                <a:solidFill>
                  <a:srgbClr val="0070C0"/>
                </a:solidFill>
                <a:latin typeface="Calibri" pitchFamily="34" charset="0"/>
              </a:rPr>
              <a:t> Surexpression de la 5-</a:t>
            </a:r>
            <a:r>
              <a:rPr lang="fr-FR" sz="3200" b="1" dirty="0" err="1">
                <a:solidFill>
                  <a:srgbClr val="0070C0"/>
                </a:solidFill>
                <a:latin typeface="Calibri" pitchFamily="34" charset="0"/>
              </a:rPr>
              <a:t>lipooxygénase</a:t>
            </a:r>
            <a:r>
              <a:rPr lang="fr-FR" sz="3200" b="1" dirty="0">
                <a:solidFill>
                  <a:srgbClr val="0070C0"/>
                </a:solidFill>
                <a:latin typeface="Calibri" pitchFamily="34" charset="0"/>
              </a:rPr>
              <a:t> et </a:t>
            </a:r>
          </a:p>
          <a:p>
            <a:pPr algn="just"/>
            <a:r>
              <a:rPr lang="fr-FR" sz="3200" b="1" dirty="0">
                <a:solidFill>
                  <a:srgbClr val="0070C0"/>
                </a:solidFill>
                <a:latin typeface="Calibri" pitchFamily="34" charset="0"/>
              </a:rPr>
              <a:t>     hyperactivation de la voie des LT dans les </a:t>
            </a:r>
          </a:p>
          <a:p>
            <a:pPr algn="just"/>
            <a:r>
              <a:rPr lang="fr-FR" sz="3200" b="1" dirty="0">
                <a:solidFill>
                  <a:srgbClr val="0070C0"/>
                </a:solidFill>
                <a:latin typeface="Calibri" pitchFamily="34" charset="0"/>
              </a:rPr>
              <a:t>     leucocytes des patients asthmatiques.</a:t>
            </a:r>
          </a:p>
          <a:p>
            <a:pPr algn="just"/>
            <a:endParaRPr lang="fr-FR" sz="3200" b="1" dirty="0">
              <a:solidFill>
                <a:srgbClr val="0070C0"/>
              </a:solidFill>
              <a:latin typeface="Calibri" pitchFamily="34" charset="0"/>
            </a:endParaRPr>
          </a:p>
          <a:p>
            <a:pPr algn="just">
              <a:buFont typeface="Wingdings" pitchFamily="2" charset="2"/>
              <a:buChar char="Ø"/>
            </a:pPr>
            <a:r>
              <a:rPr lang="fr-FR" sz="3200" b="1" dirty="0">
                <a:solidFill>
                  <a:srgbClr val="0070C0"/>
                </a:solidFill>
                <a:latin typeface="Calibri" pitchFamily="34" charset="0"/>
              </a:rPr>
              <a:t> Concentration élevée des </a:t>
            </a:r>
            <a:r>
              <a:rPr lang="fr-FR" sz="3200" b="1" dirty="0" err="1">
                <a:solidFill>
                  <a:srgbClr val="0070C0"/>
                </a:solidFill>
                <a:latin typeface="Calibri" pitchFamily="34" charset="0"/>
              </a:rPr>
              <a:t>cys</a:t>
            </a:r>
            <a:r>
              <a:rPr lang="fr-FR" sz="3200" b="1" dirty="0">
                <a:solidFill>
                  <a:srgbClr val="0070C0"/>
                </a:solidFill>
                <a:latin typeface="Calibri" pitchFamily="34" charset="0"/>
              </a:rPr>
              <a:t>- LT dans le </a:t>
            </a:r>
          </a:p>
          <a:p>
            <a:pPr algn="just"/>
            <a:r>
              <a:rPr lang="fr-FR" sz="3200" b="1" dirty="0">
                <a:solidFill>
                  <a:srgbClr val="0070C0"/>
                </a:solidFill>
                <a:latin typeface="Calibri" pitchFamily="34" charset="0"/>
              </a:rPr>
              <a:t>     LBA des asthmatiques.</a:t>
            </a:r>
          </a:p>
          <a:p>
            <a:pPr algn="just">
              <a:buFont typeface="Wingdings" pitchFamily="2" charset="2"/>
              <a:buChar char="Ø"/>
            </a:pPr>
            <a:endParaRPr lang="fr-FR" sz="3200" b="1" dirty="0">
              <a:solidFill>
                <a:srgbClr val="0070C0"/>
              </a:solidFill>
              <a:latin typeface="Calibri" pitchFamily="34" charset="0"/>
            </a:endParaRPr>
          </a:p>
          <a:p>
            <a:pPr algn="just">
              <a:buFont typeface="Wingdings" pitchFamily="2" charset="2"/>
              <a:buChar char="Ø"/>
            </a:pPr>
            <a:r>
              <a:rPr lang="fr-FR" sz="3200" b="1" dirty="0">
                <a:solidFill>
                  <a:srgbClr val="0070C0"/>
                </a:solidFill>
                <a:latin typeface="Calibri" pitchFamily="34" charset="0"/>
              </a:rPr>
              <a:t> Excrétion urinaire de LTE4 chez   </a:t>
            </a:r>
          </a:p>
          <a:p>
            <a:pPr algn="just"/>
            <a:r>
              <a:rPr lang="fr-FR" sz="3200" b="1" dirty="0">
                <a:solidFill>
                  <a:srgbClr val="0070C0"/>
                </a:solidFill>
                <a:latin typeface="Calibri" pitchFamily="34" charset="0"/>
              </a:rPr>
              <a:t>     l’asthmatique reflet d’une augmentation  </a:t>
            </a:r>
          </a:p>
          <a:p>
            <a:pPr algn="just"/>
            <a:r>
              <a:rPr lang="fr-FR" sz="3200" b="1" dirty="0">
                <a:solidFill>
                  <a:srgbClr val="0070C0"/>
                </a:solidFill>
                <a:latin typeface="Calibri" pitchFamily="34" charset="0"/>
              </a:rPr>
              <a:t>     de synthèse de LTC4 et LTD4.  </a:t>
            </a:r>
          </a:p>
        </p:txBody>
      </p:sp>
      <p:sp>
        <p:nvSpPr>
          <p:cNvPr id="44034" name="ZoneTexte 3"/>
          <p:cNvSpPr txBox="1">
            <a:spLocks noChangeArrowheads="1"/>
          </p:cNvSpPr>
          <p:nvPr/>
        </p:nvSpPr>
        <p:spPr bwMode="auto">
          <a:xfrm>
            <a:off x="714375" y="571500"/>
            <a:ext cx="7802563" cy="646113"/>
          </a:xfrm>
          <a:prstGeom prst="rect">
            <a:avLst/>
          </a:prstGeom>
          <a:noFill/>
          <a:ln w="9525">
            <a:noFill/>
            <a:miter lim="800000"/>
            <a:headEnd/>
            <a:tailEnd/>
          </a:ln>
        </p:spPr>
        <p:txBody>
          <a:bodyPr>
            <a:spAutoFit/>
          </a:bodyPr>
          <a:lstStyle/>
          <a:p>
            <a:pPr algn="ctr"/>
            <a:r>
              <a:rPr lang="fr-FR" sz="3600" b="1">
                <a:solidFill>
                  <a:srgbClr val="FF0000"/>
                </a:solidFill>
                <a:latin typeface="Comic Sans MS" pitchFamily="66" charset="0"/>
              </a:rPr>
              <a:t>Implication des LT dans l’asthme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7" name="Titre 1"/>
          <p:cNvSpPr>
            <a:spLocks noGrp="1"/>
          </p:cNvSpPr>
          <p:nvPr>
            <p:ph type="ctrTitle"/>
          </p:nvPr>
        </p:nvSpPr>
        <p:spPr>
          <a:xfrm>
            <a:off x="755650" y="260350"/>
            <a:ext cx="7772400" cy="1008063"/>
          </a:xfrm>
        </p:spPr>
        <p:txBody>
          <a:bodyPr>
            <a:normAutofit fontScale="90000"/>
          </a:bodyPr>
          <a:lstStyle/>
          <a:p>
            <a:pPr eaLnBrk="1" hangingPunct="1"/>
            <a:r>
              <a:rPr lang="fr-FR" sz="3600" b="1" u="sng">
                <a:solidFill>
                  <a:srgbClr val="0000CC"/>
                </a:solidFill>
              </a:rPr>
              <a:t>Leucotriènes et muqueuse bronchique</a:t>
            </a:r>
          </a:p>
        </p:txBody>
      </p:sp>
      <p:sp>
        <p:nvSpPr>
          <p:cNvPr id="45058" name="Sous-titre 2"/>
          <p:cNvSpPr>
            <a:spLocks noGrp="1"/>
          </p:cNvSpPr>
          <p:nvPr>
            <p:ph type="subTitle" idx="1"/>
          </p:nvPr>
        </p:nvSpPr>
        <p:spPr>
          <a:xfrm>
            <a:off x="4284663" y="3357563"/>
            <a:ext cx="1871662" cy="647700"/>
          </a:xfrm>
          <a:solidFill>
            <a:srgbClr val="FF0000"/>
          </a:solidFill>
          <a:ln w="38100">
            <a:solidFill>
              <a:srgbClr val="FF0000"/>
            </a:solidFill>
          </a:ln>
        </p:spPr>
        <p:txBody>
          <a:bodyPr/>
          <a:lstStyle/>
          <a:p>
            <a:pPr eaLnBrk="1" hangingPunct="1"/>
            <a:r>
              <a:rPr lang="fr-FR" b="1">
                <a:solidFill>
                  <a:schemeClr val="bg1"/>
                </a:solidFill>
              </a:rPr>
              <a:t>Cys-LT</a:t>
            </a:r>
          </a:p>
        </p:txBody>
      </p:sp>
      <p:cxnSp>
        <p:nvCxnSpPr>
          <p:cNvPr id="5" name="Connecteur droit avec flèche 4"/>
          <p:cNvCxnSpPr/>
          <p:nvPr/>
        </p:nvCxnSpPr>
        <p:spPr>
          <a:xfrm rot="10800000" flipV="1">
            <a:off x="2916238" y="3716338"/>
            <a:ext cx="1295400" cy="1150937"/>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45060" name="ZoneTexte 5"/>
          <p:cNvSpPr txBox="1">
            <a:spLocks noChangeArrowheads="1"/>
          </p:cNvSpPr>
          <p:nvPr/>
        </p:nvSpPr>
        <p:spPr bwMode="auto">
          <a:xfrm>
            <a:off x="179388" y="5013325"/>
            <a:ext cx="4799012" cy="1016000"/>
          </a:xfrm>
          <a:prstGeom prst="rect">
            <a:avLst/>
          </a:prstGeom>
          <a:noFill/>
          <a:ln w="28575">
            <a:solidFill>
              <a:srgbClr val="0000CC"/>
            </a:solidFill>
            <a:miter lim="800000"/>
            <a:headEnd/>
            <a:tailEnd/>
          </a:ln>
        </p:spPr>
        <p:txBody>
          <a:bodyPr wrap="none">
            <a:spAutoFit/>
          </a:bodyPr>
          <a:lstStyle/>
          <a:p>
            <a:pPr algn="ctr"/>
            <a:r>
              <a:rPr lang="fr-FR" sz="2000" b="1" dirty="0">
                <a:solidFill>
                  <a:srgbClr val="0000CC"/>
                </a:solidFill>
                <a:latin typeface="Calibri" pitchFamily="34" charset="0"/>
              </a:rPr>
              <a:t>Bronchoconstriction  soutenue et puissante</a:t>
            </a:r>
          </a:p>
          <a:p>
            <a:pPr algn="ctr"/>
            <a:r>
              <a:rPr lang="fr-FR" sz="2000" b="1" dirty="0">
                <a:solidFill>
                  <a:srgbClr val="0000CC"/>
                </a:solidFill>
                <a:latin typeface="Calibri" pitchFamily="34" charset="0"/>
              </a:rPr>
              <a:t>Région distale</a:t>
            </a:r>
          </a:p>
          <a:p>
            <a:pPr algn="ctr"/>
            <a:r>
              <a:rPr lang="fr-FR" sz="2000" b="1" dirty="0">
                <a:solidFill>
                  <a:srgbClr val="0000CC"/>
                </a:solidFill>
                <a:latin typeface="Calibri" pitchFamily="34" charset="0"/>
              </a:rPr>
              <a:t>1000 fois sup que l’histamine</a:t>
            </a:r>
          </a:p>
        </p:txBody>
      </p:sp>
      <p:cxnSp>
        <p:nvCxnSpPr>
          <p:cNvPr id="9" name="Connecteur droit avec flèche 8"/>
          <p:cNvCxnSpPr/>
          <p:nvPr/>
        </p:nvCxnSpPr>
        <p:spPr>
          <a:xfrm rot="10800000">
            <a:off x="3492500" y="3716338"/>
            <a:ext cx="647700" cy="1587"/>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45062" name="ZoneTexte 11"/>
          <p:cNvSpPr txBox="1">
            <a:spLocks noChangeArrowheads="1"/>
          </p:cNvSpPr>
          <p:nvPr/>
        </p:nvSpPr>
        <p:spPr bwMode="auto">
          <a:xfrm>
            <a:off x="250825" y="2708275"/>
            <a:ext cx="3105150" cy="1631950"/>
          </a:xfrm>
          <a:prstGeom prst="rect">
            <a:avLst/>
          </a:prstGeom>
          <a:noFill/>
          <a:ln w="28575">
            <a:solidFill>
              <a:srgbClr val="0000CC"/>
            </a:solidFill>
            <a:miter lim="800000"/>
            <a:headEnd/>
            <a:tailEnd/>
          </a:ln>
        </p:spPr>
        <p:txBody>
          <a:bodyPr>
            <a:spAutoFit/>
          </a:bodyPr>
          <a:lstStyle/>
          <a:p>
            <a:pPr algn="ctr"/>
            <a:r>
              <a:rPr lang="fr-FR" sz="2000" b="1" dirty="0">
                <a:solidFill>
                  <a:srgbClr val="0000CC"/>
                </a:solidFill>
                <a:latin typeface="Calibri" pitchFamily="34" charset="0"/>
              </a:rPr>
              <a:t>Dysrégulation locale du système nerveux </a:t>
            </a:r>
          </a:p>
          <a:p>
            <a:pPr algn="ctr"/>
            <a:r>
              <a:rPr lang="fr-FR" sz="2000" b="1" dirty="0">
                <a:solidFill>
                  <a:srgbClr val="0000CC"/>
                </a:solidFill>
                <a:latin typeface="Calibri" pitchFamily="34" charset="0"/>
              </a:rPr>
              <a:t>non adrénergiques et non cholinergique</a:t>
            </a:r>
          </a:p>
          <a:p>
            <a:pPr algn="ctr"/>
            <a:r>
              <a:rPr lang="fr-FR" sz="2000" b="1" dirty="0">
                <a:solidFill>
                  <a:srgbClr val="0000CC"/>
                </a:solidFill>
                <a:latin typeface="Calibri" pitchFamily="34" charset="0"/>
              </a:rPr>
              <a:t>HRB non spécifique </a:t>
            </a:r>
          </a:p>
        </p:txBody>
      </p:sp>
      <p:sp>
        <p:nvSpPr>
          <p:cNvPr id="45063" name="ZoneTexte 15"/>
          <p:cNvSpPr txBox="1">
            <a:spLocks noChangeArrowheads="1"/>
          </p:cNvSpPr>
          <p:nvPr/>
        </p:nvSpPr>
        <p:spPr bwMode="auto">
          <a:xfrm>
            <a:off x="900113" y="1773238"/>
            <a:ext cx="3817937" cy="646112"/>
          </a:xfrm>
          <a:prstGeom prst="rect">
            <a:avLst/>
          </a:prstGeom>
          <a:noFill/>
          <a:ln w="9525">
            <a:noFill/>
            <a:miter lim="800000"/>
            <a:headEnd/>
            <a:tailEnd/>
          </a:ln>
        </p:spPr>
        <p:txBody>
          <a:bodyPr wrap="none">
            <a:spAutoFit/>
          </a:bodyPr>
          <a:lstStyle/>
          <a:p>
            <a:r>
              <a:rPr lang="fr-FR" sz="3600" b="1" u="sng" dirty="0">
                <a:solidFill>
                  <a:srgbClr val="0000CC"/>
                </a:solidFill>
                <a:latin typeface="Calibri" pitchFamily="34" charset="0"/>
              </a:rPr>
              <a:t>PHASE IMMEDIATE</a:t>
            </a:r>
          </a:p>
        </p:txBody>
      </p:sp>
      <p:sp>
        <p:nvSpPr>
          <p:cNvPr id="45064" name="ZoneTexte 16"/>
          <p:cNvSpPr txBox="1">
            <a:spLocks noChangeArrowheads="1"/>
          </p:cNvSpPr>
          <p:nvPr/>
        </p:nvSpPr>
        <p:spPr bwMode="auto">
          <a:xfrm>
            <a:off x="5362575" y="1773238"/>
            <a:ext cx="3506788" cy="646112"/>
          </a:xfrm>
          <a:prstGeom prst="rect">
            <a:avLst/>
          </a:prstGeom>
          <a:noFill/>
          <a:ln w="9525">
            <a:noFill/>
            <a:miter lim="800000"/>
            <a:headEnd/>
            <a:tailEnd/>
          </a:ln>
        </p:spPr>
        <p:txBody>
          <a:bodyPr wrap="none">
            <a:spAutoFit/>
          </a:bodyPr>
          <a:lstStyle/>
          <a:p>
            <a:r>
              <a:rPr lang="fr-FR" sz="3600" b="1" u="sng" dirty="0">
                <a:latin typeface="Calibri" pitchFamily="34" charset="0"/>
              </a:rPr>
              <a:t>PHASE RETARDEE</a:t>
            </a:r>
          </a:p>
        </p:txBody>
      </p:sp>
      <p:cxnSp>
        <p:nvCxnSpPr>
          <p:cNvPr id="18" name="Connecteur droit avec flèche 17"/>
          <p:cNvCxnSpPr/>
          <p:nvPr/>
        </p:nvCxnSpPr>
        <p:spPr>
          <a:xfrm>
            <a:off x="6227763" y="3582988"/>
            <a:ext cx="431800" cy="3508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066" name="ZoneTexte 20"/>
          <p:cNvSpPr txBox="1">
            <a:spLocks noChangeArrowheads="1"/>
          </p:cNvSpPr>
          <p:nvPr/>
        </p:nvSpPr>
        <p:spPr bwMode="auto">
          <a:xfrm>
            <a:off x="6659563" y="2492375"/>
            <a:ext cx="2376487" cy="3478213"/>
          </a:xfrm>
          <a:prstGeom prst="rect">
            <a:avLst/>
          </a:prstGeom>
          <a:noFill/>
          <a:ln w="28575">
            <a:solidFill>
              <a:schemeClr val="tx1"/>
            </a:solidFill>
            <a:miter lim="800000"/>
            <a:headEnd/>
            <a:tailEnd/>
          </a:ln>
        </p:spPr>
        <p:txBody>
          <a:bodyPr>
            <a:spAutoFit/>
          </a:bodyPr>
          <a:lstStyle/>
          <a:p>
            <a:pPr algn="ctr"/>
            <a:r>
              <a:rPr lang="fr-FR" sz="2000" b="1" u="sng" dirty="0">
                <a:latin typeface="Calibri" pitchFamily="34" charset="0"/>
              </a:rPr>
              <a:t>Réponse inflammatoire</a:t>
            </a:r>
          </a:p>
          <a:p>
            <a:pPr>
              <a:buFont typeface="Wingdings" pitchFamily="2" charset="2"/>
              <a:buChar char="§"/>
            </a:pPr>
            <a:r>
              <a:rPr lang="fr-FR" sz="2000" b="1" dirty="0">
                <a:latin typeface="Calibri" pitchFamily="34" charset="0"/>
              </a:rPr>
              <a:t> Vasodilatation</a:t>
            </a:r>
          </a:p>
          <a:p>
            <a:pPr>
              <a:buFont typeface="Wingdings" pitchFamily="2" charset="2"/>
              <a:buChar char="§"/>
            </a:pPr>
            <a:r>
              <a:rPr lang="fr-FR" sz="2000" b="1" dirty="0">
                <a:latin typeface="Calibri" pitchFamily="34" charset="0"/>
              </a:rPr>
              <a:t> augmentation de la perméabilité vasculaire</a:t>
            </a:r>
          </a:p>
          <a:p>
            <a:pPr>
              <a:buFont typeface="Wingdings" pitchFamily="2" charset="2"/>
              <a:buChar char="§"/>
            </a:pPr>
            <a:r>
              <a:rPr lang="fr-FR" sz="2000" b="1" dirty="0">
                <a:latin typeface="Calibri" pitchFamily="34" charset="0"/>
              </a:rPr>
              <a:t> œdème</a:t>
            </a:r>
          </a:p>
          <a:p>
            <a:pPr>
              <a:buFont typeface="Wingdings" pitchFamily="2" charset="2"/>
              <a:buChar char="§"/>
            </a:pPr>
            <a:r>
              <a:rPr lang="fr-FR" sz="2000" b="1" dirty="0">
                <a:latin typeface="Calibri" pitchFamily="34" charset="0"/>
              </a:rPr>
              <a:t>  sécrétion mucus</a:t>
            </a:r>
          </a:p>
          <a:p>
            <a:pPr>
              <a:buFont typeface="Wingdings" pitchFamily="2" charset="2"/>
              <a:buChar char="§"/>
            </a:pPr>
            <a:r>
              <a:rPr lang="fr-FR" sz="2000" b="1" dirty="0">
                <a:latin typeface="Calibri" pitchFamily="34" charset="0"/>
              </a:rPr>
              <a:t>  désorganisation des battements ciliaires</a:t>
            </a:r>
          </a:p>
        </p:txBody>
      </p:sp>
      <p:sp>
        <p:nvSpPr>
          <p:cNvPr id="45067" name="Rectangle 21"/>
          <p:cNvSpPr>
            <a:spLocks noChangeArrowheads="1"/>
          </p:cNvSpPr>
          <p:nvPr/>
        </p:nvSpPr>
        <p:spPr bwMode="auto">
          <a:xfrm>
            <a:off x="4932363" y="6105525"/>
            <a:ext cx="2735262" cy="708025"/>
          </a:xfrm>
          <a:prstGeom prst="rect">
            <a:avLst/>
          </a:prstGeom>
          <a:noFill/>
          <a:ln w="28575">
            <a:solidFill>
              <a:schemeClr val="tx1"/>
            </a:solidFill>
            <a:miter lim="800000"/>
            <a:headEnd/>
            <a:tailEnd/>
          </a:ln>
        </p:spPr>
        <p:txBody>
          <a:bodyPr>
            <a:spAutoFit/>
          </a:bodyPr>
          <a:lstStyle/>
          <a:p>
            <a:r>
              <a:rPr lang="fr-FR" sz="2000" b="1" dirty="0">
                <a:latin typeface="Calibri" pitchFamily="34" charset="0"/>
              </a:rPr>
              <a:t>chimiotactisme PNE,PNN,CD : profil Th2</a:t>
            </a:r>
          </a:p>
        </p:txBody>
      </p:sp>
      <p:cxnSp>
        <p:nvCxnSpPr>
          <p:cNvPr id="24" name="Connecteur droit avec flèche 23"/>
          <p:cNvCxnSpPr/>
          <p:nvPr/>
        </p:nvCxnSpPr>
        <p:spPr>
          <a:xfrm rot="16200000" flipH="1">
            <a:off x="5076031" y="4869657"/>
            <a:ext cx="1944687" cy="2159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Titre 1"/>
          <p:cNvSpPr>
            <a:spLocks noGrp="1"/>
          </p:cNvSpPr>
          <p:nvPr>
            <p:ph type="ctrTitle"/>
          </p:nvPr>
        </p:nvSpPr>
        <p:spPr>
          <a:xfrm>
            <a:off x="755650" y="260350"/>
            <a:ext cx="7772400" cy="1008063"/>
          </a:xfrm>
        </p:spPr>
        <p:txBody>
          <a:bodyPr>
            <a:normAutofit fontScale="90000"/>
          </a:bodyPr>
          <a:lstStyle/>
          <a:p>
            <a:pPr eaLnBrk="1" hangingPunct="1"/>
            <a:r>
              <a:rPr lang="fr-FR" sz="3600" b="1" u="sng">
                <a:solidFill>
                  <a:srgbClr val="0000CC"/>
                </a:solidFill>
              </a:rPr>
              <a:t>Propriétés pharmacologiques des ALT</a:t>
            </a:r>
          </a:p>
        </p:txBody>
      </p:sp>
      <p:sp>
        <p:nvSpPr>
          <p:cNvPr id="46082" name="Sous-titre 2"/>
          <p:cNvSpPr>
            <a:spLocks noGrp="1"/>
          </p:cNvSpPr>
          <p:nvPr>
            <p:ph type="subTitle" idx="1"/>
          </p:nvPr>
        </p:nvSpPr>
        <p:spPr>
          <a:xfrm>
            <a:off x="4284663" y="3357563"/>
            <a:ext cx="1871662" cy="647700"/>
          </a:xfrm>
          <a:solidFill>
            <a:srgbClr val="FF0000"/>
          </a:solidFill>
          <a:ln w="38100">
            <a:solidFill>
              <a:srgbClr val="FF0000"/>
            </a:solidFill>
          </a:ln>
        </p:spPr>
        <p:txBody>
          <a:bodyPr/>
          <a:lstStyle/>
          <a:p>
            <a:pPr eaLnBrk="1" hangingPunct="1"/>
            <a:r>
              <a:rPr lang="fr-FR" b="1">
                <a:solidFill>
                  <a:schemeClr val="bg1"/>
                </a:solidFill>
              </a:rPr>
              <a:t>ALT</a:t>
            </a:r>
          </a:p>
        </p:txBody>
      </p:sp>
      <p:cxnSp>
        <p:nvCxnSpPr>
          <p:cNvPr id="5" name="Connecteur droit avec flèche 4"/>
          <p:cNvCxnSpPr/>
          <p:nvPr/>
        </p:nvCxnSpPr>
        <p:spPr>
          <a:xfrm rot="5400000">
            <a:off x="3348038" y="3716338"/>
            <a:ext cx="792162" cy="792162"/>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46084" name="ZoneTexte 5"/>
          <p:cNvSpPr txBox="1">
            <a:spLocks noChangeArrowheads="1"/>
          </p:cNvSpPr>
          <p:nvPr/>
        </p:nvSpPr>
        <p:spPr bwMode="auto">
          <a:xfrm>
            <a:off x="144463" y="4643212"/>
            <a:ext cx="3635375" cy="708025"/>
          </a:xfrm>
          <a:prstGeom prst="rect">
            <a:avLst/>
          </a:prstGeom>
          <a:noFill/>
          <a:ln w="28575">
            <a:solidFill>
              <a:srgbClr val="0000CC"/>
            </a:solidFill>
            <a:miter lim="800000"/>
            <a:headEnd/>
            <a:tailEnd/>
          </a:ln>
        </p:spPr>
        <p:txBody>
          <a:bodyPr>
            <a:spAutoFit/>
          </a:bodyPr>
          <a:lstStyle/>
          <a:p>
            <a:pPr algn="ctr"/>
            <a:r>
              <a:rPr lang="fr-FR" sz="2000" b="1" dirty="0">
                <a:solidFill>
                  <a:srgbClr val="0000CC"/>
                </a:solidFill>
                <a:latin typeface="Calibri" pitchFamily="34" charset="0"/>
              </a:rPr>
              <a:t>Effet bronchodilatateur sur les régions distales </a:t>
            </a:r>
          </a:p>
        </p:txBody>
      </p:sp>
      <p:cxnSp>
        <p:nvCxnSpPr>
          <p:cNvPr id="9" name="Connecteur droit avec flèche 8"/>
          <p:cNvCxnSpPr/>
          <p:nvPr/>
        </p:nvCxnSpPr>
        <p:spPr>
          <a:xfrm rot="10800000">
            <a:off x="3492500" y="3141663"/>
            <a:ext cx="647700" cy="576262"/>
          </a:xfrm>
          <a:prstGeom prst="straightConnector1">
            <a:avLst/>
          </a:prstGeom>
          <a:ln w="38100">
            <a:solidFill>
              <a:srgbClr val="0000CC"/>
            </a:solidFill>
            <a:tailEnd type="arrow"/>
          </a:ln>
        </p:spPr>
        <p:style>
          <a:lnRef idx="1">
            <a:schemeClr val="accent1"/>
          </a:lnRef>
          <a:fillRef idx="0">
            <a:schemeClr val="accent1"/>
          </a:fillRef>
          <a:effectRef idx="0">
            <a:schemeClr val="accent1"/>
          </a:effectRef>
          <a:fontRef idx="minor">
            <a:schemeClr val="tx1"/>
          </a:fontRef>
        </p:style>
      </p:cxnSp>
      <p:sp>
        <p:nvSpPr>
          <p:cNvPr id="46086" name="ZoneTexte 11"/>
          <p:cNvSpPr txBox="1">
            <a:spLocks noChangeArrowheads="1"/>
          </p:cNvSpPr>
          <p:nvPr/>
        </p:nvSpPr>
        <p:spPr bwMode="auto">
          <a:xfrm>
            <a:off x="250825" y="2708275"/>
            <a:ext cx="3105150" cy="708025"/>
          </a:xfrm>
          <a:prstGeom prst="rect">
            <a:avLst/>
          </a:prstGeom>
          <a:noFill/>
          <a:ln w="28575">
            <a:solidFill>
              <a:srgbClr val="0000CC"/>
            </a:solidFill>
            <a:miter lim="800000"/>
            <a:headEnd/>
            <a:tailEnd/>
          </a:ln>
        </p:spPr>
        <p:txBody>
          <a:bodyPr>
            <a:spAutoFit/>
          </a:bodyPr>
          <a:lstStyle/>
          <a:p>
            <a:pPr algn="ctr"/>
            <a:r>
              <a:rPr lang="fr-FR" sz="2000" b="1">
                <a:solidFill>
                  <a:srgbClr val="0000CC"/>
                </a:solidFill>
                <a:latin typeface="Calibri" pitchFamily="34" charset="0"/>
              </a:rPr>
              <a:t>Effet protecteur de la bronchoconstriction </a:t>
            </a:r>
          </a:p>
        </p:txBody>
      </p:sp>
      <p:sp>
        <p:nvSpPr>
          <p:cNvPr id="46087" name="ZoneTexte 15"/>
          <p:cNvSpPr txBox="1">
            <a:spLocks noChangeArrowheads="1"/>
          </p:cNvSpPr>
          <p:nvPr/>
        </p:nvSpPr>
        <p:spPr bwMode="auto">
          <a:xfrm>
            <a:off x="2483768" y="1228725"/>
            <a:ext cx="4699000" cy="831850"/>
          </a:xfrm>
          <a:prstGeom prst="rect">
            <a:avLst/>
          </a:prstGeom>
          <a:noFill/>
          <a:ln w="9525">
            <a:noFill/>
            <a:miter lim="800000"/>
            <a:headEnd/>
            <a:tailEnd/>
          </a:ln>
        </p:spPr>
        <p:txBody>
          <a:bodyPr wrap="none">
            <a:spAutoFit/>
          </a:bodyPr>
          <a:lstStyle/>
          <a:p>
            <a:pPr algn="ctr"/>
            <a:r>
              <a:rPr lang="fr-FR" sz="2400" b="1" u="sng" dirty="0">
                <a:solidFill>
                  <a:srgbClr val="0000CC"/>
                </a:solidFill>
                <a:latin typeface="Calibri" pitchFamily="34" charset="0"/>
              </a:rPr>
              <a:t>Antagonistes des récepteurs CysLT1</a:t>
            </a:r>
          </a:p>
          <a:p>
            <a:pPr algn="ctr"/>
            <a:r>
              <a:rPr lang="fr-FR" sz="2400" b="1" u="sng" dirty="0">
                <a:solidFill>
                  <a:srgbClr val="0000CC"/>
                </a:solidFill>
                <a:latin typeface="Calibri" pitchFamily="34" charset="0"/>
              </a:rPr>
              <a:t>Blocage dose dépendant </a:t>
            </a:r>
          </a:p>
        </p:txBody>
      </p:sp>
      <p:cxnSp>
        <p:nvCxnSpPr>
          <p:cNvPr id="18" name="Connecteur droit avec flèche 17"/>
          <p:cNvCxnSpPr/>
          <p:nvPr/>
        </p:nvCxnSpPr>
        <p:spPr>
          <a:xfrm flipV="1">
            <a:off x="5292725" y="2781300"/>
            <a:ext cx="1008063" cy="5032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089" name="ZoneTexte 20"/>
          <p:cNvSpPr txBox="1">
            <a:spLocks noChangeArrowheads="1"/>
          </p:cNvSpPr>
          <p:nvPr/>
        </p:nvSpPr>
        <p:spPr bwMode="auto">
          <a:xfrm>
            <a:off x="6443663" y="2060575"/>
            <a:ext cx="2700337" cy="1939925"/>
          </a:xfrm>
          <a:prstGeom prst="rect">
            <a:avLst/>
          </a:prstGeom>
          <a:noFill/>
          <a:ln w="28575">
            <a:solidFill>
              <a:schemeClr val="tx1"/>
            </a:solidFill>
            <a:miter lim="800000"/>
            <a:headEnd/>
            <a:tailEnd/>
          </a:ln>
        </p:spPr>
        <p:txBody>
          <a:bodyPr>
            <a:spAutoFit/>
          </a:bodyPr>
          <a:lstStyle/>
          <a:p>
            <a:pPr algn="ctr"/>
            <a:r>
              <a:rPr lang="fr-FR" sz="2000" b="1" u="sng">
                <a:solidFill>
                  <a:srgbClr val="FF0000"/>
                </a:solidFill>
                <a:latin typeface="Calibri" pitchFamily="34" charset="0"/>
              </a:rPr>
              <a:t>Action anti-inflammatoire</a:t>
            </a:r>
          </a:p>
          <a:p>
            <a:pPr algn="ctr">
              <a:buFont typeface="Symbol" pitchFamily="18" charset="2"/>
              <a:buChar char="¯"/>
            </a:pPr>
            <a:r>
              <a:rPr lang="fr-FR" sz="2000" b="1">
                <a:latin typeface="Calibri" pitchFamily="34" charset="0"/>
                <a:sym typeface="Symbol" pitchFamily="18" charset="2"/>
              </a:rPr>
              <a:t>cellules inflammatoires (PNE)</a:t>
            </a:r>
          </a:p>
          <a:p>
            <a:pPr algn="ctr">
              <a:buFont typeface="Symbol" pitchFamily="18" charset="2"/>
              <a:buChar char="¯"/>
            </a:pPr>
            <a:r>
              <a:rPr lang="fr-FR" sz="2000" b="1">
                <a:latin typeface="Calibri" pitchFamily="34" charset="0"/>
                <a:sym typeface="Symbol" pitchFamily="18" charset="2"/>
              </a:rPr>
              <a:t> NO expiré</a:t>
            </a:r>
          </a:p>
          <a:p>
            <a:pPr algn="ctr">
              <a:buFont typeface="Symbol" pitchFamily="18" charset="2"/>
              <a:buChar char="¯"/>
            </a:pPr>
            <a:r>
              <a:rPr lang="fr-FR" sz="2000" b="1">
                <a:latin typeface="Calibri" pitchFamily="34" charset="0"/>
                <a:sym typeface="Symbol" pitchFamily="18" charset="2"/>
              </a:rPr>
              <a:t> exacerbations </a:t>
            </a:r>
            <a:endParaRPr lang="fr-FR" sz="2000" b="1">
              <a:latin typeface="Calibri" pitchFamily="34" charset="0"/>
            </a:endParaRPr>
          </a:p>
        </p:txBody>
      </p:sp>
      <p:sp>
        <p:nvSpPr>
          <p:cNvPr id="46090" name="Rectangle 21"/>
          <p:cNvSpPr>
            <a:spLocks noChangeArrowheads="1"/>
          </p:cNvSpPr>
          <p:nvPr/>
        </p:nvSpPr>
        <p:spPr bwMode="auto">
          <a:xfrm>
            <a:off x="5795963" y="4643212"/>
            <a:ext cx="3097212" cy="1630363"/>
          </a:xfrm>
          <a:prstGeom prst="rect">
            <a:avLst/>
          </a:prstGeom>
          <a:noFill/>
          <a:ln w="28575">
            <a:solidFill>
              <a:schemeClr val="tx1"/>
            </a:solidFill>
            <a:miter lim="800000"/>
            <a:headEnd/>
            <a:tailEnd/>
          </a:ln>
        </p:spPr>
        <p:txBody>
          <a:bodyPr>
            <a:spAutoFit/>
          </a:bodyPr>
          <a:lstStyle/>
          <a:p>
            <a:pPr algn="ctr"/>
            <a:r>
              <a:rPr lang="fr-FR" sz="2000" b="1" u="sng" dirty="0">
                <a:solidFill>
                  <a:srgbClr val="FF0000"/>
                </a:solidFill>
                <a:latin typeface="Calibri" pitchFamily="34" charset="0"/>
              </a:rPr>
              <a:t>Lutte contre le remodelage bronchique</a:t>
            </a:r>
          </a:p>
          <a:p>
            <a:pPr algn="ctr"/>
            <a:r>
              <a:rPr lang="fr-FR" sz="2000" b="1" dirty="0">
                <a:latin typeface="Calibri" pitchFamily="34" charset="0"/>
              </a:rPr>
              <a:t>Inhibition des cellules effectrices du remodelage</a:t>
            </a:r>
          </a:p>
          <a:p>
            <a:pPr algn="ctr"/>
            <a:r>
              <a:rPr lang="fr-FR" sz="2000" b="1" dirty="0">
                <a:latin typeface="Calibri" pitchFamily="34" charset="0"/>
                <a:sym typeface="Symbol" pitchFamily="18" charset="2"/>
              </a:rPr>
              <a:t>des myofibroblastes</a:t>
            </a:r>
            <a:endParaRPr lang="fr-FR" sz="2000" b="1" dirty="0">
              <a:latin typeface="Calibri" pitchFamily="34" charset="0"/>
            </a:endParaRPr>
          </a:p>
        </p:txBody>
      </p:sp>
      <p:cxnSp>
        <p:nvCxnSpPr>
          <p:cNvPr id="24" name="Connecteur droit avec flèche 23"/>
          <p:cNvCxnSpPr/>
          <p:nvPr/>
        </p:nvCxnSpPr>
        <p:spPr>
          <a:xfrm>
            <a:off x="5724525" y="4005263"/>
            <a:ext cx="719138" cy="5762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092" name="ZoneTexte 12"/>
          <p:cNvSpPr txBox="1">
            <a:spLocks noChangeArrowheads="1"/>
          </p:cNvSpPr>
          <p:nvPr/>
        </p:nvSpPr>
        <p:spPr bwMode="auto">
          <a:xfrm>
            <a:off x="323850" y="2205038"/>
            <a:ext cx="2009775" cy="369887"/>
          </a:xfrm>
          <a:prstGeom prst="rect">
            <a:avLst/>
          </a:prstGeom>
          <a:noFill/>
          <a:ln w="9525">
            <a:noFill/>
            <a:miter lim="800000"/>
            <a:headEnd/>
            <a:tailEnd/>
          </a:ln>
        </p:spPr>
        <p:txBody>
          <a:bodyPr wrap="none">
            <a:spAutoFit/>
          </a:bodyPr>
          <a:lstStyle/>
          <a:p>
            <a:r>
              <a:rPr lang="fr-FR" b="1">
                <a:solidFill>
                  <a:srgbClr val="FF0000"/>
                </a:solidFill>
                <a:latin typeface="Comic Sans MS" pitchFamily="66" charset="0"/>
              </a:rPr>
              <a:t>Asthme d’effort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7105" name="Picture 4" descr="C:\projsing4\ARCH\PROJETSING200110\photos\img_06b.jpg"/>
          <p:cNvPicPr>
            <a:picLocks noChangeAspect="1" noChangeArrowheads="1"/>
          </p:cNvPicPr>
          <p:nvPr/>
        </p:nvPicPr>
        <p:blipFill>
          <a:blip r:embed="rId2" cstate="print"/>
          <a:srcRect/>
          <a:stretch>
            <a:fillRect/>
          </a:stretch>
        </p:blipFill>
        <p:spPr bwMode="auto">
          <a:xfrm>
            <a:off x="2771775" y="4076700"/>
            <a:ext cx="3840163" cy="1971675"/>
          </a:xfrm>
          <a:prstGeom prst="rect">
            <a:avLst/>
          </a:prstGeom>
          <a:noFill/>
          <a:ln w="9525">
            <a:noFill/>
            <a:miter lim="800000"/>
            <a:headEnd/>
            <a:tailEnd/>
          </a:ln>
        </p:spPr>
      </p:pic>
      <p:sp>
        <p:nvSpPr>
          <p:cNvPr id="47106" name="ZoneTexte 2"/>
          <p:cNvSpPr txBox="1">
            <a:spLocks noChangeArrowheads="1"/>
          </p:cNvSpPr>
          <p:nvPr/>
        </p:nvSpPr>
        <p:spPr bwMode="auto">
          <a:xfrm>
            <a:off x="2195513" y="6021388"/>
            <a:ext cx="5407025" cy="584200"/>
          </a:xfrm>
          <a:prstGeom prst="rect">
            <a:avLst/>
          </a:prstGeom>
          <a:noFill/>
          <a:ln w="9525">
            <a:noFill/>
            <a:miter lim="800000"/>
            <a:headEnd/>
            <a:tailEnd/>
          </a:ln>
        </p:spPr>
        <p:txBody>
          <a:bodyPr wrap="none">
            <a:spAutoFit/>
          </a:bodyPr>
          <a:lstStyle/>
          <a:p>
            <a:r>
              <a:rPr lang="fr-FR" sz="3200" b="1">
                <a:solidFill>
                  <a:srgbClr val="0000CC"/>
                </a:solidFill>
                <a:latin typeface="Calibri" pitchFamily="34" charset="0"/>
              </a:rPr>
              <a:t>INFLAMMATION BRONCHIQUE</a:t>
            </a:r>
          </a:p>
        </p:txBody>
      </p:sp>
      <p:sp>
        <p:nvSpPr>
          <p:cNvPr id="47107" name="Sous-titre 2"/>
          <p:cNvSpPr txBox="1">
            <a:spLocks/>
          </p:cNvSpPr>
          <p:nvPr/>
        </p:nvSpPr>
        <p:spPr bwMode="auto">
          <a:xfrm>
            <a:off x="539750" y="2997200"/>
            <a:ext cx="1871663" cy="647700"/>
          </a:xfrm>
          <a:prstGeom prst="rect">
            <a:avLst/>
          </a:prstGeom>
          <a:solidFill>
            <a:srgbClr val="FF0000"/>
          </a:solidFill>
          <a:ln w="38100">
            <a:solidFill>
              <a:srgbClr val="FF0000"/>
            </a:solidFill>
            <a:miter lim="800000"/>
            <a:headEnd/>
            <a:tailEnd/>
          </a:ln>
        </p:spPr>
        <p:txBody>
          <a:bodyPr/>
          <a:lstStyle/>
          <a:p>
            <a:pPr marL="342900" indent="-342900" algn="ctr">
              <a:spcBef>
                <a:spcPct val="20000"/>
              </a:spcBef>
            </a:pPr>
            <a:r>
              <a:rPr lang="fr-FR" sz="3200" b="1">
                <a:solidFill>
                  <a:schemeClr val="bg1"/>
                </a:solidFill>
                <a:latin typeface="Calibri" pitchFamily="34" charset="0"/>
              </a:rPr>
              <a:t>Cys-LT</a:t>
            </a:r>
          </a:p>
        </p:txBody>
      </p:sp>
      <p:cxnSp>
        <p:nvCxnSpPr>
          <p:cNvPr id="6" name="Connecteur droit avec flèche 5"/>
          <p:cNvCxnSpPr>
            <a:endCxn id="2" idx="1"/>
          </p:cNvCxnSpPr>
          <p:nvPr/>
        </p:nvCxnSpPr>
        <p:spPr>
          <a:xfrm>
            <a:off x="1403350" y="3933825"/>
            <a:ext cx="1368425" cy="1128713"/>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109" name="Sous-titre 2"/>
          <p:cNvSpPr txBox="1">
            <a:spLocks/>
          </p:cNvSpPr>
          <p:nvPr/>
        </p:nvSpPr>
        <p:spPr bwMode="auto">
          <a:xfrm>
            <a:off x="4572000" y="2205038"/>
            <a:ext cx="4572000" cy="1368425"/>
          </a:xfrm>
          <a:prstGeom prst="rect">
            <a:avLst/>
          </a:prstGeom>
          <a:solidFill>
            <a:srgbClr val="FF0000"/>
          </a:solidFill>
          <a:ln w="38100">
            <a:solidFill>
              <a:srgbClr val="FF0000"/>
            </a:solidFill>
            <a:miter lim="800000"/>
            <a:headEnd/>
            <a:tailEnd/>
          </a:ln>
        </p:spPr>
        <p:txBody>
          <a:bodyPr/>
          <a:lstStyle/>
          <a:p>
            <a:pPr marL="342900" indent="-342900" algn="ctr">
              <a:spcBef>
                <a:spcPct val="20000"/>
              </a:spcBef>
            </a:pPr>
            <a:r>
              <a:rPr lang="fr-FR" sz="2400" b="1">
                <a:solidFill>
                  <a:schemeClr val="bg1"/>
                </a:solidFill>
                <a:latin typeface="Calibri" pitchFamily="34" charset="0"/>
              </a:rPr>
              <a:t>Cytokines TH2 (IL-4,IL-13 et Il-9</a:t>
            </a:r>
          </a:p>
          <a:p>
            <a:pPr marL="342900" indent="-342900" algn="ctr">
              <a:spcBef>
                <a:spcPct val="20000"/>
              </a:spcBef>
            </a:pPr>
            <a:r>
              <a:rPr lang="fr-FR" sz="2400" b="1">
                <a:solidFill>
                  <a:schemeClr val="bg1"/>
                </a:solidFill>
                <a:latin typeface="Calibri" pitchFamily="34" charset="0"/>
              </a:rPr>
              <a:t>Médiateurs de l’inflammation allergique</a:t>
            </a:r>
          </a:p>
          <a:p>
            <a:pPr marL="342900" indent="-342900" algn="ctr">
              <a:spcBef>
                <a:spcPct val="20000"/>
              </a:spcBef>
            </a:pPr>
            <a:endParaRPr lang="fr-FR" sz="3200" b="1">
              <a:solidFill>
                <a:schemeClr val="bg1"/>
              </a:solidFill>
              <a:latin typeface="Calibri" pitchFamily="34" charset="0"/>
            </a:endParaRPr>
          </a:p>
        </p:txBody>
      </p:sp>
      <p:cxnSp>
        <p:nvCxnSpPr>
          <p:cNvPr id="8" name="Connecteur droit avec flèche 7"/>
          <p:cNvCxnSpPr/>
          <p:nvPr/>
        </p:nvCxnSpPr>
        <p:spPr>
          <a:xfrm rot="5400000">
            <a:off x="6480175" y="4113213"/>
            <a:ext cx="1081088" cy="576262"/>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111" name="ZoneTexte 12"/>
          <p:cNvSpPr txBox="1">
            <a:spLocks noChangeArrowheads="1"/>
          </p:cNvSpPr>
          <p:nvPr/>
        </p:nvSpPr>
        <p:spPr bwMode="auto">
          <a:xfrm>
            <a:off x="250825" y="260350"/>
            <a:ext cx="8615363" cy="523875"/>
          </a:xfrm>
          <a:prstGeom prst="rect">
            <a:avLst/>
          </a:prstGeom>
          <a:noFill/>
          <a:ln w="9525">
            <a:noFill/>
            <a:miter lim="800000"/>
            <a:headEnd/>
            <a:tailEnd/>
          </a:ln>
        </p:spPr>
        <p:txBody>
          <a:bodyPr wrap="none">
            <a:spAutoFit/>
          </a:bodyPr>
          <a:lstStyle/>
          <a:p>
            <a:r>
              <a:rPr lang="fr-FR" sz="2800" b="1" u="sng">
                <a:solidFill>
                  <a:srgbClr val="0000CC"/>
                </a:solidFill>
                <a:latin typeface="Calibri" pitchFamily="34" charset="0"/>
              </a:rPr>
              <a:t>Double voie de l’inflammation bronchique dans l’asthme</a:t>
            </a:r>
          </a:p>
        </p:txBody>
      </p:sp>
      <p:sp>
        <p:nvSpPr>
          <p:cNvPr id="47112" name="ZoneTexte 13"/>
          <p:cNvSpPr txBox="1">
            <a:spLocks noChangeArrowheads="1"/>
          </p:cNvSpPr>
          <p:nvPr/>
        </p:nvSpPr>
        <p:spPr bwMode="auto">
          <a:xfrm>
            <a:off x="2627313" y="1125538"/>
            <a:ext cx="3054350" cy="584200"/>
          </a:xfrm>
          <a:prstGeom prst="rect">
            <a:avLst/>
          </a:prstGeom>
          <a:noFill/>
          <a:ln w="28575">
            <a:solidFill>
              <a:schemeClr val="tx1"/>
            </a:solidFill>
            <a:miter lim="800000"/>
            <a:headEnd/>
            <a:tailEnd/>
          </a:ln>
        </p:spPr>
        <p:txBody>
          <a:bodyPr wrap="none">
            <a:spAutoFit/>
          </a:bodyPr>
          <a:lstStyle/>
          <a:p>
            <a:r>
              <a:rPr lang="fr-FR" sz="3200" b="1">
                <a:latin typeface="Calibri" pitchFamily="34" charset="0"/>
              </a:rPr>
              <a:t>Corticostéroïdes </a:t>
            </a:r>
          </a:p>
        </p:txBody>
      </p:sp>
      <p:cxnSp>
        <p:nvCxnSpPr>
          <p:cNvPr id="16" name="Connecteur droit avec flèche 15"/>
          <p:cNvCxnSpPr/>
          <p:nvPr/>
        </p:nvCxnSpPr>
        <p:spPr>
          <a:xfrm rot="10800000" flipV="1">
            <a:off x="1619250" y="1773238"/>
            <a:ext cx="2232025" cy="10080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p:nvPr/>
        </p:nvCxnSpPr>
        <p:spPr>
          <a:xfrm>
            <a:off x="3995738" y="1773238"/>
            <a:ext cx="2376487" cy="28733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115" name="ZoneTexte 21"/>
          <p:cNvSpPr txBox="1">
            <a:spLocks noChangeArrowheads="1"/>
          </p:cNvSpPr>
          <p:nvPr/>
        </p:nvSpPr>
        <p:spPr bwMode="auto">
          <a:xfrm>
            <a:off x="6011863" y="1125538"/>
            <a:ext cx="709612" cy="768350"/>
          </a:xfrm>
          <a:prstGeom prst="rect">
            <a:avLst/>
          </a:prstGeom>
          <a:solidFill>
            <a:srgbClr val="0000CC"/>
          </a:solidFill>
          <a:ln w="9525">
            <a:noFill/>
            <a:miter lim="800000"/>
            <a:headEnd/>
            <a:tailEnd/>
          </a:ln>
        </p:spPr>
        <p:txBody>
          <a:bodyPr>
            <a:spAutoFit/>
          </a:bodyPr>
          <a:lstStyle/>
          <a:p>
            <a:pPr algn="ctr"/>
            <a:r>
              <a:rPr lang="fr-FR" sz="4400">
                <a:solidFill>
                  <a:schemeClr val="bg1"/>
                </a:solidFill>
                <a:latin typeface="Calibri" pitchFamily="34" charset="0"/>
                <a:sym typeface="Symbol" pitchFamily="18" charset="2"/>
              </a:rPr>
              <a:t></a:t>
            </a:r>
            <a:endParaRPr lang="fr-FR" sz="4400">
              <a:solidFill>
                <a:schemeClr val="bg1"/>
              </a:solidFill>
              <a:latin typeface="Calibri" pitchFamily="34" charset="0"/>
            </a:endParaRPr>
          </a:p>
        </p:txBody>
      </p:sp>
      <p:sp>
        <p:nvSpPr>
          <p:cNvPr id="47116" name="ZoneTexte 22"/>
          <p:cNvSpPr txBox="1">
            <a:spLocks noChangeArrowheads="1"/>
          </p:cNvSpPr>
          <p:nvPr/>
        </p:nvSpPr>
        <p:spPr bwMode="auto">
          <a:xfrm>
            <a:off x="1547813" y="1700213"/>
            <a:ext cx="709612" cy="769937"/>
          </a:xfrm>
          <a:prstGeom prst="rect">
            <a:avLst/>
          </a:prstGeom>
          <a:solidFill>
            <a:srgbClr val="0000CC"/>
          </a:solidFill>
          <a:ln w="9525">
            <a:noFill/>
            <a:miter lim="800000"/>
            <a:headEnd/>
            <a:tailEnd/>
          </a:ln>
        </p:spPr>
        <p:txBody>
          <a:bodyPr>
            <a:spAutoFit/>
          </a:bodyPr>
          <a:lstStyle/>
          <a:p>
            <a:pPr algn="ctr"/>
            <a:r>
              <a:rPr lang="fr-FR" sz="4400">
                <a:solidFill>
                  <a:schemeClr val="bg1"/>
                </a:solidFill>
                <a:latin typeface="Calibri" pitchFamily="34" charset="0"/>
                <a:sym typeface="Symbol" pitchFamily="18" charset="2"/>
              </a:rPr>
              <a:t>-</a:t>
            </a:r>
            <a:endParaRPr lang="fr-FR" sz="4400">
              <a:solidFill>
                <a:schemeClr val="bg1"/>
              </a:solidFill>
              <a:latin typeface="Calibri" pitchFamily="34" charset="0"/>
            </a:endParaRPr>
          </a:p>
        </p:txBody>
      </p:sp>
      <p:sp>
        <p:nvSpPr>
          <p:cNvPr id="47117" name="ZoneTexte 23"/>
          <p:cNvSpPr txBox="1">
            <a:spLocks noChangeArrowheads="1"/>
          </p:cNvSpPr>
          <p:nvPr/>
        </p:nvSpPr>
        <p:spPr bwMode="auto">
          <a:xfrm>
            <a:off x="7246938" y="4365625"/>
            <a:ext cx="709612" cy="768350"/>
          </a:xfrm>
          <a:prstGeom prst="rect">
            <a:avLst/>
          </a:prstGeom>
          <a:solidFill>
            <a:srgbClr val="FF0000"/>
          </a:solidFill>
          <a:ln w="9525">
            <a:noFill/>
            <a:miter lim="800000"/>
            <a:headEnd/>
            <a:tailEnd/>
          </a:ln>
        </p:spPr>
        <p:txBody>
          <a:bodyPr>
            <a:spAutoFit/>
          </a:bodyPr>
          <a:lstStyle/>
          <a:p>
            <a:pPr algn="ctr"/>
            <a:r>
              <a:rPr lang="fr-FR" sz="4400">
                <a:solidFill>
                  <a:schemeClr val="bg1"/>
                </a:solidFill>
                <a:latin typeface="Calibri" pitchFamily="34" charset="0"/>
                <a:sym typeface="Symbol" pitchFamily="18" charset="2"/>
              </a:rPr>
              <a:t></a:t>
            </a:r>
            <a:endParaRPr lang="fr-FR" sz="4400">
              <a:solidFill>
                <a:schemeClr val="bg1"/>
              </a:solidFill>
              <a:latin typeface="Calibri" pitchFamily="34" charset="0"/>
            </a:endParaRPr>
          </a:p>
        </p:txBody>
      </p:sp>
      <p:sp>
        <p:nvSpPr>
          <p:cNvPr id="47118" name="ZoneTexte 24"/>
          <p:cNvSpPr txBox="1">
            <a:spLocks noChangeArrowheads="1"/>
          </p:cNvSpPr>
          <p:nvPr/>
        </p:nvSpPr>
        <p:spPr bwMode="auto">
          <a:xfrm>
            <a:off x="1187450" y="4365625"/>
            <a:ext cx="709613" cy="768350"/>
          </a:xfrm>
          <a:prstGeom prst="rect">
            <a:avLst/>
          </a:prstGeom>
          <a:solidFill>
            <a:srgbClr val="FF0000"/>
          </a:solidFill>
          <a:ln w="9525">
            <a:noFill/>
            <a:miter lim="800000"/>
            <a:headEnd/>
            <a:tailEnd/>
          </a:ln>
        </p:spPr>
        <p:txBody>
          <a:bodyPr>
            <a:spAutoFit/>
          </a:bodyPr>
          <a:lstStyle/>
          <a:p>
            <a:pPr algn="ctr"/>
            <a:r>
              <a:rPr lang="fr-FR" sz="4400">
                <a:solidFill>
                  <a:schemeClr val="bg1"/>
                </a:solidFill>
                <a:latin typeface="Calibri" pitchFamily="34" charset="0"/>
                <a:sym typeface="Symbol" pitchFamily="18" charset="2"/>
              </a:rPr>
              <a:t></a:t>
            </a:r>
            <a:endParaRPr lang="fr-FR" sz="4400">
              <a:solidFill>
                <a:schemeClr val="bg1"/>
              </a:solidFill>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Font typeface="Arial" pitchFamily="34" charset="0"/>
              <a:buChar char="•"/>
            </a:pPr>
            <a:r>
              <a:rPr lang="fr-FR" dirty="0">
                <a:solidFill>
                  <a:srgbClr val="0070C0"/>
                </a:solidFill>
                <a:latin typeface="Times New Roman" pitchFamily="18" charset="0"/>
                <a:cs typeface="Times New Roman" pitchFamily="18" charset="0"/>
              </a:rPr>
              <a:t>Ces LT sont des médiateurs broncho-</a:t>
            </a:r>
          </a:p>
          <a:p>
            <a:pPr>
              <a:buNone/>
            </a:pPr>
            <a:r>
              <a:rPr lang="fr-FR" dirty="0">
                <a:solidFill>
                  <a:srgbClr val="0070C0"/>
                </a:solidFill>
                <a:latin typeface="Times New Roman" pitchFamily="18" charset="0"/>
                <a:cs typeface="Times New Roman" pitchFamily="18" charset="0"/>
              </a:rPr>
              <a:t>constricteurs 100 à 1000 fois plus puissants que l’histamine.</a:t>
            </a:r>
          </a:p>
          <a:p>
            <a:pPr>
              <a:buNone/>
            </a:pPr>
            <a:endParaRPr lang="fr-FR" dirty="0">
              <a:solidFill>
                <a:srgbClr val="0070C0"/>
              </a:solidFill>
              <a:latin typeface="Times New Roman" pitchFamily="18" charset="0"/>
              <a:cs typeface="Times New Roman" pitchFamily="18" charset="0"/>
            </a:endParaRPr>
          </a:p>
          <a:p>
            <a:pPr>
              <a:buFont typeface="Arial" pitchFamily="34" charset="0"/>
              <a:buChar char="•"/>
            </a:pPr>
            <a:r>
              <a:rPr lang="fr-FR" dirty="0">
                <a:solidFill>
                  <a:srgbClr val="0070C0"/>
                </a:solidFill>
                <a:latin typeface="Times New Roman" pitchFamily="18" charset="0"/>
                <a:cs typeface="Times New Roman" pitchFamily="18" charset="0"/>
              </a:rPr>
              <a:t>Chez l’homme 3 types de récepteurs spécifiques des LT cystéinés ( </a:t>
            </a:r>
            <a:r>
              <a:rPr lang="fr-FR" dirty="0" err="1">
                <a:solidFill>
                  <a:srgbClr val="0070C0"/>
                </a:solidFill>
                <a:latin typeface="Times New Roman" pitchFamily="18" charset="0"/>
                <a:cs typeface="Times New Roman" pitchFamily="18" charset="0"/>
              </a:rPr>
              <a:t>Cys</a:t>
            </a:r>
            <a:r>
              <a:rPr lang="fr-FR" dirty="0">
                <a:solidFill>
                  <a:srgbClr val="0070C0"/>
                </a:solidFill>
                <a:latin typeface="Times New Roman" pitchFamily="18" charset="0"/>
                <a:cs typeface="Times New Roman" pitchFamily="18" charset="0"/>
              </a:rPr>
              <a:t> LT1 , </a:t>
            </a:r>
            <a:r>
              <a:rPr lang="fr-FR" dirty="0" err="1">
                <a:solidFill>
                  <a:srgbClr val="0070C0"/>
                </a:solidFill>
                <a:latin typeface="Times New Roman" pitchFamily="18" charset="0"/>
                <a:cs typeface="Times New Roman" pitchFamily="18" charset="0"/>
              </a:rPr>
              <a:t>Cys</a:t>
            </a:r>
            <a:r>
              <a:rPr lang="fr-FR" dirty="0">
                <a:solidFill>
                  <a:srgbClr val="0070C0"/>
                </a:solidFill>
                <a:latin typeface="Times New Roman" pitchFamily="18" charset="0"/>
                <a:cs typeface="Times New Roman" pitchFamily="18" charset="0"/>
              </a:rPr>
              <a:t> LT2 et </a:t>
            </a:r>
            <a:r>
              <a:rPr lang="fr-FR" dirty="0" err="1">
                <a:solidFill>
                  <a:srgbClr val="0070C0"/>
                </a:solidFill>
                <a:latin typeface="Times New Roman" pitchFamily="18" charset="0"/>
                <a:cs typeface="Times New Roman" pitchFamily="18" charset="0"/>
              </a:rPr>
              <a:t>Cys</a:t>
            </a:r>
            <a:r>
              <a:rPr lang="fr-FR" dirty="0">
                <a:solidFill>
                  <a:srgbClr val="0070C0"/>
                </a:solidFill>
                <a:latin typeface="Times New Roman" pitchFamily="18" charset="0"/>
                <a:cs typeface="Times New Roman" pitchFamily="18" charset="0"/>
              </a:rPr>
              <a:t> LT3 ) ont été identifiés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331640" y="1844824"/>
            <a:ext cx="7498080" cy="4800600"/>
          </a:xfrm>
        </p:spPr>
        <p:txBody>
          <a:bodyPr/>
          <a:lstStyle/>
          <a:p>
            <a:r>
              <a:rPr lang="fr-FR" dirty="0">
                <a:solidFill>
                  <a:srgbClr val="0070C0"/>
                </a:solidFill>
                <a:latin typeface="Times New Roman" pitchFamily="18" charset="0"/>
                <a:cs typeface="Times New Roman" pitchFamily="18" charset="0"/>
              </a:rPr>
              <a:t>Les effets </a:t>
            </a:r>
            <a:r>
              <a:rPr lang="fr-FR" dirty="0" err="1">
                <a:solidFill>
                  <a:srgbClr val="0070C0"/>
                </a:solidFill>
                <a:latin typeface="Times New Roman" pitchFamily="18" charset="0"/>
                <a:cs typeface="Times New Roman" pitchFamily="18" charset="0"/>
              </a:rPr>
              <a:t>bronchoconstricteurs</a:t>
            </a:r>
            <a:r>
              <a:rPr lang="fr-FR" dirty="0">
                <a:solidFill>
                  <a:srgbClr val="0070C0"/>
                </a:solidFill>
                <a:latin typeface="Times New Roman" pitchFamily="18" charset="0"/>
                <a:cs typeface="Times New Roman" pitchFamily="18" charset="0"/>
              </a:rPr>
              <a:t> et inflammatoires des LT cystéinés sont </a:t>
            </a:r>
            <a:r>
              <a:rPr lang="fr-FR" dirty="0" err="1">
                <a:solidFill>
                  <a:srgbClr val="0070C0"/>
                </a:solidFill>
                <a:latin typeface="Times New Roman" pitchFamily="18" charset="0"/>
                <a:cs typeface="Times New Roman" pitchFamily="18" charset="0"/>
              </a:rPr>
              <a:t>médiés</a:t>
            </a:r>
            <a:r>
              <a:rPr lang="fr-FR" dirty="0">
                <a:solidFill>
                  <a:srgbClr val="0070C0"/>
                </a:solidFill>
                <a:latin typeface="Times New Roman" pitchFamily="18" charset="0"/>
                <a:cs typeface="Times New Roman" pitchFamily="18" charset="0"/>
              </a:rPr>
              <a:t> par les récepteurs </a:t>
            </a:r>
            <a:r>
              <a:rPr lang="fr-FR" dirty="0" err="1">
                <a:solidFill>
                  <a:srgbClr val="0070C0"/>
                </a:solidFill>
                <a:latin typeface="Times New Roman" pitchFamily="18" charset="0"/>
                <a:cs typeface="Times New Roman" pitchFamily="18" charset="0"/>
              </a:rPr>
              <a:t>cys</a:t>
            </a:r>
            <a:r>
              <a:rPr lang="fr-FR" dirty="0">
                <a:solidFill>
                  <a:srgbClr val="0070C0"/>
                </a:solidFill>
                <a:latin typeface="Times New Roman" pitchFamily="18" charset="0"/>
                <a:cs typeface="Times New Roman" pitchFamily="18" charset="0"/>
              </a:rPr>
              <a:t> LT1 expliquant l’intérêt et l’efficacité clinique du blocage de ces récepteurs par des antagonistes sélectifs tel que le MONTELUKAST.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solidFill>
                  <a:srgbClr val="0070C0"/>
                </a:solidFill>
                <a:latin typeface="Times New Roman" pitchFamily="18" charset="0"/>
                <a:cs typeface="Times New Roman" pitchFamily="18" charset="0"/>
              </a:rPr>
              <a:t>Les </a:t>
            </a:r>
            <a:r>
              <a:rPr lang="fr-FR" dirty="0" err="1">
                <a:solidFill>
                  <a:srgbClr val="0070C0"/>
                </a:solidFill>
                <a:latin typeface="Times New Roman" pitchFamily="18" charset="0"/>
                <a:cs typeface="Times New Roman" pitchFamily="18" charset="0"/>
              </a:rPr>
              <a:t>antileucotriènes</a:t>
            </a:r>
            <a:r>
              <a:rPr lang="fr-FR" dirty="0">
                <a:solidFill>
                  <a:srgbClr val="0070C0"/>
                </a:solidFill>
                <a:latin typeface="Times New Roman" pitchFamily="18" charset="0"/>
                <a:cs typeface="Times New Roman" pitchFamily="18" charset="0"/>
              </a:rPr>
              <a:t> ont un effet anti-inflammatoire complémentaire de celui des corticoïdes et donc des effets cliniques additifs .</a:t>
            </a:r>
          </a:p>
          <a:p>
            <a:r>
              <a:rPr lang="fr-FR" dirty="0">
                <a:solidFill>
                  <a:srgbClr val="0070C0"/>
                </a:solidFill>
                <a:latin typeface="Times New Roman" pitchFamily="18" charset="0"/>
                <a:cs typeface="Times New Roman" pitchFamily="18" charset="0"/>
              </a:rPr>
              <a:t>Ceci a été montré récemment par différentes études cliniques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u="sng" dirty="0">
                <a:solidFill>
                  <a:srgbClr val="0070C0"/>
                </a:solidFill>
                <a:latin typeface="Times New Roman" pitchFamily="18" charset="0"/>
                <a:cs typeface="Times New Roman" pitchFamily="18" charset="0"/>
              </a:rPr>
              <a:t>INTRODUCTION:</a:t>
            </a:r>
          </a:p>
        </p:txBody>
      </p:sp>
      <p:sp>
        <p:nvSpPr>
          <p:cNvPr id="3" name="Espace réservé du contenu 2"/>
          <p:cNvSpPr>
            <a:spLocks noGrp="1"/>
          </p:cNvSpPr>
          <p:nvPr>
            <p:ph idx="1"/>
          </p:nvPr>
        </p:nvSpPr>
        <p:spPr/>
        <p:txBody>
          <a:bodyPr/>
          <a:lstStyle/>
          <a:p>
            <a:pPr>
              <a:buFont typeface="Arial" pitchFamily="34" charset="0"/>
              <a:buChar char="•"/>
            </a:pPr>
            <a:r>
              <a:rPr lang="fr-FR" dirty="0">
                <a:solidFill>
                  <a:srgbClr val="0070C0"/>
                </a:solidFill>
                <a:latin typeface="Times New Roman" pitchFamily="18" charset="0"/>
                <a:cs typeface="Times New Roman" pitchFamily="18" charset="0"/>
              </a:rPr>
              <a:t>L’asthme et les maladies allergiques constituent dans le monde entier l’une des pathologies chroniques les plus fréquentes. </a:t>
            </a:r>
          </a:p>
          <a:p>
            <a:pPr>
              <a:buFont typeface="Arial" pitchFamily="34" charset="0"/>
              <a:buChar char="•"/>
            </a:pPr>
            <a:endParaRPr lang="fr-FR" dirty="0">
              <a:solidFill>
                <a:srgbClr val="0070C0"/>
              </a:solidFill>
              <a:latin typeface="Times New Roman" pitchFamily="18" charset="0"/>
              <a:cs typeface="Times New Roman" pitchFamily="18" charset="0"/>
            </a:endParaRPr>
          </a:p>
          <a:p>
            <a:pPr>
              <a:buFont typeface="Arial" pitchFamily="34" charset="0"/>
              <a:buChar char="•"/>
            </a:pPr>
            <a:r>
              <a:rPr lang="fr-FR" dirty="0">
                <a:solidFill>
                  <a:srgbClr val="0070C0"/>
                </a:solidFill>
                <a:latin typeface="Times New Roman" pitchFamily="18" charset="0"/>
                <a:cs typeface="Times New Roman" pitchFamily="18" charset="0"/>
              </a:rPr>
              <a:t>Le GINA et l’OMS estiment que l’asthme atteint environ 300 millions de personnes  dans le monde.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bwMode="auto">
          <a:xfrm>
            <a:off x="457200" y="274638"/>
            <a:ext cx="8229600" cy="1077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spAutoFit/>
          </a:bodyPr>
          <a:lstStyle/>
          <a:p>
            <a:pPr eaLnBrk="1" hangingPunct="1"/>
            <a:r>
              <a:rPr lang="en-US" sz="3200">
                <a:latin typeface="Arial" charset="0"/>
                <a:cs typeface="Arial" charset="0"/>
              </a:rPr>
              <a:t>Effet anti-inflammatoire du montelukast </a:t>
            </a:r>
            <a:br>
              <a:rPr lang="en-US" sz="3200">
                <a:latin typeface="Arial" charset="0"/>
                <a:cs typeface="Arial" charset="0"/>
              </a:rPr>
            </a:br>
            <a:r>
              <a:rPr lang="en-US" sz="3200">
                <a:latin typeface="Arial" charset="0"/>
                <a:cs typeface="Arial" charset="0"/>
              </a:rPr>
              <a:t>au niveau des voies aériennes </a:t>
            </a:r>
            <a:r>
              <a:rPr lang="en-US" sz="3200" baseline="30000">
                <a:latin typeface="Arial" charset="0"/>
                <a:cs typeface="Arial" charset="0"/>
              </a:rPr>
              <a:t> </a:t>
            </a:r>
            <a:r>
              <a:rPr lang="en-US" sz="3200">
                <a:latin typeface="Arial" charset="0"/>
                <a:cs typeface="Arial" charset="0"/>
              </a:rPr>
              <a:t> </a:t>
            </a:r>
          </a:p>
        </p:txBody>
      </p:sp>
      <p:grpSp>
        <p:nvGrpSpPr>
          <p:cNvPr id="2" name="Group 3"/>
          <p:cNvGrpSpPr>
            <a:grpSpLocks/>
          </p:cNvGrpSpPr>
          <p:nvPr/>
        </p:nvGrpSpPr>
        <p:grpSpPr bwMode="auto">
          <a:xfrm>
            <a:off x="3824288" y="5414963"/>
            <a:ext cx="919162" cy="793750"/>
            <a:chOff x="2572" y="3186"/>
            <a:chExt cx="603" cy="535"/>
          </a:xfrm>
        </p:grpSpPr>
        <p:sp>
          <p:nvSpPr>
            <p:cNvPr id="44478" name="Freeform 4"/>
            <p:cNvSpPr>
              <a:spLocks/>
            </p:cNvSpPr>
            <p:nvPr/>
          </p:nvSpPr>
          <p:spPr bwMode="auto">
            <a:xfrm>
              <a:off x="2572" y="3379"/>
              <a:ext cx="232" cy="320"/>
            </a:xfrm>
            <a:custGeom>
              <a:avLst/>
              <a:gdLst>
                <a:gd name="T0" fmla="*/ 169 w 232"/>
                <a:gd name="T1" fmla="*/ 16 h 320"/>
                <a:gd name="T2" fmla="*/ 185 w 232"/>
                <a:gd name="T3" fmla="*/ 32 h 320"/>
                <a:gd name="T4" fmla="*/ 208 w 232"/>
                <a:gd name="T5" fmla="*/ 46 h 320"/>
                <a:gd name="T6" fmla="*/ 218 w 232"/>
                <a:gd name="T7" fmla="*/ 53 h 320"/>
                <a:gd name="T8" fmla="*/ 225 w 232"/>
                <a:gd name="T9" fmla="*/ 63 h 320"/>
                <a:gd name="T10" fmla="*/ 230 w 232"/>
                <a:gd name="T11" fmla="*/ 76 h 320"/>
                <a:gd name="T12" fmla="*/ 231 w 232"/>
                <a:gd name="T13" fmla="*/ 89 h 320"/>
                <a:gd name="T14" fmla="*/ 231 w 232"/>
                <a:gd name="T15" fmla="*/ 98 h 320"/>
                <a:gd name="T16" fmla="*/ 230 w 232"/>
                <a:gd name="T17" fmla="*/ 108 h 320"/>
                <a:gd name="T18" fmla="*/ 230 w 232"/>
                <a:gd name="T19" fmla="*/ 120 h 320"/>
                <a:gd name="T20" fmla="*/ 230 w 232"/>
                <a:gd name="T21" fmla="*/ 133 h 320"/>
                <a:gd name="T22" fmla="*/ 230 w 232"/>
                <a:gd name="T23" fmla="*/ 150 h 320"/>
                <a:gd name="T24" fmla="*/ 230 w 232"/>
                <a:gd name="T25" fmla="*/ 168 h 320"/>
                <a:gd name="T26" fmla="*/ 230 w 232"/>
                <a:gd name="T27" fmla="*/ 188 h 320"/>
                <a:gd name="T28" fmla="*/ 230 w 232"/>
                <a:gd name="T29" fmla="*/ 208 h 320"/>
                <a:gd name="T30" fmla="*/ 229 w 232"/>
                <a:gd name="T31" fmla="*/ 230 h 320"/>
                <a:gd name="T32" fmla="*/ 228 w 232"/>
                <a:gd name="T33" fmla="*/ 249 h 320"/>
                <a:gd name="T34" fmla="*/ 225 w 232"/>
                <a:gd name="T35" fmla="*/ 265 h 320"/>
                <a:gd name="T36" fmla="*/ 222 w 232"/>
                <a:gd name="T37" fmla="*/ 280 h 320"/>
                <a:gd name="T38" fmla="*/ 217 w 232"/>
                <a:gd name="T39" fmla="*/ 291 h 320"/>
                <a:gd name="T40" fmla="*/ 211 w 232"/>
                <a:gd name="T41" fmla="*/ 301 h 320"/>
                <a:gd name="T42" fmla="*/ 206 w 232"/>
                <a:gd name="T43" fmla="*/ 308 h 320"/>
                <a:gd name="T44" fmla="*/ 198 w 232"/>
                <a:gd name="T45" fmla="*/ 313 h 320"/>
                <a:gd name="T46" fmla="*/ 184 w 232"/>
                <a:gd name="T47" fmla="*/ 319 h 320"/>
                <a:gd name="T48" fmla="*/ 169 w 232"/>
                <a:gd name="T49" fmla="*/ 319 h 320"/>
                <a:gd name="T50" fmla="*/ 157 w 232"/>
                <a:gd name="T51" fmla="*/ 313 h 320"/>
                <a:gd name="T52" fmla="*/ 144 w 232"/>
                <a:gd name="T53" fmla="*/ 301 h 320"/>
                <a:gd name="T54" fmla="*/ 132 w 232"/>
                <a:gd name="T55" fmla="*/ 288 h 320"/>
                <a:gd name="T56" fmla="*/ 117 w 232"/>
                <a:gd name="T57" fmla="*/ 280 h 320"/>
                <a:gd name="T58" fmla="*/ 100 w 232"/>
                <a:gd name="T59" fmla="*/ 273 h 320"/>
                <a:gd name="T60" fmla="*/ 80 w 232"/>
                <a:gd name="T61" fmla="*/ 271 h 320"/>
                <a:gd name="T62" fmla="*/ 62 w 232"/>
                <a:gd name="T63" fmla="*/ 267 h 320"/>
                <a:gd name="T64" fmla="*/ 44 w 232"/>
                <a:gd name="T65" fmla="*/ 257 h 320"/>
                <a:gd name="T66" fmla="*/ 26 w 232"/>
                <a:gd name="T67" fmla="*/ 243 h 320"/>
                <a:gd name="T68" fmla="*/ 11 w 232"/>
                <a:gd name="T69" fmla="*/ 223 h 320"/>
                <a:gd name="T70" fmla="*/ 5 w 232"/>
                <a:gd name="T71" fmla="*/ 210 h 320"/>
                <a:gd name="T72" fmla="*/ 0 w 232"/>
                <a:gd name="T73" fmla="*/ 196 h 320"/>
                <a:gd name="T74" fmla="*/ 0 w 232"/>
                <a:gd name="T75" fmla="*/ 181 h 320"/>
                <a:gd name="T76" fmla="*/ 0 w 232"/>
                <a:gd name="T77" fmla="*/ 164 h 320"/>
                <a:gd name="T78" fmla="*/ 2 w 232"/>
                <a:gd name="T79" fmla="*/ 147 h 320"/>
                <a:gd name="T80" fmla="*/ 8 w 232"/>
                <a:gd name="T81" fmla="*/ 129 h 320"/>
                <a:gd name="T82" fmla="*/ 17 w 232"/>
                <a:gd name="T83" fmla="*/ 108 h 320"/>
                <a:gd name="T84" fmla="*/ 25 w 232"/>
                <a:gd name="T85" fmla="*/ 87 h 320"/>
                <a:gd name="T86" fmla="*/ 37 w 232"/>
                <a:gd name="T87" fmla="*/ 64 h 320"/>
                <a:gd name="T88" fmla="*/ 48 w 232"/>
                <a:gd name="T89" fmla="*/ 48 h 320"/>
                <a:gd name="T90" fmla="*/ 59 w 232"/>
                <a:gd name="T91" fmla="*/ 32 h 320"/>
                <a:gd name="T92" fmla="*/ 69 w 232"/>
                <a:gd name="T93" fmla="*/ 20 h 320"/>
                <a:gd name="T94" fmla="*/ 80 w 232"/>
                <a:gd name="T95" fmla="*/ 11 h 320"/>
                <a:gd name="T96" fmla="*/ 92 w 232"/>
                <a:gd name="T97" fmla="*/ 4 h 320"/>
                <a:gd name="T98" fmla="*/ 101 w 232"/>
                <a:gd name="T99" fmla="*/ 0 h 320"/>
                <a:gd name="T100" fmla="*/ 112 w 232"/>
                <a:gd name="T101" fmla="*/ 0 h 320"/>
                <a:gd name="T102" fmla="*/ 132 w 232"/>
                <a:gd name="T103" fmla="*/ 0 h 320"/>
                <a:gd name="T104" fmla="*/ 147 w 232"/>
                <a:gd name="T105" fmla="*/ 4 h 320"/>
                <a:gd name="T106" fmla="*/ 160 w 232"/>
                <a:gd name="T107" fmla="*/ 8 h 320"/>
                <a:gd name="T108" fmla="*/ 169 w 232"/>
                <a:gd name="T109" fmla="*/ 16 h 32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2"/>
                <a:gd name="T166" fmla="*/ 0 h 320"/>
                <a:gd name="T167" fmla="*/ 232 w 232"/>
                <a:gd name="T168" fmla="*/ 320 h 32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2" h="320">
                  <a:moveTo>
                    <a:pt x="169" y="16"/>
                  </a:moveTo>
                  <a:lnTo>
                    <a:pt x="185" y="32"/>
                  </a:lnTo>
                  <a:lnTo>
                    <a:pt x="208" y="46"/>
                  </a:lnTo>
                  <a:lnTo>
                    <a:pt x="218" y="53"/>
                  </a:lnTo>
                  <a:lnTo>
                    <a:pt x="225" y="63"/>
                  </a:lnTo>
                  <a:lnTo>
                    <a:pt x="230" y="76"/>
                  </a:lnTo>
                  <a:lnTo>
                    <a:pt x="231" y="89"/>
                  </a:lnTo>
                  <a:lnTo>
                    <a:pt x="231" y="98"/>
                  </a:lnTo>
                  <a:lnTo>
                    <a:pt x="230" y="108"/>
                  </a:lnTo>
                  <a:lnTo>
                    <a:pt x="230" y="120"/>
                  </a:lnTo>
                  <a:lnTo>
                    <a:pt x="230" y="133"/>
                  </a:lnTo>
                  <a:lnTo>
                    <a:pt x="230" y="150"/>
                  </a:lnTo>
                  <a:lnTo>
                    <a:pt x="230" y="168"/>
                  </a:lnTo>
                  <a:lnTo>
                    <a:pt x="230" y="188"/>
                  </a:lnTo>
                  <a:lnTo>
                    <a:pt x="230" y="208"/>
                  </a:lnTo>
                  <a:lnTo>
                    <a:pt x="229" y="230"/>
                  </a:lnTo>
                  <a:lnTo>
                    <a:pt x="228" y="249"/>
                  </a:lnTo>
                  <a:lnTo>
                    <a:pt x="225" y="265"/>
                  </a:lnTo>
                  <a:lnTo>
                    <a:pt x="222" y="280"/>
                  </a:lnTo>
                  <a:lnTo>
                    <a:pt x="217" y="291"/>
                  </a:lnTo>
                  <a:lnTo>
                    <a:pt x="211" y="301"/>
                  </a:lnTo>
                  <a:lnTo>
                    <a:pt x="206" y="308"/>
                  </a:lnTo>
                  <a:lnTo>
                    <a:pt x="198" y="313"/>
                  </a:lnTo>
                  <a:lnTo>
                    <a:pt x="184" y="319"/>
                  </a:lnTo>
                  <a:lnTo>
                    <a:pt x="169" y="319"/>
                  </a:lnTo>
                  <a:lnTo>
                    <a:pt x="157" y="313"/>
                  </a:lnTo>
                  <a:lnTo>
                    <a:pt x="144" y="301"/>
                  </a:lnTo>
                  <a:lnTo>
                    <a:pt x="132" y="288"/>
                  </a:lnTo>
                  <a:lnTo>
                    <a:pt x="117" y="280"/>
                  </a:lnTo>
                  <a:lnTo>
                    <a:pt x="100" y="273"/>
                  </a:lnTo>
                  <a:lnTo>
                    <a:pt x="80" y="271"/>
                  </a:lnTo>
                  <a:lnTo>
                    <a:pt x="62" y="267"/>
                  </a:lnTo>
                  <a:lnTo>
                    <a:pt x="44" y="257"/>
                  </a:lnTo>
                  <a:lnTo>
                    <a:pt x="26" y="243"/>
                  </a:lnTo>
                  <a:lnTo>
                    <a:pt x="11" y="223"/>
                  </a:lnTo>
                  <a:lnTo>
                    <a:pt x="5" y="210"/>
                  </a:lnTo>
                  <a:lnTo>
                    <a:pt x="0" y="196"/>
                  </a:lnTo>
                  <a:lnTo>
                    <a:pt x="0" y="181"/>
                  </a:lnTo>
                  <a:lnTo>
                    <a:pt x="0" y="164"/>
                  </a:lnTo>
                  <a:lnTo>
                    <a:pt x="2" y="147"/>
                  </a:lnTo>
                  <a:lnTo>
                    <a:pt x="8" y="129"/>
                  </a:lnTo>
                  <a:lnTo>
                    <a:pt x="17" y="108"/>
                  </a:lnTo>
                  <a:lnTo>
                    <a:pt x="25" y="87"/>
                  </a:lnTo>
                  <a:lnTo>
                    <a:pt x="37" y="64"/>
                  </a:lnTo>
                  <a:lnTo>
                    <a:pt x="48" y="48"/>
                  </a:lnTo>
                  <a:lnTo>
                    <a:pt x="59" y="32"/>
                  </a:lnTo>
                  <a:lnTo>
                    <a:pt x="69" y="20"/>
                  </a:lnTo>
                  <a:lnTo>
                    <a:pt x="80" y="11"/>
                  </a:lnTo>
                  <a:lnTo>
                    <a:pt x="92" y="4"/>
                  </a:lnTo>
                  <a:lnTo>
                    <a:pt x="101" y="0"/>
                  </a:lnTo>
                  <a:lnTo>
                    <a:pt x="112" y="0"/>
                  </a:lnTo>
                  <a:lnTo>
                    <a:pt x="132" y="0"/>
                  </a:lnTo>
                  <a:lnTo>
                    <a:pt x="147" y="4"/>
                  </a:lnTo>
                  <a:lnTo>
                    <a:pt x="160" y="8"/>
                  </a:lnTo>
                  <a:lnTo>
                    <a:pt x="169" y="16"/>
                  </a:lnTo>
                </a:path>
              </a:pathLst>
            </a:custGeom>
            <a:solidFill>
              <a:srgbClr val="AA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79" name="Freeform 5"/>
            <p:cNvSpPr>
              <a:spLocks/>
            </p:cNvSpPr>
            <p:nvPr/>
          </p:nvSpPr>
          <p:spPr bwMode="auto">
            <a:xfrm>
              <a:off x="2572" y="3379"/>
              <a:ext cx="238" cy="326"/>
            </a:xfrm>
            <a:custGeom>
              <a:avLst/>
              <a:gdLst>
                <a:gd name="T0" fmla="*/ 173 w 238"/>
                <a:gd name="T1" fmla="*/ 16 h 326"/>
                <a:gd name="T2" fmla="*/ 190 w 238"/>
                <a:gd name="T3" fmla="*/ 32 h 326"/>
                <a:gd name="T4" fmla="*/ 213 w 238"/>
                <a:gd name="T5" fmla="*/ 47 h 326"/>
                <a:gd name="T6" fmla="*/ 224 w 238"/>
                <a:gd name="T7" fmla="*/ 54 h 326"/>
                <a:gd name="T8" fmla="*/ 231 w 238"/>
                <a:gd name="T9" fmla="*/ 64 h 326"/>
                <a:gd name="T10" fmla="*/ 236 w 238"/>
                <a:gd name="T11" fmla="*/ 77 h 326"/>
                <a:gd name="T12" fmla="*/ 237 w 238"/>
                <a:gd name="T13" fmla="*/ 91 h 326"/>
                <a:gd name="T14" fmla="*/ 237 w 238"/>
                <a:gd name="T15" fmla="*/ 100 h 326"/>
                <a:gd name="T16" fmla="*/ 236 w 238"/>
                <a:gd name="T17" fmla="*/ 110 h 326"/>
                <a:gd name="T18" fmla="*/ 236 w 238"/>
                <a:gd name="T19" fmla="*/ 123 h 326"/>
                <a:gd name="T20" fmla="*/ 236 w 238"/>
                <a:gd name="T21" fmla="*/ 137 h 326"/>
                <a:gd name="T22" fmla="*/ 236 w 238"/>
                <a:gd name="T23" fmla="*/ 154 h 326"/>
                <a:gd name="T24" fmla="*/ 236 w 238"/>
                <a:gd name="T25" fmla="*/ 170 h 326"/>
                <a:gd name="T26" fmla="*/ 236 w 238"/>
                <a:gd name="T27" fmla="*/ 191 h 326"/>
                <a:gd name="T28" fmla="*/ 236 w 238"/>
                <a:gd name="T29" fmla="*/ 213 h 326"/>
                <a:gd name="T30" fmla="*/ 235 w 238"/>
                <a:gd name="T31" fmla="*/ 233 h 326"/>
                <a:gd name="T32" fmla="*/ 233 w 238"/>
                <a:gd name="T33" fmla="*/ 253 h 326"/>
                <a:gd name="T34" fmla="*/ 231 w 238"/>
                <a:gd name="T35" fmla="*/ 270 h 326"/>
                <a:gd name="T36" fmla="*/ 227 w 238"/>
                <a:gd name="T37" fmla="*/ 285 h 326"/>
                <a:gd name="T38" fmla="*/ 223 w 238"/>
                <a:gd name="T39" fmla="*/ 296 h 326"/>
                <a:gd name="T40" fmla="*/ 217 w 238"/>
                <a:gd name="T41" fmla="*/ 307 h 326"/>
                <a:gd name="T42" fmla="*/ 212 w 238"/>
                <a:gd name="T43" fmla="*/ 314 h 326"/>
                <a:gd name="T44" fmla="*/ 203 w 238"/>
                <a:gd name="T45" fmla="*/ 319 h 326"/>
                <a:gd name="T46" fmla="*/ 189 w 238"/>
                <a:gd name="T47" fmla="*/ 325 h 326"/>
                <a:gd name="T48" fmla="*/ 173 w 238"/>
                <a:gd name="T49" fmla="*/ 325 h 326"/>
                <a:gd name="T50" fmla="*/ 161 w 238"/>
                <a:gd name="T51" fmla="*/ 319 h 326"/>
                <a:gd name="T52" fmla="*/ 148 w 238"/>
                <a:gd name="T53" fmla="*/ 307 h 326"/>
                <a:gd name="T54" fmla="*/ 135 w 238"/>
                <a:gd name="T55" fmla="*/ 293 h 326"/>
                <a:gd name="T56" fmla="*/ 120 w 238"/>
                <a:gd name="T57" fmla="*/ 285 h 326"/>
                <a:gd name="T58" fmla="*/ 103 w 238"/>
                <a:gd name="T59" fmla="*/ 278 h 326"/>
                <a:gd name="T60" fmla="*/ 82 w 238"/>
                <a:gd name="T61" fmla="*/ 276 h 326"/>
                <a:gd name="T62" fmla="*/ 64 w 238"/>
                <a:gd name="T63" fmla="*/ 271 h 326"/>
                <a:gd name="T64" fmla="*/ 45 w 238"/>
                <a:gd name="T65" fmla="*/ 263 h 326"/>
                <a:gd name="T66" fmla="*/ 27 w 238"/>
                <a:gd name="T67" fmla="*/ 247 h 326"/>
                <a:gd name="T68" fmla="*/ 11 w 238"/>
                <a:gd name="T69" fmla="*/ 226 h 326"/>
                <a:gd name="T70" fmla="*/ 5 w 238"/>
                <a:gd name="T71" fmla="*/ 214 h 326"/>
                <a:gd name="T72" fmla="*/ 0 w 238"/>
                <a:gd name="T73" fmla="*/ 200 h 326"/>
                <a:gd name="T74" fmla="*/ 0 w 238"/>
                <a:gd name="T75" fmla="*/ 185 h 326"/>
                <a:gd name="T76" fmla="*/ 0 w 238"/>
                <a:gd name="T77" fmla="*/ 169 h 326"/>
                <a:gd name="T78" fmla="*/ 3 w 238"/>
                <a:gd name="T79" fmla="*/ 150 h 326"/>
                <a:gd name="T80" fmla="*/ 9 w 238"/>
                <a:gd name="T81" fmla="*/ 131 h 326"/>
                <a:gd name="T82" fmla="*/ 17 w 238"/>
                <a:gd name="T83" fmla="*/ 110 h 326"/>
                <a:gd name="T84" fmla="*/ 26 w 238"/>
                <a:gd name="T85" fmla="*/ 88 h 326"/>
                <a:gd name="T86" fmla="*/ 38 w 238"/>
                <a:gd name="T87" fmla="*/ 66 h 326"/>
                <a:gd name="T88" fmla="*/ 50 w 238"/>
                <a:gd name="T89" fmla="*/ 48 h 326"/>
                <a:gd name="T90" fmla="*/ 61 w 238"/>
                <a:gd name="T91" fmla="*/ 33 h 326"/>
                <a:gd name="T92" fmla="*/ 70 w 238"/>
                <a:gd name="T93" fmla="*/ 20 h 326"/>
                <a:gd name="T94" fmla="*/ 82 w 238"/>
                <a:gd name="T95" fmla="*/ 11 h 326"/>
                <a:gd name="T96" fmla="*/ 94 w 238"/>
                <a:gd name="T97" fmla="*/ 4 h 326"/>
                <a:gd name="T98" fmla="*/ 104 w 238"/>
                <a:gd name="T99" fmla="*/ 0 h 326"/>
                <a:gd name="T100" fmla="*/ 115 w 238"/>
                <a:gd name="T101" fmla="*/ 0 h 326"/>
                <a:gd name="T102" fmla="*/ 135 w 238"/>
                <a:gd name="T103" fmla="*/ 0 h 326"/>
                <a:gd name="T104" fmla="*/ 151 w 238"/>
                <a:gd name="T105" fmla="*/ 4 h 326"/>
                <a:gd name="T106" fmla="*/ 164 w 238"/>
                <a:gd name="T107" fmla="*/ 9 h 326"/>
                <a:gd name="T108" fmla="*/ 173 w 238"/>
                <a:gd name="T109" fmla="*/ 16 h 32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38"/>
                <a:gd name="T166" fmla="*/ 0 h 326"/>
                <a:gd name="T167" fmla="*/ 238 w 238"/>
                <a:gd name="T168" fmla="*/ 326 h 32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38" h="326">
                  <a:moveTo>
                    <a:pt x="173" y="16"/>
                  </a:moveTo>
                  <a:lnTo>
                    <a:pt x="190" y="32"/>
                  </a:lnTo>
                  <a:lnTo>
                    <a:pt x="213" y="47"/>
                  </a:lnTo>
                  <a:lnTo>
                    <a:pt x="224" y="54"/>
                  </a:lnTo>
                  <a:lnTo>
                    <a:pt x="231" y="64"/>
                  </a:lnTo>
                  <a:lnTo>
                    <a:pt x="236" y="77"/>
                  </a:lnTo>
                  <a:lnTo>
                    <a:pt x="237" y="91"/>
                  </a:lnTo>
                  <a:lnTo>
                    <a:pt x="237" y="100"/>
                  </a:lnTo>
                  <a:lnTo>
                    <a:pt x="236" y="110"/>
                  </a:lnTo>
                  <a:lnTo>
                    <a:pt x="236" y="123"/>
                  </a:lnTo>
                  <a:lnTo>
                    <a:pt x="236" y="137"/>
                  </a:lnTo>
                  <a:lnTo>
                    <a:pt x="236" y="154"/>
                  </a:lnTo>
                  <a:lnTo>
                    <a:pt x="236" y="170"/>
                  </a:lnTo>
                  <a:lnTo>
                    <a:pt x="236" y="191"/>
                  </a:lnTo>
                  <a:lnTo>
                    <a:pt x="236" y="213"/>
                  </a:lnTo>
                  <a:lnTo>
                    <a:pt x="235" y="233"/>
                  </a:lnTo>
                  <a:lnTo>
                    <a:pt x="233" y="253"/>
                  </a:lnTo>
                  <a:lnTo>
                    <a:pt x="231" y="270"/>
                  </a:lnTo>
                  <a:lnTo>
                    <a:pt x="227" y="285"/>
                  </a:lnTo>
                  <a:lnTo>
                    <a:pt x="223" y="296"/>
                  </a:lnTo>
                  <a:lnTo>
                    <a:pt x="217" y="307"/>
                  </a:lnTo>
                  <a:lnTo>
                    <a:pt x="212" y="314"/>
                  </a:lnTo>
                  <a:lnTo>
                    <a:pt x="203" y="319"/>
                  </a:lnTo>
                  <a:lnTo>
                    <a:pt x="189" y="325"/>
                  </a:lnTo>
                  <a:lnTo>
                    <a:pt x="173" y="325"/>
                  </a:lnTo>
                  <a:lnTo>
                    <a:pt x="161" y="319"/>
                  </a:lnTo>
                  <a:lnTo>
                    <a:pt x="148" y="307"/>
                  </a:lnTo>
                  <a:lnTo>
                    <a:pt x="135" y="293"/>
                  </a:lnTo>
                  <a:lnTo>
                    <a:pt x="120" y="285"/>
                  </a:lnTo>
                  <a:lnTo>
                    <a:pt x="103" y="278"/>
                  </a:lnTo>
                  <a:lnTo>
                    <a:pt x="82" y="276"/>
                  </a:lnTo>
                  <a:lnTo>
                    <a:pt x="64" y="271"/>
                  </a:lnTo>
                  <a:lnTo>
                    <a:pt x="45" y="263"/>
                  </a:lnTo>
                  <a:lnTo>
                    <a:pt x="27" y="247"/>
                  </a:lnTo>
                  <a:lnTo>
                    <a:pt x="11" y="226"/>
                  </a:lnTo>
                  <a:lnTo>
                    <a:pt x="5" y="214"/>
                  </a:lnTo>
                  <a:lnTo>
                    <a:pt x="0" y="200"/>
                  </a:lnTo>
                  <a:lnTo>
                    <a:pt x="0" y="185"/>
                  </a:lnTo>
                  <a:lnTo>
                    <a:pt x="0" y="169"/>
                  </a:lnTo>
                  <a:lnTo>
                    <a:pt x="3" y="150"/>
                  </a:lnTo>
                  <a:lnTo>
                    <a:pt x="9" y="131"/>
                  </a:lnTo>
                  <a:lnTo>
                    <a:pt x="17" y="110"/>
                  </a:lnTo>
                  <a:lnTo>
                    <a:pt x="26" y="88"/>
                  </a:lnTo>
                  <a:lnTo>
                    <a:pt x="38" y="66"/>
                  </a:lnTo>
                  <a:lnTo>
                    <a:pt x="50" y="48"/>
                  </a:lnTo>
                  <a:lnTo>
                    <a:pt x="61" y="33"/>
                  </a:lnTo>
                  <a:lnTo>
                    <a:pt x="70" y="20"/>
                  </a:lnTo>
                  <a:lnTo>
                    <a:pt x="82" y="11"/>
                  </a:lnTo>
                  <a:lnTo>
                    <a:pt x="94" y="4"/>
                  </a:lnTo>
                  <a:lnTo>
                    <a:pt x="104" y="0"/>
                  </a:lnTo>
                  <a:lnTo>
                    <a:pt x="115" y="0"/>
                  </a:lnTo>
                  <a:lnTo>
                    <a:pt x="135" y="0"/>
                  </a:lnTo>
                  <a:lnTo>
                    <a:pt x="151" y="4"/>
                  </a:lnTo>
                  <a:lnTo>
                    <a:pt x="164" y="9"/>
                  </a:lnTo>
                  <a:lnTo>
                    <a:pt x="173" y="16"/>
                  </a:lnTo>
                </a:path>
              </a:pathLst>
            </a:custGeom>
            <a:gradFill rotWithShape="0">
              <a:gsLst>
                <a:gs pos="0">
                  <a:srgbClr val="FC0128"/>
                </a:gs>
                <a:gs pos="100000">
                  <a:srgbClr val="7E0014"/>
                </a:gs>
              </a:gsLst>
              <a:path path="rect">
                <a:fillToRect l="50000" t="50000" r="50000" b="50000"/>
              </a:path>
            </a:gradFill>
            <a:ln w="12700" cap="rnd">
              <a:solidFill>
                <a:srgbClr val="000000"/>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480" name="Freeform 6"/>
            <p:cNvSpPr>
              <a:spLocks/>
            </p:cNvSpPr>
            <p:nvPr/>
          </p:nvSpPr>
          <p:spPr bwMode="auto">
            <a:xfrm>
              <a:off x="2645" y="3433"/>
              <a:ext cx="119" cy="180"/>
            </a:xfrm>
            <a:custGeom>
              <a:avLst/>
              <a:gdLst>
                <a:gd name="T0" fmla="*/ 3 w 119"/>
                <a:gd name="T1" fmla="*/ 150 h 180"/>
                <a:gd name="T2" fmla="*/ 22 w 119"/>
                <a:gd name="T3" fmla="*/ 171 h 180"/>
                <a:gd name="T4" fmla="*/ 39 w 119"/>
                <a:gd name="T5" fmla="*/ 179 h 180"/>
                <a:gd name="T6" fmla="*/ 57 w 119"/>
                <a:gd name="T7" fmla="*/ 179 h 180"/>
                <a:gd name="T8" fmla="*/ 73 w 119"/>
                <a:gd name="T9" fmla="*/ 172 h 180"/>
                <a:gd name="T10" fmla="*/ 101 w 119"/>
                <a:gd name="T11" fmla="*/ 139 h 180"/>
                <a:gd name="T12" fmla="*/ 118 w 119"/>
                <a:gd name="T13" fmla="*/ 94 h 180"/>
                <a:gd name="T14" fmla="*/ 116 w 119"/>
                <a:gd name="T15" fmla="*/ 71 h 180"/>
                <a:gd name="T16" fmla="*/ 106 w 119"/>
                <a:gd name="T17" fmla="*/ 48 h 180"/>
                <a:gd name="T18" fmla="*/ 89 w 119"/>
                <a:gd name="T19" fmla="*/ 29 h 180"/>
                <a:gd name="T20" fmla="*/ 67 w 119"/>
                <a:gd name="T21" fmla="*/ 13 h 180"/>
                <a:gd name="T22" fmla="*/ 45 w 119"/>
                <a:gd name="T23" fmla="*/ 2 h 180"/>
                <a:gd name="T24" fmla="*/ 25 w 119"/>
                <a:gd name="T25" fmla="*/ 0 h 180"/>
                <a:gd name="T26" fmla="*/ 11 w 119"/>
                <a:gd name="T27" fmla="*/ 6 h 180"/>
                <a:gd name="T28" fmla="*/ 6 w 119"/>
                <a:gd name="T29" fmla="*/ 22 h 180"/>
                <a:gd name="T30" fmla="*/ 5 w 119"/>
                <a:gd name="T31" fmla="*/ 46 h 180"/>
                <a:gd name="T32" fmla="*/ 9 w 119"/>
                <a:gd name="T33" fmla="*/ 66 h 180"/>
                <a:gd name="T34" fmla="*/ 23 w 119"/>
                <a:gd name="T35" fmla="*/ 83 h 180"/>
                <a:gd name="T36" fmla="*/ 48 w 119"/>
                <a:gd name="T37" fmla="*/ 91 h 180"/>
                <a:gd name="T38" fmla="*/ 66 w 119"/>
                <a:gd name="T39" fmla="*/ 93 h 180"/>
                <a:gd name="T40" fmla="*/ 82 w 119"/>
                <a:gd name="T41" fmla="*/ 96 h 180"/>
                <a:gd name="T42" fmla="*/ 92 w 119"/>
                <a:gd name="T43" fmla="*/ 105 h 180"/>
                <a:gd name="T44" fmla="*/ 89 w 119"/>
                <a:gd name="T45" fmla="*/ 126 h 180"/>
                <a:gd name="T46" fmla="*/ 77 w 119"/>
                <a:gd name="T47" fmla="*/ 136 h 180"/>
                <a:gd name="T48" fmla="*/ 64 w 119"/>
                <a:gd name="T49" fmla="*/ 136 h 180"/>
                <a:gd name="T50" fmla="*/ 47 w 119"/>
                <a:gd name="T51" fmla="*/ 129 h 180"/>
                <a:gd name="T52" fmla="*/ 28 w 119"/>
                <a:gd name="T53" fmla="*/ 118 h 180"/>
                <a:gd name="T54" fmla="*/ 15 w 119"/>
                <a:gd name="T55" fmla="*/ 112 h 180"/>
                <a:gd name="T56" fmla="*/ 5 w 119"/>
                <a:gd name="T57" fmla="*/ 112 h 180"/>
                <a:gd name="T58" fmla="*/ 0 w 119"/>
                <a:gd name="T59" fmla="*/ 124 h 180"/>
                <a:gd name="T60" fmla="*/ 3 w 119"/>
                <a:gd name="T61" fmla="*/ 152 h 180"/>
                <a:gd name="T62" fmla="*/ 3 w 119"/>
                <a:gd name="T63" fmla="*/ 150 h 18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19"/>
                <a:gd name="T97" fmla="*/ 0 h 180"/>
                <a:gd name="T98" fmla="*/ 119 w 119"/>
                <a:gd name="T99" fmla="*/ 180 h 18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19" h="180">
                  <a:moveTo>
                    <a:pt x="3" y="150"/>
                  </a:moveTo>
                  <a:lnTo>
                    <a:pt x="22" y="171"/>
                  </a:lnTo>
                  <a:lnTo>
                    <a:pt x="39" y="179"/>
                  </a:lnTo>
                  <a:lnTo>
                    <a:pt x="57" y="179"/>
                  </a:lnTo>
                  <a:lnTo>
                    <a:pt x="73" y="172"/>
                  </a:lnTo>
                  <a:lnTo>
                    <a:pt x="101" y="139"/>
                  </a:lnTo>
                  <a:lnTo>
                    <a:pt x="118" y="94"/>
                  </a:lnTo>
                  <a:lnTo>
                    <a:pt x="116" y="71"/>
                  </a:lnTo>
                  <a:lnTo>
                    <a:pt x="106" y="48"/>
                  </a:lnTo>
                  <a:lnTo>
                    <a:pt x="89" y="29"/>
                  </a:lnTo>
                  <a:lnTo>
                    <a:pt x="67" y="13"/>
                  </a:lnTo>
                  <a:lnTo>
                    <a:pt x="45" y="2"/>
                  </a:lnTo>
                  <a:lnTo>
                    <a:pt x="25" y="0"/>
                  </a:lnTo>
                  <a:lnTo>
                    <a:pt x="11" y="6"/>
                  </a:lnTo>
                  <a:lnTo>
                    <a:pt x="6" y="22"/>
                  </a:lnTo>
                  <a:lnTo>
                    <a:pt x="5" y="46"/>
                  </a:lnTo>
                  <a:lnTo>
                    <a:pt x="9" y="66"/>
                  </a:lnTo>
                  <a:lnTo>
                    <a:pt x="23" y="83"/>
                  </a:lnTo>
                  <a:lnTo>
                    <a:pt x="48" y="91"/>
                  </a:lnTo>
                  <a:lnTo>
                    <a:pt x="66" y="93"/>
                  </a:lnTo>
                  <a:lnTo>
                    <a:pt x="82" y="96"/>
                  </a:lnTo>
                  <a:lnTo>
                    <a:pt x="92" y="105"/>
                  </a:lnTo>
                  <a:lnTo>
                    <a:pt x="89" y="126"/>
                  </a:lnTo>
                  <a:lnTo>
                    <a:pt x="77" y="136"/>
                  </a:lnTo>
                  <a:lnTo>
                    <a:pt x="64" y="136"/>
                  </a:lnTo>
                  <a:lnTo>
                    <a:pt x="47" y="129"/>
                  </a:lnTo>
                  <a:lnTo>
                    <a:pt x="28" y="118"/>
                  </a:lnTo>
                  <a:lnTo>
                    <a:pt x="15" y="112"/>
                  </a:lnTo>
                  <a:lnTo>
                    <a:pt x="5" y="112"/>
                  </a:lnTo>
                  <a:lnTo>
                    <a:pt x="0" y="124"/>
                  </a:lnTo>
                  <a:lnTo>
                    <a:pt x="3" y="152"/>
                  </a:lnTo>
                  <a:lnTo>
                    <a:pt x="3" y="150"/>
                  </a:lnTo>
                </a:path>
              </a:pathLst>
            </a:custGeom>
            <a:solidFill>
              <a:srgbClr val="88888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81" name="Freeform 7"/>
            <p:cNvSpPr>
              <a:spLocks/>
            </p:cNvSpPr>
            <p:nvPr/>
          </p:nvSpPr>
          <p:spPr bwMode="auto">
            <a:xfrm>
              <a:off x="2645" y="3433"/>
              <a:ext cx="125" cy="186"/>
            </a:xfrm>
            <a:custGeom>
              <a:avLst/>
              <a:gdLst>
                <a:gd name="T0" fmla="*/ 4 w 125"/>
                <a:gd name="T1" fmla="*/ 155 h 186"/>
                <a:gd name="T2" fmla="*/ 23 w 125"/>
                <a:gd name="T3" fmla="*/ 177 h 186"/>
                <a:gd name="T4" fmla="*/ 41 w 125"/>
                <a:gd name="T5" fmla="*/ 185 h 186"/>
                <a:gd name="T6" fmla="*/ 60 w 125"/>
                <a:gd name="T7" fmla="*/ 185 h 186"/>
                <a:gd name="T8" fmla="*/ 76 w 125"/>
                <a:gd name="T9" fmla="*/ 178 h 186"/>
                <a:gd name="T10" fmla="*/ 106 w 125"/>
                <a:gd name="T11" fmla="*/ 144 h 186"/>
                <a:gd name="T12" fmla="*/ 124 w 125"/>
                <a:gd name="T13" fmla="*/ 97 h 186"/>
                <a:gd name="T14" fmla="*/ 122 w 125"/>
                <a:gd name="T15" fmla="*/ 74 h 186"/>
                <a:gd name="T16" fmla="*/ 111 w 125"/>
                <a:gd name="T17" fmla="*/ 50 h 186"/>
                <a:gd name="T18" fmla="*/ 93 w 125"/>
                <a:gd name="T19" fmla="*/ 30 h 186"/>
                <a:gd name="T20" fmla="*/ 71 w 125"/>
                <a:gd name="T21" fmla="*/ 13 h 186"/>
                <a:gd name="T22" fmla="*/ 48 w 125"/>
                <a:gd name="T23" fmla="*/ 3 h 186"/>
                <a:gd name="T24" fmla="*/ 27 w 125"/>
                <a:gd name="T25" fmla="*/ 0 h 186"/>
                <a:gd name="T26" fmla="*/ 12 w 125"/>
                <a:gd name="T27" fmla="*/ 6 h 186"/>
                <a:gd name="T28" fmla="*/ 6 w 125"/>
                <a:gd name="T29" fmla="*/ 23 h 186"/>
                <a:gd name="T30" fmla="*/ 5 w 125"/>
                <a:gd name="T31" fmla="*/ 47 h 186"/>
                <a:gd name="T32" fmla="*/ 10 w 125"/>
                <a:gd name="T33" fmla="*/ 68 h 186"/>
                <a:gd name="T34" fmla="*/ 24 w 125"/>
                <a:gd name="T35" fmla="*/ 86 h 186"/>
                <a:gd name="T36" fmla="*/ 50 w 125"/>
                <a:gd name="T37" fmla="*/ 94 h 186"/>
                <a:gd name="T38" fmla="*/ 69 w 125"/>
                <a:gd name="T39" fmla="*/ 96 h 186"/>
                <a:gd name="T40" fmla="*/ 86 w 125"/>
                <a:gd name="T41" fmla="*/ 99 h 186"/>
                <a:gd name="T42" fmla="*/ 96 w 125"/>
                <a:gd name="T43" fmla="*/ 109 h 186"/>
                <a:gd name="T44" fmla="*/ 93 w 125"/>
                <a:gd name="T45" fmla="*/ 131 h 186"/>
                <a:gd name="T46" fmla="*/ 81 w 125"/>
                <a:gd name="T47" fmla="*/ 140 h 186"/>
                <a:gd name="T48" fmla="*/ 66 w 125"/>
                <a:gd name="T49" fmla="*/ 140 h 186"/>
                <a:gd name="T50" fmla="*/ 49 w 125"/>
                <a:gd name="T51" fmla="*/ 133 h 186"/>
                <a:gd name="T52" fmla="*/ 30 w 125"/>
                <a:gd name="T53" fmla="*/ 122 h 186"/>
                <a:gd name="T54" fmla="*/ 16 w 125"/>
                <a:gd name="T55" fmla="*/ 116 h 186"/>
                <a:gd name="T56" fmla="*/ 5 w 125"/>
                <a:gd name="T57" fmla="*/ 116 h 186"/>
                <a:gd name="T58" fmla="*/ 0 w 125"/>
                <a:gd name="T59" fmla="*/ 128 h 186"/>
                <a:gd name="T60" fmla="*/ 4 w 125"/>
                <a:gd name="T61" fmla="*/ 157 h 1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5"/>
                <a:gd name="T94" fmla="*/ 0 h 186"/>
                <a:gd name="T95" fmla="*/ 125 w 125"/>
                <a:gd name="T96" fmla="*/ 186 h 1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5" h="186">
                  <a:moveTo>
                    <a:pt x="4" y="155"/>
                  </a:moveTo>
                  <a:lnTo>
                    <a:pt x="23" y="177"/>
                  </a:lnTo>
                  <a:lnTo>
                    <a:pt x="41" y="185"/>
                  </a:lnTo>
                  <a:lnTo>
                    <a:pt x="60" y="185"/>
                  </a:lnTo>
                  <a:lnTo>
                    <a:pt x="76" y="178"/>
                  </a:lnTo>
                  <a:lnTo>
                    <a:pt x="106" y="144"/>
                  </a:lnTo>
                  <a:lnTo>
                    <a:pt x="124" y="97"/>
                  </a:lnTo>
                  <a:lnTo>
                    <a:pt x="122" y="74"/>
                  </a:lnTo>
                  <a:lnTo>
                    <a:pt x="111" y="50"/>
                  </a:lnTo>
                  <a:lnTo>
                    <a:pt x="93" y="30"/>
                  </a:lnTo>
                  <a:lnTo>
                    <a:pt x="71" y="13"/>
                  </a:lnTo>
                  <a:lnTo>
                    <a:pt x="48" y="3"/>
                  </a:lnTo>
                  <a:lnTo>
                    <a:pt x="27" y="0"/>
                  </a:lnTo>
                  <a:lnTo>
                    <a:pt x="12" y="6"/>
                  </a:lnTo>
                  <a:lnTo>
                    <a:pt x="6" y="23"/>
                  </a:lnTo>
                  <a:lnTo>
                    <a:pt x="5" y="47"/>
                  </a:lnTo>
                  <a:lnTo>
                    <a:pt x="10" y="68"/>
                  </a:lnTo>
                  <a:lnTo>
                    <a:pt x="24" y="86"/>
                  </a:lnTo>
                  <a:lnTo>
                    <a:pt x="50" y="94"/>
                  </a:lnTo>
                  <a:lnTo>
                    <a:pt x="69" y="96"/>
                  </a:lnTo>
                  <a:lnTo>
                    <a:pt x="86" y="99"/>
                  </a:lnTo>
                  <a:lnTo>
                    <a:pt x="96" y="109"/>
                  </a:lnTo>
                  <a:lnTo>
                    <a:pt x="93" y="131"/>
                  </a:lnTo>
                  <a:lnTo>
                    <a:pt x="81" y="140"/>
                  </a:lnTo>
                  <a:lnTo>
                    <a:pt x="66" y="140"/>
                  </a:lnTo>
                  <a:lnTo>
                    <a:pt x="49" y="133"/>
                  </a:lnTo>
                  <a:lnTo>
                    <a:pt x="30" y="122"/>
                  </a:lnTo>
                  <a:lnTo>
                    <a:pt x="16" y="116"/>
                  </a:lnTo>
                  <a:lnTo>
                    <a:pt x="5" y="116"/>
                  </a:lnTo>
                  <a:lnTo>
                    <a:pt x="0" y="128"/>
                  </a:lnTo>
                  <a:lnTo>
                    <a:pt x="4" y="157"/>
                  </a:lnTo>
                </a:path>
              </a:pathLst>
            </a:custGeom>
            <a:gradFill rotWithShape="0">
              <a:gsLst>
                <a:gs pos="0">
                  <a:srgbClr val="919191"/>
                </a:gs>
                <a:gs pos="50000">
                  <a:srgbClr val="828282"/>
                </a:gs>
                <a:gs pos="100000">
                  <a:srgbClr val="919191"/>
                </a:gs>
              </a:gsLst>
              <a:lin ang="5400000" scaled="1"/>
            </a:gradFill>
            <a:ln w="12700" cap="rnd">
              <a:solidFill>
                <a:srgbClr val="000000"/>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482" name="Oval 8"/>
            <p:cNvSpPr>
              <a:spLocks noChangeArrowheads="1"/>
            </p:cNvSpPr>
            <p:nvPr/>
          </p:nvSpPr>
          <p:spPr bwMode="auto">
            <a:xfrm>
              <a:off x="2787" y="3543"/>
              <a:ext cx="8" cy="16"/>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83" name="Line 9"/>
            <p:cNvSpPr>
              <a:spLocks noChangeShapeType="1"/>
            </p:cNvSpPr>
            <p:nvPr/>
          </p:nvSpPr>
          <p:spPr bwMode="auto">
            <a:xfrm>
              <a:off x="2624" y="3615"/>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84" name="Line 10"/>
            <p:cNvSpPr>
              <a:spLocks noChangeShapeType="1"/>
            </p:cNvSpPr>
            <p:nvPr/>
          </p:nvSpPr>
          <p:spPr bwMode="auto">
            <a:xfrm>
              <a:off x="2626" y="3620"/>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85" name="Freeform 11"/>
            <p:cNvSpPr>
              <a:spLocks/>
            </p:cNvSpPr>
            <p:nvPr/>
          </p:nvSpPr>
          <p:spPr bwMode="auto">
            <a:xfrm>
              <a:off x="2633" y="3607"/>
              <a:ext cx="17" cy="17"/>
            </a:xfrm>
            <a:custGeom>
              <a:avLst/>
              <a:gdLst>
                <a:gd name="T0" fmla="*/ 0 w 17"/>
                <a:gd name="T1" fmla="*/ 8 h 17"/>
                <a:gd name="T2" fmla="*/ 4 w 17"/>
                <a:gd name="T3" fmla="*/ 12 h 17"/>
                <a:gd name="T4" fmla="*/ 8 w 17"/>
                <a:gd name="T5" fmla="*/ 16 h 17"/>
                <a:gd name="T6" fmla="*/ 15 w 17"/>
                <a:gd name="T7" fmla="*/ 12 h 17"/>
                <a:gd name="T8" fmla="*/ 16 w 17"/>
                <a:gd name="T9" fmla="*/ 3 h 17"/>
                <a:gd name="T10" fmla="*/ 12 w 17"/>
                <a:gd name="T11" fmla="*/ 0 h 17"/>
                <a:gd name="T12" fmla="*/ 7 w 17"/>
                <a:gd name="T13" fmla="*/ 1 h 17"/>
                <a:gd name="T14" fmla="*/ 1 w 17"/>
                <a:gd name="T15" fmla="*/ 5 h 17"/>
                <a:gd name="T16" fmla="*/ 0 w 17"/>
                <a:gd name="T17" fmla="*/ 8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8"/>
                  </a:moveTo>
                  <a:lnTo>
                    <a:pt x="4" y="12"/>
                  </a:lnTo>
                  <a:lnTo>
                    <a:pt x="8" y="16"/>
                  </a:lnTo>
                  <a:lnTo>
                    <a:pt x="15" y="12"/>
                  </a:lnTo>
                  <a:lnTo>
                    <a:pt x="16" y="3"/>
                  </a:lnTo>
                  <a:lnTo>
                    <a:pt x="12" y="0"/>
                  </a:lnTo>
                  <a:lnTo>
                    <a:pt x="7" y="1"/>
                  </a:lnTo>
                  <a:lnTo>
                    <a:pt x="1" y="5"/>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86" name="Freeform 12"/>
            <p:cNvSpPr>
              <a:spLocks/>
            </p:cNvSpPr>
            <p:nvPr/>
          </p:nvSpPr>
          <p:spPr bwMode="auto">
            <a:xfrm>
              <a:off x="2633" y="3607"/>
              <a:ext cx="23" cy="23"/>
            </a:xfrm>
            <a:custGeom>
              <a:avLst/>
              <a:gdLst>
                <a:gd name="T0" fmla="*/ 0 w 23"/>
                <a:gd name="T1" fmla="*/ 11 h 23"/>
                <a:gd name="T2" fmla="*/ 6 w 23"/>
                <a:gd name="T3" fmla="*/ 16 h 23"/>
                <a:gd name="T4" fmla="*/ 12 w 23"/>
                <a:gd name="T5" fmla="*/ 22 h 23"/>
                <a:gd name="T6" fmla="*/ 21 w 23"/>
                <a:gd name="T7" fmla="*/ 16 h 23"/>
                <a:gd name="T8" fmla="*/ 22 w 23"/>
                <a:gd name="T9" fmla="*/ 4 h 23"/>
                <a:gd name="T10" fmla="*/ 17 w 23"/>
                <a:gd name="T11" fmla="*/ 0 h 23"/>
                <a:gd name="T12" fmla="*/ 9 w 23"/>
                <a:gd name="T13" fmla="*/ 1 h 23"/>
                <a:gd name="T14" fmla="*/ 2 w 23"/>
                <a:gd name="T15" fmla="*/ 7 h 23"/>
                <a:gd name="T16" fmla="*/ 0 w 23"/>
                <a:gd name="T17" fmla="*/ 1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3"/>
                <a:gd name="T29" fmla="*/ 23 w 23"/>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3">
                  <a:moveTo>
                    <a:pt x="0" y="11"/>
                  </a:moveTo>
                  <a:lnTo>
                    <a:pt x="6" y="16"/>
                  </a:lnTo>
                  <a:lnTo>
                    <a:pt x="12" y="22"/>
                  </a:lnTo>
                  <a:lnTo>
                    <a:pt x="21" y="16"/>
                  </a:lnTo>
                  <a:lnTo>
                    <a:pt x="22" y="4"/>
                  </a:lnTo>
                  <a:lnTo>
                    <a:pt x="17" y="0"/>
                  </a:lnTo>
                  <a:lnTo>
                    <a:pt x="9" y="1"/>
                  </a:lnTo>
                  <a:lnTo>
                    <a:pt x="2" y="7"/>
                  </a:lnTo>
                  <a:lnTo>
                    <a:pt x="0" y="1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87" name="Oval 13"/>
            <p:cNvSpPr>
              <a:spLocks noChangeArrowheads="1"/>
            </p:cNvSpPr>
            <p:nvPr/>
          </p:nvSpPr>
          <p:spPr bwMode="auto">
            <a:xfrm>
              <a:off x="2778" y="3599"/>
              <a:ext cx="7" cy="7"/>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88" name="Oval 14"/>
            <p:cNvSpPr>
              <a:spLocks noChangeArrowheads="1"/>
            </p:cNvSpPr>
            <p:nvPr/>
          </p:nvSpPr>
          <p:spPr bwMode="auto">
            <a:xfrm>
              <a:off x="2760" y="3452"/>
              <a:ext cx="8" cy="7"/>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89" name="Oval 15"/>
            <p:cNvSpPr>
              <a:spLocks noChangeArrowheads="1"/>
            </p:cNvSpPr>
            <p:nvPr/>
          </p:nvSpPr>
          <p:spPr bwMode="auto">
            <a:xfrm>
              <a:off x="2633" y="3500"/>
              <a:ext cx="8" cy="8"/>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90" name="Oval 16"/>
            <p:cNvSpPr>
              <a:spLocks noChangeArrowheads="1"/>
            </p:cNvSpPr>
            <p:nvPr/>
          </p:nvSpPr>
          <p:spPr bwMode="auto">
            <a:xfrm>
              <a:off x="2602" y="3536"/>
              <a:ext cx="8" cy="15"/>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91" name="Freeform 17"/>
            <p:cNvSpPr>
              <a:spLocks/>
            </p:cNvSpPr>
            <p:nvPr/>
          </p:nvSpPr>
          <p:spPr bwMode="auto">
            <a:xfrm>
              <a:off x="2692" y="3401"/>
              <a:ext cx="16" cy="16"/>
            </a:xfrm>
            <a:custGeom>
              <a:avLst/>
              <a:gdLst>
                <a:gd name="T0" fmla="*/ 0 w 16"/>
                <a:gd name="T1" fmla="*/ 8 h 16"/>
                <a:gd name="T2" fmla="*/ 4 w 16"/>
                <a:gd name="T3" fmla="*/ 12 h 16"/>
                <a:gd name="T4" fmla="*/ 8 w 16"/>
                <a:gd name="T5" fmla="*/ 15 h 16"/>
                <a:gd name="T6" fmla="*/ 14 w 16"/>
                <a:gd name="T7" fmla="*/ 12 h 16"/>
                <a:gd name="T8" fmla="*/ 15 w 16"/>
                <a:gd name="T9" fmla="*/ 3 h 16"/>
                <a:gd name="T10" fmla="*/ 12 w 16"/>
                <a:gd name="T11" fmla="*/ 0 h 16"/>
                <a:gd name="T12" fmla="*/ 7 w 16"/>
                <a:gd name="T13" fmla="*/ 2 h 16"/>
                <a:gd name="T14" fmla="*/ 1 w 16"/>
                <a:gd name="T15" fmla="*/ 6 h 16"/>
                <a:gd name="T16" fmla="*/ 0 w 16"/>
                <a:gd name="T17" fmla="*/ 8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0" y="8"/>
                  </a:moveTo>
                  <a:lnTo>
                    <a:pt x="4" y="12"/>
                  </a:lnTo>
                  <a:lnTo>
                    <a:pt x="8" y="15"/>
                  </a:lnTo>
                  <a:lnTo>
                    <a:pt x="14" y="12"/>
                  </a:lnTo>
                  <a:lnTo>
                    <a:pt x="15" y="3"/>
                  </a:lnTo>
                  <a:lnTo>
                    <a:pt x="12" y="0"/>
                  </a:lnTo>
                  <a:lnTo>
                    <a:pt x="7" y="2"/>
                  </a:lnTo>
                  <a:lnTo>
                    <a:pt x="1" y="6"/>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92" name="Freeform 18"/>
            <p:cNvSpPr>
              <a:spLocks/>
            </p:cNvSpPr>
            <p:nvPr/>
          </p:nvSpPr>
          <p:spPr bwMode="auto">
            <a:xfrm>
              <a:off x="2692" y="3401"/>
              <a:ext cx="21" cy="23"/>
            </a:xfrm>
            <a:custGeom>
              <a:avLst/>
              <a:gdLst>
                <a:gd name="T0" fmla="*/ 0 w 21"/>
                <a:gd name="T1" fmla="*/ 11 h 23"/>
                <a:gd name="T2" fmla="*/ 5 w 21"/>
                <a:gd name="T3" fmla="*/ 17 h 23"/>
                <a:gd name="T4" fmla="*/ 10 w 21"/>
                <a:gd name="T5" fmla="*/ 22 h 23"/>
                <a:gd name="T6" fmla="*/ 19 w 21"/>
                <a:gd name="T7" fmla="*/ 17 h 23"/>
                <a:gd name="T8" fmla="*/ 20 w 21"/>
                <a:gd name="T9" fmla="*/ 4 h 23"/>
                <a:gd name="T10" fmla="*/ 16 w 21"/>
                <a:gd name="T11" fmla="*/ 0 h 23"/>
                <a:gd name="T12" fmla="*/ 9 w 21"/>
                <a:gd name="T13" fmla="*/ 1 h 23"/>
                <a:gd name="T14" fmla="*/ 1 w 21"/>
                <a:gd name="T15" fmla="*/ 7 h 23"/>
                <a:gd name="T16" fmla="*/ 0 w 21"/>
                <a:gd name="T17" fmla="*/ 1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3"/>
                <a:gd name="T29" fmla="*/ 21 w 21"/>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3">
                  <a:moveTo>
                    <a:pt x="0" y="11"/>
                  </a:moveTo>
                  <a:lnTo>
                    <a:pt x="5" y="17"/>
                  </a:lnTo>
                  <a:lnTo>
                    <a:pt x="10" y="22"/>
                  </a:lnTo>
                  <a:lnTo>
                    <a:pt x="19" y="17"/>
                  </a:lnTo>
                  <a:lnTo>
                    <a:pt x="20" y="4"/>
                  </a:lnTo>
                  <a:lnTo>
                    <a:pt x="16" y="0"/>
                  </a:lnTo>
                  <a:lnTo>
                    <a:pt x="9" y="1"/>
                  </a:lnTo>
                  <a:lnTo>
                    <a:pt x="1" y="7"/>
                  </a:lnTo>
                  <a:lnTo>
                    <a:pt x="0" y="1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93" name="Oval 19"/>
            <p:cNvSpPr>
              <a:spLocks noChangeArrowheads="1"/>
            </p:cNvSpPr>
            <p:nvPr/>
          </p:nvSpPr>
          <p:spPr bwMode="auto">
            <a:xfrm>
              <a:off x="2703" y="3638"/>
              <a:ext cx="8" cy="8"/>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94" name="Oval 20"/>
            <p:cNvSpPr>
              <a:spLocks noChangeArrowheads="1"/>
            </p:cNvSpPr>
            <p:nvPr/>
          </p:nvSpPr>
          <p:spPr bwMode="auto">
            <a:xfrm>
              <a:off x="2782" y="3484"/>
              <a:ext cx="7" cy="8"/>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95" name="Oval 21"/>
            <p:cNvSpPr>
              <a:spLocks noChangeArrowheads="1"/>
            </p:cNvSpPr>
            <p:nvPr/>
          </p:nvSpPr>
          <p:spPr bwMode="auto">
            <a:xfrm>
              <a:off x="2660" y="3414"/>
              <a:ext cx="8" cy="8"/>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96" name="Oval 22"/>
            <p:cNvSpPr>
              <a:spLocks noChangeArrowheads="1"/>
            </p:cNvSpPr>
            <p:nvPr/>
          </p:nvSpPr>
          <p:spPr bwMode="auto">
            <a:xfrm>
              <a:off x="2781" y="3660"/>
              <a:ext cx="7" cy="7"/>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97" name="Freeform 23"/>
            <p:cNvSpPr>
              <a:spLocks/>
            </p:cNvSpPr>
            <p:nvPr/>
          </p:nvSpPr>
          <p:spPr bwMode="auto">
            <a:xfrm>
              <a:off x="2737" y="3643"/>
              <a:ext cx="16" cy="18"/>
            </a:xfrm>
            <a:custGeom>
              <a:avLst/>
              <a:gdLst>
                <a:gd name="T0" fmla="*/ 0 w 16"/>
                <a:gd name="T1" fmla="*/ 9 h 18"/>
                <a:gd name="T2" fmla="*/ 4 w 16"/>
                <a:gd name="T3" fmla="*/ 13 h 18"/>
                <a:gd name="T4" fmla="*/ 8 w 16"/>
                <a:gd name="T5" fmla="*/ 17 h 18"/>
                <a:gd name="T6" fmla="*/ 13 w 16"/>
                <a:gd name="T7" fmla="*/ 13 h 18"/>
                <a:gd name="T8" fmla="*/ 15 w 16"/>
                <a:gd name="T9" fmla="*/ 3 h 18"/>
                <a:gd name="T10" fmla="*/ 11 w 16"/>
                <a:gd name="T11" fmla="*/ 0 h 18"/>
                <a:gd name="T12" fmla="*/ 6 w 16"/>
                <a:gd name="T13" fmla="*/ 2 h 18"/>
                <a:gd name="T14" fmla="*/ 1 w 16"/>
                <a:gd name="T15" fmla="*/ 6 h 18"/>
                <a:gd name="T16" fmla="*/ 0 w 16"/>
                <a:gd name="T17" fmla="*/ 9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8"/>
                <a:gd name="T29" fmla="*/ 16 w 16"/>
                <a:gd name="T30" fmla="*/ 18 h 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8">
                  <a:moveTo>
                    <a:pt x="0" y="9"/>
                  </a:moveTo>
                  <a:lnTo>
                    <a:pt x="4" y="13"/>
                  </a:lnTo>
                  <a:lnTo>
                    <a:pt x="8" y="17"/>
                  </a:lnTo>
                  <a:lnTo>
                    <a:pt x="13" y="13"/>
                  </a:lnTo>
                  <a:lnTo>
                    <a:pt x="15" y="3"/>
                  </a:lnTo>
                  <a:lnTo>
                    <a:pt x="11" y="0"/>
                  </a:lnTo>
                  <a:lnTo>
                    <a:pt x="6" y="2"/>
                  </a:lnTo>
                  <a:lnTo>
                    <a:pt x="1" y="6"/>
                  </a:lnTo>
                  <a:lnTo>
                    <a:pt x="0" y="9"/>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98" name="Freeform 24"/>
            <p:cNvSpPr>
              <a:spLocks/>
            </p:cNvSpPr>
            <p:nvPr/>
          </p:nvSpPr>
          <p:spPr bwMode="auto">
            <a:xfrm>
              <a:off x="2737" y="3643"/>
              <a:ext cx="20" cy="23"/>
            </a:xfrm>
            <a:custGeom>
              <a:avLst/>
              <a:gdLst>
                <a:gd name="T0" fmla="*/ 0 w 20"/>
                <a:gd name="T1" fmla="*/ 11 h 23"/>
                <a:gd name="T2" fmla="*/ 5 w 20"/>
                <a:gd name="T3" fmla="*/ 17 h 23"/>
                <a:gd name="T4" fmla="*/ 11 w 20"/>
                <a:gd name="T5" fmla="*/ 22 h 23"/>
                <a:gd name="T6" fmla="*/ 18 w 20"/>
                <a:gd name="T7" fmla="*/ 17 h 23"/>
                <a:gd name="T8" fmla="*/ 19 w 20"/>
                <a:gd name="T9" fmla="*/ 4 h 23"/>
                <a:gd name="T10" fmla="*/ 15 w 20"/>
                <a:gd name="T11" fmla="*/ 0 h 23"/>
                <a:gd name="T12" fmla="*/ 7 w 20"/>
                <a:gd name="T13" fmla="*/ 1 h 23"/>
                <a:gd name="T14" fmla="*/ 0 w 20"/>
                <a:gd name="T15" fmla="*/ 7 h 23"/>
                <a:gd name="T16" fmla="*/ 0 w 20"/>
                <a:gd name="T17" fmla="*/ 1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3"/>
                <a:gd name="T29" fmla="*/ 20 w 20"/>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3">
                  <a:moveTo>
                    <a:pt x="0" y="11"/>
                  </a:moveTo>
                  <a:lnTo>
                    <a:pt x="5" y="17"/>
                  </a:lnTo>
                  <a:lnTo>
                    <a:pt x="11" y="22"/>
                  </a:lnTo>
                  <a:lnTo>
                    <a:pt x="18" y="17"/>
                  </a:lnTo>
                  <a:lnTo>
                    <a:pt x="19" y="4"/>
                  </a:lnTo>
                  <a:lnTo>
                    <a:pt x="15" y="0"/>
                  </a:lnTo>
                  <a:lnTo>
                    <a:pt x="7" y="1"/>
                  </a:lnTo>
                  <a:lnTo>
                    <a:pt x="0" y="7"/>
                  </a:lnTo>
                  <a:lnTo>
                    <a:pt x="0" y="1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99" name="Freeform 25"/>
            <p:cNvSpPr>
              <a:spLocks/>
            </p:cNvSpPr>
            <p:nvPr/>
          </p:nvSpPr>
          <p:spPr bwMode="auto">
            <a:xfrm>
              <a:off x="2896" y="3416"/>
              <a:ext cx="273" cy="301"/>
            </a:xfrm>
            <a:custGeom>
              <a:avLst/>
              <a:gdLst>
                <a:gd name="T0" fmla="*/ 7 w 273"/>
                <a:gd name="T1" fmla="*/ 233 h 301"/>
                <a:gd name="T2" fmla="*/ 7 w 273"/>
                <a:gd name="T3" fmla="*/ 210 h 301"/>
                <a:gd name="T4" fmla="*/ 1 w 273"/>
                <a:gd name="T5" fmla="*/ 185 h 301"/>
                <a:gd name="T6" fmla="*/ 0 w 273"/>
                <a:gd name="T7" fmla="*/ 173 h 301"/>
                <a:gd name="T8" fmla="*/ 1 w 273"/>
                <a:gd name="T9" fmla="*/ 161 h 301"/>
                <a:gd name="T10" fmla="*/ 7 w 273"/>
                <a:gd name="T11" fmla="*/ 150 h 301"/>
                <a:gd name="T12" fmla="*/ 17 w 273"/>
                <a:gd name="T13" fmla="*/ 137 h 301"/>
                <a:gd name="T14" fmla="*/ 31 w 273"/>
                <a:gd name="T15" fmla="*/ 125 h 301"/>
                <a:gd name="T16" fmla="*/ 50 w 273"/>
                <a:gd name="T17" fmla="*/ 107 h 301"/>
                <a:gd name="T18" fmla="*/ 75 w 273"/>
                <a:gd name="T19" fmla="*/ 83 h 301"/>
                <a:gd name="T20" fmla="*/ 104 w 273"/>
                <a:gd name="T21" fmla="*/ 54 h 301"/>
                <a:gd name="T22" fmla="*/ 119 w 273"/>
                <a:gd name="T23" fmla="*/ 39 h 301"/>
                <a:gd name="T24" fmla="*/ 133 w 273"/>
                <a:gd name="T25" fmla="*/ 27 h 301"/>
                <a:gd name="T26" fmla="*/ 147 w 273"/>
                <a:gd name="T27" fmla="*/ 17 h 301"/>
                <a:gd name="T28" fmla="*/ 160 w 273"/>
                <a:gd name="T29" fmla="*/ 10 h 301"/>
                <a:gd name="T30" fmla="*/ 171 w 273"/>
                <a:gd name="T31" fmla="*/ 4 h 301"/>
                <a:gd name="T32" fmla="*/ 182 w 273"/>
                <a:gd name="T33" fmla="*/ 0 h 301"/>
                <a:gd name="T34" fmla="*/ 191 w 273"/>
                <a:gd name="T35" fmla="*/ 0 h 301"/>
                <a:gd name="T36" fmla="*/ 201 w 273"/>
                <a:gd name="T37" fmla="*/ 1 h 301"/>
                <a:gd name="T38" fmla="*/ 215 w 273"/>
                <a:gd name="T39" fmla="*/ 7 h 301"/>
                <a:gd name="T40" fmla="*/ 225 w 273"/>
                <a:gd name="T41" fmla="*/ 18 h 301"/>
                <a:gd name="T42" fmla="*/ 230 w 273"/>
                <a:gd name="T43" fmla="*/ 32 h 301"/>
                <a:gd name="T44" fmla="*/ 230 w 273"/>
                <a:gd name="T45" fmla="*/ 49 h 301"/>
                <a:gd name="T46" fmla="*/ 230 w 273"/>
                <a:gd name="T47" fmla="*/ 66 h 301"/>
                <a:gd name="T48" fmla="*/ 234 w 273"/>
                <a:gd name="T49" fmla="*/ 82 h 301"/>
                <a:gd name="T50" fmla="*/ 242 w 273"/>
                <a:gd name="T51" fmla="*/ 99 h 301"/>
                <a:gd name="T52" fmla="*/ 252 w 273"/>
                <a:gd name="T53" fmla="*/ 114 h 301"/>
                <a:gd name="T54" fmla="*/ 265 w 273"/>
                <a:gd name="T55" fmla="*/ 131 h 301"/>
                <a:gd name="T56" fmla="*/ 271 w 273"/>
                <a:gd name="T57" fmla="*/ 150 h 301"/>
                <a:gd name="T58" fmla="*/ 272 w 273"/>
                <a:gd name="T59" fmla="*/ 172 h 301"/>
                <a:gd name="T60" fmla="*/ 267 w 273"/>
                <a:gd name="T61" fmla="*/ 198 h 301"/>
                <a:gd name="T62" fmla="*/ 264 w 273"/>
                <a:gd name="T63" fmla="*/ 211 h 301"/>
                <a:gd name="T64" fmla="*/ 256 w 273"/>
                <a:gd name="T65" fmla="*/ 223 h 301"/>
                <a:gd name="T66" fmla="*/ 247 w 273"/>
                <a:gd name="T67" fmla="*/ 235 h 301"/>
                <a:gd name="T68" fmla="*/ 234 w 273"/>
                <a:gd name="T69" fmla="*/ 246 h 301"/>
                <a:gd name="T70" fmla="*/ 220 w 273"/>
                <a:gd name="T71" fmla="*/ 256 h 301"/>
                <a:gd name="T72" fmla="*/ 203 w 273"/>
                <a:gd name="T73" fmla="*/ 266 h 301"/>
                <a:gd name="T74" fmla="*/ 182 w 273"/>
                <a:gd name="T75" fmla="*/ 275 h 301"/>
                <a:gd name="T76" fmla="*/ 160 w 273"/>
                <a:gd name="T77" fmla="*/ 283 h 301"/>
                <a:gd name="T78" fmla="*/ 137 w 273"/>
                <a:gd name="T79" fmla="*/ 291 h 301"/>
                <a:gd name="T80" fmla="*/ 116 w 273"/>
                <a:gd name="T81" fmla="*/ 295 h 301"/>
                <a:gd name="T82" fmla="*/ 97 w 273"/>
                <a:gd name="T83" fmla="*/ 299 h 301"/>
                <a:gd name="T84" fmla="*/ 81 w 273"/>
                <a:gd name="T85" fmla="*/ 300 h 301"/>
                <a:gd name="T86" fmla="*/ 66 w 273"/>
                <a:gd name="T87" fmla="*/ 299 h 301"/>
                <a:gd name="T88" fmla="*/ 54 w 273"/>
                <a:gd name="T89" fmla="*/ 297 h 301"/>
                <a:gd name="T90" fmla="*/ 44 w 273"/>
                <a:gd name="T91" fmla="*/ 293 h 301"/>
                <a:gd name="T92" fmla="*/ 36 w 273"/>
                <a:gd name="T93" fmla="*/ 285 h 301"/>
                <a:gd name="T94" fmla="*/ 23 w 273"/>
                <a:gd name="T95" fmla="*/ 270 h 301"/>
                <a:gd name="T96" fmla="*/ 14 w 273"/>
                <a:gd name="T97" fmla="*/ 257 h 301"/>
                <a:gd name="T98" fmla="*/ 10 w 273"/>
                <a:gd name="T99" fmla="*/ 245 h 301"/>
                <a:gd name="T100" fmla="*/ 7 w 273"/>
                <a:gd name="T101" fmla="*/ 233 h 3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3"/>
                <a:gd name="T154" fmla="*/ 0 h 301"/>
                <a:gd name="T155" fmla="*/ 273 w 273"/>
                <a:gd name="T156" fmla="*/ 301 h 3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3" h="301">
                  <a:moveTo>
                    <a:pt x="7" y="233"/>
                  </a:moveTo>
                  <a:lnTo>
                    <a:pt x="7" y="210"/>
                  </a:lnTo>
                  <a:lnTo>
                    <a:pt x="1" y="185"/>
                  </a:lnTo>
                  <a:lnTo>
                    <a:pt x="0" y="173"/>
                  </a:lnTo>
                  <a:lnTo>
                    <a:pt x="1" y="161"/>
                  </a:lnTo>
                  <a:lnTo>
                    <a:pt x="7" y="150"/>
                  </a:lnTo>
                  <a:lnTo>
                    <a:pt x="17" y="137"/>
                  </a:lnTo>
                  <a:lnTo>
                    <a:pt x="31" y="125"/>
                  </a:lnTo>
                  <a:lnTo>
                    <a:pt x="50" y="107"/>
                  </a:lnTo>
                  <a:lnTo>
                    <a:pt x="75" y="83"/>
                  </a:lnTo>
                  <a:lnTo>
                    <a:pt x="104" y="54"/>
                  </a:lnTo>
                  <a:lnTo>
                    <a:pt x="119" y="39"/>
                  </a:lnTo>
                  <a:lnTo>
                    <a:pt x="133" y="27"/>
                  </a:lnTo>
                  <a:lnTo>
                    <a:pt x="147" y="17"/>
                  </a:lnTo>
                  <a:lnTo>
                    <a:pt x="160" y="10"/>
                  </a:lnTo>
                  <a:lnTo>
                    <a:pt x="171" y="4"/>
                  </a:lnTo>
                  <a:lnTo>
                    <a:pt x="182" y="0"/>
                  </a:lnTo>
                  <a:lnTo>
                    <a:pt x="191" y="0"/>
                  </a:lnTo>
                  <a:lnTo>
                    <a:pt x="201" y="1"/>
                  </a:lnTo>
                  <a:lnTo>
                    <a:pt x="215" y="7"/>
                  </a:lnTo>
                  <a:lnTo>
                    <a:pt x="225" y="18"/>
                  </a:lnTo>
                  <a:lnTo>
                    <a:pt x="230" y="32"/>
                  </a:lnTo>
                  <a:lnTo>
                    <a:pt x="230" y="49"/>
                  </a:lnTo>
                  <a:lnTo>
                    <a:pt x="230" y="66"/>
                  </a:lnTo>
                  <a:lnTo>
                    <a:pt x="234" y="82"/>
                  </a:lnTo>
                  <a:lnTo>
                    <a:pt x="242" y="99"/>
                  </a:lnTo>
                  <a:lnTo>
                    <a:pt x="252" y="114"/>
                  </a:lnTo>
                  <a:lnTo>
                    <a:pt x="265" y="131"/>
                  </a:lnTo>
                  <a:lnTo>
                    <a:pt x="271" y="150"/>
                  </a:lnTo>
                  <a:lnTo>
                    <a:pt x="272" y="172"/>
                  </a:lnTo>
                  <a:lnTo>
                    <a:pt x="267" y="198"/>
                  </a:lnTo>
                  <a:lnTo>
                    <a:pt x="264" y="211"/>
                  </a:lnTo>
                  <a:lnTo>
                    <a:pt x="256" y="223"/>
                  </a:lnTo>
                  <a:lnTo>
                    <a:pt x="247" y="235"/>
                  </a:lnTo>
                  <a:lnTo>
                    <a:pt x="234" y="246"/>
                  </a:lnTo>
                  <a:lnTo>
                    <a:pt x="220" y="256"/>
                  </a:lnTo>
                  <a:lnTo>
                    <a:pt x="203" y="266"/>
                  </a:lnTo>
                  <a:lnTo>
                    <a:pt x="182" y="275"/>
                  </a:lnTo>
                  <a:lnTo>
                    <a:pt x="160" y="283"/>
                  </a:lnTo>
                  <a:lnTo>
                    <a:pt x="137" y="291"/>
                  </a:lnTo>
                  <a:lnTo>
                    <a:pt x="116" y="295"/>
                  </a:lnTo>
                  <a:lnTo>
                    <a:pt x="97" y="299"/>
                  </a:lnTo>
                  <a:lnTo>
                    <a:pt x="81" y="300"/>
                  </a:lnTo>
                  <a:lnTo>
                    <a:pt x="66" y="299"/>
                  </a:lnTo>
                  <a:lnTo>
                    <a:pt x="54" y="297"/>
                  </a:lnTo>
                  <a:lnTo>
                    <a:pt x="44" y="293"/>
                  </a:lnTo>
                  <a:lnTo>
                    <a:pt x="36" y="285"/>
                  </a:lnTo>
                  <a:lnTo>
                    <a:pt x="23" y="270"/>
                  </a:lnTo>
                  <a:lnTo>
                    <a:pt x="14" y="257"/>
                  </a:lnTo>
                  <a:lnTo>
                    <a:pt x="10" y="245"/>
                  </a:lnTo>
                  <a:lnTo>
                    <a:pt x="7" y="233"/>
                  </a:lnTo>
                </a:path>
              </a:pathLst>
            </a:custGeom>
            <a:solidFill>
              <a:srgbClr val="AA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00" name="Freeform 26"/>
            <p:cNvSpPr>
              <a:spLocks/>
            </p:cNvSpPr>
            <p:nvPr/>
          </p:nvSpPr>
          <p:spPr bwMode="auto">
            <a:xfrm>
              <a:off x="2896" y="3416"/>
              <a:ext cx="279" cy="305"/>
            </a:xfrm>
            <a:custGeom>
              <a:avLst/>
              <a:gdLst>
                <a:gd name="T0" fmla="*/ 8 w 279"/>
                <a:gd name="T1" fmla="*/ 237 h 305"/>
                <a:gd name="T2" fmla="*/ 7 w 279"/>
                <a:gd name="T3" fmla="*/ 213 h 305"/>
                <a:gd name="T4" fmla="*/ 1 w 279"/>
                <a:gd name="T5" fmla="*/ 187 h 305"/>
                <a:gd name="T6" fmla="*/ 0 w 279"/>
                <a:gd name="T7" fmla="*/ 175 h 305"/>
                <a:gd name="T8" fmla="*/ 1 w 279"/>
                <a:gd name="T9" fmla="*/ 162 h 305"/>
                <a:gd name="T10" fmla="*/ 7 w 279"/>
                <a:gd name="T11" fmla="*/ 151 h 305"/>
                <a:gd name="T12" fmla="*/ 17 w 279"/>
                <a:gd name="T13" fmla="*/ 140 h 305"/>
                <a:gd name="T14" fmla="*/ 32 w 279"/>
                <a:gd name="T15" fmla="*/ 128 h 305"/>
                <a:gd name="T16" fmla="*/ 51 w 279"/>
                <a:gd name="T17" fmla="*/ 108 h 305"/>
                <a:gd name="T18" fmla="*/ 77 w 279"/>
                <a:gd name="T19" fmla="*/ 84 h 305"/>
                <a:gd name="T20" fmla="*/ 106 w 279"/>
                <a:gd name="T21" fmla="*/ 55 h 305"/>
                <a:gd name="T22" fmla="*/ 121 w 279"/>
                <a:gd name="T23" fmla="*/ 40 h 305"/>
                <a:gd name="T24" fmla="*/ 137 w 279"/>
                <a:gd name="T25" fmla="*/ 28 h 305"/>
                <a:gd name="T26" fmla="*/ 151 w 279"/>
                <a:gd name="T27" fmla="*/ 17 h 305"/>
                <a:gd name="T28" fmla="*/ 164 w 279"/>
                <a:gd name="T29" fmla="*/ 10 h 305"/>
                <a:gd name="T30" fmla="*/ 176 w 279"/>
                <a:gd name="T31" fmla="*/ 4 h 305"/>
                <a:gd name="T32" fmla="*/ 186 w 279"/>
                <a:gd name="T33" fmla="*/ 0 h 305"/>
                <a:gd name="T34" fmla="*/ 196 w 279"/>
                <a:gd name="T35" fmla="*/ 0 h 305"/>
                <a:gd name="T36" fmla="*/ 205 w 279"/>
                <a:gd name="T37" fmla="*/ 1 h 305"/>
                <a:gd name="T38" fmla="*/ 220 w 279"/>
                <a:gd name="T39" fmla="*/ 7 h 305"/>
                <a:gd name="T40" fmla="*/ 229 w 279"/>
                <a:gd name="T41" fmla="*/ 18 h 305"/>
                <a:gd name="T42" fmla="*/ 235 w 279"/>
                <a:gd name="T43" fmla="*/ 32 h 305"/>
                <a:gd name="T44" fmla="*/ 235 w 279"/>
                <a:gd name="T45" fmla="*/ 49 h 305"/>
                <a:gd name="T46" fmla="*/ 235 w 279"/>
                <a:gd name="T47" fmla="*/ 66 h 305"/>
                <a:gd name="T48" fmla="*/ 239 w 279"/>
                <a:gd name="T49" fmla="*/ 83 h 305"/>
                <a:gd name="T50" fmla="*/ 248 w 279"/>
                <a:gd name="T51" fmla="*/ 100 h 305"/>
                <a:gd name="T52" fmla="*/ 258 w 279"/>
                <a:gd name="T53" fmla="*/ 116 h 305"/>
                <a:gd name="T54" fmla="*/ 271 w 279"/>
                <a:gd name="T55" fmla="*/ 132 h 305"/>
                <a:gd name="T56" fmla="*/ 277 w 279"/>
                <a:gd name="T57" fmla="*/ 152 h 305"/>
                <a:gd name="T58" fmla="*/ 278 w 279"/>
                <a:gd name="T59" fmla="*/ 174 h 305"/>
                <a:gd name="T60" fmla="*/ 273 w 279"/>
                <a:gd name="T61" fmla="*/ 201 h 305"/>
                <a:gd name="T62" fmla="*/ 269 w 279"/>
                <a:gd name="T63" fmla="*/ 214 h 305"/>
                <a:gd name="T64" fmla="*/ 261 w 279"/>
                <a:gd name="T65" fmla="*/ 226 h 305"/>
                <a:gd name="T66" fmla="*/ 252 w 279"/>
                <a:gd name="T67" fmla="*/ 238 h 305"/>
                <a:gd name="T68" fmla="*/ 239 w 279"/>
                <a:gd name="T69" fmla="*/ 249 h 305"/>
                <a:gd name="T70" fmla="*/ 224 w 279"/>
                <a:gd name="T71" fmla="*/ 259 h 305"/>
                <a:gd name="T72" fmla="*/ 207 w 279"/>
                <a:gd name="T73" fmla="*/ 270 h 305"/>
                <a:gd name="T74" fmla="*/ 186 w 279"/>
                <a:gd name="T75" fmla="*/ 279 h 305"/>
                <a:gd name="T76" fmla="*/ 164 w 279"/>
                <a:gd name="T77" fmla="*/ 287 h 305"/>
                <a:gd name="T78" fmla="*/ 139 w 279"/>
                <a:gd name="T79" fmla="*/ 294 h 305"/>
                <a:gd name="T80" fmla="*/ 119 w 279"/>
                <a:gd name="T81" fmla="*/ 299 h 305"/>
                <a:gd name="T82" fmla="*/ 99 w 279"/>
                <a:gd name="T83" fmla="*/ 303 h 305"/>
                <a:gd name="T84" fmla="*/ 82 w 279"/>
                <a:gd name="T85" fmla="*/ 304 h 305"/>
                <a:gd name="T86" fmla="*/ 67 w 279"/>
                <a:gd name="T87" fmla="*/ 303 h 305"/>
                <a:gd name="T88" fmla="*/ 55 w 279"/>
                <a:gd name="T89" fmla="*/ 300 h 305"/>
                <a:gd name="T90" fmla="*/ 45 w 279"/>
                <a:gd name="T91" fmla="*/ 297 h 305"/>
                <a:gd name="T92" fmla="*/ 37 w 279"/>
                <a:gd name="T93" fmla="*/ 288 h 305"/>
                <a:gd name="T94" fmla="*/ 23 w 279"/>
                <a:gd name="T95" fmla="*/ 274 h 305"/>
                <a:gd name="T96" fmla="*/ 15 w 279"/>
                <a:gd name="T97" fmla="*/ 260 h 305"/>
                <a:gd name="T98" fmla="*/ 10 w 279"/>
                <a:gd name="T99" fmla="*/ 248 h 305"/>
                <a:gd name="T100" fmla="*/ 8 w 279"/>
                <a:gd name="T101" fmla="*/ 237 h 30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9"/>
                <a:gd name="T154" fmla="*/ 0 h 305"/>
                <a:gd name="T155" fmla="*/ 279 w 279"/>
                <a:gd name="T156" fmla="*/ 305 h 305"/>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9" h="305">
                  <a:moveTo>
                    <a:pt x="8" y="237"/>
                  </a:moveTo>
                  <a:lnTo>
                    <a:pt x="7" y="213"/>
                  </a:lnTo>
                  <a:lnTo>
                    <a:pt x="1" y="187"/>
                  </a:lnTo>
                  <a:lnTo>
                    <a:pt x="0" y="175"/>
                  </a:lnTo>
                  <a:lnTo>
                    <a:pt x="1" y="162"/>
                  </a:lnTo>
                  <a:lnTo>
                    <a:pt x="7" y="151"/>
                  </a:lnTo>
                  <a:lnTo>
                    <a:pt x="17" y="140"/>
                  </a:lnTo>
                  <a:lnTo>
                    <a:pt x="32" y="128"/>
                  </a:lnTo>
                  <a:lnTo>
                    <a:pt x="51" y="108"/>
                  </a:lnTo>
                  <a:lnTo>
                    <a:pt x="77" y="84"/>
                  </a:lnTo>
                  <a:lnTo>
                    <a:pt x="106" y="55"/>
                  </a:lnTo>
                  <a:lnTo>
                    <a:pt x="121" y="40"/>
                  </a:lnTo>
                  <a:lnTo>
                    <a:pt x="137" y="28"/>
                  </a:lnTo>
                  <a:lnTo>
                    <a:pt x="151" y="17"/>
                  </a:lnTo>
                  <a:lnTo>
                    <a:pt x="164" y="10"/>
                  </a:lnTo>
                  <a:lnTo>
                    <a:pt x="176" y="4"/>
                  </a:lnTo>
                  <a:lnTo>
                    <a:pt x="186" y="0"/>
                  </a:lnTo>
                  <a:lnTo>
                    <a:pt x="196" y="0"/>
                  </a:lnTo>
                  <a:lnTo>
                    <a:pt x="205" y="1"/>
                  </a:lnTo>
                  <a:lnTo>
                    <a:pt x="220" y="7"/>
                  </a:lnTo>
                  <a:lnTo>
                    <a:pt x="229" y="18"/>
                  </a:lnTo>
                  <a:lnTo>
                    <a:pt x="235" y="32"/>
                  </a:lnTo>
                  <a:lnTo>
                    <a:pt x="235" y="49"/>
                  </a:lnTo>
                  <a:lnTo>
                    <a:pt x="235" y="66"/>
                  </a:lnTo>
                  <a:lnTo>
                    <a:pt x="239" y="83"/>
                  </a:lnTo>
                  <a:lnTo>
                    <a:pt x="248" y="100"/>
                  </a:lnTo>
                  <a:lnTo>
                    <a:pt x="258" y="116"/>
                  </a:lnTo>
                  <a:lnTo>
                    <a:pt x="271" y="132"/>
                  </a:lnTo>
                  <a:lnTo>
                    <a:pt x="277" y="152"/>
                  </a:lnTo>
                  <a:lnTo>
                    <a:pt x="278" y="174"/>
                  </a:lnTo>
                  <a:lnTo>
                    <a:pt x="273" y="201"/>
                  </a:lnTo>
                  <a:lnTo>
                    <a:pt x="269" y="214"/>
                  </a:lnTo>
                  <a:lnTo>
                    <a:pt x="261" y="226"/>
                  </a:lnTo>
                  <a:lnTo>
                    <a:pt x="252" y="238"/>
                  </a:lnTo>
                  <a:lnTo>
                    <a:pt x="239" y="249"/>
                  </a:lnTo>
                  <a:lnTo>
                    <a:pt x="224" y="259"/>
                  </a:lnTo>
                  <a:lnTo>
                    <a:pt x="207" y="270"/>
                  </a:lnTo>
                  <a:lnTo>
                    <a:pt x="186" y="279"/>
                  </a:lnTo>
                  <a:lnTo>
                    <a:pt x="164" y="287"/>
                  </a:lnTo>
                  <a:lnTo>
                    <a:pt x="139" y="294"/>
                  </a:lnTo>
                  <a:lnTo>
                    <a:pt x="119" y="299"/>
                  </a:lnTo>
                  <a:lnTo>
                    <a:pt x="99" y="303"/>
                  </a:lnTo>
                  <a:lnTo>
                    <a:pt x="82" y="304"/>
                  </a:lnTo>
                  <a:lnTo>
                    <a:pt x="67" y="303"/>
                  </a:lnTo>
                  <a:lnTo>
                    <a:pt x="55" y="300"/>
                  </a:lnTo>
                  <a:lnTo>
                    <a:pt x="45" y="297"/>
                  </a:lnTo>
                  <a:lnTo>
                    <a:pt x="37" y="288"/>
                  </a:lnTo>
                  <a:lnTo>
                    <a:pt x="23" y="274"/>
                  </a:lnTo>
                  <a:lnTo>
                    <a:pt x="15" y="260"/>
                  </a:lnTo>
                  <a:lnTo>
                    <a:pt x="10" y="248"/>
                  </a:lnTo>
                  <a:lnTo>
                    <a:pt x="8" y="237"/>
                  </a:lnTo>
                </a:path>
              </a:pathLst>
            </a:custGeom>
            <a:gradFill rotWithShape="0">
              <a:gsLst>
                <a:gs pos="0">
                  <a:srgbClr val="FC0128"/>
                </a:gs>
                <a:gs pos="100000">
                  <a:srgbClr val="7E0014"/>
                </a:gs>
              </a:gsLst>
              <a:path path="rect">
                <a:fillToRect l="50000" t="50000" r="50000" b="50000"/>
              </a:path>
            </a:gradFill>
            <a:ln w="12700" cap="rnd">
              <a:solidFill>
                <a:srgbClr val="000000"/>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501" name="Freeform 27"/>
            <p:cNvSpPr>
              <a:spLocks/>
            </p:cNvSpPr>
            <p:nvPr/>
          </p:nvSpPr>
          <p:spPr bwMode="auto">
            <a:xfrm>
              <a:off x="2942" y="3505"/>
              <a:ext cx="185" cy="117"/>
            </a:xfrm>
            <a:custGeom>
              <a:avLst/>
              <a:gdLst>
                <a:gd name="T0" fmla="*/ 155 w 185"/>
                <a:gd name="T1" fmla="*/ 111 h 117"/>
                <a:gd name="T2" fmla="*/ 175 w 185"/>
                <a:gd name="T3" fmla="*/ 94 h 117"/>
                <a:gd name="T4" fmla="*/ 184 w 185"/>
                <a:gd name="T5" fmla="*/ 77 h 117"/>
                <a:gd name="T6" fmla="*/ 184 w 185"/>
                <a:gd name="T7" fmla="*/ 59 h 117"/>
                <a:gd name="T8" fmla="*/ 176 w 185"/>
                <a:gd name="T9" fmla="*/ 44 h 117"/>
                <a:gd name="T10" fmla="*/ 142 w 185"/>
                <a:gd name="T11" fmla="*/ 16 h 117"/>
                <a:gd name="T12" fmla="*/ 96 w 185"/>
                <a:gd name="T13" fmla="*/ 0 h 117"/>
                <a:gd name="T14" fmla="*/ 73 w 185"/>
                <a:gd name="T15" fmla="*/ 1 h 117"/>
                <a:gd name="T16" fmla="*/ 50 w 185"/>
                <a:gd name="T17" fmla="*/ 13 h 117"/>
                <a:gd name="T18" fmla="*/ 29 w 185"/>
                <a:gd name="T19" fmla="*/ 30 h 117"/>
                <a:gd name="T20" fmla="*/ 13 w 185"/>
                <a:gd name="T21" fmla="*/ 49 h 117"/>
                <a:gd name="T22" fmla="*/ 2 w 185"/>
                <a:gd name="T23" fmla="*/ 71 h 117"/>
                <a:gd name="T24" fmla="*/ 0 w 185"/>
                <a:gd name="T25" fmla="*/ 90 h 117"/>
                <a:gd name="T26" fmla="*/ 6 w 185"/>
                <a:gd name="T27" fmla="*/ 103 h 117"/>
                <a:gd name="T28" fmla="*/ 23 w 185"/>
                <a:gd name="T29" fmla="*/ 110 h 117"/>
                <a:gd name="T30" fmla="*/ 47 w 185"/>
                <a:gd name="T31" fmla="*/ 110 h 117"/>
                <a:gd name="T32" fmla="*/ 68 w 185"/>
                <a:gd name="T33" fmla="*/ 106 h 117"/>
                <a:gd name="T34" fmla="*/ 85 w 185"/>
                <a:gd name="T35" fmla="*/ 94 h 117"/>
                <a:gd name="T36" fmla="*/ 93 w 185"/>
                <a:gd name="T37" fmla="*/ 68 h 117"/>
                <a:gd name="T38" fmla="*/ 94 w 185"/>
                <a:gd name="T39" fmla="*/ 52 h 117"/>
                <a:gd name="T40" fmla="*/ 98 w 185"/>
                <a:gd name="T41" fmla="*/ 35 h 117"/>
                <a:gd name="T42" fmla="*/ 107 w 185"/>
                <a:gd name="T43" fmla="*/ 25 h 117"/>
                <a:gd name="T44" fmla="*/ 129 w 185"/>
                <a:gd name="T45" fmla="*/ 29 h 117"/>
                <a:gd name="T46" fmla="*/ 139 w 185"/>
                <a:gd name="T47" fmla="*/ 39 h 117"/>
                <a:gd name="T48" fmla="*/ 139 w 185"/>
                <a:gd name="T49" fmla="*/ 54 h 117"/>
                <a:gd name="T50" fmla="*/ 131 w 185"/>
                <a:gd name="T51" fmla="*/ 70 h 117"/>
                <a:gd name="T52" fmla="*/ 121 w 185"/>
                <a:gd name="T53" fmla="*/ 86 h 117"/>
                <a:gd name="T54" fmla="*/ 114 w 185"/>
                <a:gd name="T55" fmla="*/ 100 h 117"/>
                <a:gd name="T56" fmla="*/ 114 w 185"/>
                <a:gd name="T57" fmla="*/ 111 h 117"/>
                <a:gd name="T58" fmla="*/ 127 w 185"/>
                <a:gd name="T59" fmla="*/ 116 h 117"/>
                <a:gd name="T60" fmla="*/ 156 w 185"/>
                <a:gd name="T61" fmla="*/ 111 h 117"/>
                <a:gd name="T62" fmla="*/ 155 w 185"/>
                <a:gd name="T63" fmla="*/ 111 h 1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5"/>
                <a:gd name="T97" fmla="*/ 0 h 117"/>
                <a:gd name="T98" fmla="*/ 185 w 185"/>
                <a:gd name="T99" fmla="*/ 117 h 1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5" h="117">
                  <a:moveTo>
                    <a:pt x="155" y="111"/>
                  </a:moveTo>
                  <a:lnTo>
                    <a:pt x="175" y="94"/>
                  </a:lnTo>
                  <a:lnTo>
                    <a:pt x="184" y="77"/>
                  </a:lnTo>
                  <a:lnTo>
                    <a:pt x="184" y="59"/>
                  </a:lnTo>
                  <a:lnTo>
                    <a:pt x="176" y="44"/>
                  </a:lnTo>
                  <a:lnTo>
                    <a:pt x="142" y="16"/>
                  </a:lnTo>
                  <a:lnTo>
                    <a:pt x="96" y="0"/>
                  </a:lnTo>
                  <a:lnTo>
                    <a:pt x="73" y="1"/>
                  </a:lnTo>
                  <a:lnTo>
                    <a:pt x="50" y="13"/>
                  </a:lnTo>
                  <a:lnTo>
                    <a:pt x="29" y="30"/>
                  </a:lnTo>
                  <a:lnTo>
                    <a:pt x="13" y="49"/>
                  </a:lnTo>
                  <a:lnTo>
                    <a:pt x="2" y="71"/>
                  </a:lnTo>
                  <a:lnTo>
                    <a:pt x="0" y="90"/>
                  </a:lnTo>
                  <a:lnTo>
                    <a:pt x="6" y="103"/>
                  </a:lnTo>
                  <a:lnTo>
                    <a:pt x="23" y="110"/>
                  </a:lnTo>
                  <a:lnTo>
                    <a:pt x="47" y="110"/>
                  </a:lnTo>
                  <a:lnTo>
                    <a:pt x="68" y="106"/>
                  </a:lnTo>
                  <a:lnTo>
                    <a:pt x="85" y="94"/>
                  </a:lnTo>
                  <a:lnTo>
                    <a:pt x="93" y="68"/>
                  </a:lnTo>
                  <a:lnTo>
                    <a:pt x="94" y="52"/>
                  </a:lnTo>
                  <a:lnTo>
                    <a:pt x="98" y="35"/>
                  </a:lnTo>
                  <a:lnTo>
                    <a:pt x="107" y="25"/>
                  </a:lnTo>
                  <a:lnTo>
                    <a:pt x="129" y="29"/>
                  </a:lnTo>
                  <a:lnTo>
                    <a:pt x="139" y="39"/>
                  </a:lnTo>
                  <a:lnTo>
                    <a:pt x="139" y="54"/>
                  </a:lnTo>
                  <a:lnTo>
                    <a:pt x="131" y="70"/>
                  </a:lnTo>
                  <a:lnTo>
                    <a:pt x="121" y="86"/>
                  </a:lnTo>
                  <a:lnTo>
                    <a:pt x="114" y="100"/>
                  </a:lnTo>
                  <a:lnTo>
                    <a:pt x="114" y="111"/>
                  </a:lnTo>
                  <a:lnTo>
                    <a:pt x="127" y="116"/>
                  </a:lnTo>
                  <a:lnTo>
                    <a:pt x="156" y="111"/>
                  </a:lnTo>
                  <a:lnTo>
                    <a:pt x="155" y="111"/>
                  </a:lnTo>
                </a:path>
              </a:pathLst>
            </a:custGeom>
            <a:solidFill>
              <a:srgbClr val="88888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02" name="Freeform 28"/>
            <p:cNvSpPr>
              <a:spLocks/>
            </p:cNvSpPr>
            <p:nvPr/>
          </p:nvSpPr>
          <p:spPr bwMode="auto">
            <a:xfrm>
              <a:off x="2942" y="3505"/>
              <a:ext cx="191" cy="124"/>
            </a:xfrm>
            <a:custGeom>
              <a:avLst/>
              <a:gdLst>
                <a:gd name="T0" fmla="*/ 160 w 191"/>
                <a:gd name="T1" fmla="*/ 118 h 124"/>
                <a:gd name="T2" fmla="*/ 180 w 191"/>
                <a:gd name="T3" fmla="*/ 100 h 124"/>
                <a:gd name="T4" fmla="*/ 190 w 191"/>
                <a:gd name="T5" fmla="*/ 82 h 124"/>
                <a:gd name="T6" fmla="*/ 190 w 191"/>
                <a:gd name="T7" fmla="*/ 62 h 124"/>
                <a:gd name="T8" fmla="*/ 182 w 191"/>
                <a:gd name="T9" fmla="*/ 46 h 124"/>
                <a:gd name="T10" fmla="*/ 147 w 191"/>
                <a:gd name="T11" fmla="*/ 17 h 124"/>
                <a:gd name="T12" fmla="*/ 99 w 191"/>
                <a:gd name="T13" fmla="*/ 0 h 124"/>
                <a:gd name="T14" fmla="*/ 76 w 191"/>
                <a:gd name="T15" fmla="*/ 1 h 124"/>
                <a:gd name="T16" fmla="*/ 52 w 191"/>
                <a:gd name="T17" fmla="*/ 13 h 124"/>
                <a:gd name="T18" fmla="*/ 30 w 191"/>
                <a:gd name="T19" fmla="*/ 32 h 124"/>
                <a:gd name="T20" fmla="*/ 13 w 191"/>
                <a:gd name="T21" fmla="*/ 52 h 124"/>
                <a:gd name="T22" fmla="*/ 3 w 191"/>
                <a:gd name="T23" fmla="*/ 76 h 124"/>
                <a:gd name="T24" fmla="*/ 0 w 191"/>
                <a:gd name="T25" fmla="*/ 95 h 124"/>
                <a:gd name="T26" fmla="*/ 6 w 191"/>
                <a:gd name="T27" fmla="*/ 110 h 124"/>
                <a:gd name="T28" fmla="*/ 24 w 191"/>
                <a:gd name="T29" fmla="*/ 117 h 124"/>
                <a:gd name="T30" fmla="*/ 48 w 191"/>
                <a:gd name="T31" fmla="*/ 117 h 124"/>
                <a:gd name="T32" fmla="*/ 70 w 191"/>
                <a:gd name="T33" fmla="*/ 112 h 124"/>
                <a:gd name="T34" fmla="*/ 88 w 191"/>
                <a:gd name="T35" fmla="*/ 100 h 124"/>
                <a:gd name="T36" fmla="*/ 96 w 191"/>
                <a:gd name="T37" fmla="*/ 72 h 124"/>
                <a:gd name="T38" fmla="*/ 98 w 191"/>
                <a:gd name="T39" fmla="*/ 55 h 124"/>
                <a:gd name="T40" fmla="*/ 101 w 191"/>
                <a:gd name="T41" fmla="*/ 37 h 124"/>
                <a:gd name="T42" fmla="*/ 111 w 191"/>
                <a:gd name="T43" fmla="*/ 27 h 124"/>
                <a:gd name="T44" fmla="*/ 133 w 191"/>
                <a:gd name="T45" fmla="*/ 30 h 124"/>
                <a:gd name="T46" fmla="*/ 143 w 191"/>
                <a:gd name="T47" fmla="*/ 42 h 124"/>
                <a:gd name="T48" fmla="*/ 143 w 191"/>
                <a:gd name="T49" fmla="*/ 57 h 124"/>
                <a:gd name="T50" fmla="*/ 136 w 191"/>
                <a:gd name="T51" fmla="*/ 74 h 124"/>
                <a:gd name="T52" fmla="*/ 125 w 191"/>
                <a:gd name="T53" fmla="*/ 92 h 124"/>
                <a:gd name="T54" fmla="*/ 118 w 191"/>
                <a:gd name="T55" fmla="*/ 106 h 124"/>
                <a:gd name="T56" fmla="*/ 118 w 191"/>
                <a:gd name="T57" fmla="*/ 118 h 124"/>
                <a:gd name="T58" fmla="*/ 131 w 191"/>
                <a:gd name="T59" fmla="*/ 123 h 124"/>
                <a:gd name="T60" fmla="*/ 161 w 191"/>
                <a:gd name="T61" fmla="*/ 118 h 12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1"/>
                <a:gd name="T94" fmla="*/ 0 h 124"/>
                <a:gd name="T95" fmla="*/ 191 w 191"/>
                <a:gd name="T96" fmla="*/ 124 h 12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1" h="124">
                  <a:moveTo>
                    <a:pt x="160" y="118"/>
                  </a:moveTo>
                  <a:lnTo>
                    <a:pt x="180" y="100"/>
                  </a:lnTo>
                  <a:lnTo>
                    <a:pt x="190" y="82"/>
                  </a:lnTo>
                  <a:lnTo>
                    <a:pt x="190" y="62"/>
                  </a:lnTo>
                  <a:lnTo>
                    <a:pt x="182" y="46"/>
                  </a:lnTo>
                  <a:lnTo>
                    <a:pt x="147" y="17"/>
                  </a:lnTo>
                  <a:lnTo>
                    <a:pt x="99" y="0"/>
                  </a:lnTo>
                  <a:lnTo>
                    <a:pt x="76" y="1"/>
                  </a:lnTo>
                  <a:lnTo>
                    <a:pt x="52" y="13"/>
                  </a:lnTo>
                  <a:lnTo>
                    <a:pt x="30" y="32"/>
                  </a:lnTo>
                  <a:lnTo>
                    <a:pt x="13" y="52"/>
                  </a:lnTo>
                  <a:lnTo>
                    <a:pt x="3" y="76"/>
                  </a:lnTo>
                  <a:lnTo>
                    <a:pt x="0" y="95"/>
                  </a:lnTo>
                  <a:lnTo>
                    <a:pt x="6" y="110"/>
                  </a:lnTo>
                  <a:lnTo>
                    <a:pt x="24" y="117"/>
                  </a:lnTo>
                  <a:lnTo>
                    <a:pt x="48" y="117"/>
                  </a:lnTo>
                  <a:lnTo>
                    <a:pt x="70" y="112"/>
                  </a:lnTo>
                  <a:lnTo>
                    <a:pt x="88" y="100"/>
                  </a:lnTo>
                  <a:lnTo>
                    <a:pt x="96" y="72"/>
                  </a:lnTo>
                  <a:lnTo>
                    <a:pt x="98" y="55"/>
                  </a:lnTo>
                  <a:lnTo>
                    <a:pt x="101" y="37"/>
                  </a:lnTo>
                  <a:lnTo>
                    <a:pt x="111" y="27"/>
                  </a:lnTo>
                  <a:lnTo>
                    <a:pt x="133" y="30"/>
                  </a:lnTo>
                  <a:lnTo>
                    <a:pt x="143" y="42"/>
                  </a:lnTo>
                  <a:lnTo>
                    <a:pt x="143" y="57"/>
                  </a:lnTo>
                  <a:lnTo>
                    <a:pt x="136" y="74"/>
                  </a:lnTo>
                  <a:lnTo>
                    <a:pt x="125" y="92"/>
                  </a:lnTo>
                  <a:lnTo>
                    <a:pt x="118" y="106"/>
                  </a:lnTo>
                  <a:lnTo>
                    <a:pt x="118" y="118"/>
                  </a:lnTo>
                  <a:lnTo>
                    <a:pt x="131" y="123"/>
                  </a:lnTo>
                  <a:lnTo>
                    <a:pt x="161" y="118"/>
                  </a:lnTo>
                </a:path>
              </a:pathLst>
            </a:custGeom>
            <a:gradFill rotWithShape="0">
              <a:gsLst>
                <a:gs pos="0">
                  <a:srgbClr val="919191"/>
                </a:gs>
                <a:gs pos="50000">
                  <a:srgbClr val="828282"/>
                </a:gs>
                <a:gs pos="100000">
                  <a:srgbClr val="919191"/>
                </a:gs>
              </a:gsLst>
              <a:lin ang="5400000" scaled="1"/>
            </a:gradFill>
            <a:ln w="12700" cap="rnd">
              <a:solidFill>
                <a:srgbClr val="000000"/>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503" name="Freeform 29"/>
            <p:cNvSpPr>
              <a:spLocks/>
            </p:cNvSpPr>
            <p:nvPr/>
          </p:nvSpPr>
          <p:spPr bwMode="auto">
            <a:xfrm>
              <a:off x="3053" y="3473"/>
              <a:ext cx="19" cy="17"/>
            </a:xfrm>
            <a:custGeom>
              <a:avLst/>
              <a:gdLst>
                <a:gd name="T0" fmla="*/ 17 w 19"/>
                <a:gd name="T1" fmla="*/ 0 h 17"/>
                <a:gd name="T2" fmla="*/ 18 w 19"/>
                <a:gd name="T3" fmla="*/ 5 h 17"/>
                <a:gd name="T4" fmla="*/ 13 w 19"/>
                <a:gd name="T5" fmla="*/ 11 h 17"/>
                <a:gd name="T6" fmla="*/ 6 w 19"/>
                <a:gd name="T7" fmla="*/ 16 h 17"/>
                <a:gd name="T8" fmla="*/ 0 w 19"/>
                <a:gd name="T9" fmla="*/ 15 h 17"/>
                <a:gd name="T10" fmla="*/ 0 w 19"/>
                <a:gd name="T11" fmla="*/ 10 h 17"/>
                <a:gd name="T12" fmla="*/ 4 w 19"/>
                <a:gd name="T13" fmla="*/ 4 h 17"/>
                <a:gd name="T14" fmla="*/ 12 w 19"/>
                <a:gd name="T15" fmla="*/ 0 h 17"/>
                <a:gd name="T16" fmla="*/ 17 w 1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7"/>
                <a:gd name="T29" fmla="*/ 19 w 1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7">
                  <a:moveTo>
                    <a:pt x="17" y="0"/>
                  </a:moveTo>
                  <a:lnTo>
                    <a:pt x="18" y="5"/>
                  </a:lnTo>
                  <a:lnTo>
                    <a:pt x="13" y="11"/>
                  </a:lnTo>
                  <a:lnTo>
                    <a:pt x="6" y="16"/>
                  </a:lnTo>
                  <a:lnTo>
                    <a:pt x="0" y="15"/>
                  </a:lnTo>
                  <a:lnTo>
                    <a:pt x="0" y="10"/>
                  </a:lnTo>
                  <a:lnTo>
                    <a:pt x="4" y="4"/>
                  </a:lnTo>
                  <a:lnTo>
                    <a:pt x="12" y="0"/>
                  </a:lnTo>
                  <a:lnTo>
                    <a:pt x="1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04" name="Freeform 30"/>
            <p:cNvSpPr>
              <a:spLocks/>
            </p:cNvSpPr>
            <p:nvPr/>
          </p:nvSpPr>
          <p:spPr bwMode="auto">
            <a:xfrm>
              <a:off x="3053" y="3473"/>
              <a:ext cx="25" cy="22"/>
            </a:xfrm>
            <a:custGeom>
              <a:avLst/>
              <a:gdLst>
                <a:gd name="T0" fmla="*/ 23 w 25"/>
                <a:gd name="T1" fmla="*/ 0 h 22"/>
                <a:gd name="T2" fmla="*/ 24 w 25"/>
                <a:gd name="T3" fmla="*/ 6 h 22"/>
                <a:gd name="T4" fmla="*/ 18 w 25"/>
                <a:gd name="T5" fmla="*/ 16 h 22"/>
                <a:gd name="T6" fmla="*/ 8 w 25"/>
                <a:gd name="T7" fmla="*/ 21 h 22"/>
                <a:gd name="T8" fmla="*/ 0 w 25"/>
                <a:gd name="T9" fmla="*/ 20 h 22"/>
                <a:gd name="T10" fmla="*/ 0 w 25"/>
                <a:gd name="T11" fmla="*/ 14 h 22"/>
                <a:gd name="T12" fmla="*/ 6 w 25"/>
                <a:gd name="T13" fmla="*/ 5 h 22"/>
                <a:gd name="T14" fmla="*/ 16 w 25"/>
                <a:gd name="T15" fmla="*/ 0 h 22"/>
                <a:gd name="T16" fmla="*/ 23 w 25"/>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2"/>
                <a:gd name="T29" fmla="*/ 25 w 25"/>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2">
                  <a:moveTo>
                    <a:pt x="23" y="0"/>
                  </a:moveTo>
                  <a:lnTo>
                    <a:pt x="24" y="6"/>
                  </a:lnTo>
                  <a:lnTo>
                    <a:pt x="18" y="16"/>
                  </a:lnTo>
                  <a:lnTo>
                    <a:pt x="8" y="21"/>
                  </a:lnTo>
                  <a:lnTo>
                    <a:pt x="0" y="20"/>
                  </a:lnTo>
                  <a:lnTo>
                    <a:pt x="0" y="14"/>
                  </a:lnTo>
                  <a:lnTo>
                    <a:pt x="6" y="5"/>
                  </a:lnTo>
                  <a:lnTo>
                    <a:pt x="16" y="0"/>
                  </a:lnTo>
                  <a:lnTo>
                    <a:pt x="23"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05" name="Line 31"/>
            <p:cNvSpPr>
              <a:spLocks noChangeShapeType="1"/>
            </p:cNvSpPr>
            <p:nvPr/>
          </p:nvSpPr>
          <p:spPr bwMode="auto">
            <a:xfrm>
              <a:off x="3130" y="3651"/>
              <a:ext cx="11"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506" name="Line 32"/>
            <p:cNvSpPr>
              <a:spLocks noChangeShapeType="1"/>
            </p:cNvSpPr>
            <p:nvPr/>
          </p:nvSpPr>
          <p:spPr bwMode="auto">
            <a:xfrm>
              <a:off x="3135" y="3648"/>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507" name="Freeform 33"/>
            <p:cNvSpPr>
              <a:spLocks/>
            </p:cNvSpPr>
            <p:nvPr/>
          </p:nvSpPr>
          <p:spPr bwMode="auto">
            <a:xfrm>
              <a:off x="3120" y="3618"/>
              <a:ext cx="16" cy="16"/>
            </a:xfrm>
            <a:custGeom>
              <a:avLst/>
              <a:gdLst>
                <a:gd name="T0" fmla="*/ 15 w 16"/>
                <a:gd name="T1" fmla="*/ 13 h 16"/>
                <a:gd name="T2" fmla="*/ 14 w 16"/>
                <a:gd name="T3" fmla="*/ 8 h 16"/>
                <a:gd name="T4" fmla="*/ 14 w 16"/>
                <a:gd name="T5" fmla="*/ 2 h 16"/>
                <a:gd name="T6" fmla="*/ 8 w 16"/>
                <a:gd name="T7" fmla="*/ 0 h 16"/>
                <a:gd name="T8" fmla="*/ 0 w 16"/>
                <a:gd name="T9" fmla="*/ 6 h 16"/>
                <a:gd name="T10" fmla="*/ 0 w 16"/>
                <a:gd name="T11" fmla="*/ 11 h 16"/>
                <a:gd name="T12" fmla="*/ 6 w 16"/>
                <a:gd name="T13" fmla="*/ 13 h 16"/>
                <a:gd name="T14" fmla="*/ 12 w 16"/>
                <a:gd name="T15" fmla="*/ 15 h 16"/>
                <a:gd name="T16" fmla="*/ 15 w 16"/>
                <a:gd name="T17" fmla="*/ 13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15" y="13"/>
                  </a:moveTo>
                  <a:lnTo>
                    <a:pt x="14" y="8"/>
                  </a:lnTo>
                  <a:lnTo>
                    <a:pt x="14" y="2"/>
                  </a:lnTo>
                  <a:lnTo>
                    <a:pt x="8" y="0"/>
                  </a:lnTo>
                  <a:lnTo>
                    <a:pt x="0" y="6"/>
                  </a:lnTo>
                  <a:lnTo>
                    <a:pt x="0" y="11"/>
                  </a:lnTo>
                  <a:lnTo>
                    <a:pt x="6" y="13"/>
                  </a:lnTo>
                  <a:lnTo>
                    <a:pt x="12" y="15"/>
                  </a:lnTo>
                  <a:lnTo>
                    <a:pt x="15" y="1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08" name="Freeform 34"/>
            <p:cNvSpPr>
              <a:spLocks/>
            </p:cNvSpPr>
            <p:nvPr/>
          </p:nvSpPr>
          <p:spPr bwMode="auto">
            <a:xfrm>
              <a:off x="3120" y="3618"/>
              <a:ext cx="20" cy="20"/>
            </a:xfrm>
            <a:custGeom>
              <a:avLst/>
              <a:gdLst>
                <a:gd name="T0" fmla="*/ 19 w 20"/>
                <a:gd name="T1" fmla="*/ 18 h 20"/>
                <a:gd name="T2" fmla="*/ 18 w 20"/>
                <a:gd name="T3" fmla="*/ 10 h 20"/>
                <a:gd name="T4" fmla="*/ 18 w 20"/>
                <a:gd name="T5" fmla="*/ 1 h 20"/>
                <a:gd name="T6" fmla="*/ 9 w 20"/>
                <a:gd name="T7" fmla="*/ 0 h 20"/>
                <a:gd name="T8" fmla="*/ 0 w 20"/>
                <a:gd name="T9" fmla="*/ 8 h 20"/>
                <a:gd name="T10" fmla="*/ 0 w 20"/>
                <a:gd name="T11" fmla="*/ 15 h 20"/>
                <a:gd name="T12" fmla="*/ 7 w 20"/>
                <a:gd name="T13" fmla="*/ 18 h 20"/>
                <a:gd name="T14" fmla="*/ 14 w 20"/>
                <a:gd name="T15" fmla="*/ 19 h 20"/>
                <a:gd name="T16" fmla="*/ 19 w 20"/>
                <a:gd name="T17" fmla="*/ 18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19" y="18"/>
                  </a:moveTo>
                  <a:lnTo>
                    <a:pt x="18" y="10"/>
                  </a:lnTo>
                  <a:lnTo>
                    <a:pt x="18" y="1"/>
                  </a:lnTo>
                  <a:lnTo>
                    <a:pt x="9" y="0"/>
                  </a:lnTo>
                  <a:lnTo>
                    <a:pt x="0" y="8"/>
                  </a:lnTo>
                  <a:lnTo>
                    <a:pt x="0" y="15"/>
                  </a:lnTo>
                  <a:lnTo>
                    <a:pt x="7" y="18"/>
                  </a:lnTo>
                  <a:lnTo>
                    <a:pt x="14" y="19"/>
                  </a:lnTo>
                  <a:lnTo>
                    <a:pt x="19" y="1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09" name="Freeform 35"/>
            <p:cNvSpPr>
              <a:spLocks/>
            </p:cNvSpPr>
            <p:nvPr/>
          </p:nvSpPr>
          <p:spPr bwMode="auto">
            <a:xfrm>
              <a:off x="3109" y="3494"/>
              <a:ext cx="1" cy="1"/>
            </a:xfrm>
            <a:custGeom>
              <a:avLst/>
              <a:gdLst>
                <a:gd name="T0" fmla="*/ 0 w 1"/>
                <a:gd name="T1" fmla="*/ 0 h 1"/>
                <a:gd name="T2" fmla="*/ 0 w 1"/>
                <a:gd name="T3" fmla="*/ 0 h 1"/>
                <a:gd name="T4" fmla="*/ 0 60000 65536"/>
                <a:gd name="T5" fmla="*/ 0 60000 65536"/>
                <a:gd name="T6" fmla="*/ 0 w 1"/>
                <a:gd name="T7" fmla="*/ 0 h 1"/>
                <a:gd name="T8" fmla="*/ 1 w 1"/>
                <a:gd name="T9" fmla="*/ 1 h 1"/>
              </a:gdLst>
              <a:ahLst/>
              <a:cxnLst>
                <a:cxn ang="T4">
                  <a:pos x="T0" y="T1"/>
                </a:cxn>
                <a:cxn ang="T5">
                  <a:pos x="T2" y="T3"/>
                </a:cxn>
              </a:cxnLst>
              <a:rect l="T6" t="T7" r="T8" b="T9"/>
              <a:pathLst>
                <a:path w="1" h="1">
                  <a:moveTo>
                    <a:pt x="0" y="0"/>
                  </a:move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10" name="Freeform 36"/>
            <p:cNvSpPr>
              <a:spLocks/>
            </p:cNvSpPr>
            <p:nvPr/>
          </p:nvSpPr>
          <p:spPr bwMode="auto">
            <a:xfrm>
              <a:off x="3109" y="3494"/>
              <a:ext cx="16" cy="15"/>
            </a:xfrm>
            <a:custGeom>
              <a:avLst/>
              <a:gdLst>
                <a:gd name="T0" fmla="*/ 12 w 16"/>
                <a:gd name="T1" fmla="*/ 5 h 15"/>
                <a:gd name="T2" fmla="*/ 15 w 16"/>
                <a:gd name="T3" fmla="*/ 9 h 15"/>
                <a:gd name="T4" fmla="*/ 15 w 16"/>
                <a:gd name="T5" fmla="*/ 14 h 15"/>
                <a:gd name="T6" fmla="*/ 12 w 16"/>
                <a:gd name="T7" fmla="*/ 14 h 15"/>
                <a:gd name="T8" fmla="*/ 4 w 16"/>
                <a:gd name="T9" fmla="*/ 12 h 15"/>
                <a:gd name="T10" fmla="*/ 0 w 16"/>
                <a:gd name="T11" fmla="*/ 5 h 15"/>
                <a:gd name="T12" fmla="*/ 0 w 16"/>
                <a:gd name="T13" fmla="*/ 0 h 15"/>
                <a:gd name="T14" fmla="*/ 4 w 16"/>
                <a:gd name="T15" fmla="*/ 0 h 15"/>
                <a:gd name="T16" fmla="*/ 12 w 16"/>
                <a:gd name="T17" fmla="*/ 5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5"/>
                <a:gd name="T29" fmla="*/ 16 w 16"/>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5">
                  <a:moveTo>
                    <a:pt x="12" y="5"/>
                  </a:moveTo>
                  <a:lnTo>
                    <a:pt x="15" y="9"/>
                  </a:lnTo>
                  <a:lnTo>
                    <a:pt x="15" y="14"/>
                  </a:lnTo>
                  <a:lnTo>
                    <a:pt x="12" y="14"/>
                  </a:lnTo>
                  <a:lnTo>
                    <a:pt x="4" y="12"/>
                  </a:lnTo>
                  <a:lnTo>
                    <a:pt x="0" y="5"/>
                  </a:lnTo>
                  <a:lnTo>
                    <a:pt x="0" y="0"/>
                  </a:lnTo>
                  <a:lnTo>
                    <a:pt x="4" y="0"/>
                  </a:lnTo>
                  <a:lnTo>
                    <a:pt x="12" y="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11" name="Freeform 37"/>
            <p:cNvSpPr>
              <a:spLocks/>
            </p:cNvSpPr>
            <p:nvPr/>
          </p:nvSpPr>
          <p:spPr bwMode="auto">
            <a:xfrm>
              <a:off x="2959" y="3510"/>
              <a:ext cx="16" cy="1"/>
            </a:xfrm>
            <a:custGeom>
              <a:avLst/>
              <a:gdLst>
                <a:gd name="T0" fmla="*/ 15 w 16"/>
                <a:gd name="T1" fmla="*/ 0 h 1"/>
                <a:gd name="T2" fmla="*/ 15 w 16"/>
                <a:gd name="T3" fmla="*/ 0 h 1"/>
                <a:gd name="T4" fmla="*/ 0 w 16"/>
                <a:gd name="T5" fmla="*/ 0 h 1"/>
                <a:gd name="T6" fmla="*/ 15 w 16"/>
                <a:gd name="T7" fmla="*/ 0 h 1"/>
                <a:gd name="T8" fmla="*/ 0 60000 65536"/>
                <a:gd name="T9" fmla="*/ 0 60000 65536"/>
                <a:gd name="T10" fmla="*/ 0 60000 65536"/>
                <a:gd name="T11" fmla="*/ 0 60000 65536"/>
                <a:gd name="T12" fmla="*/ 0 w 16"/>
                <a:gd name="T13" fmla="*/ 0 h 1"/>
                <a:gd name="T14" fmla="*/ 16 w 16"/>
                <a:gd name="T15" fmla="*/ 1 h 1"/>
              </a:gdLst>
              <a:ahLst/>
              <a:cxnLst>
                <a:cxn ang="T8">
                  <a:pos x="T0" y="T1"/>
                </a:cxn>
                <a:cxn ang="T9">
                  <a:pos x="T2" y="T3"/>
                </a:cxn>
                <a:cxn ang="T10">
                  <a:pos x="T4" y="T5"/>
                </a:cxn>
                <a:cxn ang="T11">
                  <a:pos x="T6" y="T7"/>
                </a:cxn>
              </a:cxnLst>
              <a:rect l="T12" t="T13" r="T14" b="T15"/>
              <a:pathLst>
                <a:path w="16" h="1">
                  <a:moveTo>
                    <a:pt x="15" y="0"/>
                  </a:moveTo>
                  <a:lnTo>
                    <a:pt x="15" y="0"/>
                  </a:lnTo>
                  <a:lnTo>
                    <a:pt x="0" y="0"/>
                  </a:lnTo>
                  <a:lnTo>
                    <a:pt x="15"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12" name="Freeform 38"/>
            <p:cNvSpPr>
              <a:spLocks/>
            </p:cNvSpPr>
            <p:nvPr/>
          </p:nvSpPr>
          <p:spPr bwMode="auto">
            <a:xfrm>
              <a:off x="2959" y="3510"/>
              <a:ext cx="16" cy="16"/>
            </a:xfrm>
            <a:custGeom>
              <a:avLst/>
              <a:gdLst>
                <a:gd name="T0" fmla="*/ 9 w 16"/>
                <a:gd name="T1" fmla="*/ 2 h 16"/>
                <a:gd name="T2" fmla="*/ 15 w 16"/>
                <a:gd name="T3" fmla="*/ 9 h 16"/>
                <a:gd name="T4" fmla="*/ 15 w 16"/>
                <a:gd name="T5" fmla="*/ 15 h 16"/>
                <a:gd name="T6" fmla="*/ 9 w 16"/>
                <a:gd name="T7" fmla="*/ 15 h 16"/>
                <a:gd name="T8" fmla="*/ 5 w 16"/>
                <a:gd name="T9" fmla="*/ 9 h 16"/>
                <a:gd name="T10" fmla="*/ 0 w 16"/>
                <a:gd name="T11" fmla="*/ 5 h 16"/>
                <a:gd name="T12" fmla="*/ 0 w 16"/>
                <a:gd name="T13" fmla="*/ 0 h 16"/>
                <a:gd name="T14" fmla="*/ 5 w 16"/>
                <a:gd name="T15" fmla="*/ 0 h 16"/>
                <a:gd name="T16" fmla="*/ 9 w 16"/>
                <a:gd name="T17" fmla="*/ 2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9" y="2"/>
                  </a:moveTo>
                  <a:lnTo>
                    <a:pt x="15" y="9"/>
                  </a:lnTo>
                  <a:lnTo>
                    <a:pt x="15" y="15"/>
                  </a:lnTo>
                  <a:lnTo>
                    <a:pt x="9" y="15"/>
                  </a:lnTo>
                  <a:lnTo>
                    <a:pt x="5" y="9"/>
                  </a:lnTo>
                  <a:lnTo>
                    <a:pt x="0" y="5"/>
                  </a:lnTo>
                  <a:lnTo>
                    <a:pt x="0" y="0"/>
                  </a:lnTo>
                  <a:lnTo>
                    <a:pt x="5" y="0"/>
                  </a:lnTo>
                  <a:lnTo>
                    <a:pt x="9" y="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13" name="Freeform 39"/>
            <p:cNvSpPr>
              <a:spLocks/>
            </p:cNvSpPr>
            <p:nvPr/>
          </p:nvSpPr>
          <p:spPr bwMode="auto">
            <a:xfrm>
              <a:off x="3008" y="3637"/>
              <a:ext cx="16" cy="1"/>
            </a:xfrm>
            <a:custGeom>
              <a:avLst/>
              <a:gdLst>
                <a:gd name="T0" fmla="*/ 15 w 16"/>
                <a:gd name="T1" fmla="*/ 0 h 1"/>
                <a:gd name="T2" fmla="*/ 15 w 16"/>
                <a:gd name="T3" fmla="*/ 0 h 1"/>
                <a:gd name="T4" fmla="*/ 0 w 16"/>
                <a:gd name="T5" fmla="*/ 0 h 1"/>
                <a:gd name="T6" fmla="*/ 15 w 16"/>
                <a:gd name="T7" fmla="*/ 0 h 1"/>
                <a:gd name="T8" fmla="*/ 0 60000 65536"/>
                <a:gd name="T9" fmla="*/ 0 60000 65536"/>
                <a:gd name="T10" fmla="*/ 0 60000 65536"/>
                <a:gd name="T11" fmla="*/ 0 60000 65536"/>
                <a:gd name="T12" fmla="*/ 0 w 16"/>
                <a:gd name="T13" fmla="*/ 0 h 1"/>
                <a:gd name="T14" fmla="*/ 16 w 16"/>
                <a:gd name="T15" fmla="*/ 1 h 1"/>
              </a:gdLst>
              <a:ahLst/>
              <a:cxnLst>
                <a:cxn ang="T8">
                  <a:pos x="T0" y="T1"/>
                </a:cxn>
                <a:cxn ang="T9">
                  <a:pos x="T2" y="T3"/>
                </a:cxn>
                <a:cxn ang="T10">
                  <a:pos x="T4" y="T5"/>
                </a:cxn>
                <a:cxn ang="T11">
                  <a:pos x="T6" y="T7"/>
                </a:cxn>
              </a:cxnLst>
              <a:rect l="T12" t="T13" r="T14" b="T15"/>
              <a:pathLst>
                <a:path w="16" h="1">
                  <a:moveTo>
                    <a:pt x="15" y="0"/>
                  </a:moveTo>
                  <a:lnTo>
                    <a:pt x="15" y="0"/>
                  </a:lnTo>
                  <a:lnTo>
                    <a:pt x="0" y="0"/>
                  </a:lnTo>
                  <a:lnTo>
                    <a:pt x="15"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14" name="Freeform 40"/>
            <p:cNvSpPr>
              <a:spLocks/>
            </p:cNvSpPr>
            <p:nvPr/>
          </p:nvSpPr>
          <p:spPr bwMode="auto">
            <a:xfrm>
              <a:off x="3008" y="3637"/>
              <a:ext cx="16" cy="16"/>
            </a:xfrm>
            <a:custGeom>
              <a:avLst/>
              <a:gdLst>
                <a:gd name="T0" fmla="*/ 9 w 16"/>
                <a:gd name="T1" fmla="*/ 5 h 16"/>
                <a:gd name="T2" fmla="*/ 15 w 16"/>
                <a:gd name="T3" fmla="*/ 9 h 16"/>
                <a:gd name="T4" fmla="*/ 15 w 16"/>
                <a:gd name="T5" fmla="*/ 15 h 16"/>
                <a:gd name="T6" fmla="*/ 9 w 16"/>
                <a:gd name="T7" fmla="*/ 15 h 16"/>
                <a:gd name="T8" fmla="*/ 5 w 16"/>
                <a:gd name="T9" fmla="*/ 9 h 16"/>
                <a:gd name="T10" fmla="*/ 0 w 16"/>
                <a:gd name="T11" fmla="*/ 5 h 16"/>
                <a:gd name="T12" fmla="*/ 0 w 16"/>
                <a:gd name="T13" fmla="*/ 0 h 16"/>
                <a:gd name="T14" fmla="*/ 5 w 16"/>
                <a:gd name="T15" fmla="*/ 0 h 16"/>
                <a:gd name="T16" fmla="*/ 9 w 16"/>
                <a:gd name="T17" fmla="*/ 5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9" y="5"/>
                  </a:moveTo>
                  <a:lnTo>
                    <a:pt x="15" y="9"/>
                  </a:lnTo>
                  <a:lnTo>
                    <a:pt x="15" y="15"/>
                  </a:lnTo>
                  <a:lnTo>
                    <a:pt x="9" y="15"/>
                  </a:lnTo>
                  <a:lnTo>
                    <a:pt x="5" y="9"/>
                  </a:lnTo>
                  <a:lnTo>
                    <a:pt x="0" y="5"/>
                  </a:lnTo>
                  <a:lnTo>
                    <a:pt x="0" y="0"/>
                  </a:lnTo>
                  <a:lnTo>
                    <a:pt x="5" y="0"/>
                  </a:lnTo>
                  <a:lnTo>
                    <a:pt x="9" y="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15" name="Freeform 41"/>
            <p:cNvSpPr>
              <a:spLocks/>
            </p:cNvSpPr>
            <p:nvPr/>
          </p:nvSpPr>
          <p:spPr bwMode="auto">
            <a:xfrm>
              <a:off x="3047" y="3654"/>
              <a:ext cx="16" cy="17"/>
            </a:xfrm>
            <a:custGeom>
              <a:avLst/>
              <a:gdLst>
                <a:gd name="T0" fmla="*/ 14 w 16"/>
                <a:gd name="T1" fmla="*/ 0 h 17"/>
                <a:gd name="T2" fmla="*/ 15 w 16"/>
                <a:gd name="T3" fmla="*/ 5 h 17"/>
                <a:gd name="T4" fmla="*/ 11 w 16"/>
                <a:gd name="T5" fmla="*/ 11 h 17"/>
                <a:gd name="T6" fmla="*/ 4 w 16"/>
                <a:gd name="T7" fmla="*/ 16 h 17"/>
                <a:gd name="T8" fmla="*/ 0 w 16"/>
                <a:gd name="T9" fmla="*/ 16 h 17"/>
                <a:gd name="T10" fmla="*/ 0 w 16"/>
                <a:gd name="T11" fmla="*/ 10 h 17"/>
                <a:gd name="T12" fmla="*/ 4 w 16"/>
                <a:gd name="T13" fmla="*/ 4 h 17"/>
                <a:gd name="T14" fmla="*/ 9 w 16"/>
                <a:gd name="T15" fmla="*/ 0 h 17"/>
                <a:gd name="T16" fmla="*/ 14 w 16"/>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14" y="0"/>
                  </a:moveTo>
                  <a:lnTo>
                    <a:pt x="15" y="5"/>
                  </a:lnTo>
                  <a:lnTo>
                    <a:pt x="11" y="11"/>
                  </a:lnTo>
                  <a:lnTo>
                    <a:pt x="4" y="16"/>
                  </a:lnTo>
                  <a:lnTo>
                    <a:pt x="0" y="16"/>
                  </a:lnTo>
                  <a:lnTo>
                    <a:pt x="0" y="10"/>
                  </a:lnTo>
                  <a:lnTo>
                    <a:pt x="4" y="4"/>
                  </a:lnTo>
                  <a:lnTo>
                    <a:pt x="9" y="0"/>
                  </a:lnTo>
                  <a:lnTo>
                    <a:pt x="14"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16" name="Freeform 42"/>
            <p:cNvSpPr>
              <a:spLocks/>
            </p:cNvSpPr>
            <p:nvPr/>
          </p:nvSpPr>
          <p:spPr bwMode="auto">
            <a:xfrm>
              <a:off x="3047" y="3654"/>
              <a:ext cx="23" cy="23"/>
            </a:xfrm>
            <a:custGeom>
              <a:avLst/>
              <a:gdLst>
                <a:gd name="T0" fmla="*/ 21 w 23"/>
                <a:gd name="T1" fmla="*/ 0 h 23"/>
                <a:gd name="T2" fmla="*/ 22 w 23"/>
                <a:gd name="T3" fmla="*/ 7 h 23"/>
                <a:gd name="T4" fmla="*/ 16 w 23"/>
                <a:gd name="T5" fmla="*/ 17 h 23"/>
                <a:gd name="T6" fmla="*/ 6 w 23"/>
                <a:gd name="T7" fmla="*/ 22 h 23"/>
                <a:gd name="T8" fmla="*/ 0 w 23"/>
                <a:gd name="T9" fmla="*/ 22 h 23"/>
                <a:gd name="T10" fmla="*/ 0 w 23"/>
                <a:gd name="T11" fmla="*/ 14 h 23"/>
                <a:gd name="T12" fmla="*/ 6 w 23"/>
                <a:gd name="T13" fmla="*/ 5 h 23"/>
                <a:gd name="T14" fmla="*/ 14 w 23"/>
                <a:gd name="T15" fmla="*/ 0 h 23"/>
                <a:gd name="T16" fmla="*/ 21 w 23"/>
                <a:gd name="T17" fmla="*/ 0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3"/>
                <a:gd name="T29" fmla="*/ 23 w 23"/>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3">
                  <a:moveTo>
                    <a:pt x="21" y="0"/>
                  </a:moveTo>
                  <a:lnTo>
                    <a:pt x="22" y="7"/>
                  </a:lnTo>
                  <a:lnTo>
                    <a:pt x="16" y="17"/>
                  </a:lnTo>
                  <a:lnTo>
                    <a:pt x="6" y="22"/>
                  </a:lnTo>
                  <a:lnTo>
                    <a:pt x="0" y="22"/>
                  </a:lnTo>
                  <a:lnTo>
                    <a:pt x="0" y="14"/>
                  </a:lnTo>
                  <a:lnTo>
                    <a:pt x="6" y="5"/>
                  </a:lnTo>
                  <a:lnTo>
                    <a:pt x="14" y="0"/>
                  </a:lnTo>
                  <a:lnTo>
                    <a:pt x="2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17" name="Freeform 43"/>
            <p:cNvSpPr>
              <a:spLocks/>
            </p:cNvSpPr>
            <p:nvPr/>
          </p:nvSpPr>
          <p:spPr bwMode="auto">
            <a:xfrm>
              <a:off x="2911" y="3561"/>
              <a:ext cx="16" cy="16"/>
            </a:xfrm>
            <a:custGeom>
              <a:avLst/>
              <a:gdLst>
                <a:gd name="T0" fmla="*/ 15 w 16"/>
                <a:gd name="T1" fmla="*/ 13 h 16"/>
                <a:gd name="T2" fmla="*/ 13 w 16"/>
                <a:gd name="T3" fmla="*/ 8 h 16"/>
                <a:gd name="T4" fmla="*/ 13 w 16"/>
                <a:gd name="T5" fmla="*/ 2 h 16"/>
                <a:gd name="T6" fmla="*/ 7 w 16"/>
                <a:gd name="T7" fmla="*/ 0 h 16"/>
                <a:gd name="T8" fmla="*/ 0 w 16"/>
                <a:gd name="T9" fmla="*/ 7 h 16"/>
                <a:gd name="T10" fmla="*/ 0 w 16"/>
                <a:gd name="T11" fmla="*/ 11 h 16"/>
                <a:gd name="T12" fmla="*/ 6 w 16"/>
                <a:gd name="T13" fmla="*/ 13 h 16"/>
                <a:gd name="T14" fmla="*/ 11 w 16"/>
                <a:gd name="T15" fmla="*/ 15 h 16"/>
                <a:gd name="T16" fmla="*/ 15 w 16"/>
                <a:gd name="T17" fmla="*/ 13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15" y="13"/>
                  </a:moveTo>
                  <a:lnTo>
                    <a:pt x="13" y="8"/>
                  </a:lnTo>
                  <a:lnTo>
                    <a:pt x="13" y="2"/>
                  </a:lnTo>
                  <a:lnTo>
                    <a:pt x="7" y="0"/>
                  </a:lnTo>
                  <a:lnTo>
                    <a:pt x="0" y="7"/>
                  </a:lnTo>
                  <a:lnTo>
                    <a:pt x="0" y="11"/>
                  </a:lnTo>
                  <a:lnTo>
                    <a:pt x="6" y="13"/>
                  </a:lnTo>
                  <a:lnTo>
                    <a:pt x="11" y="15"/>
                  </a:lnTo>
                  <a:lnTo>
                    <a:pt x="15" y="1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18" name="Freeform 44"/>
            <p:cNvSpPr>
              <a:spLocks/>
            </p:cNvSpPr>
            <p:nvPr/>
          </p:nvSpPr>
          <p:spPr bwMode="auto">
            <a:xfrm>
              <a:off x="2911" y="3561"/>
              <a:ext cx="20" cy="20"/>
            </a:xfrm>
            <a:custGeom>
              <a:avLst/>
              <a:gdLst>
                <a:gd name="T0" fmla="*/ 19 w 20"/>
                <a:gd name="T1" fmla="*/ 18 h 20"/>
                <a:gd name="T2" fmla="*/ 18 w 20"/>
                <a:gd name="T3" fmla="*/ 10 h 20"/>
                <a:gd name="T4" fmla="*/ 18 w 20"/>
                <a:gd name="T5" fmla="*/ 1 h 20"/>
                <a:gd name="T6" fmla="*/ 9 w 20"/>
                <a:gd name="T7" fmla="*/ 0 h 20"/>
                <a:gd name="T8" fmla="*/ 0 w 20"/>
                <a:gd name="T9" fmla="*/ 8 h 20"/>
                <a:gd name="T10" fmla="*/ 0 w 20"/>
                <a:gd name="T11" fmla="*/ 15 h 20"/>
                <a:gd name="T12" fmla="*/ 7 w 20"/>
                <a:gd name="T13" fmla="*/ 18 h 20"/>
                <a:gd name="T14" fmla="*/ 14 w 20"/>
                <a:gd name="T15" fmla="*/ 19 h 20"/>
                <a:gd name="T16" fmla="*/ 19 w 20"/>
                <a:gd name="T17" fmla="*/ 18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0"/>
                <a:gd name="T29" fmla="*/ 20 w 20"/>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0">
                  <a:moveTo>
                    <a:pt x="19" y="18"/>
                  </a:moveTo>
                  <a:lnTo>
                    <a:pt x="18" y="10"/>
                  </a:lnTo>
                  <a:lnTo>
                    <a:pt x="18" y="1"/>
                  </a:lnTo>
                  <a:lnTo>
                    <a:pt x="9" y="0"/>
                  </a:lnTo>
                  <a:lnTo>
                    <a:pt x="0" y="8"/>
                  </a:lnTo>
                  <a:lnTo>
                    <a:pt x="0" y="15"/>
                  </a:lnTo>
                  <a:lnTo>
                    <a:pt x="7" y="18"/>
                  </a:lnTo>
                  <a:lnTo>
                    <a:pt x="14" y="19"/>
                  </a:lnTo>
                  <a:lnTo>
                    <a:pt x="19" y="1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19" name="Freeform 45"/>
            <p:cNvSpPr>
              <a:spLocks/>
            </p:cNvSpPr>
            <p:nvPr/>
          </p:nvSpPr>
          <p:spPr bwMode="auto">
            <a:xfrm>
              <a:off x="3148" y="3566"/>
              <a:ext cx="1" cy="16"/>
            </a:xfrm>
            <a:custGeom>
              <a:avLst/>
              <a:gdLst>
                <a:gd name="T0" fmla="*/ 0 w 1"/>
                <a:gd name="T1" fmla="*/ 0 h 16"/>
                <a:gd name="T2" fmla="*/ 0 w 1"/>
                <a:gd name="T3" fmla="*/ 15 h 16"/>
                <a:gd name="T4" fmla="*/ 0 w 1"/>
                <a:gd name="T5" fmla="*/ 0 h 16"/>
                <a:gd name="T6" fmla="*/ 0 60000 65536"/>
                <a:gd name="T7" fmla="*/ 0 60000 65536"/>
                <a:gd name="T8" fmla="*/ 0 60000 65536"/>
                <a:gd name="T9" fmla="*/ 0 w 1"/>
                <a:gd name="T10" fmla="*/ 0 h 16"/>
                <a:gd name="T11" fmla="*/ 1 w 1"/>
                <a:gd name="T12" fmla="*/ 16 h 16"/>
              </a:gdLst>
              <a:ahLst/>
              <a:cxnLst>
                <a:cxn ang="T6">
                  <a:pos x="T0" y="T1"/>
                </a:cxn>
                <a:cxn ang="T7">
                  <a:pos x="T2" y="T3"/>
                </a:cxn>
                <a:cxn ang="T8">
                  <a:pos x="T4" y="T5"/>
                </a:cxn>
              </a:cxnLst>
              <a:rect l="T9" t="T10" r="T11" b="T12"/>
              <a:pathLst>
                <a:path w="1" h="16">
                  <a:moveTo>
                    <a:pt x="0" y="0"/>
                  </a:moveTo>
                  <a:lnTo>
                    <a:pt x="0" y="15"/>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20" name="Freeform 46"/>
            <p:cNvSpPr>
              <a:spLocks/>
            </p:cNvSpPr>
            <p:nvPr/>
          </p:nvSpPr>
          <p:spPr bwMode="auto">
            <a:xfrm>
              <a:off x="3148" y="3566"/>
              <a:ext cx="16" cy="16"/>
            </a:xfrm>
            <a:custGeom>
              <a:avLst/>
              <a:gdLst>
                <a:gd name="T0" fmla="*/ 10 w 16"/>
                <a:gd name="T1" fmla="*/ 5 h 16"/>
                <a:gd name="T2" fmla="*/ 15 w 16"/>
                <a:gd name="T3" fmla="*/ 9 h 16"/>
                <a:gd name="T4" fmla="*/ 15 w 16"/>
                <a:gd name="T5" fmla="*/ 15 h 16"/>
                <a:gd name="T6" fmla="*/ 10 w 16"/>
                <a:gd name="T7" fmla="*/ 15 h 16"/>
                <a:gd name="T8" fmla="*/ 2 w 16"/>
                <a:gd name="T9" fmla="*/ 9 h 16"/>
                <a:gd name="T10" fmla="*/ 0 w 16"/>
                <a:gd name="T11" fmla="*/ 5 h 16"/>
                <a:gd name="T12" fmla="*/ 0 w 16"/>
                <a:gd name="T13" fmla="*/ 0 h 16"/>
                <a:gd name="T14" fmla="*/ 4 w 16"/>
                <a:gd name="T15" fmla="*/ 0 h 16"/>
                <a:gd name="T16" fmla="*/ 10 w 16"/>
                <a:gd name="T17" fmla="*/ 5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10" y="5"/>
                  </a:moveTo>
                  <a:lnTo>
                    <a:pt x="15" y="9"/>
                  </a:lnTo>
                  <a:lnTo>
                    <a:pt x="15" y="15"/>
                  </a:lnTo>
                  <a:lnTo>
                    <a:pt x="10" y="15"/>
                  </a:lnTo>
                  <a:lnTo>
                    <a:pt x="2" y="9"/>
                  </a:lnTo>
                  <a:lnTo>
                    <a:pt x="0" y="5"/>
                  </a:lnTo>
                  <a:lnTo>
                    <a:pt x="0" y="0"/>
                  </a:lnTo>
                  <a:lnTo>
                    <a:pt x="4" y="0"/>
                  </a:lnTo>
                  <a:lnTo>
                    <a:pt x="10" y="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21" name="Freeform 47"/>
            <p:cNvSpPr>
              <a:spLocks/>
            </p:cNvSpPr>
            <p:nvPr/>
          </p:nvSpPr>
          <p:spPr bwMode="auto">
            <a:xfrm>
              <a:off x="2993" y="3488"/>
              <a:ext cx="15" cy="1"/>
            </a:xfrm>
            <a:custGeom>
              <a:avLst/>
              <a:gdLst>
                <a:gd name="T0" fmla="*/ 7 w 15"/>
                <a:gd name="T1" fmla="*/ 0 h 1"/>
                <a:gd name="T2" fmla="*/ 14 w 15"/>
                <a:gd name="T3" fmla="*/ 0 h 1"/>
                <a:gd name="T4" fmla="*/ 7 w 15"/>
                <a:gd name="T5" fmla="*/ 0 h 1"/>
                <a:gd name="T6" fmla="*/ 0 w 15"/>
                <a:gd name="T7" fmla="*/ 0 h 1"/>
                <a:gd name="T8" fmla="*/ 7 w 15"/>
                <a:gd name="T9" fmla="*/ 0 h 1"/>
                <a:gd name="T10" fmla="*/ 0 60000 65536"/>
                <a:gd name="T11" fmla="*/ 0 60000 65536"/>
                <a:gd name="T12" fmla="*/ 0 60000 65536"/>
                <a:gd name="T13" fmla="*/ 0 60000 65536"/>
                <a:gd name="T14" fmla="*/ 0 60000 65536"/>
                <a:gd name="T15" fmla="*/ 0 w 15"/>
                <a:gd name="T16" fmla="*/ 0 h 1"/>
                <a:gd name="T17" fmla="*/ 15 w 15"/>
                <a:gd name="T18" fmla="*/ 1 h 1"/>
              </a:gdLst>
              <a:ahLst/>
              <a:cxnLst>
                <a:cxn ang="T10">
                  <a:pos x="T0" y="T1"/>
                </a:cxn>
                <a:cxn ang="T11">
                  <a:pos x="T2" y="T3"/>
                </a:cxn>
                <a:cxn ang="T12">
                  <a:pos x="T4" y="T5"/>
                </a:cxn>
                <a:cxn ang="T13">
                  <a:pos x="T6" y="T7"/>
                </a:cxn>
                <a:cxn ang="T14">
                  <a:pos x="T8" y="T9"/>
                </a:cxn>
              </a:cxnLst>
              <a:rect l="T15" t="T16" r="T17" b="T18"/>
              <a:pathLst>
                <a:path w="15" h="1">
                  <a:moveTo>
                    <a:pt x="7" y="0"/>
                  </a:moveTo>
                  <a:lnTo>
                    <a:pt x="14" y="0"/>
                  </a:lnTo>
                  <a:lnTo>
                    <a:pt x="7" y="0"/>
                  </a:lnTo>
                  <a:lnTo>
                    <a:pt x="0" y="0"/>
                  </a:lnTo>
                  <a:lnTo>
                    <a:pt x="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22" name="Freeform 48"/>
            <p:cNvSpPr>
              <a:spLocks/>
            </p:cNvSpPr>
            <p:nvPr/>
          </p:nvSpPr>
          <p:spPr bwMode="auto">
            <a:xfrm>
              <a:off x="2993" y="3488"/>
              <a:ext cx="15" cy="16"/>
            </a:xfrm>
            <a:custGeom>
              <a:avLst/>
              <a:gdLst>
                <a:gd name="T0" fmla="*/ 9 w 15"/>
                <a:gd name="T1" fmla="*/ 5 h 16"/>
                <a:gd name="T2" fmla="*/ 14 w 15"/>
                <a:gd name="T3" fmla="*/ 9 h 16"/>
                <a:gd name="T4" fmla="*/ 14 w 15"/>
                <a:gd name="T5" fmla="*/ 15 h 16"/>
                <a:gd name="T6" fmla="*/ 9 w 15"/>
                <a:gd name="T7" fmla="*/ 15 h 16"/>
                <a:gd name="T8" fmla="*/ 4 w 15"/>
                <a:gd name="T9" fmla="*/ 9 h 16"/>
                <a:gd name="T10" fmla="*/ 0 w 15"/>
                <a:gd name="T11" fmla="*/ 5 h 16"/>
                <a:gd name="T12" fmla="*/ 0 w 15"/>
                <a:gd name="T13" fmla="*/ 0 h 16"/>
                <a:gd name="T14" fmla="*/ 4 w 15"/>
                <a:gd name="T15" fmla="*/ 0 h 16"/>
                <a:gd name="T16" fmla="*/ 9 w 15"/>
                <a:gd name="T17" fmla="*/ 5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6"/>
                <a:gd name="T29" fmla="*/ 15 w 1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6">
                  <a:moveTo>
                    <a:pt x="9" y="5"/>
                  </a:moveTo>
                  <a:lnTo>
                    <a:pt x="14" y="9"/>
                  </a:lnTo>
                  <a:lnTo>
                    <a:pt x="14" y="15"/>
                  </a:lnTo>
                  <a:lnTo>
                    <a:pt x="9" y="15"/>
                  </a:lnTo>
                  <a:lnTo>
                    <a:pt x="4" y="9"/>
                  </a:lnTo>
                  <a:lnTo>
                    <a:pt x="0" y="5"/>
                  </a:lnTo>
                  <a:lnTo>
                    <a:pt x="0" y="0"/>
                  </a:lnTo>
                  <a:lnTo>
                    <a:pt x="4" y="0"/>
                  </a:lnTo>
                  <a:lnTo>
                    <a:pt x="9" y="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23" name="Freeform 49"/>
            <p:cNvSpPr>
              <a:spLocks/>
            </p:cNvSpPr>
            <p:nvPr/>
          </p:nvSpPr>
          <p:spPr bwMode="auto">
            <a:xfrm>
              <a:off x="2921" y="3607"/>
              <a:ext cx="1" cy="16"/>
            </a:xfrm>
            <a:custGeom>
              <a:avLst/>
              <a:gdLst>
                <a:gd name="T0" fmla="*/ 0 w 1"/>
                <a:gd name="T1" fmla="*/ 0 h 16"/>
                <a:gd name="T2" fmla="*/ 0 w 1"/>
                <a:gd name="T3" fmla="*/ 15 h 16"/>
                <a:gd name="T4" fmla="*/ 0 w 1"/>
                <a:gd name="T5" fmla="*/ 0 h 16"/>
                <a:gd name="T6" fmla="*/ 0 60000 65536"/>
                <a:gd name="T7" fmla="*/ 0 60000 65536"/>
                <a:gd name="T8" fmla="*/ 0 60000 65536"/>
                <a:gd name="T9" fmla="*/ 0 w 1"/>
                <a:gd name="T10" fmla="*/ 0 h 16"/>
                <a:gd name="T11" fmla="*/ 1 w 1"/>
                <a:gd name="T12" fmla="*/ 16 h 16"/>
              </a:gdLst>
              <a:ahLst/>
              <a:cxnLst>
                <a:cxn ang="T6">
                  <a:pos x="T0" y="T1"/>
                </a:cxn>
                <a:cxn ang="T7">
                  <a:pos x="T2" y="T3"/>
                </a:cxn>
                <a:cxn ang="T8">
                  <a:pos x="T4" y="T5"/>
                </a:cxn>
              </a:cxnLst>
              <a:rect l="T9" t="T10" r="T11" b="T12"/>
              <a:pathLst>
                <a:path w="1" h="16">
                  <a:moveTo>
                    <a:pt x="0" y="0"/>
                  </a:moveTo>
                  <a:lnTo>
                    <a:pt x="0" y="15"/>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24" name="Freeform 50"/>
            <p:cNvSpPr>
              <a:spLocks/>
            </p:cNvSpPr>
            <p:nvPr/>
          </p:nvSpPr>
          <p:spPr bwMode="auto">
            <a:xfrm>
              <a:off x="2921" y="3607"/>
              <a:ext cx="15" cy="16"/>
            </a:xfrm>
            <a:custGeom>
              <a:avLst/>
              <a:gdLst>
                <a:gd name="T0" fmla="*/ 10 w 15"/>
                <a:gd name="T1" fmla="*/ 5 h 16"/>
                <a:gd name="T2" fmla="*/ 14 w 15"/>
                <a:gd name="T3" fmla="*/ 9 h 16"/>
                <a:gd name="T4" fmla="*/ 14 w 15"/>
                <a:gd name="T5" fmla="*/ 15 h 16"/>
                <a:gd name="T6" fmla="*/ 10 w 15"/>
                <a:gd name="T7" fmla="*/ 15 h 16"/>
                <a:gd name="T8" fmla="*/ 2 w 15"/>
                <a:gd name="T9" fmla="*/ 9 h 16"/>
                <a:gd name="T10" fmla="*/ 0 w 15"/>
                <a:gd name="T11" fmla="*/ 5 h 16"/>
                <a:gd name="T12" fmla="*/ 0 w 15"/>
                <a:gd name="T13" fmla="*/ 0 h 16"/>
                <a:gd name="T14" fmla="*/ 4 w 15"/>
                <a:gd name="T15" fmla="*/ 0 h 16"/>
                <a:gd name="T16" fmla="*/ 10 w 15"/>
                <a:gd name="T17" fmla="*/ 5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6"/>
                <a:gd name="T29" fmla="*/ 15 w 1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6">
                  <a:moveTo>
                    <a:pt x="10" y="5"/>
                  </a:moveTo>
                  <a:lnTo>
                    <a:pt x="14" y="9"/>
                  </a:lnTo>
                  <a:lnTo>
                    <a:pt x="14" y="15"/>
                  </a:lnTo>
                  <a:lnTo>
                    <a:pt x="10" y="15"/>
                  </a:lnTo>
                  <a:lnTo>
                    <a:pt x="2" y="9"/>
                  </a:lnTo>
                  <a:lnTo>
                    <a:pt x="0" y="5"/>
                  </a:lnTo>
                  <a:lnTo>
                    <a:pt x="0" y="0"/>
                  </a:lnTo>
                  <a:lnTo>
                    <a:pt x="4" y="0"/>
                  </a:lnTo>
                  <a:lnTo>
                    <a:pt x="10" y="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25" name="Freeform 51"/>
            <p:cNvSpPr>
              <a:spLocks/>
            </p:cNvSpPr>
            <p:nvPr/>
          </p:nvSpPr>
          <p:spPr bwMode="auto">
            <a:xfrm>
              <a:off x="2758" y="3186"/>
              <a:ext cx="327" cy="228"/>
            </a:xfrm>
            <a:custGeom>
              <a:avLst/>
              <a:gdLst>
                <a:gd name="T0" fmla="*/ 307 w 327"/>
                <a:gd name="T1" fmla="*/ 166 h 228"/>
                <a:gd name="T2" fmla="*/ 292 w 327"/>
                <a:gd name="T3" fmla="*/ 182 h 228"/>
                <a:gd name="T4" fmla="*/ 277 w 327"/>
                <a:gd name="T5" fmla="*/ 205 h 228"/>
                <a:gd name="T6" fmla="*/ 270 w 327"/>
                <a:gd name="T7" fmla="*/ 214 h 228"/>
                <a:gd name="T8" fmla="*/ 261 w 327"/>
                <a:gd name="T9" fmla="*/ 221 h 228"/>
                <a:gd name="T10" fmla="*/ 248 w 327"/>
                <a:gd name="T11" fmla="*/ 226 h 228"/>
                <a:gd name="T12" fmla="*/ 234 w 327"/>
                <a:gd name="T13" fmla="*/ 227 h 228"/>
                <a:gd name="T14" fmla="*/ 224 w 327"/>
                <a:gd name="T15" fmla="*/ 227 h 228"/>
                <a:gd name="T16" fmla="*/ 214 w 327"/>
                <a:gd name="T17" fmla="*/ 227 h 228"/>
                <a:gd name="T18" fmla="*/ 201 w 327"/>
                <a:gd name="T19" fmla="*/ 226 h 228"/>
                <a:gd name="T20" fmla="*/ 188 w 327"/>
                <a:gd name="T21" fmla="*/ 226 h 228"/>
                <a:gd name="T22" fmla="*/ 171 w 327"/>
                <a:gd name="T23" fmla="*/ 226 h 228"/>
                <a:gd name="T24" fmla="*/ 153 w 327"/>
                <a:gd name="T25" fmla="*/ 226 h 228"/>
                <a:gd name="T26" fmla="*/ 133 w 327"/>
                <a:gd name="T27" fmla="*/ 226 h 228"/>
                <a:gd name="T28" fmla="*/ 111 w 327"/>
                <a:gd name="T29" fmla="*/ 226 h 228"/>
                <a:gd name="T30" fmla="*/ 91 w 327"/>
                <a:gd name="T31" fmla="*/ 226 h 228"/>
                <a:gd name="T32" fmla="*/ 70 w 327"/>
                <a:gd name="T33" fmla="*/ 224 h 228"/>
                <a:gd name="T34" fmla="*/ 54 w 327"/>
                <a:gd name="T35" fmla="*/ 221 h 228"/>
                <a:gd name="T36" fmla="*/ 39 w 327"/>
                <a:gd name="T37" fmla="*/ 218 h 228"/>
                <a:gd name="T38" fmla="*/ 28 w 327"/>
                <a:gd name="T39" fmla="*/ 213 h 228"/>
                <a:gd name="T40" fmla="*/ 18 w 327"/>
                <a:gd name="T41" fmla="*/ 208 h 228"/>
                <a:gd name="T42" fmla="*/ 10 w 327"/>
                <a:gd name="T43" fmla="*/ 202 h 228"/>
                <a:gd name="T44" fmla="*/ 5 w 327"/>
                <a:gd name="T45" fmla="*/ 194 h 228"/>
                <a:gd name="T46" fmla="*/ 0 w 327"/>
                <a:gd name="T47" fmla="*/ 180 h 228"/>
                <a:gd name="T48" fmla="*/ 0 w 327"/>
                <a:gd name="T49" fmla="*/ 166 h 228"/>
                <a:gd name="T50" fmla="*/ 6 w 327"/>
                <a:gd name="T51" fmla="*/ 154 h 228"/>
                <a:gd name="T52" fmla="*/ 18 w 327"/>
                <a:gd name="T53" fmla="*/ 142 h 228"/>
                <a:gd name="T54" fmla="*/ 30 w 327"/>
                <a:gd name="T55" fmla="*/ 129 h 228"/>
                <a:gd name="T56" fmla="*/ 39 w 327"/>
                <a:gd name="T57" fmla="*/ 115 h 228"/>
                <a:gd name="T58" fmla="*/ 45 w 327"/>
                <a:gd name="T59" fmla="*/ 98 h 228"/>
                <a:gd name="T60" fmla="*/ 48 w 327"/>
                <a:gd name="T61" fmla="*/ 80 h 228"/>
                <a:gd name="T62" fmla="*/ 51 w 327"/>
                <a:gd name="T63" fmla="*/ 61 h 228"/>
                <a:gd name="T64" fmla="*/ 63 w 327"/>
                <a:gd name="T65" fmla="*/ 44 h 228"/>
                <a:gd name="T66" fmla="*/ 77 w 327"/>
                <a:gd name="T67" fmla="*/ 26 h 228"/>
                <a:gd name="T68" fmla="*/ 98 w 327"/>
                <a:gd name="T69" fmla="*/ 11 h 228"/>
                <a:gd name="T70" fmla="*/ 110 w 327"/>
                <a:gd name="T71" fmla="*/ 5 h 228"/>
                <a:gd name="T72" fmla="*/ 125 w 327"/>
                <a:gd name="T73" fmla="*/ 1 h 228"/>
                <a:gd name="T74" fmla="*/ 139 w 327"/>
                <a:gd name="T75" fmla="*/ 0 h 228"/>
                <a:gd name="T76" fmla="*/ 156 w 327"/>
                <a:gd name="T77" fmla="*/ 0 h 228"/>
                <a:gd name="T78" fmla="*/ 174 w 327"/>
                <a:gd name="T79" fmla="*/ 4 h 228"/>
                <a:gd name="T80" fmla="*/ 194 w 327"/>
                <a:gd name="T81" fmla="*/ 8 h 228"/>
                <a:gd name="T82" fmla="*/ 214 w 327"/>
                <a:gd name="T83" fmla="*/ 16 h 228"/>
                <a:gd name="T84" fmla="*/ 236 w 327"/>
                <a:gd name="T85" fmla="*/ 26 h 228"/>
                <a:gd name="T86" fmla="*/ 257 w 327"/>
                <a:gd name="T87" fmla="*/ 36 h 228"/>
                <a:gd name="T88" fmla="*/ 276 w 327"/>
                <a:gd name="T89" fmla="*/ 48 h 228"/>
                <a:gd name="T90" fmla="*/ 291 w 327"/>
                <a:gd name="T91" fmla="*/ 58 h 228"/>
                <a:gd name="T92" fmla="*/ 304 w 327"/>
                <a:gd name="T93" fmla="*/ 69 h 228"/>
                <a:gd name="T94" fmla="*/ 313 w 327"/>
                <a:gd name="T95" fmla="*/ 79 h 228"/>
                <a:gd name="T96" fmla="*/ 320 w 327"/>
                <a:gd name="T97" fmla="*/ 90 h 228"/>
                <a:gd name="T98" fmla="*/ 324 w 327"/>
                <a:gd name="T99" fmla="*/ 99 h 228"/>
                <a:gd name="T100" fmla="*/ 326 w 327"/>
                <a:gd name="T101" fmla="*/ 111 h 228"/>
                <a:gd name="T102" fmla="*/ 324 w 327"/>
                <a:gd name="T103" fmla="*/ 129 h 228"/>
                <a:gd name="T104" fmla="*/ 320 w 327"/>
                <a:gd name="T105" fmla="*/ 145 h 228"/>
                <a:gd name="T106" fmla="*/ 315 w 327"/>
                <a:gd name="T107" fmla="*/ 157 h 228"/>
                <a:gd name="T108" fmla="*/ 307 w 327"/>
                <a:gd name="T109" fmla="*/ 166 h 2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27"/>
                <a:gd name="T166" fmla="*/ 0 h 228"/>
                <a:gd name="T167" fmla="*/ 327 w 327"/>
                <a:gd name="T168" fmla="*/ 228 h 22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27" h="228">
                  <a:moveTo>
                    <a:pt x="307" y="166"/>
                  </a:moveTo>
                  <a:lnTo>
                    <a:pt x="292" y="182"/>
                  </a:lnTo>
                  <a:lnTo>
                    <a:pt x="277" y="205"/>
                  </a:lnTo>
                  <a:lnTo>
                    <a:pt x="270" y="214"/>
                  </a:lnTo>
                  <a:lnTo>
                    <a:pt x="261" y="221"/>
                  </a:lnTo>
                  <a:lnTo>
                    <a:pt x="248" y="226"/>
                  </a:lnTo>
                  <a:lnTo>
                    <a:pt x="234" y="227"/>
                  </a:lnTo>
                  <a:lnTo>
                    <a:pt x="224" y="227"/>
                  </a:lnTo>
                  <a:lnTo>
                    <a:pt x="214" y="227"/>
                  </a:lnTo>
                  <a:lnTo>
                    <a:pt x="201" y="226"/>
                  </a:lnTo>
                  <a:lnTo>
                    <a:pt x="188" y="226"/>
                  </a:lnTo>
                  <a:lnTo>
                    <a:pt x="171" y="226"/>
                  </a:lnTo>
                  <a:lnTo>
                    <a:pt x="153" y="226"/>
                  </a:lnTo>
                  <a:lnTo>
                    <a:pt x="133" y="226"/>
                  </a:lnTo>
                  <a:lnTo>
                    <a:pt x="111" y="226"/>
                  </a:lnTo>
                  <a:lnTo>
                    <a:pt x="91" y="226"/>
                  </a:lnTo>
                  <a:lnTo>
                    <a:pt x="70" y="224"/>
                  </a:lnTo>
                  <a:lnTo>
                    <a:pt x="54" y="221"/>
                  </a:lnTo>
                  <a:lnTo>
                    <a:pt x="39" y="218"/>
                  </a:lnTo>
                  <a:lnTo>
                    <a:pt x="28" y="213"/>
                  </a:lnTo>
                  <a:lnTo>
                    <a:pt x="18" y="208"/>
                  </a:lnTo>
                  <a:lnTo>
                    <a:pt x="10" y="202"/>
                  </a:lnTo>
                  <a:lnTo>
                    <a:pt x="5" y="194"/>
                  </a:lnTo>
                  <a:lnTo>
                    <a:pt x="0" y="180"/>
                  </a:lnTo>
                  <a:lnTo>
                    <a:pt x="0" y="166"/>
                  </a:lnTo>
                  <a:lnTo>
                    <a:pt x="6" y="154"/>
                  </a:lnTo>
                  <a:lnTo>
                    <a:pt x="18" y="142"/>
                  </a:lnTo>
                  <a:lnTo>
                    <a:pt x="30" y="129"/>
                  </a:lnTo>
                  <a:lnTo>
                    <a:pt x="39" y="115"/>
                  </a:lnTo>
                  <a:lnTo>
                    <a:pt x="45" y="98"/>
                  </a:lnTo>
                  <a:lnTo>
                    <a:pt x="48" y="80"/>
                  </a:lnTo>
                  <a:lnTo>
                    <a:pt x="51" y="61"/>
                  </a:lnTo>
                  <a:lnTo>
                    <a:pt x="63" y="44"/>
                  </a:lnTo>
                  <a:lnTo>
                    <a:pt x="77" y="26"/>
                  </a:lnTo>
                  <a:lnTo>
                    <a:pt x="98" y="11"/>
                  </a:lnTo>
                  <a:lnTo>
                    <a:pt x="110" y="5"/>
                  </a:lnTo>
                  <a:lnTo>
                    <a:pt x="125" y="1"/>
                  </a:lnTo>
                  <a:lnTo>
                    <a:pt x="139" y="0"/>
                  </a:lnTo>
                  <a:lnTo>
                    <a:pt x="156" y="0"/>
                  </a:lnTo>
                  <a:lnTo>
                    <a:pt x="174" y="4"/>
                  </a:lnTo>
                  <a:lnTo>
                    <a:pt x="194" y="8"/>
                  </a:lnTo>
                  <a:lnTo>
                    <a:pt x="214" y="16"/>
                  </a:lnTo>
                  <a:lnTo>
                    <a:pt x="236" y="26"/>
                  </a:lnTo>
                  <a:lnTo>
                    <a:pt x="257" y="36"/>
                  </a:lnTo>
                  <a:lnTo>
                    <a:pt x="276" y="48"/>
                  </a:lnTo>
                  <a:lnTo>
                    <a:pt x="291" y="58"/>
                  </a:lnTo>
                  <a:lnTo>
                    <a:pt x="304" y="69"/>
                  </a:lnTo>
                  <a:lnTo>
                    <a:pt x="313" y="79"/>
                  </a:lnTo>
                  <a:lnTo>
                    <a:pt x="320" y="90"/>
                  </a:lnTo>
                  <a:lnTo>
                    <a:pt x="324" y="99"/>
                  </a:lnTo>
                  <a:lnTo>
                    <a:pt x="326" y="111"/>
                  </a:lnTo>
                  <a:lnTo>
                    <a:pt x="324" y="129"/>
                  </a:lnTo>
                  <a:lnTo>
                    <a:pt x="320" y="145"/>
                  </a:lnTo>
                  <a:lnTo>
                    <a:pt x="315" y="157"/>
                  </a:lnTo>
                  <a:lnTo>
                    <a:pt x="307" y="166"/>
                  </a:lnTo>
                </a:path>
              </a:pathLst>
            </a:custGeom>
            <a:solidFill>
              <a:srgbClr val="AA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26" name="Freeform 52"/>
            <p:cNvSpPr>
              <a:spLocks/>
            </p:cNvSpPr>
            <p:nvPr/>
          </p:nvSpPr>
          <p:spPr bwMode="auto">
            <a:xfrm>
              <a:off x="2758" y="3186"/>
              <a:ext cx="333" cy="236"/>
            </a:xfrm>
            <a:custGeom>
              <a:avLst/>
              <a:gdLst>
                <a:gd name="T0" fmla="*/ 313 w 333"/>
                <a:gd name="T1" fmla="*/ 172 h 236"/>
                <a:gd name="T2" fmla="*/ 298 w 333"/>
                <a:gd name="T3" fmla="*/ 189 h 236"/>
                <a:gd name="T4" fmla="*/ 283 w 333"/>
                <a:gd name="T5" fmla="*/ 212 h 236"/>
                <a:gd name="T6" fmla="*/ 275 w 333"/>
                <a:gd name="T7" fmla="*/ 222 h 236"/>
                <a:gd name="T8" fmla="*/ 265 w 333"/>
                <a:gd name="T9" fmla="*/ 229 h 236"/>
                <a:gd name="T10" fmla="*/ 252 w 333"/>
                <a:gd name="T11" fmla="*/ 234 h 236"/>
                <a:gd name="T12" fmla="*/ 238 w 333"/>
                <a:gd name="T13" fmla="*/ 235 h 236"/>
                <a:gd name="T14" fmla="*/ 229 w 333"/>
                <a:gd name="T15" fmla="*/ 235 h 236"/>
                <a:gd name="T16" fmla="*/ 218 w 333"/>
                <a:gd name="T17" fmla="*/ 235 h 236"/>
                <a:gd name="T18" fmla="*/ 204 w 333"/>
                <a:gd name="T19" fmla="*/ 234 h 236"/>
                <a:gd name="T20" fmla="*/ 191 w 333"/>
                <a:gd name="T21" fmla="*/ 234 h 236"/>
                <a:gd name="T22" fmla="*/ 174 w 333"/>
                <a:gd name="T23" fmla="*/ 234 h 236"/>
                <a:gd name="T24" fmla="*/ 156 w 333"/>
                <a:gd name="T25" fmla="*/ 234 h 236"/>
                <a:gd name="T26" fmla="*/ 135 w 333"/>
                <a:gd name="T27" fmla="*/ 234 h 236"/>
                <a:gd name="T28" fmla="*/ 113 w 333"/>
                <a:gd name="T29" fmla="*/ 234 h 236"/>
                <a:gd name="T30" fmla="*/ 91 w 333"/>
                <a:gd name="T31" fmla="*/ 234 h 236"/>
                <a:gd name="T32" fmla="*/ 72 w 333"/>
                <a:gd name="T33" fmla="*/ 231 h 236"/>
                <a:gd name="T34" fmla="*/ 55 w 333"/>
                <a:gd name="T35" fmla="*/ 229 h 236"/>
                <a:gd name="T36" fmla="*/ 40 w 333"/>
                <a:gd name="T37" fmla="*/ 225 h 236"/>
                <a:gd name="T38" fmla="*/ 28 w 333"/>
                <a:gd name="T39" fmla="*/ 220 h 236"/>
                <a:gd name="T40" fmla="*/ 18 w 333"/>
                <a:gd name="T41" fmla="*/ 216 h 236"/>
                <a:gd name="T42" fmla="*/ 10 w 333"/>
                <a:gd name="T43" fmla="*/ 209 h 236"/>
                <a:gd name="T44" fmla="*/ 5 w 333"/>
                <a:gd name="T45" fmla="*/ 201 h 236"/>
                <a:gd name="T46" fmla="*/ 0 w 333"/>
                <a:gd name="T47" fmla="*/ 186 h 236"/>
                <a:gd name="T48" fmla="*/ 0 w 333"/>
                <a:gd name="T49" fmla="*/ 172 h 236"/>
                <a:gd name="T50" fmla="*/ 6 w 333"/>
                <a:gd name="T51" fmla="*/ 159 h 236"/>
                <a:gd name="T52" fmla="*/ 18 w 333"/>
                <a:gd name="T53" fmla="*/ 147 h 236"/>
                <a:gd name="T54" fmla="*/ 30 w 333"/>
                <a:gd name="T55" fmla="*/ 134 h 236"/>
                <a:gd name="T56" fmla="*/ 40 w 333"/>
                <a:gd name="T57" fmla="*/ 119 h 236"/>
                <a:gd name="T58" fmla="*/ 46 w 333"/>
                <a:gd name="T59" fmla="*/ 102 h 236"/>
                <a:gd name="T60" fmla="*/ 49 w 333"/>
                <a:gd name="T61" fmla="*/ 83 h 236"/>
                <a:gd name="T62" fmla="*/ 52 w 333"/>
                <a:gd name="T63" fmla="*/ 64 h 236"/>
                <a:gd name="T64" fmla="*/ 63 w 333"/>
                <a:gd name="T65" fmla="*/ 45 h 236"/>
                <a:gd name="T66" fmla="*/ 78 w 333"/>
                <a:gd name="T67" fmla="*/ 27 h 236"/>
                <a:gd name="T68" fmla="*/ 100 w 333"/>
                <a:gd name="T69" fmla="*/ 11 h 236"/>
                <a:gd name="T70" fmla="*/ 112 w 333"/>
                <a:gd name="T71" fmla="*/ 5 h 236"/>
                <a:gd name="T72" fmla="*/ 128 w 333"/>
                <a:gd name="T73" fmla="*/ 1 h 236"/>
                <a:gd name="T74" fmla="*/ 142 w 333"/>
                <a:gd name="T75" fmla="*/ 0 h 236"/>
                <a:gd name="T76" fmla="*/ 159 w 333"/>
                <a:gd name="T77" fmla="*/ 0 h 236"/>
                <a:gd name="T78" fmla="*/ 177 w 333"/>
                <a:gd name="T79" fmla="*/ 4 h 236"/>
                <a:gd name="T80" fmla="*/ 198 w 333"/>
                <a:gd name="T81" fmla="*/ 9 h 236"/>
                <a:gd name="T82" fmla="*/ 218 w 333"/>
                <a:gd name="T83" fmla="*/ 16 h 236"/>
                <a:gd name="T84" fmla="*/ 241 w 333"/>
                <a:gd name="T85" fmla="*/ 27 h 236"/>
                <a:gd name="T86" fmla="*/ 262 w 333"/>
                <a:gd name="T87" fmla="*/ 37 h 236"/>
                <a:gd name="T88" fmla="*/ 281 w 333"/>
                <a:gd name="T89" fmla="*/ 50 h 236"/>
                <a:gd name="T90" fmla="*/ 297 w 333"/>
                <a:gd name="T91" fmla="*/ 60 h 236"/>
                <a:gd name="T92" fmla="*/ 310 w 333"/>
                <a:gd name="T93" fmla="*/ 71 h 236"/>
                <a:gd name="T94" fmla="*/ 319 w 333"/>
                <a:gd name="T95" fmla="*/ 82 h 236"/>
                <a:gd name="T96" fmla="*/ 326 w 333"/>
                <a:gd name="T97" fmla="*/ 93 h 236"/>
                <a:gd name="T98" fmla="*/ 330 w 333"/>
                <a:gd name="T99" fmla="*/ 103 h 236"/>
                <a:gd name="T100" fmla="*/ 332 w 333"/>
                <a:gd name="T101" fmla="*/ 115 h 236"/>
                <a:gd name="T102" fmla="*/ 330 w 333"/>
                <a:gd name="T103" fmla="*/ 134 h 236"/>
                <a:gd name="T104" fmla="*/ 326 w 333"/>
                <a:gd name="T105" fmla="*/ 151 h 236"/>
                <a:gd name="T106" fmla="*/ 321 w 333"/>
                <a:gd name="T107" fmla="*/ 163 h 236"/>
                <a:gd name="T108" fmla="*/ 313 w 333"/>
                <a:gd name="T109" fmla="*/ 172 h 2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33"/>
                <a:gd name="T166" fmla="*/ 0 h 236"/>
                <a:gd name="T167" fmla="*/ 333 w 333"/>
                <a:gd name="T168" fmla="*/ 236 h 2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33" h="236">
                  <a:moveTo>
                    <a:pt x="313" y="172"/>
                  </a:moveTo>
                  <a:lnTo>
                    <a:pt x="298" y="189"/>
                  </a:lnTo>
                  <a:lnTo>
                    <a:pt x="283" y="212"/>
                  </a:lnTo>
                  <a:lnTo>
                    <a:pt x="275" y="222"/>
                  </a:lnTo>
                  <a:lnTo>
                    <a:pt x="265" y="229"/>
                  </a:lnTo>
                  <a:lnTo>
                    <a:pt x="252" y="234"/>
                  </a:lnTo>
                  <a:lnTo>
                    <a:pt x="238" y="235"/>
                  </a:lnTo>
                  <a:lnTo>
                    <a:pt x="229" y="235"/>
                  </a:lnTo>
                  <a:lnTo>
                    <a:pt x="218" y="235"/>
                  </a:lnTo>
                  <a:lnTo>
                    <a:pt x="204" y="234"/>
                  </a:lnTo>
                  <a:lnTo>
                    <a:pt x="191" y="234"/>
                  </a:lnTo>
                  <a:lnTo>
                    <a:pt x="174" y="234"/>
                  </a:lnTo>
                  <a:lnTo>
                    <a:pt x="156" y="234"/>
                  </a:lnTo>
                  <a:lnTo>
                    <a:pt x="135" y="234"/>
                  </a:lnTo>
                  <a:lnTo>
                    <a:pt x="113" y="234"/>
                  </a:lnTo>
                  <a:lnTo>
                    <a:pt x="91" y="234"/>
                  </a:lnTo>
                  <a:lnTo>
                    <a:pt x="72" y="231"/>
                  </a:lnTo>
                  <a:lnTo>
                    <a:pt x="55" y="229"/>
                  </a:lnTo>
                  <a:lnTo>
                    <a:pt x="40" y="225"/>
                  </a:lnTo>
                  <a:lnTo>
                    <a:pt x="28" y="220"/>
                  </a:lnTo>
                  <a:lnTo>
                    <a:pt x="18" y="216"/>
                  </a:lnTo>
                  <a:lnTo>
                    <a:pt x="10" y="209"/>
                  </a:lnTo>
                  <a:lnTo>
                    <a:pt x="5" y="201"/>
                  </a:lnTo>
                  <a:lnTo>
                    <a:pt x="0" y="186"/>
                  </a:lnTo>
                  <a:lnTo>
                    <a:pt x="0" y="172"/>
                  </a:lnTo>
                  <a:lnTo>
                    <a:pt x="6" y="159"/>
                  </a:lnTo>
                  <a:lnTo>
                    <a:pt x="18" y="147"/>
                  </a:lnTo>
                  <a:lnTo>
                    <a:pt x="30" y="134"/>
                  </a:lnTo>
                  <a:lnTo>
                    <a:pt x="40" y="119"/>
                  </a:lnTo>
                  <a:lnTo>
                    <a:pt x="46" y="102"/>
                  </a:lnTo>
                  <a:lnTo>
                    <a:pt x="49" y="83"/>
                  </a:lnTo>
                  <a:lnTo>
                    <a:pt x="52" y="64"/>
                  </a:lnTo>
                  <a:lnTo>
                    <a:pt x="63" y="45"/>
                  </a:lnTo>
                  <a:lnTo>
                    <a:pt x="78" y="27"/>
                  </a:lnTo>
                  <a:lnTo>
                    <a:pt x="100" y="11"/>
                  </a:lnTo>
                  <a:lnTo>
                    <a:pt x="112" y="5"/>
                  </a:lnTo>
                  <a:lnTo>
                    <a:pt x="128" y="1"/>
                  </a:lnTo>
                  <a:lnTo>
                    <a:pt x="142" y="0"/>
                  </a:lnTo>
                  <a:lnTo>
                    <a:pt x="159" y="0"/>
                  </a:lnTo>
                  <a:lnTo>
                    <a:pt x="177" y="4"/>
                  </a:lnTo>
                  <a:lnTo>
                    <a:pt x="198" y="9"/>
                  </a:lnTo>
                  <a:lnTo>
                    <a:pt x="218" y="16"/>
                  </a:lnTo>
                  <a:lnTo>
                    <a:pt x="241" y="27"/>
                  </a:lnTo>
                  <a:lnTo>
                    <a:pt x="262" y="37"/>
                  </a:lnTo>
                  <a:lnTo>
                    <a:pt x="281" y="50"/>
                  </a:lnTo>
                  <a:lnTo>
                    <a:pt x="297" y="60"/>
                  </a:lnTo>
                  <a:lnTo>
                    <a:pt x="310" y="71"/>
                  </a:lnTo>
                  <a:lnTo>
                    <a:pt x="319" y="82"/>
                  </a:lnTo>
                  <a:lnTo>
                    <a:pt x="326" y="93"/>
                  </a:lnTo>
                  <a:lnTo>
                    <a:pt x="330" y="103"/>
                  </a:lnTo>
                  <a:lnTo>
                    <a:pt x="332" y="115"/>
                  </a:lnTo>
                  <a:lnTo>
                    <a:pt x="330" y="134"/>
                  </a:lnTo>
                  <a:lnTo>
                    <a:pt x="326" y="151"/>
                  </a:lnTo>
                  <a:lnTo>
                    <a:pt x="321" y="163"/>
                  </a:lnTo>
                  <a:lnTo>
                    <a:pt x="313" y="172"/>
                  </a:lnTo>
                </a:path>
              </a:pathLst>
            </a:custGeom>
            <a:gradFill rotWithShape="0">
              <a:gsLst>
                <a:gs pos="0">
                  <a:srgbClr val="FC0128"/>
                </a:gs>
                <a:gs pos="100000">
                  <a:srgbClr val="7E0014"/>
                </a:gs>
              </a:gsLst>
              <a:path path="rect">
                <a:fillToRect l="50000" t="50000" r="50000" b="50000"/>
              </a:path>
            </a:gradFill>
            <a:ln w="12700" cap="rnd">
              <a:solidFill>
                <a:srgbClr val="000000"/>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527" name="Freeform 53"/>
            <p:cNvSpPr>
              <a:spLocks/>
            </p:cNvSpPr>
            <p:nvPr/>
          </p:nvSpPr>
          <p:spPr bwMode="auto">
            <a:xfrm>
              <a:off x="2846" y="3234"/>
              <a:ext cx="163" cy="145"/>
            </a:xfrm>
            <a:custGeom>
              <a:avLst/>
              <a:gdLst>
                <a:gd name="T0" fmla="*/ 7 w 163"/>
                <a:gd name="T1" fmla="*/ 65 h 145"/>
                <a:gd name="T2" fmla="*/ 0 w 163"/>
                <a:gd name="T3" fmla="*/ 90 h 145"/>
                <a:gd name="T4" fmla="*/ 0 w 163"/>
                <a:gd name="T5" fmla="*/ 110 h 145"/>
                <a:gd name="T6" fmla="*/ 9 w 163"/>
                <a:gd name="T7" fmla="*/ 125 h 145"/>
                <a:gd name="T8" fmla="*/ 25 w 163"/>
                <a:gd name="T9" fmla="*/ 136 h 145"/>
                <a:gd name="T10" fmla="*/ 68 w 163"/>
                <a:gd name="T11" fmla="*/ 144 h 145"/>
                <a:gd name="T12" fmla="*/ 115 w 163"/>
                <a:gd name="T13" fmla="*/ 136 h 145"/>
                <a:gd name="T14" fmla="*/ 135 w 163"/>
                <a:gd name="T15" fmla="*/ 123 h 145"/>
                <a:gd name="T16" fmla="*/ 149 w 163"/>
                <a:gd name="T17" fmla="*/ 103 h 145"/>
                <a:gd name="T18" fmla="*/ 157 w 163"/>
                <a:gd name="T19" fmla="*/ 77 h 145"/>
                <a:gd name="T20" fmla="*/ 162 w 163"/>
                <a:gd name="T21" fmla="*/ 51 h 145"/>
                <a:gd name="T22" fmla="*/ 160 w 163"/>
                <a:gd name="T23" fmla="*/ 28 h 145"/>
                <a:gd name="T24" fmla="*/ 153 w 163"/>
                <a:gd name="T25" fmla="*/ 9 h 145"/>
                <a:gd name="T26" fmla="*/ 139 w 163"/>
                <a:gd name="T27" fmla="*/ 0 h 145"/>
                <a:gd name="T28" fmla="*/ 122 w 163"/>
                <a:gd name="T29" fmla="*/ 2 h 145"/>
                <a:gd name="T30" fmla="*/ 102 w 163"/>
                <a:gd name="T31" fmla="*/ 14 h 145"/>
                <a:gd name="T32" fmla="*/ 85 w 163"/>
                <a:gd name="T33" fmla="*/ 28 h 145"/>
                <a:gd name="T34" fmla="*/ 76 w 163"/>
                <a:gd name="T35" fmla="*/ 48 h 145"/>
                <a:gd name="T36" fmla="*/ 82 w 163"/>
                <a:gd name="T37" fmla="*/ 74 h 145"/>
                <a:gd name="T38" fmla="*/ 90 w 163"/>
                <a:gd name="T39" fmla="*/ 89 h 145"/>
                <a:gd name="T40" fmla="*/ 96 w 163"/>
                <a:gd name="T41" fmla="*/ 105 h 145"/>
                <a:gd name="T42" fmla="*/ 93 w 163"/>
                <a:gd name="T43" fmla="*/ 119 h 145"/>
                <a:gd name="T44" fmla="*/ 73 w 163"/>
                <a:gd name="T45" fmla="*/ 125 h 145"/>
                <a:gd name="T46" fmla="*/ 58 w 163"/>
                <a:gd name="T47" fmla="*/ 122 h 145"/>
                <a:gd name="T48" fmla="*/ 51 w 163"/>
                <a:gd name="T49" fmla="*/ 108 h 145"/>
                <a:gd name="T50" fmla="*/ 49 w 163"/>
                <a:gd name="T51" fmla="*/ 90 h 145"/>
                <a:gd name="T52" fmla="*/ 49 w 163"/>
                <a:gd name="T53" fmla="*/ 71 h 145"/>
                <a:gd name="T54" fmla="*/ 48 w 163"/>
                <a:gd name="T55" fmla="*/ 54 h 145"/>
                <a:gd name="T56" fmla="*/ 42 w 163"/>
                <a:gd name="T57" fmla="*/ 46 h 145"/>
                <a:gd name="T58" fmla="*/ 29 w 163"/>
                <a:gd name="T59" fmla="*/ 48 h 145"/>
                <a:gd name="T60" fmla="*/ 7 w 163"/>
                <a:gd name="T61" fmla="*/ 66 h 145"/>
                <a:gd name="T62" fmla="*/ 7 w 163"/>
                <a:gd name="T63" fmla="*/ 65 h 14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3"/>
                <a:gd name="T97" fmla="*/ 0 h 145"/>
                <a:gd name="T98" fmla="*/ 163 w 163"/>
                <a:gd name="T99" fmla="*/ 145 h 14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3" h="145">
                  <a:moveTo>
                    <a:pt x="7" y="65"/>
                  </a:moveTo>
                  <a:lnTo>
                    <a:pt x="0" y="90"/>
                  </a:lnTo>
                  <a:lnTo>
                    <a:pt x="0" y="110"/>
                  </a:lnTo>
                  <a:lnTo>
                    <a:pt x="9" y="125"/>
                  </a:lnTo>
                  <a:lnTo>
                    <a:pt x="25" y="136"/>
                  </a:lnTo>
                  <a:lnTo>
                    <a:pt x="68" y="144"/>
                  </a:lnTo>
                  <a:lnTo>
                    <a:pt x="115" y="136"/>
                  </a:lnTo>
                  <a:lnTo>
                    <a:pt x="135" y="123"/>
                  </a:lnTo>
                  <a:lnTo>
                    <a:pt x="149" y="103"/>
                  </a:lnTo>
                  <a:lnTo>
                    <a:pt x="157" y="77"/>
                  </a:lnTo>
                  <a:lnTo>
                    <a:pt x="162" y="51"/>
                  </a:lnTo>
                  <a:lnTo>
                    <a:pt x="160" y="28"/>
                  </a:lnTo>
                  <a:lnTo>
                    <a:pt x="153" y="9"/>
                  </a:lnTo>
                  <a:lnTo>
                    <a:pt x="139" y="0"/>
                  </a:lnTo>
                  <a:lnTo>
                    <a:pt x="122" y="2"/>
                  </a:lnTo>
                  <a:lnTo>
                    <a:pt x="102" y="14"/>
                  </a:lnTo>
                  <a:lnTo>
                    <a:pt x="85" y="28"/>
                  </a:lnTo>
                  <a:lnTo>
                    <a:pt x="76" y="48"/>
                  </a:lnTo>
                  <a:lnTo>
                    <a:pt x="82" y="74"/>
                  </a:lnTo>
                  <a:lnTo>
                    <a:pt x="90" y="89"/>
                  </a:lnTo>
                  <a:lnTo>
                    <a:pt x="96" y="105"/>
                  </a:lnTo>
                  <a:lnTo>
                    <a:pt x="93" y="119"/>
                  </a:lnTo>
                  <a:lnTo>
                    <a:pt x="73" y="125"/>
                  </a:lnTo>
                  <a:lnTo>
                    <a:pt x="58" y="122"/>
                  </a:lnTo>
                  <a:lnTo>
                    <a:pt x="51" y="108"/>
                  </a:lnTo>
                  <a:lnTo>
                    <a:pt x="49" y="90"/>
                  </a:lnTo>
                  <a:lnTo>
                    <a:pt x="49" y="71"/>
                  </a:lnTo>
                  <a:lnTo>
                    <a:pt x="48" y="54"/>
                  </a:lnTo>
                  <a:lnTo>
                    <a:pt x="42" y="46"/>
                  </a:lnTo>
                  <a:lnTo>
                    <a:pt x="29" y="48"/>
                  </a:lnTo>
                  <a:lnTo>
                    <a:pt x="7" y="66"/>
                  </a:lnTo>
                  <a:lnTo>
                    <a:pt x="7" y="65"/>
                  </a:lnTo>
                </a:path>
              </a:pathLst>
            </a:custGeom>
            <a:solidFill>
              <a:srgbClr val="88888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28" name="Freeform 54"/>
            <p:cNvSpPr>
              <a:spLocks/>
            </p:cNvSpPr>
            <p:nvPr/>
          </p:nvSpPr>
          <p:spPr bwMode="auto">
            <a:xfrm>
              <a:off x="2846" y="3234"/>
              <a:ext cx="170" cy="151"/>
            </a:xfrm>
            <a:custGeom>
              <a:avLst/>
              <a:gdLst>
                <a:gd name="T0" fmla="*/ 7 w 170"/>
                <a:gd name="T1" fmla="*/ 68 h 151"/>
                <a:gd name="T2" fmla="*/ 0 w 170"/>
                <a:gd name="T3" fmla="*/ 94 h 151"/>
                <a:gd name="T4" fmla="*/ 0 w 170"/>
                <a:gd name="T5" fmla="*/ 116 h 151"/>
                <a:gd name="T6" fmla="*/ 10 w 170"/>
                <a:gd name="T7" fmla="*/ 130 h 151"/>
                <a:gd name="T8" fmla="*/ 27 w 170"/>
                <a:gd name="T9" fmla="*/ 141 h 151"/>
                <a:gd name="T10" fmla="*/ 71 w 170"/>
                <a:gd name="T11" fmla="*/ 150 h 151"/>
                <a:gd name="T12" fmla="*/ 120 w 170"/>
                <a:gd name="T13" fmla="*/ 141 h 151"/>
                <a:gd name="T14" fmla="*/ 140 w 170"/>
                <a:gd name="T15" fmla="*/ 128 h 151"/>
                <a:gd name="T16" fmla="*/ 156 w 170"/>
                <a:gd name="T17" fmla="*/ 106 h 151"/>
                <a:gd name="T18" fmla="*/ 164 w 170"/>
                <a:gd name="T19" fmla="*/ 80 h 151"/>
                <a:gd name="T20" fmla="*/ 169 w 170"/>
                <a:gd name="T21" fmla="*/ 53 h 151"/>
                <a:gd name="T22" fmla="*/ 167 w 170"/>
                <a:gd name="T23" fmla="*/ 29 h 151"/>
                <a:gd name="T24" fmla="*/ 159 w 170"/>
                <a:gd name="T25" fmla="*/ 10 h 151"/>
                <a:gd name="T26" fmla="*/ 145 w 170"/>
                <a:gd name="T27" fmla="*/ 0 h 151"/>
                <a:gd name="T28" fmla="*/ 127 w 170"/>
                <a:gd name="T29" fmla="*/ 3 h 151"/>
                <a:gd name="T30" fmla="*/ 106 w 170"/>
                <a:gd name="T31" fmla="*/ 15 h 151"/>
                <a:gd name="T32" fmla="*/ 88 w 170"/>
                <a:gd name="T33" fmla="*/ 29 h 151"/>
                <a:gd name="T34" fmla="*/ 80 w 170"/>
                <a:gd name="T35" fmla="*/ 49 h 151"/>
                <a:gd name="T36" fmla="*/ 86 w 170"/>
                <a:gd name="T37" fmla="*/ 76 h 151"/>
                <a:gd name="T38" fmla="*/ 94 w 170"/>
                <a:gd name="T39" fmla="*/ 91 h 151"/>
                <a:gd name="T40" fmla="*/ 100 w 170"/>
                <a:gd name="T41" fmla="*/ 108 h 151"/>
                <a:gd name="T42" fmla="*/ 97 w 170"/>
                <a:gd name="T43" fmla="*/ 123 h 151"/>
                <a:gd name="T44" fmla="*/ 76 w 170"/>
                <a:gd name="T45" fmla="*/ 130 h 151"/>
                <a:gd name="T46" fmla="*/ 60 w 170"/>
                <a:gd name="T47" fmla="*/ 127 h 151"/>
                <a:gd name="T48" fmla="*/ 53 w 170"/>
                <a:gd name="T49" fmla="*/ 113 h 151"/>
                <a:gd name="T50" fmla="*/ 51 w 170"/>
                <a:gd name="T51" fmla="*/ 94 h 151"/>
                <a:gd name="T52" fmla="*/ 51 w 170"/>
                <a:gd name="T53" fmla="*/ 75 h 151"/>
                <a:gd name="T54" fmla="*/ 50 w 170"/>
                <a:gd name="T55" fmla="*/ 58 h 151"/>
                <a:gd name="T56" fmla="*/ 44 w 170"/>
                <a:gd name="T57" fmla="*/ 48 h 151"/>
                <a:gd name="T58" fmla="*/ 30 w 170"/>
                <a:gd name="T59" fmla="*/ 49 h 151"/>
                <a:gd name="T60" fmla="*/ 7 w 170"/>
                <a:gd name="T61" fmla="*/ 69 h 15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70"/>
                <a:gd name="T94" fmla="*/ 0 h 151"/>
                <a:gd name="T95" fmla="*/ 170 w 170"/>
                <a:gd name="T96" fmla="*/ 151 h 15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70" h="151">
                  <a:moveTo>
                    <a:pt x="7" y="68"/>
                  </a:moveTo>
                  <a:lnTo>
                    <a:pt x="0" y="94"/>
                  </a:lnTo>
                  <a:lnTo>
                    <a:pt x="0" y="116"/>
                  </a:lnTo>
                  <a:lnTo>
                    <a:pt x="10" y="130"/>
                  </a:lnTo>
                  <a:lnTo>
                    <a:pt x="27" y="141"/>
                  </a:lnTo>
                  <a:lnTo>
                    <a:pt x="71" y="150"/>
                  </a:lnTo>
                  <a:lnTo>
                    <a:pt x="120" y="141"/>
                  </a:lnTo>
                  <a:lnTo>
                    <a:pt x="140" y="128"/>
                  </a:lnTo>
                  <a:lnTo>
                    <a:pt x="156" y="106"/>
                  </a:lnTo>
                  <a:lnTo>
                    <a:pt x="164" y="80"/>
                  </a:lnTo>
                  <a:lnTo>
                    <a:pt x="169" y="53"/>
                  </a:lnTo>
                  <a:lnTo>
                    <a:pt x="167" y="29"/>
                  </a:lnTo>
                  <a:lnTo>
                    <a:pt x="159" y="10"/>
                  </a:lnTo>
                  <a:lnTo>
                    <a:pt x="145" y="0"/>
                  </a:lnTo>
                  <a:lnTo>
                    <a:pt x="127" y="3"/>
                  </a:lnTo>
                  <a:lnTo>
                    <a:pt x="106" y="15"/>
                  </a:lnTo>
                  <a:lnTo>
                    <a:pt x="88" y="29"/>
                  </a:lnTo>
                  <a:lnTo>
                    <a:pt x="80" y="49"/>
                  </a:lnTo>
                  <a:lnTo>
                    <a:pt x="86" y="76"/>
                  </a:lnTo>
                  <a:lnTo>
                    <a:pt x="94" y="91"/>
                  </a:lnTo>
                  <a:lnTo>
                    <a:pt x="100" y="108"/>
                  </a:lnTo>
                  <a:lnTo>
                    <a:pt x="97" y="123"/>
                  </a:lnTo>
                  <a:lnTo>
                    <a:pt x="76" y="130"/>
                  </a:lnTo>
                  <a:lnTo>
                    <a:pt x="60" y="127"/>
                  </a:lnTo>
                  <a:lnTo>
                    <a:pt x="53" y="113"/>
                  </a:lnTo>
                  <a:lnTo>
                    <a:pt x="51" y="94"/>
                  </a:lnTo>
                  <a:lnTo>
                    <a:pt x="51" y="75"/>
                  </a:lnTo>
                  <a:lnTo>
                    <a:pt x="50" y="58"/>
                  </a:lnTo>
                  <a:lnTo>
                    <a:pt x="44" y="48"/>
                  </a:lnTo>
                  <a:lnTo>
                    <a:pt x="30" y="49"/>
                  </a:lnTo>
                  <a:lnTo>
                    <a:pt x="7" y="69"/>
                  </a:lnTo>
                </a:path>
              </a:pathLst>
            </a:custGeom>
            <a:gradFill rotWithShape="0">
              <a:gsLst>
                <a:gs pos="0">
                  <a:srgbClr val="919191"/>
                </a:gs>
                <a:gs pos="50000">
                  <a:srgbClr val="828282"/>
                </a:gs>
                <a:gs pos="100000">
                  <a:srgbClr val="919191"/>
                </a:gs>
              </a:gsLst>
              <a:lin ang="5400000" scaled="1"/>
            </a:gradFill>
            <a:ln w="12700" cap="rnd">
              <a:solidFill>
                <a:srgbClr val="000000"/>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529" name="Oval 55"/>
            <p:cNvSpPr>
              <a:spLocks noChangeArrowheads="1"/>
            </p:cNvSpPr>
            <p:nvPr/>
          </p:nvSpPr>
          <p:spPr bwMode="auto">
            <a:xfrm>
              <a:off x="2900" y="3400"/>
              <a:ext cx="16" cy="8"/>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530" name="Line 56"/>
            <p:cNvSpPr>
              <a:spLocks noChangeShapeType="1"/>
            </p:cNvSpPr>
            <p:nvPr/>
          </p:nvSpPr>
          <p:spPr bwMode="auto">
            <a:xfrm>
              <a:off x="2852" y="3237"/>
              <a:ext cx="1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531" name="Line 57"/>
            <p:cNvSpPr>
              <a:spLocks noChangeShapeType="1"/>
            </p:cNvSpPr>
            <p:nvPr/>
          </p:nvSpPr>
          <p:spPr bwMode="auto">
            <a:xfrm>
              <a:off x="2847" y="3239"/>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532" name="Freeform 58"/>
            <p:cNvSpPr>
              <a:spLocks/>
            </p:cNvSpPr>
            <p:nvPr/>
          </p:nvSpPr>
          <p:spPr bwMode="auto">
            <a:xfrm>
              <a:off x="2835" y="3248"/>
              <a:ext cx="16" cy="16"/>
            </a:xfrm>
            <a:custGeom>
              <a:avLst/>
              <a:gdLst>
                <a:gd name="T0" fmla="*/ 7 w 16"/>
                <a:gd name="T1" fmla="*/ 0 h 16"/>
                <a:gd name="T2" fmla="*/ 2 w 16"/>
                <a:gd name="T3" fmla="*/ 5 h 16"/>
                <a:gd name="T4" fmla="*/ 0 w 16"/>
                <a:gd name="T5" fmla="*/ 8 h 16"/>
                <a:gd name="T6" fmla="*/ 2 w 16"/>
                <a:gd name="T7" fmla="*/ 14 h 16"/>
                <a:gd name="T8" fmla="*/ 12 w 16"/>
                <a:gd name="T9" fmla="*/ 15 h 16"/>
                <a:gd name="T10" fmla="*/ 15 w 16"/>
                <a:gd name="T11" fmla="*/ 12 h 16"/>
                <a:gd name="T12" fmla="*/ 13 w 16"/>
                <a:gd name="T13" fmla="*/ 7 h 16"/>
                <a:gd name="T14" fmla="*/ 9 w 16"/>
                <a:gd name="T15" fmla="*/ 2 h 16"/>
                <a:gd name="T16" fmla="*/ 7 w 16"/>
                <a:gd name="T17" fmla="*/ 1 h 16"/>
                <a:gd name="T18" fmla="*/ 7 w 16"/>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6"/>
                <a:gd name="T32" fmla="*/ 16 w 16"/>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6">
                  <a:moveTo>
                    <a:pt x="7" y="0"/>
                  </a:moveTo>
                  <a:lnTo>
                    <a:pt x="2" y="5"/>
                  </a:lnTo>
                  <a:lnTo>
                    <a:pt x="0" y="8"/>
                  </a:lnTo>
                  <a:lnTo>
                    <a:pt x="2" y="14"/>
                  </a:lnTo>
                  <a:lnTo>
                    <a:pt x="12" y="15"/>
                  </a:lnTo>
                  <a:lnTo>
                    <a:pt x="15" y="12"/>
                  </a:lnTo>
                  <a:lnTo>
                    <a:pt x="13" y="7"/>
                  </a:lnTo>
                  <a:lnTo>
                    <a:pt x="9" y="2"/>
                  </a:lnTo>
                  <a:lnTo>
                    <a:pt x="7" y="1"/>
                  </a:lnTo>
                  <a:lnTo>
                    <a:pt x="7"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33" name="Freeform 59"/>
            <p:cNvSpPr>
              <a:spLocks/>
            </p:cNvSpPr>
            <p:nvPr/>
          </p:nvSpPr>
          <p:spPr bwMode="auto">
            <a:xfrm>
              <a:off x="2835" y="3248"/>
              <a:ext cx="22" cy="22"/>
            </a:xfrm>
            <a:custGeom>
              <a:avLst/>
              <a:gdLst>
                <a:gd name="T0" fmla="*/ 9 w 22"/>
                <a:gd name="T1" fmla="*/ 0 h 22"/>
                <a:gd name="T2" fmla="*/ 4 w 22"/>
                <a:gd name="T3" fmla="*/ 6 h 22"/>
                <a:gd name="T4" fmla="*/ 0 w 22"/>
                <a:gd name="T5" fmla="*/ 11 h 22"/>
                <a:gd name="T6" fmla="*/ 4 w 22"/>
                <a:gd name="T7" fmla="*/ 20 h 22"/>
                <a:gd name="T8" fmla="*/ 16 w 22"/>
                <a:gd name="T9" fmla="*/ 21 h 22"/>
                <a:gd name="T10" fmla="*/ 21 w 22"/>
                <a:gd name="T11" fmla="*/ 16 h 22"/>
                <a:gd name="T12" fmla="*/ 19 w 22"/>
                <a:gd name="T13" fmla="*/ 9 h 22"/>
                <a:gd name="T14" fmla="*/ 14 w 22"/>
                <a:gd name="T15" fmla="*/ 1 h 22"/>
                <a:gd name="T16" fmla="*/ 9 w 22"/>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2"/>
                <a:gd name="T29" fmla="*/ 22 w 22"/>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2">
                  <a:moveTo>
                    <a:pt x="9" y="0"/>
                  </a:moveTo>
                  <a:lnTo>
                    <a:pt x="4" y="6"/>
                  </a:lnTo>
                  <a:lnTo>
                    <a:pt x="0" y="11"/>
                  </a:lnTo>
                  <a:lnTo>
                    <a:pt x="4" y="20"/>
                  </a:lnTo>
                  <a:lnTo>
                    <a:pt x="16" y="21"/>
                  </a:lnTo>
                  <a:lnTo>
                    <a:pt x="21" y="16"/>
                  </a:lnTo>
                  <a:lnTo>
                    <a:pt x="19" y="9"/>
                  </a:lnTo>
                  <a:lnTo>
                    <a:pt x="14" y="1"/>
                  </a:lnTo>
                  <a:lnTo>
                    <a:pt x="9"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34" name="Oval 60"/>
            <p:cNvSpPr>
              <a:spLocks noChangeArrowheads="1"/>
            </p:cNvSpPr>
            <p:nvPr/>
          </p:nvSpPr>
          <p:spPr bwMode="auto">
            <a:xfrm>
              <a:off x="2865" y="3389"/>
              <a:ext cx="7" cy="7"/>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535" name="Oval 61"/>
            <p:cNvSpPr>
              <a:spLocks noChangeArrowheads="1"/>
            </p:cNvSpPr>
            <p:nvPr/>
          </p:nvSpPr>
          <p:spPr bwMode="auto">
            <a:xfrm>
              <a:off x="3013" y="3373"/>
              <a:ext cx="8" cy="8"/>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536" name="Oval 62"/>
            <p:cNvSpPr>
              <a:spLocks noChangeArrowheads="1"/>
            </p:cNvSpPr>
            <p:nvPr/>
          </p:nvSpPr>
          <p:spPr bwMode="auto">
            <a:xfrm>
              <a:off x="2964" y="3246"/>
              <a:ext cx="7" cy="8"/>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537" name="Oval 63"/>
            <p:cNvSpPr>
              <a:spLocks noChangeArrowheads="1"/>
            </p:cNvSpPr>
            <p:nvPr/>
          </p:nvSpPr>
          <p:spPr bwMode="auto">
            <a:xfrm>
              <a:off x="2908" y="3219"/>
              <a:ext cx="16" cy="8"/>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538" name="Freeform 64"/>
            <p:cNvSpPr>
              <a:spLocks/>
            </p:cNvSpPr>
            <p:nvPr/>
          </p:nvSpPr>
          <p:spPr bwMode="auto">
            <a:xfrm>
              <a:off x="3043" y="3305"/>
              <a:ext cx="18" cy="16"/>
            </a:xfrm>
            <a:custGeom>
              <a:avLst/>
              <a:gdLst>
                <a:gd name="T0" fmla="*/ 9 w 18"/>
                <a:gd name="T1" fmla="*/ 0 h 16"/>
                <a:gd name="T2" fmla="*/ 4 w 18"/>
                <a:gd name="T3" fmla="*/ 5 h 16"/>
                <a:gd name="T4" fmla="*/ 0 w 18"/>
                <a:gd name="T5" fmla="*/ 8 h 16"/>
                <a:gd name="T6" fmla="*/ 4 w 18"/>
                <a:gd name="T7" fmla="*/ 14 h 16"/>
                <a:gd name="T8" fmla="*/ 14 w 18"/>
                <a:gd name="T9" fmla="*/ 15 h 16"/>
                <a:gd name="T10" fmla="*/ 17 w 18"/>
                <a:gd name="T11" fmla="*/ 12 h 16"/>
                <a:gd name="T12" fmla="*/ 15 w 18"/>
                <a:gd name="T13" fmla="*/ 7 h 16"/>
                <a:gd name="T14" fmla="*/ 11 w 18"/>
                <a:gd name="T15" fmla="*/ 2 h 16"/>
                <a:gd name="T16" fmla="*/ 9 w 18"/>
                <a:gd name="T17" fmla="*/ 1 h 16"/>
                <a:gd name="T18" fmla="*/ 9 w 18"/>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6"/>
                <a:gd name="T32" fmla="*/ 18 w 18"/>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6">
                  <a:moveTo>
                    <a:pt x="9" y="0"/>
                  </a:moveTo>
                  <a:lnTo>
                    <a:pt x="4" y="5"/>
                  </a:lnTo>
                  <a:lnTo>
                    <a:pt x="0" y="8"/>
                  </a:lnTo>
                  <a:lnTo>
                    <a:pt x="4" y="14"/>
                  </a:lnTo>
                  <a:lnTo>
                    <a:pt x="14" y="15"/>
                  </a:lnTo>
                  <a:lnTo>
                    <a:pt x="17" y="12"/>
                  </a:lnTo>
                  <a:lnTo>
                    <a:pt x="15" y="7"/>
                  </a:lnTo>
                  <a:lnTo>
                    <a:pt x="11" y="2"/>
                  </a:lnTo>
                  <a:lnTo>
                    <a:pt x="9" y="1"/>
                  </a:lnTo>
                  <a:lnTo>
                    <a:pt x="9"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39" name="Freeform 65"/>
            <p:cNvSpPr>
              <a:spLocks/>
            </p:cNvSpPr>
            <p:nvPr/>
          </p:nvSpPr>
          <p:spPr bwMode="auto">
            <a:xfrm>
              <a:off x="3043" y="3305"/>
              <a:ext cx="23" cy="21"/>
            </a:xfrm>
            <a:custGeom>
              <a:avLst/>
              <a:gdLst>
                <a:gd name="T0" fmla="*/ 10 w 23"/>
                <a:gd name="T1" fmla="*/ 0 h 21"/>
                <a:gd name="T2" fmla="*/ 5 w 23"/>
                <a:gd name="T3" fmla="*/ 6 h 21"/>
                <a:gd name="T4" fmla="*/ 0 w 23"/>
                <a:gd name="T5" fmla="*/ 10 h 21"/>
                <a:gd name="T6" fmla="*/ 5 w 23"/>
                <a:gd name="T7" fmla="*/ 19 h 21"/>
                <a:gd name="T8" fmla="*/ 17 w 23"/>
                <a:gd name="T9" fmla="*/ 20 h 21"/>
                <a:gd name="T10" fmla="*/ 22 w 23"/>
                <a:gd name="T11" fmla="*/ 16 h 21"/>
                <a:gd name="T12" fmla="*/ 20 w 23"/>
                <a:gd name="T13" fmla="*/ 9 h 21"/>
                <a:gd name="T14" fmla="*/ 15 w 23"/>
                <a:gd name="T15" fmla="*/ 1 h 21"/>
                <a:gd name="T16" fmla="*/ 10 w 2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1"/>
                <a:gd name="T29" fmla="*/ 23 w 23"/>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1">
                  <a:moveTo>
                    <a:pt x="10" y="0"/>
                  </a:moveTo>
                  <a:lnTo>
                    <a:pt x="5" y="6"/>
                  </a:lnTo>
                  <a:lnTo>
                    <a:pt x="0" y="10"/>
                  </a:lnTo>
                  <a:lnTo>
                    <a:pt x="5" y="19"/>
                  </a:lnTo>
                  <a:lnTo>
                    <a:pt x="17" y="20"/>
                  </a:lnTo>
                  <a:lnTo>
                    <a:pt x="22" y="16"/>
                  </a:lnTo>
                  <a:lnTo>
                    <a:pt x="20" y="9"/>
                  </a:lnTo>
                  <a:lnTo>
                    <a:pt x="15" y="1"/>
                  </a:lnTo>
                  <a:lnTo>
                    <a:pt x="1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40" name="Oval 66"/>
            <p:cNvSpPr>
              <a:spLocks noChangeArrowheads="1"/>
            </p:cNvSpPr>
            <p:nvPr/>
          </p:nvSpPr>
          <p:spPr bwMode="auto">
            <a:xfrm>
              <a:off x="2825" y="3316"/>
              <a:ext cx="8" cy="8"/>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541" name="Oval 67"/>
            <p:cNvSpPr>
              <a:spLocks noChangeArrowheads="1"/>
            </p:cNvSpPr>
            <p:nvPr/>
          </p:nvSpPr>
          <p:spPr bwMode="auto">
            <a:xfrm>
              <a:off x="2979" y="3395"/>
              <a:ext cx="7" cy="7"/>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542" name="Oval 68"/>
            <p:cNvSpPr>
              <a:spLocks noChangeArrowheads="1"/>
            </p:cNvSpPr>
            <p:nvPr/>
          </p:nvSpPr>
          <p:spPr bwMode="auto">
            <a:xfrm>
              <a:off x="3052" y="3275"/>
              <a:ext cx="8" cy="8"/>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543" name="Oval 69"/>
            <p:cNvSpPr>
              <a:spLocks noChangeArrowheads="1"/>
            </p:cNvSpPr>
            <p:nvPr/>
          </p:nvSpPr>
          <p:spPr bwMode="auto">
            <a:xfrm>
              <a:off x="2804" y="3393"/>
              <a:ext cx="7" cy="7"/>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544" name="Freeform 70"/>
            <p:cNvSpPr>
              <a:spLocks/>
            </p:cNvSpPr>
            <p:nvPr/>
          </p:nvSpPr>
          <p:spPr bwMode="auto">
            <a:xfrm>
              <a:off x="2798" y="3348"/>
              <a:ext cx="16" cy="16"/>
            </a:xfrm>
            <a:custGeom>
              <a:avLst/>
              <a:gdLst>
                <a:gd name="T0" fmla="*/ 8 w 16"/>
                <a:gd name="T1" fmla="*/ 0 h 16"/>
                <a:gd name="T2" fmla="*/ 3 w 16"/>
                <a:gd name="T3" fmla="*/ 4 h 16"/>
                <a:gd name="T4" fmla="*/ 0 w 16"/>
                <a:gd name="T5" fmla="*/ 8 h 16"/>
                <a:gd name="T6" fmla="*/ 3 w 16"/>
                <a:gd name="T7" fmla="*/ 14 h 16"/>
                <a:gd name="T8" fmla="*/ 12 w 16"/>
                <a:gd name="T9" fmla="*/ 15 h 16"/>
                <a:gd name="T10" fmla="*/ 15 w 16"/>
                <a:gd name="T11" fmla="*/ 12 h 16"/>
                <a:gd name="T12" fmla="*/ 13 w 16"/>
                <a:gd name="T13" fmla="*/ 8 h 16"/>
                <a:gd name="T14" fmla="*/ 9 w 16"/>
                <a:gd name="T15" fmla="*/ 2 h 16"/>
                <a:gd name="T16" fmla="*/ 8 w 16"/>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8" y="0"/>
                  </a:moveTo>
                  <a:lnTo>
                    <a:pt x="3" y="4"/>
                  </a:lnTo>
                  <a:lnTo>
                    <a:pt x="0" y="8"/>
                  </a:lnTo>
                  <a:lnTo>
                    <a:pt x="3" y="14"/>
                  </a:lnTo>
                  <a:lnTo>
                    <a:pt x="12" y="15"/>
                  </a:lnTo>
                  <a:lnTo>
                    <a:pt x="15" y="12"/>
                  </a:lnTo>
                  <a:lnTo>
                    <a:pt x="13" y="8"/>
                  </a:lnTo>
                  <a:lnTo>
                    <a:pt x="9" y="2"/>
                  </a:lnTo>
                  <a:lnTo>
                    <a:pt x="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545" name="Freeform 71"/>
            <p:cNvSpPr>
              <a:spLocks/>
            </p:cNvSpPr>
            <p:nvPr/>
          </p:nvSpPr>
          <p:spPr bwMode="auto">
            <a:xfrm>
              <a:off x="2798" y="3348"/>
              <a:ext cx="23" cy="21"/>
            </a:xfrm>
            <a:custGeom>
              <a:avLst/>
              <a:gdLst>
                <a:gd name="T0" fmla="*/ 11 w 23"/>
                <a:gd name="T1" fmla="*/ 0 h 21"/>
                <a:gd name="T2" fmla="*/ 5 w 23"/>
                <a:gd name="T3" fmla="*/ 5 h 21"/>
                <a:gd name="T4" fmla="*/ 0 w 23"/>
                <a:gd name="T5" fmla="*/ 11 h 21"/>
                <a:gd name="T6" fmla="*/ 5 w 23"/>
                <a:gd name="T7" fmla="*/ 19 h 21"/>
                <a:gd name="T8" fmla="*/ 17 w 23"/>
                <a:gd name="T9" fmla="*/ 20 h 21"/>
                <a:gd name="T10" fmla="*/ 22 w 23"/>
                <a:gd name="T11" fmla="*/ 16 h 21"/>
                <a:gd name="T12" fmla="*/ 20 w 23"/>
                <a:gd name="T13" fmla="*/ 9 h 21"/>
                <a:gd name="T14" fmla="*/ 14 w 23"/>
                <a:gd name="T15" fmla="*/ 1 h 21"/>
                <a:gd name="T16" fmla="*/ 11 w 2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1"/>
                <a:gd name="T29" fmla="*/ 23 w 23"/>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1">
                  <a:moveTo>
                    <a:pt x="11" y="0"/>
                  </a:moveTo>
                  <a:lnTo>
                    <a:pt x="5" y="5"/>
                  </a:lnTo>
                  <a:lnTo>
                    <a:pt x="0" y="11"/>
                  </a:lnTo>
                  <a:lnTo>
                    <a:pt x="5" y="19"/>
                  </a:lnTo>
                  <a:lnTo>
                    <a:pt x="17" y="20"/>
                  </a:lnTo>
                  <a:lnTo>
                    <a:pt x="22" y="16"/>
                  </a:lnTo>
                  <a:lnTo>
                    <a:pt x="20" y="9"/>
                  </a:lnTo>
                  <a:lnTo>
                    <a:pt x="14" y="1"/>
                  </a:lnTo>
                  <a:lnTo>
                    <a:pt x="1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grpSp>
      <p:sp>
        <p:nvSpPr>
          <p:cNvPr id="44036" name="Rectangle 72"/>
          <p:cNvSpPr>
            <a:spLocks noChangeArrowheads="1"/>
          </p:cNvSpPr>
          <p:nvPr/>
        </p:nvSpPr>
        <p:spPr bwMode="auto">
          <a:xfrm>
            <a:off x="1154113" y="5876925"/>
            <a:ext cx="24717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225" tIns="11112" rIns="22225" bIns="11112">
            <a:spAutoFit/>
          </a:bodyPr>
          <a:lstStyle/>
          <a:p>
            <a:pPr algn="ctr" defTabSz="854075" eaLnBrk="0" fontAlgn="base" hangingPunct="0">
              <a:lnSpc>
                <a:spcPts val="1700"/>
              </a:lnSpc>
              <a:spcBef>
                <a:spcPct val="0"/>
              </a:spcBef>
              <a:spcAft>
                <a:spcPct val="0"/>
              </a:spcAft>
            </a:pPr>
            <a:r>
              <a:rPr lang="en-US" sz="1600">
                <a:solidFill>
                  <a:srgbClr val="0079BC"/>
                </a:solidFill>
                <a:ea typeface="ＭＳ Ｐゴシック" charset="0"/>
              </a:rPr>
              <a:t>Cellules inflammatoires</a:t>
            </a:r>
          </a:p>
          <a:p>
            <a:pPr algn="ctr" defTabSz="854075" eaLnBrk="0" fontAlgn="base" hangingPunct="0">
              <a:lnSpc>
                <a:spcPts val="1700"/>
              </a:lnSpc>
              <a:spcBef>
                <a:spcPct val="0"/>
              </a:spcBef>
              <a:spcAft>
                <a:spcPct val="0"/>
              </a:spcAft>
            </a:pPr>
            <a:r>
              <a:rPr lang="en-US" sz="1600">
                <a:solidFill>
                  <a:srgbClr val="0079BC"/>
                </a:solidFill>
                <a:ea typeface="ＭＳ Ｐゴシック" charset="0"/>
              </a:rPr>
              <a:t>(Mastocytes, Eosinophiles)</a:t>
            </a:r>
          </a:p>
        </p:txBody>
      </p:sp>
      <p:sp>
        <p:nvSpPr>
          <p:cNvPr id="44037" name="Oval 73"/>
          <p:cNvSpPr>
            <a:spLocks noChangeArrowheads="1"/>
          </p:cNvSpPr>
          <p:nvPr/>
        </p:nvSpPr>
        <p:spPr bwMode="auto">
          <a:xfrm>
            <a:off x="1728788" y="4435475"/>
            <a:ext cx="604837" cy="5588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038" name="Oval 74"/>
          <p:cNvSpPr>
            <a:spLocks noChangeArrowheads="1"/>
          </p:cNvSpPr>
          <p:nvPr/>
        </p:nvSpPr>
        <p:spPr bwMode="auto">
          <a:xfrm>
            <a:off x="7264400" y="3787775"/>
            <a:ext cx="39688" cy="46038"/>
          </a:xfrm>
          <a:prstGeom prst="ellipse">
            <a:avLst/>
          </a:prstGeom>
          <a:solidFill>
            <a:srgbClr val="FF00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039" name="Freeform 75"/>
          <p:cNvSpPr>
            <a:spLocks/>
          </p:cNvSpPr>
          <p:nvPr/>
        </p:nvSpPr>
        <p:spPr bwMode="auto">
          <a:xfrm>
            <a:off x="2292350" y="2543175"/>
            <a:ext cx="153988" cy="522288"/>
          </a:xfrm>
          <a:custGeom>
            <a:avLst/>
            <a:gdLst>
              <a:gd name="T0" fmla="*/ 0 w 101"/>
              <a:gd name="T1" fmla="*/ 2147483647 h 352"/>
              <a:gd name="T2" fmla="*/ 2147483647 w 101"/>
              <a:gd name="T3" fmla="*/ 0 h 352"/>
              <a:gd name="T4" fmla="*/ 2147483647 w 101"/>
              <a:gd name="T5" fmla="*/ 2147483647 h 352"/>
              <a:gd name="T6" fmla="*/ 2147483647 w 101"/>
              <a:gd name="T7" fmla="*/ 2147483647 h 352"/>
              <a:gd name="T8" fmla="*/ 0 w 101"/>
              <a:gd name="T9" fmla="*/ 2147483647 h 352"/>
              <a:gd name="T10" fmla="*/ 0 60000 65536"/>
              <a:gd name="T11" fmla="*/ 0 60000 65536"/>
              <a:gd name="T12" fmla="*/ 0 60000 65536"/>
              <a:gd name="T13" fmla="*/ 0 60000 65536"/>
              <a:gd name="T14" fmla="*/ 0 60000 65536"/>
              <a:gd name="T15" fmla="*/ 0 w 101"/>
              <a:gd name="T16" fmla="*/ 0 h 352"/>
              <a:gd name="T17" fmla="*/ 101 w 101"/>
              <a:gd name="T18" fmla="*/ 352 h 352"/>
            </a:gdLst>
            <a:ahLst/>
            <a:cxnLst>
              <a:cxn ang="T10">
                <a:pos x="T0" y="T1"/>
              </a:cxn>
              <a:cxn ang="T11">
                <a:pos x="T2" y="T3"/>
              </a:cxn>
              <a:cxn ang="T12">
                <a:pos x="T4" y="T5"/>
              </a:cxn>
              <a:cxn ang="T13">
                <a:pos x="T6" y="T7"/>
              </a:cxn>
              <a:cxn ang="T14">
                <a:pos x="T8" y="T9"/>
              </a:cxn>
            </a:cxnLst>
            <a:rect l="T15" t="T16" r="T17" b="T18"/>
            <a:pathLst>
              <a:path w="101" h="352">
                <a:moveTo>
                  <a:pt x="0" y="7"/>
                </a:moveTo>
                <a:lnTo>
                  <a:pt x="40" y="0"/>
                </a:lnTo>
                <a:lnTo>
                  <a:pt x="100" y="344"/>
                </a:lnTo>
                <a:lnTo>
                  <a:pt x="59" y="351"/>
                </a:lnTo>
                <a:lnTo>
                  <a:pt x="0" y="7"/>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040" name="Freeform 76"/>
          <p:cNvSpPr>
            <a:spLocks/>
          </p:cNvSpPr>
          <p:nvPr/>
        </p:nvSpPr>
        <p:spPr bwMode="auto">
          <a:xfrm>
            <a:off x="2651125" y="3405188"/>
            <a:ext cx="119063" cy="90487"/>
          </a:xfrm>
          <a:custGeom>
            <a:avLst/>
            <a:gdLst>
              <a:gd name="T0" fmla="*/ 2147483647 w 79"/>
              <a:gd name="T1" fmla="*/ 2147483647 h 61"/>
              <a:gd name="T2" fmla="*/ 2147483647 w 79"/>
              <a:gd name="T3" fmla="*/ 0 h 61"/>
              <a:gd name="T4" fmla="*/ 2147483647 w 79"/>
              <a:gd name="T5" fmla="*/ 0 h 61"/>
              <a:gd name="T6" fmla="*/ 2147483647 w 79"/>
              <a:gd name="T7" fmla="*/ 2147483647 h 61"/>
              <a:gd name="T8" fmla="*/ 2147483647 w 79"/>
              <a:gd name="T9" fmla="*/ 2147483647 h 61"/>
              <a:gd name="T10" fmla="*/ 2147483647 w 79"/>
              <a:gd name="T11" fmla="*/ 2147483647 h 61"/>
              <a:gd name="T12" fmla="*/ 2147483647 w 79"/>
              <a:gd name="T13" fmla="*/ 2147483647 h 61"/>
              <a:gd name="T14" fmla="*/ 2147483647 w 79"/>
              <a:gd name="T15" fmla="*/ 2147483647 h 61"/>
              <a:gd name="T16" fmla="*/ 2147483647 w 79"/>
              <a:gd name="T17" fmla="*/ 2147483647 h 61"/>
              <a:gd name="T18" fmla="*/ 2147483647 w 79"/>
              <a:gd name="T19" fmla="*/ 2147483647 h 61"/>
              <a:gd name="T20" fmla="*/ 0 w 79"/>
              <a:gd name="T21" fmla="*/ 2147483647 h 61"/>
              <a:gd name="T22" fmla="*/ 2147483647 w 79"/>
              <a:gd name="T23" fmla="*/ 2147483647 h 61"/>
              <a:gd name="T24" fmla="*/ 2147483647 w 79"/>
              <a:gd name="T25" fmla="*/ 2147483647 h 61"/>
              <a:gd name="T26" fmla="*/ 2147483647 w 79"/>
              <a:gd name="T27" fmla="*/ 2147483647 h 6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
              <a:gd name="T43" fmla="*/ 0 h 61"/>
              <a:gd name="T44" fmla="*/ 79 w 79"/>
              <a:gd name="T45" fmla="*/ 61 h 6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 h="61">
                <a:moveTo>
                  <a:pt x="27" y="2"/>
                </a:moveTo>
                <a:lnTo>
                  <a:pt x="40" y="0"/>
                </a:lnTo>
                <a:lnTo>
                  <a:pt x="57" y="0"/>
                </a:lnTo>
                <a:lnTo>
                  <a:pt x="66" y="8"/>
                </a:lnTo>
                <a:lnTo>
                  <a:pt x="78" y="35"/>
                </a:lnTo>
                <a:lnTo>
                  <a:pt x="77" y="46"/>
                </a:lnTo>
                <a:lnTo>
                  <a:pt x="65" y="54"/>
                </a:lnTo>
                <a:lnTo>
                  <a:pt x="38" y="60"/>
                </a:lnTo>
                <a:lnTo>
                  <a:pt x="21" y="59"/>
                </a:lnTo>
                <a:lnTo>
                  <a:pt x="12" y="50"/>
                </a:lnTo>
                <a:lnTo>
                  <a:pt x="0" y="24"/>
                </a:lnTo>
                <a:lnTo>
                  <a:pt x="1" y="13"/>
                </a:lnTo>
                <a:lnTo>
                  <a:pt x="13" y="5"/>
                </a:lnTo>
                <a:lnTo>
                  <a:pt x="27" y="2"/>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041" name="Freeform 77"/>
          <p:cNvSpPr>
            <a:spLocks/>
          </p:cNvSpPr>
          <p:nvPr/>
        </p:nvSpPr>
        <p:spPr bwMode="auto">
          <a:xfrm>
            <a:off x="2651125" y="3405188"/>
            <a:ext cx="128588" cy="103187"/>
          </a:xfrm>
          <a:custGeom>
            <a:avLst/>
            <a:gdLst>
              <a:gd name="T0" fmla="*/ 2147483647 w 85"/>
              <a:gd name="T1" fmla="*/ 2147483647 h 69"/>
              <a:gd name="T2" fmla="*/ 2147483647 w 85"/>
              <a:gd name="T3" fmla="*/ 0 h 69"/>
              <a:gd name="T4" fmla="*/ 2147483647 w 85"/>
              <a:gd name="T5" fmla="*/ 0 h 69"/>
              <a:gd name="T6" fmla="*/ 2147483647 w 85"/>
              <a:gd name="T7" fmla="*/ 2147483647 h 69"/>
              <a:gd name="T8" fmla="*/ 2147483647 w 85"/>
              <a:gd name="T9" fmla="*/ 2147483647 h 69"/>
              <a:gd name="T10" fmla="*/ 2147483647 w 85"/>
              <a:gd name="T11" fmla="*/ 2147483647 h 69"/>
              <a:gd name="T12" fmla="*/ 2147483647 w 85"/>
              <a:gd name="T13" fmla="*/ 2147483647 h 69"/>
              <a:gd name="T14" fmla="*/ 2147483647 w 85"/>
              <a:gd name="T15" fmla="*/ 2147483647 h 69"/>
              <a:gd name="T16" fmla="*/ 2147483647 w 85"/>
              <a:gd name="T17" fmla="*/ 2147483647 h 69"/>
              <a:gd name="T18" fmla="*/ 2147483647 w 85"/>
              <a:gd name="T19" fmla="*/ 2147483647 h 69"/>
              <a:gd name="T20" fmla="*/ 0 w 85"/>
              <a:gd name="T21" fmla="*/ 2147483647 h 69"/>
              <a:gd name="T22" fmla="*/ 2147483647 w 85"/>
              <a:gd name="T23" fmla="*/ 2147483647 h 69"/>
              <a:gd name="T24" fmla="*/ 2147483647 w 85"/>
              <a:gd name="T25" fmla="*/ 2147483647 h 69"/>
              <a:gd name="T26" fmla="*/ 2147483647 w 85"/>
              <a:gd name="T27" fmla="*/ 2147483647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69"/>
              <a:gd name="T44" fmla="*/ 85 w 85"/>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69">
                <a:moveTo>
                  <a:pt x="29" y="3"/>
                </a:moveTo>
                <a:lnTo>
                  <a:pt x="44" y="0"/>
                </a:lnTo>
                <a:lnTo>
                  <a:pt x="61" y="0"/>
                </a:lnTo>
                <a:lnTo>
                  <a:pt x="71" y="9"/>
                </a:lnTo>
                <a:lnTo>
                  <a:pt x="84" y="40"/>
                </a:lnTo>
                <a:lnTo>
                  <a:pt x="83" y="52"/>
                </a:lnTo>
                <a:lnTo>
                  <a:pt x="70" y="61"/>
                </a:lnTo>
                <a:lnTo>
                  <a:pt x="40" y="68"/>
                </a:lnTo>
                <a:lnTo>
                  <a:pt x="23" y="67"/>
                </a:lnTo>
                <a:lnTo>
                  <a:pt x="13" y="57"/>
                </a:lnTo>
                <a:lnTo>
                  <a:pt x="0" y="27"/>
                </a:lnTo>
                <a:lnTo>
                  <a:pt x="1" y="15"/>
                </a:lnTo>
                <a:lnTo>
                  <a:pt x="15" y="6"/>
                </a:lnTo>
                <a:lnTo>
                  <a:pt x="29" y="3"/>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042" name="Freeform 78"/>
          <p:cNvSpPr>
            <a:spLocks/>
          </p:cNvSpPr>
          <p:nvPr/>
        </p:nvSpPr>
        <p:spPr bwMode="auto">
          <a:xfrm>
            <a:off x="2714625" y="3749675"/>
            <a:ext cx="93663" cy="103188"/>
          </a:xfrm>
          <a:custGeom>
            <a:avLst/>
            <a:gdLst>
              <a:gd name="T0" fmla="*/ 2147483647 w 62"/>
              <a:gd name="T1" fmla="*/ 0 h 69"/>
              <a:gd name="T2" fmla="*/ 2147483647 w 62"/>
              <a:gd name="T3" fmla="*/ 0 h 69"/>
              <a:gd name="T4" fmla="*/ 2147483647 w 62"/>
              <a:gd name="T5" fmla="*/ 2147483647 h 69"/>
              <a:gd name="T6" fmla="*/ 2147483647 w 62"/>
              <a:gd name="T7" fmla="*/ 2147483647 h 69"/>
              <a:gd name="T8" fmla="*/ 2147483647 w 62"/>
              <a:gd name="T9" fmla="*/ 2147483647 h 69"/>
              <a:gd name="T10" fmla="*/ 2147483647 w 62"/>
              <a:gd name="T11" fmla="*/ 2147483647 h 69"/>
              <a:gd name="T12" fmla="*/ 2147483647 w 62"/>
              <a:gd name="T13" fmla="*/ 2147483647 h 69"/>
              <a:gd name="T14" fmla="*/ 2147483647 w 62"/>
              <a:gd name="T15" fmla="*/ 2147483647 h 69"/>
              <a:gd name="T16" fmla="*/ 2147483647 w 62"/>
              <a:gd name="T17" fmla="*/ 2147483647 h 69"/>
              <a:gd name="T18" fmla="*/ 0 w 62"/>
              <a:gd name="T19" fmla="*/ 2147483647 h 69"/>
              <a:gd name="T20" fmla="*/ 0 w 62"/>
              <a:gd name="T21" fmla="*/ 2147483647 h 69"/>
              <a:gd name="T22" fmla="*/ 2147483647 w 62"/>
              <a:gd name="T23" fmla="*/ 2147483647 h 69"/>
              <a:gd name="T24" fmla="*/ 2147483647 w 62"/>
              <a:gd name="T25" fmla="*/ 0 h 69"/>
              <a:gd name="T26" fmla="*/ 2147483647 w 62"/>
              <a:gd name="T27" fmla="*/ 0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
              <a:gd name="T43" fmla="*/ 0 h 69"/>
              <a:gd name="T44" fmla="*/ 62 w 62"/>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 h="69">
                <a:moveTo>
                  <a:pt x="31" y="0"/>
                </a:moveTo>
                <a:lnTo>
                  <a:pt x="43" y="0"/>
                </a:lnTo>
                <a:lnTo>
                  <a:pt x="55" y="6"/>
                </a:lnTo>
                <a:lnTo>
                  <a:pt x="61" y="17"/>
                </a:lnTo>
                <a:lnTo>
                  <a:pt x="61" y="50"/>
                </a:lnTo>
                <a:lnTo>
                  <a:pt x="55" y="63"/>
                </a:lnTo>
                <a:lnTo>
                  <a:pt x="43" y="68"/>
                </a:lnTo>
                <a:lnTo>
                  <a:pt x="18" y="67"/>
                </a:lnTo>
                <a:lnTo>
                  <a:pt x="6" y="62"/>
                </a:lnTo>
                <a:lnTo>
                  <a:pt x="0" y="49"/>
                </a:lnTo>
                <a:lnTo>
                  <a:pt x="0" y="16"/>
                </a:lnTo>
                <a:lnTo>
                  <a:pt x="6" y="3"/>
                </a:lnTo>
                <a:lnTo>
                  <a:pt x="18" y="0"/>
                </a:lnTo>
                <a:lnTo>
                  <a:pt x="31" y="0"/>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043" name="Freeform 79"/>
          <p:cNvSpPr>
            <a:spLocks/>
          </p:cNvSpPr>
          <p:nvPr/>
        </p:nvSpPr>
        <p:spPr bwMode="auto">
          <a:xfrm>
            <a:off x="2714625" y="3749675"/>
            <a:ext cx="104775" cy="111125"/>
          </a:xfrm>
          <a:custGeom>
            <a:avLst/>
            <a:gdLst>
              <a:gd name="T0" fmla="*/ 2147483647 w 69"/>
              <a:gd name="T1" fmla="*/ 0 h 75"/>
              <a:gd name="T2" fmla="*/ 2147483647 w 69"/>
              <a:gd name="T3" fmla="*/ 0 h 75"/>
              <a:gd name="T4" fmla="*/ 2147483647 w 69"/>
              <a:gd name="T5" fmla="*/ 2147483647 h 75"/>
              <a:gd name="T6" fmla="*/ 2147483647 w 69"/>
              <a:gd name="T7" fmla="*/ 2147483647 h 75"/>
              <a:gd name="T8" fmla="*/ 2147483647 w 69"/>
              <a:gd name="T9" fmla="*/ 2147483647 h 75"/>
              <a:gd name="T10" fmla="*/ 2147483647 w 69"/>
              <a:gd name="T11" fmla="*/ 2147483647 h 75"/>
              <a:gd name="T12" fmla="*/ 2147483647 w 69"/>
              <a:gd name="T13" fmla="*/ 2147483647 h 75"/>
              <a:gd name="T14" fmla="*/ 2147483647 w 69"/>
              <a:gd name="T15" fmla="*/ 2147483647 h 75"/>
              <a:gd name="T16" fmla="*/ 2147483647 w 69"/>
              <a:gd name="T17" fmla="*/ 2147483647 h 75"/>
              <a:gd name="T18" fmla="*/ 0 w 69"/>
              <a:gd name="T19" fmla="*/ 2147483647 h 75"/>
              <a:gd name="T20" fmla="*/ 0 w 69"/>
              <a:gd name="T21" fmla="*/ 2147483647 h 75"/>
              <a:gd name="T22" fmla="*/ 2147483647 w 69"/>
              <a:gd name="T23" fmla="*/ 2147483647 h 75"/>
              <a:gd name="T24" fmla="*/ 2147483647 w 69"/>
              <a:gd name="T25" fmla="*/ 0 h 75"/>
              <a:gd name="T26" fmla="*/ 2147483647 w 69"/>
              <a:gd name="T27" fmla="*/ 0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75"/>
              <a:gd name="T44" fmla="*/ 69 w 69"/>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75">
                <a:moveTo>
                  <a:pt x="34" y="0"/>
                </a:moveTo>
                <a:lnTo>
                  <a:pt x="48" y="0"/>
                </a:lnTo>
                <a:lnTo>
                  <a:pt x="62" y="6"/>
                </a:lnTo>
                <a:lnTo>
                  <a:pt x="68" y="18"/>
                </a:lnTo>
                <a:lnTo>
                  <a:pt x="68" y="55"/>
                </a:lnTo>
                <a:lnTo>
                  <a:pt x="62" y="68"/>
                </a:lnTo>
                <a:lnTo>
                  <a:pt x="48" y="74"/>
                </a:lnTo>
                <a:lnTo>
                  <a:pt x="20" y="73"/>
                </a:lnTo>
                <a:lnTo>
                  <a:pt x="6" y="67"/>
                </a:lnTo>
                <a:lnTo>
                  <a:pt x="0" y="53"/>
                </a:lnTo>
                <a:lnTo>
                  <a:pt x="0" y="17"/>
                </a:lnTo>
                <a:lnTo>
                  <a:pt x="6" y="4"/>
                </a:lnTo>
                <a:lnTo>
                  <a:pt x="20" y="0"/>
                </a:lnTo>
                <a:lnTo>
                  <a:pt x="34" y="0"/>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044" name="Freeform 80"/>
          <p:cNvSpPr>
            <a:spLocks/>
          </p:cNvSpPr>
          <p:nvPr/>
        </p:nvSpPr>
        <p:spPr bwMode="auto">
          <a:xfrm>
            <a:off x="2676525" y="3829050"/>
            <a:ext cx="114300" cy="127000"/>
          </a:xfrm>
          <a:custGeom>
            <a:avLst/>
            <a:gdLst>
              <a:gd name="T0" fmla="*/ 2147483647 w 75"/>
              <a:gd name="T1" fmla="*/ 2147483647 h 86"/>
              <a:gd name="T2" fmla="*/ 2147483647 w 75"/>
              <a:gd name="T3" fmla="*/ 2147483647 h 86"/>
              <a:gd name="T4" fmla="*/ 2147483647 w 75"/>
              <a:gd name="T5" fmla="*/ 2147483647 h 86"/>
              <a:gd name="T6" fmla="*/ 2147483647 w 75"/>
              <a:gd name="T7" fmla="*/ 2147483647 h 86"/>
              <a:gd name="T8" fmla="*/ 2147483647 w 75"/>
              <a:gd name="T9" fmla="*/ 2147483647 h 86"/>
              <a:gd name="T10" fmla="*/ 2147483647 w 75"/>
              <a:gd name="T11" fmla="*/ 2147483647 h 86"/>
              <a:gd name="T12" fmla="*/ 2147483647 w 75"/>
              <a:gd name="T13" fmla="*/ 2147483647 h 86"/>
              <a:gd name="T14" fmla="*/ 2147483647 w 75"/>
              <a:gd name="T15" fmla="*/ 2147483647 h 86"/>
              <a:gd name="T16" fmla="*/ 0 w 75"/>
              <a:gd name="T17" fmla="*/ 2147483647 h 86"/>
              <a:gd name="T18" fmla="*/ 0 w 75"/>
              <a:gd name="T19" fmla="*/ 2147483647 h 86"/>
              <a:gd name="T20" fmla="*/ 2147483647 w 75"/>
              <a:gd name="T21" fmla="*/ 2147483647 h 86"/>
              <a:gd name="T22" fmla="*/ 2147483647 w 75"/>
              <a:gd name="T23" fmla="*/ 2147483647 h 86"/>
              <a:gd name="T24" fmla="*/ 2147483647 w 75"/>
              <a:gd name="T25" fmla="*/ 0 h 86"/>
              <a:gd name="T26" fmla="*/ 2147483647 w 75"/>
              <a:gd name="T27" fmla="*/ 2147483647 h 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86"/>
              <a:gd name="T44" fmla="*/ 75 w 75"/>
              <a:gd name="T45" fmla="*/ 86 h 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86">
                <a:moveTo>
                  <a:pt x="50" y="3"/>
                </a:moveTo>
                <a:lnTo>
                  <a:pt x="62" y="7"/>
                </a:lnTo>
                <a:lnTo>
                  <a:pt x="73" y="17"/>
                </a:lnTo>
                <a:lnTo>
                  <a:pt x="74" y="32"/>
                </a:lnTo>
                <a:lnTo>
                  <a:pt x="60" y="71"/>
                </a:lnTo>
                <a:lnTo>
                  <a:pt x="51" y="83"/>
                </a:lnTo>
                <a:lnTo>
                  <a:pt x="36" y="85"/>
                </a:lnTo>
                <a:lnTo>
                  <a:pt x="11" y="77"/>
                </a:lnTo>
                <a:lnTo>
                  <a:pt x="0" y="67"/>
                </a:lnTo>
                <a:lnTo>
                  <a:pt x="0" y="52"/>
                </a:lnTo>
                <a:lnTo>
                  <a:pt x="12" y="13"/>
                </a:lnTo>
                <a:lnTo>
                  <a:pt x="22" y="1"/>
                </a:lnTo>
                <a:lnTo>
                  <a:pt x="37" y="0"/>
                </a:lnTo>
                <a:lnTo>
                  <a:pt x="50" y="3"/>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045" name="Freeform 81"/>
          <p:cNvSpPr>
            <a:spLocks/>
          </p:cNvSpPr>
          <p:nvPr/>
        </p:nvSpPr>
        <p:spPr bwMode="auto">
          <a:xfrm>
            <a:off x="2676525" y="3829050"/>
            <a:ext cx="125413" cy="138113"/>
          </a:xfrm>
          <a:custGeom>
            <a:avLst/>
            <a:gdLst>
              <a:gd name="T0" fmla="*/ 2147483647 w 82"/>
              <a:gd name="T1" fmla="*/ 2147483647 h 93"/>
              <a:gd name="T2" fmla="*/ 2147483647 w 82"/>
              <a:gd name="T3" fmla="*/ 2147483647 h 93"/>
              <a:gd name="T4" fmla="*/ 2147483647 w 82"/>
              <a:gd name="T5" fmla="*/ 2147483647 h 93"/>
              <a:gd name="T6" fmla="*/ 2147483647 w 82"/>
              <a:gd name="T7" fmla="*/ 2147483647 h 93"/>
              <a:gd name="T8" fmla="*/ 2147483647 w 82"/>
              <a:gd name="T9" fmla="*/ 2147483647 h 93"/>
              <a:gd name="T10" fmla="*/ 2147483647 w 82"/>
              <a:gd name="T11" fmla="*/ 2147483647 h 93"/>
              <a:gd name="T12" fmla="*/ 2147483647 w 82"/>
              <a:gd name="T13" fmla="*/ 2147483647 h 93"/>
              <a:gd name="T14" fmla="*/ 2147483647 w 82"/>
              <a:gd name="T15" fmla="*/ 2147483647 h 93"/>
              <a:gd name="T16" fmla="*/ 0 w 82"/>
              <a:gd name="T17" fmla="*/ 2147483647 h 93"/>
              <a:gd name="T18" fmla="*/ 0 w 82"/>
              <a:gd name="T19" fmla="*/ 2147483647 h 93"/>
              <a:gd name="T20" fmla="*/ 2147483647 w 82"/>
              <a:gd name="T21" fmla="*/ 2147483647 h 93"/>
              <a:gd name="T22" fmla="*/ 2147483647 w 82"/>
              <a:gd name="T23" fmla="*/ 2147483647 h 93"/>
              <a:gd name="T24" fmla="*/ 2147483647 w 82"/>
              <a:gd name="T25" fmla="*/ 0 h 93"/>
              <a:gd name="T26" fmla="*/ 2147483647 w 82"/>
              <a:gd name="T27" fmla="*/ 2147483647 h 9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93"/>
              <a:gd name="T44" fmla="*/ 82 w 82"/>
              <a:gd name="T45" fmla="*/ 93 h 9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93">
                <a:moveTo>
                  <a:pt x="54" y="4"/>
                </a:moveTo>
                <a:lnTo>
                  <a:pt x="68" y="8"/>
                </a:lnTo>
                <a:lnTo>
                  <a:pt x="80" y="18"/>
                </a:lnTo>
                <a:lnTo>
                  <a:pt x="81" y="35"/>
                </a:lnTo>
                <a:lnTo>
                  <a:pt x="65" y="76"/>
                </a:lnTo>
                <a:lnTo>
                  <a:pt x="56" y="90"/>
                </a:lnTo>
                <a:lnTo>
                  <a:pt x="40" y="92"/>
                </a:lnTo>
                <a:lnTo>
                  <a:pt x="12" y="84"/>
                </a:lnTo>
                <a:lnTo>
                  <a:pt x="0" y="73"/>
                </a:lnTo>
                <a:lnTo>
                  <a:pt x="0" y="56"/>
                </a:lnTo>
                <a:lnTo>
                  <a:pt x="13" y="15"/>
                </a:lnTo>
                <a:lnTo>
                  <a:pt x="25" y="1"/>
                </a:lnTo>
                <a:lnTo>
                  <a:pt x="41" y="0"/>
                </a:lnTo>
                <a:lnTo>
                  <a:pt x="54" y="4"/>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046" name="Freeform 82"/>
          <p:cNvSpPr>
            <a:spLocks/>
          </p:cNvSpPr>
          <p:nvPr/>
        </p:nvSpPr>
        <p:spPr bwMode="auto">
          <a:xfrm>
            <a:off x="2457450" y="4097338"/>
            <a:ext cx="77788" cy="101600"/>
          </a:xfrm>
          <a:custGeom>
            <a:avLst/>
            <a:gdLst>
              <a:gd name="T0" fmla="*/ 0 w 51"/>
              <a:gd name="T1" fmla="*/ 2147483647 h 68"/>
              <a:gd name="T2" fmla="*/ 0 w 51"/>
              <a:gd name="T3" fmla="*/ 2147483647 h 68"/>
              <a:gd name="T4" fmla="*/ 2147483647 w 51"/>
              <a:gd name="T5" fmla="*/ 2147483647 h 68"/>
              <a:gd name="T6" fmla="*/ 2147483647 w 51"/>
              <a:gd name="T7" fmla="*/ 0 h 68"/>
              <a:gd name="T8" fmla="*/ 2147483647 w 51"/>
              <a:gd name="T9" fmla="*/ 2147483647 h 68"/>
              <a:gd name="T10" fmla="*/ 2147483647 w 51"/>
              <a:gd name="T11" fmla="*/ 2147483647 h 68"/>
              <a:gd name="T12" fmla="*/ 2147483647 w 51"/>
              <a:gd name="T13" fmla="*/ 2147483647 h 68"/>
              <a:gd name="T14" fmla="*/ 2147483647 w 51"/>
              <a:gd name="T15" fmla="*/ 2147483647 h 68"/>
              <a:gd name="T16" fmla="*/ 2147483647 w 51"/>
              <a:gd name="T17" fmla="*/ 2147483647 h 68"/>
              <a:gd name="T18" fmla="*/ 2147483647 w 51"/>
              <a:gd name="T19" fmla="*/ 2147483647 h 68"/>
              <a:gd name="T20" fmla="*/ 2147483647 w 51"/>
              <a:gd name="T21" fmla="*/ 2147483647 h 68"/>
              <a:gd name="T22" fmla="*/ 2147483647 w 51"/>
              <a:gd name="T23" fmla="*/ 2147483647 h 68"/>
              <a:gd name="T24" fmla="*/ 0 w 51"/>
              <a:gd name="T25" fmla="*/ 2147483647 h 68"/>
              <a:gd name="T26" fmla="*/ 0 w 51"/>
              <a:gd name="T27" fmla="*/ 2147483647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68"/>
              <a:gd name="T44" fmla="*/ 51 w 51"/>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68">
                <a:moveTo>
                  <a:pt x="0" y="31"/>
                </a:moveTo>
                <a:lnTo>
                  <a:pt x="0" y="19"/>
                </a:lnTo>
                <a:lnTo>
                  <a:pt x="3" y="5"/>
                </a:lnTo>
                <a:lnTo>
                  <a:pt x="12" y="0"/>
                </a:lnTo>
                <a:lnTo>
                  <a:pt x="37" y="1"/>
                </a:lnTo>
                <a:lnTo>
                  <a:pt x="46" y="8"/>
                </a:lnTo>
                <a:lnTo>
                  <a:pt x="50" y="22"/>
                </a:lnTo>
                <a:lnTo>
                  <a:pt x="50" y="48"/>
                </a:lnTo>
                <a:lnTo>
                  <a:pt x="46" y="61"/>
                </a:lnTo>
                <a:lnTo>
                  <a:pt x="37" y="67"/>
                </a:lnTo>
                <a:lnTo>
                  <a:pt x="12" y="66"/>
                </a:lnTo>
                <a:lnTo>
                  <a:pt x="3" y="59"/>
                </a:lnTo>
                <a:lnTo>
                  <a:pt x="0" y="44"/>
                </a:lnTo>
                <a:lnTo>
                  <a:pt x="0" y="31"/>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047" name="Freeform 83"/>
          <p:cNvSpPr>
            <a:spLocks/>
          </p:cNvSpPr>
          <p:nvPr/>
        </p:nvSpPr>
        <p:spPr bwMode="auto">
          <a:xfrm>
            <a:off x="2457450" y="4097338"/>
            <a:ext cx="87313" cy="109537"/>
          </a:xfrm>
          <a:custGeom>
            <a:avLst/>
            <a:gdLst>
              <a:gd name="T0" fmla="*/ 0 w 58"/>
              <a:gd name="T1" fmla="*/ 2147483647 h 74"/>
              <a:gd name="T2" fmla="*/ 0 w 58"/>
              <a:gd name="T3" fmla="*/ 2147483647 h 74"/>
              <a:gd name="T4" fmla="*/ 2147483647 w 58"/>
              <a:gd name="T5" fmla="*/ 2147483647 h 74"/>
              <a:gd name="T6" fmla="*/ 2147483647 w 58"/>
              <a:gd name="T7" fmla="*/ 0 h 74"/>
              <a:gd name="T8" fmla="*/ 2147483647 w 58"/>
              <a:gd name="T9" fmla="*/ 2147483647 h 74"/>
              <a:gd name="T10" fmla="*/ 2147483647 w 58"/>
              <a:gd name="T11" fmla="*/ 2147483647 h 74"/>
              <a:gd name="T12" fmla="*/ 2147483647 w 58"/>
              <a:gd name="T13" fmla="*/ 2147483647 h 74"/>
              <a:gd name="T14" fmla="*/ 2147483647 w 58"/>
              <a:gd name="T15" fmla="*/ 2147483647 h 74"/>
              <a:gd name="T16" fmla="*/ 2147483647 w 58"/>
              <a:gd name="T17" fmla="*/ 2147483647 h 74"/>
              <a:gd name="T18" fmla="*/ 2147483647 w 58"/>
              <a:gd name="T19" fmla="*/ 2147483647 h 74"/>
              <a:gd name="T20" fmla="*/ 2147483647 w 58"/>
              <a:gd name="T21" fmla="*/ 2147483647 h 74"/>
              <a:gd name="T22" fmla="*/ 2147483647 w 58"/>
              <a:gd name="T23" fmla="*/ 2147483647 h 74"/>
              <a:gd name="T24" fmla="*/ 0 w 58"/>
              <a:gd name="T25" fmla="*/ 2147483647 h 74"/>
              <a:gd name="T26" fmla="*/ 0 w 58"/>
              <a:gd name="T27" fmla="*/ 2147483647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74"/>
              <a:gd name="T44" fmla="*/ 58 w 58"/>
              <a:gd name="T45" fmla="*/ 74 h 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74">
                <a:moveTo>
                  <a:pt x="0" y="35"/>
                </a:moveTo>
                <a:lnTo>
                  <a:pt x="0" y="21"/>
                </a:lnTo>
                <a:lnTo>
                  <a:pt x="4" y="6"/>
                </a:lnTo>
                <a:lnTo>
                  <a:pt x="14" y="0"/>
                </a:lnTo>
                <a:lnTo>
                  <a:pt x="43" y="1"/>
                </a:lnTo>
                <a:lnTo>
                  <a:pt x="52" y="7"/>
                </a:lnTo>
                <a:lnTo>
                  <a:pt x="57" y="23"/>
                </a:lnTo>
                <a:lnTo>
                  <a:pt x="57" y="52"/>
                </a:lnTo>
                <a:lnTo>
                  <a:pt x="52" y="67"/>
                </a:lnTo>
                <a:lnTo>
                  <a:pt x="43" y="73"/>
                </a:lnTo>
                <a:lnTo>
                  <a:pt x="14" y="72"/>
                </a:lnTo>
                <a:lnTo>
                  <a:pt x="4" y="65"/>
                </a:lnTo>
                <a:lnTo>
                  <a:pt x="0" y="49"/>
                </a:lnTo>
                <a:lnTo>
                  <a:pt x="0" y="35"/>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048" name="Freeform 84"/>
          <p:cNvSpPr>
            <a:spLocks/>
          </p:cNvSpPr>
          <p:nvPr/>
        </p:nvSpPr>
        <p:spPr bwMode="auto">
          <a:xfrm>
            <a:off x="2371725" y="4092575"/>
            <a:ext cx="73025" cy="106363"/>
          </a:xfrm>
          <a:custGeom>
            <a:avLst/>
            <a:gdLst>
              <a:gd name="T0" fmla="*/ 0 w 48"/>
              <a:gd name="T1" fmla="*/ 2147483647 h 71"/>
              <a:gd name="T2" fmla="*/ 0 w 48"/>
              <a:gd name="T3" fmla="*/ 2147483647 h 71"/>
              <a:gd name="T4" fmla="*/ 2147483647 w 48"/>
              <a:gd name="T5" fmla="*/ 2147483647 h 71"/>
              <a:gd name="T6" fmla="*/ 2147483647 w 48"/>
              <a:gd name="T7" fmla="*/ 0 h 71"/>
              <a:gd name="T8" fmla="*/ 2147483647 w 48"/>
              <a:gd name="T9" fmla="*/ 2147483647 h 71"/>
              <a:gd name="T10" fmla="*/ 2147483647 w 48"/>
              <a:gd name="T11" fmla="*/ 2147483647 h 71"/>
              <a:gd name="T12" fmla="*/ 2147483647 w 48"/>
              <a:gd name="T13" fmla="*/ 2147483647 h 71"/>
              <a:gd name="T14" fmla="*/ 2147483647 w 48"/>
              <a:gd name="T15" fmla="*/ 2147483647 h 71"/>
              <a:gd name="T16" fmla="*/ 2147483647 w 48"/>
              <a:gd name="T17" fmla="*/ 2147483647 h 71"/>
              <a:gd name="T18" fmla="*/ 2147483647 w 48"/>
              <a:gd name="T19" fmla="*/ 2147483647 h 71"/>
              <a:gd name="T20" fmla="*/ 2147483647 w 48"/>
              <a:gd name="T21" fmla="*/ 2147483647 h 71"/>
              <a:gd name="T22" fmla="*/ 2147483647 w 48"/>
              <a:gd name="T23" fmla="*/ 2147483647 h 71"/>
              <a:gd name="T24" fmla="*/ 0 w 48"/>
              <a:gd name="T25" fmla="*/ 2147483647 h 71"/>
              <a:gd name="T26" fmla="*/ 0 w 48"/>
              <a:gd name="T27" fmla="*/ 2147483647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71"/>
              <a:gd name="T44" fmla="*/ 48 w 48"/>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71">
                <a:moveTo>
                  <a:pt x="0" y="34"/>
                </a:moveTo>
                <a:lnTo>
                  <a:pt x="0" y="19"/>
                </a:lnTo>
                <a:lnTo>
                  <a:pt x="3" y="5"/>
                </a:lnTo>
                <a:lnTo>
                  <a:pt x="12" y="0"/>
                </a:lnTo>
                <a:lnTo>
                  <a:pt x="35" y="1"/>
                </a:lnTo>
                <a:lnTo>
                  <a:pt x="44" y="7"/>
                </a:lnTo>
                <a:lnTo>
                  <a:pt x="47" y="22"/>
                </a:lnTo>
                <a:lnTo>
                  <a:pt x="47" y="51"/>
                </a:lnTo>
                <a:lnTo>
                  <a:pt x="43" y="65"/>
                </a:lnTo>
                <a:lnTo>
                  <a:pt x="35" y="70"/>
                </a:lnTo>
                <a:lnTo>
                  <a:pt x="11" y="69"/>
                </a:lnTo>
                <a:lnTo>
                  <a:pt x="3" y="62"/>
                </a:lnTo>
                <a:lnTo>
                  <a:pt x="0" y="48"/>
                </a:lnTo>
                <a:lnTo>
                  <a:pt x="0" y="34"/>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049" name="Freeform 85"/>
          <p:cNvSpPr>
            <a:spLocks/>
          </p:cNvSpPr>
          <p:nvPr/>
        </p:nvSpPr>
        <p:spPr bwMode="auto">
          <a:xfrm>
            <a:off x="2371725" y="4092575"/>
            <a:ext cx="84138" cy="117475"/>
          </a:xfrm>
          <a:custGeom>
            <a:avLst/>
            <a:gdLst>
              <a:gd name="T0" fmla="*/ 0 w 55"/>
              <a:gd name="T1" fmla="*/ 2147483647 h 79"/>
              <a:gd name="T2" fmla="*/ 0 w 55"/>
              <a:gd name="T3" fmla="*/ 2147483647 h 79"/>
              <a:gd name="T4" fmla="*/ 2147483647 w 55"/>
              <a:gd name="T5" fmla="*/ 2147483647 h 79"/>
              <a:gd name="T6" fmla="*/ 2147483647 w 55"/>
              <a:gd name="T7" fmla="*/ 0 h 79"/>
              <a:gd name="T8" fmla="*/ 2147483647 w 55"/>
              <a:gd name="T9" fmla="*/ 2147483647 h 79"/>
              <a:gd name="T10" fmla="*/ 2147483647 w 55"/>
              <a:gd name="T11" fmla="*/ 2147483647 h 79"/>
              <a:gd name="T12" fmla="*/ 2147483647 w 55"/>
              <a:gd name="T13" fmla="*/ 2147483647 h 79"/>
              <a:gd name="T14" fmla="*/ 2147483647 w 55"/>
              <a:gd name="T15" fmla="*/ 2147483647 h 79"/>
              <a:gd name="T16" fmla="*/ 2147483647 w 55"/>
              <a:gd name="T17" fmla="*/ 2147483647 h 79"/>
              <a:gd name="T18" fmla="*/ 2147483647 w 55"/>
              <a:gd name="T19" fmla="*/ 2147483647 h 79"/>
              <a:gd name="T20" fmla="*/ 2147483647 w 55"/>
              <a:gd name="T21" fmla="*/ 2147483647 h 79"/>
              <a:gd name="T22" fmla="*/ 2147483647 w 55"/>
              <a:gd name="T23" fmla="*/ 2147483647 h 79"/>
              <a:gd name="T24" fmla="*/ 0 w 55"/>
              <a:gd name="T25" fmla="*/ 2147483647 h 79"/>
              <a:gd name="T26" fmla="*/ 0 w 55"/>
              <a:gd name="T27" fmla="*/ 2147483647 h 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79"/>
              <a:gd name="T44" fmla="*/ 55 w 55"/>
              <a:gd name="T45" fmla="*/ 79 h 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79">
                <a:moveTo>
                  <a:pt x="0" y="38"/>
                </a:moveTo>
                <a:lnTo>
                  <a:pt x="0" y="21"/>
                </a:lnTo>
                <a:lnTo>
                  <a:pt x="4" y="6"/>
                </a:lnTo>
                <a:lnTo>
                  <a:pt x="14" y="0"/>
                </a:lnTo>
                <a:lnTo>
                  <a:pt x="41" y="1"/>
                </a:lnTo>
                <a:lnTo>
                  <a:pt x="50" y="8"/>
                </a:lnTo>
                <a:lnTo>
                  <a:pt x="54" y="25"/>
                </a:lnTo>
                <a:lnTo>
                  <a:pt x="54" y="57"/>
                </a:lnTo>
                <a:lnTo>
                  <a:pt x="49" y="72"/>
                </a:lnTo>
                <a:lnTo>
                  <a:pt x="40" y="78"/>
                </a:lnTo>
                <a:lnTo>
                  <a:pt x="13" y="77"/>
                </a:lnTo>
                <a:lnTo>
                  <a:pt x="4" y="69"/>
                </a:lnTo>
                <a:lnTo>
                  <a:pt x="0" y="54"/>
                </a:lnTo>
                <a:lnTo>
                  <a:pt x="0" y="38"/>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050" name="Freeform 86"/>
          <p:cNvSpPr>
            <a:spLocks/>
          </p:cNvSpPr>
          <p:nvPr/>
        </p:nvSpPr>
        <p:spPr bwMode="auto">
          <a:xfrm>
            <a:off x="2001838" y="3522663"/>
            <a:ext cx="115887" cy="73025"/>
          </a:xfrm>
          <a:custGeom>
            <a:avLst/>
            <a:gdLst>
              <a:gd name="T0" fmla="*/ 2147483647 w 77"/>
              <a:gd name="T1" fmla="*/ 0 h 49"/>
              <a:gd name="T2" fmla="*/ 2147483647 w 77"/>
              <a:gd name="T3" fmla="*/ 0 h 49"/>
              <a:gd name="T4" fmla="*/ 2147483647 w 77"/>
              <a:gd name="T5" fmla="*/ 2147483647 h 49"/>
              <a:gd name="T6" fmla="*/ 2147483647 w 77"/>
              <a:gd name="T7" fmla="*/ 2147483647 h 49"/>
              <a:gd name="T8" fmla="*/ 2147483647 w 77"/>
              <a:gd name="T9" fmla="*/ 2147483647 h 49"/>
              <a:gd name="T10" fmla="*/ 2147483647 w 77"/>
              <a:gd name="T11" fmla="*/ 2147483647 h 49"/>
              <a:gd name="T12" fmla="*/ 2147483647 w 77"/>
              <a:gd name="T13" fmla="*/ 2147483647 h 49"/>
              <a:gd name="T14" fmla="*/ 2147483647 w 77"/>
              <a:gd name="T15" fmla="*/ 2147483647 h 49"/>
              <a:gd name="T16" fmla="*/ 2147483647 w 77"/>
              <a:gd name="T17" fmla="*/ 2147483647 h 49"/>
              <a:gd name="T18" fmla="*/ 0 w 77"/>
              <a:gd name="T19" fmla="*/ 2147483647 h 49"/>
              <a:gd name="T20" fmla="*/ 2147483647 w 77"/>
              <a:gd name="T21" fmla="*/ 2147483647 h 49"/>
              <a:gd name="T22" fmla="*/ 2147483647 w 77"/>
              <a:gd name="T23" fmla="*/ 2147483647 h 49"/>
              <a:gd name="T24" fmla="*/ 2147483647 w 77"/>
              <a:gd name="T25" fmla="*/ 0 h 49"/>
              <a:gd name="T26" fmla="*/ 2147483647 w 77"/>
              <a:gd name="T27" fmla="*/ 0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
              <a:gd name="T43" fmla="*/ 0 h 49"/>
              <a:gd name="T44" fmla="*/ 77 w 77"/>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 h="49">
                <a:moveTo>
                  <a:pt x="39" y="0"/>
                </a:moveTo>
                <a:lnTo>
                  <a:pt x="55" y="0"/>
                </a:lnTo>
                <a:lnTo>
                  <a:pt x="70" y="3"/>
                </a:lnTo>
                <a:lnTo>
                  <a:pt x="76" y="13"/>
                </a:lnTo>
                <a:lnTo>
                  <a:pt x="74" y="37"/>
                </a:lnTo>
                <a:lnTo>
                  <a:pt x="67" y="45"/>
                </a:lnTo>
                <a:lnTo>
                  <a:pt x="52" y="48"/>
                </a:lnTo>
                <a:lnTo>
                  <a:pt x="20" y="48"/>
                </a:lnTo>
                <a:lnTo>
                  <a:pt x="6" y="44"/>
                </a:lnTo>
                <a:lnTo>
                  <a:pt x="0" y="36"/>
                </a:lnTo>
                <a:lnTo>
                  <a:pt x="1" y="12"/>
                </a:lnTo>
                <a:lnTo>
                  <a:pt x="8" y="3"/>
                </a:lnTo>
                <a:lnTo>
                  <a:pt x="23" y="0"/>
                </a:lnTo>
                <a:lnTo>
                  <a:pt x="39" y="0"/>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051" name="Freeform 87"/>
          <p:cNvSpPr>
            <a:spLocks/>
          </p:cNvSpPr>
          <p:nvPr/>
        </p:nvSpPr>
        <p:spPr bwMode="auto">
          <a:xfrm>
            <a:off x="2001838" y="3522663"/>
            <a:ext cx="127000" cy="82550"/>
          </a:xfrm>
          <a:custGeom>
            <a:avLst/>
            <a:gdLst>
              <a:gd name="T0" fmla="*/ 2147483647 w 84"/>
              <a:gd name="T1" fmla="*/ 0 h 56"/>
              <a:gd name="T2" fmla="*/ 2147483647 w 84"/>
              <a:gd name="T3" fmla="*/ 0 h 56"/>
              <a:gd name="T4" fmla="*/ 2147483647 w 84"/>
              <a:gd name="T5" fmla="*/ 2147483647 h 56"/>
              <a:gd name="T6" fmla="*/ 2147483647 w 84"/>
              <a:gd name="T7" fmla="*/ 2147483647 h 56"/>
              <a:gd name="T8" fmla="*/ 2147483647 w 84"/>
              <a:gd name="T9" fmla="*/ 2147483647 h 56"/>
              <a:gd name="T10" fmla="*/ 2147483647 w 84"/>
              <a:gd name="T11" fmla="*/ 2147483647 h 56"/>
              <a:gd name="T12" fmla="*/ 2147483647 w 84"/>
              <a:gd name="T13" fmla="*/ 2147483647 h 56"/>
              <a:gd name="T14" fmla="*/ 2147483647 w 84"/>
              <a:gd name="T15" fmla="*/ 2147483647 h 56"/>
              <a:gd name="T16" fmla="*/ 2147483647 w 84"/>
              <a:gd name="T17" fmla="*/ 2147483647 h 56"/>
              <a:gd name="T18" fmla="*/ 0 w 84"/>
              <a:gd name="T19" fmla="*/ 2147483647 h 56"/>
              <a:gd name="T20" fmla="*/ 2147483647 w 84"/>
              <a:gd name="T21" fmla="*/ 2147483647 h 56"/>
              <a:gd name="T22" fmla="*/ 2147483647 w 84"/>
              <a:gd name="T23" fmla="*/ 2147483647 h 56"/>
              <a:gd name="T24" fmla="*/ 2147483647 w 84"/>
              <a:gd name="T25" fmla="*/ 0 h 56"/>
              <a:gd name="T26" fmla="*/ 2147483647 w 84"/>
              <a:gd name="T27" fmla="*/ 0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56"/>
              <a:gd name="T44" fmla="*/ 84 w 84"/>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56">
                <a:moveTo>
                  <a:pt x="42" y="0"/>
                </a:moveTo>
                <a:lnTo>
                  <a:pt x="60" y="0"/>
                </a:lnTo>
                <a:lnTo>
                  <a:pt x="77" y="4"/>
                </a:lnTo>
                <a:lnTo>
                  <a:pt x="83" y="15"/>
                </a:lnTo>
                <a:lnTo>
                  <a:pt x="81" y="42"/>
                </a:lnTo>
                <a:lnTo>
                  <a:pt x="73" y="51"/>
                </a:lnTo>
                <a:lnTo>
                  <a:pt x="57" y="55"/>
                </a:lnTo>
                <a:lnTo>
                  <a:pt x="22" y="55"/>
                </a:lnTo>
                <a:lnTo>
                  <a:pt x="6" y="50"/>
                </a:lnTo>
                <a:lnTo>
                  <a:pt x="0" y="41"/>
                </a:lnTo>
                <a:lnTo>
                  <a:pt x="1" y="14"/>
                </a:lnTo>
                <a:lnTo>
                  <a:pt x="9" y="4"/>
                </a:lnTo>
                <a:lnTo>
                  <a:pt x="25" y="0"/>
                </a:lnTo>
                <a:lnTo>
                  <a:pt x="42" y="0"/>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052" name="Oval 88"/>
          <p:cNvSpPr>
            <a:spLocks noChangeArrowheads="1"/>
          </p:cNvSpPr>
          <p:nvPr/>
        </p:nvSpPr>
        <p:spPr bwMode="auto">
          <a:xfrm>
            <a:off x="2574925" y="3219450"/>
            <a:ext cx="11113" cy="12700"/>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053" name="Oval 89"/>
          <p:cNvSpPr>
            <a:spLocks noChangeArrowheads="1"/>
          </p:cNvSpPr>
          <p:nvPr/>
        </p:nvSpPr>
        <p:spPr bwMode="auto">
          <a:xfrm>
            <a:off x="2646363" y="3306763"/>
            <a:ext cx="9525" cy="11112"/>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054" name="Oval 90"/>
          <p:cNvSpPr>
            <a:spLocks noChangeArrowheads="1"/>
          </p:cNvSpPr>
          <p:nvPr/>
        </p:nvSpPr>
        <p:spPr bwMode="auto">
          <a:xfrm>
            <a:off x="2689225" y="3376613"/>
            <a:ext cx="11113" cy="9525"/>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055" name="Oval 91"/>
          <p:cNvSpPr>
            <a:spLocks noChangeArrowheads="1"/>
          </p:cNvSpPr>
          <p:nvPr/>
        </p:nvSpPr>
        <p:spPr bwMode="auto">
          <a:xfrm>
            <a:off x="2725738" y="3454400"/>
            <a:ext cx="11112" cy="12700"/>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056" name="Oval 92"/>
          <p:cNvSpPr>
            <a:spLocks noChangeArrowheads="1"/>
          </p:cNvSpPr>
          <p:nvPr/>
        </p:nvSpPr>
        <p:spPr bwMode="auto">
          <a:xfrm>
            <a:off x="2755900" y="3541713"/>
            <a:ext cx="9525" cy="11112"/>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057" name="Oval 93"/>
          <p:cNvSpPr>
            <a:spLocks noChangeArrowheads="1"/>
          </p:cNvSpPr>
          <p:nvPr/>
        </p:nvSpPr>
        <p:spPr bwMode="auto">
          <a:xfrm>
            <a:off x="2487613" y="4156075"/>
            <a:ext cx="11112" cy="12700"/>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058" name="Oval 94"/>
          <p:cNvSpPr>
            <a:spLocks noChangeArrowheads="1"/>
          </p:cNvSpPr>
          <p:nvPr/>
        </p:nvSpPr>
        <p:spPr bwMode="auto">
          <a:xfrm>
            <a:off x="2400300" y="4162425"/>
            <a:ext cx="14288" cy="12700"/>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059" name="Oval 95"/>
          <p:cNvSpPr>
            <a:spLocks noChangeArrowheads="1"/>
          </p:cNvSpPr>
          <p:nvPr/>
        </p:nvSpPr>
        <p:spPr bwMode="auto">
          <a:xfrm>
            <a:off x="2035175" y="3468688"/>
            <a:ext cx="14288" cy="12700"/>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060" name="Oval 96"/>
          <p:cNvSpPr>
            <a:spLocks noChangeArrowheads="1"/>
          </p:cNvSpPr>
          <p:nvPr/>
        </p:nvSpPr>
        <p:spPr bwMode="auto">
          <a:xfrm>
            <a:off x="2055813" y="3387725"/>
            <a:ext cx="12700" cy="12700"/>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061" name="Oval 97"/>
          <p:cNvSpPr>
            <a:spLocks noChangeArrowheads="1"/>
          </p:cNvSpPr>
          <p:nvPr/>
        </p:nvSpPr>
        <p:spPr bwMode="auto">
          <a:xfrm>
            <a:off x="2055813" y="3379788"/>
            <a:ext cx="12700" cy="11112"/>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062" name="Oval 98"/>
          <p:cNvSpPr>
            <a:spLocks noChangeArrowheads="1"/>
          </p:cNvSpPr>
          <p:nvPr/>
        </p:nvSpPr>
        <p:spPr bwMode="auto">
          <a:xfrm>
            <a:off x="2955925" y="2876550"/>
            <a:ext cx="30163" cy="23813"/>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063" name="Freeform 99"/>
          <p:cNvSpPr>
            <a:spLocks/>
          </p:cNvSpPr>
          <p:nvPr/>
        </p:nvSpPr>
        <p:spPr bwMode="auto">
          <a:xfrm>
            <a:off x="2946400" y="2347913"/>
            <a:ext cx="50800" cy="122237"/>
          </a:xfrm>
          <a:custGeom>
            <a:avLst/>
            <a:gdLst>
              <a:gd name="T0" fmla="*/ 2147483647 w 34"/>
              <a:gd name="T1" fmla="*/ 2147483647 h 83"/>
              <a:gd name="T2" fmla="*/ 2147483647 w 34"/>
              <a:gd name="T3" fmla="*/ 2147483647 h 83"/>
              <a:gd name="T4" fmla="*/ 2147483647 w 34"/>
              <a:gd name="T5" fmla="*/ 2147483647 h 83"/>
              <a:gd name="T6" fmla="*/ 2147483647 w 34"/>
              <a:gd name="T7" fmla="*/ 2147483647 h 83"/>
              <a:gd name="T8" fmla="*/ 2147483647 w 34"/>
              <a:gd name="T9" fmla="*/ 2147483647 h 83"/>
              <a:gd name="T10" fmla="*/ 2147483647 w 34"/>
              <a:gd name="T11" fmla="*/ 2147483647 h 83"/>
              <a:gd name="T12" fmla="*/ 0 w 34"/>
              <a:gd name="T13" fmla="*/ 2147483647 h 83"/>
              <a:gd name="T14" fmla="*/ 2147483647 w 34"/>
              <a:gd name="T15" fmla="*/ 2147483647 h 83"/>
              <a:gd name="T16" fmla="*/ 2147483647 w 34"/>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83"/>
              <a:gd name="T29" fmla="*/ 34 w 34"/>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83">
                <a:moveTo>
                  <a:pt x="17" y="82"/>
                </a:moveTo>
                <a:lnTo>
                  <a:pt x="32" y="66"/>
                </a:lnTo>
                <a:lnTo>
                  <a:pt x="33" y="54"/>
                </a:lnTo>
                <a:lnTo>
                  <a:pt x="25" y="45"/>
                </a:lnTo>
                <a:lnTo>
                  <a:pt x="15" y="35"/>
                </a:lnTo>
                <a:lnTo>
                  <a:pt x="5" y="28"/>
                </a:lnTo>
                <a:lnTo>
                  <a:pt x="0" y="20"/>
                </a:lnTo>
                <a:lnTo>
                  <a:pt x="1" y="10"/>
                </a:lnTo>
                <a:lnTo>
                  <a:pt x="17"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064" name="Freeform 100"/>
          <p:cNvSpPr>
            <a:spLocks/>
          </p:cNvSpPr>
          <p:nvPr/>
        </p:nvSpPr>
        <p:spPr bwMode="auto">
          <a:xfrm>
            <a:off x="2903538" y="2347913"/>
            <a:ext cx="28575" cy="139700"/>
          </a:xfrm>
          <a:custGeom>
            <a:avLst/>
            <a:gdLst>
              <a:gd name="T0" fmla="*/ 2147483647 w 19"/>
              <a:gd name="T1" fmla="*/ 2147483647 h 94"/>
              <a:gd name="T2" fmla="*/ 2147483647 w 19"/>
              <a:gd name="T3" fmla="*/ 2147483647 h 94"/>
              <a:gd name="T4" fmla="*/ 2147483647 w 19"/>
              <a:gd name="T5" fmla="*/ 2147483647 h 94"/>
              <a:gd name="T6" fmla="*/ 0 w 19"/>
              <a:gd name="T7" fmla="*/ 2147483647 h 94"/>
              <a:gd name="T8" fmla="*/ 0 w 19"/>
              <a:gd name="T9" fmla="*/ 0 h 94"/>
              <a:gd name="T10" fmla="*/ 0 60000 65536"/>
              <a:gd name="T11" fmla="*/ 0 60000 65536"/>
              <a:gd name="T12" fmla="*/ 0 60000 65536"/>
              <a:gd name="T13" fmla="*/ 0 60000 65536"/>
              <a:gd name="T14" fmla="*/ 0 60000 65536"/>
              <a:gd name="T15" fmla="*/ 0 w 19"/>
              <a:gd name="T16" fmla="*/ 0 h 94"/>
              <a:gd name="T17" fmla="*/ 19 w 19"/>
              <a:gd name="T18" fmla="*/ 94 h 94"/>
            </a:gdLst>
            <a:ahLst/>
            <a:cxnLst>
              <a:cxn ang="T10">
                <a:pos x="T0" y="T1"/>
              </a:cxn>
              <a:cxn ang="T11">
                <a:pos x="T2" y="T3"/>
              </a:cxn>
              <a:cxn ang="T12">
                <a:pos x="T4" y="T5"/>
              </a:cxn>
              <a:cxn ang="T13">
                <a:pos x="T6" y="T7"/>
              </a:cxn>
              <a:cxn ang="T14">
                <a:pos x="T8" y="T9"/>
              </a:cxn>
            </a:cxnLst>
            <a:rect l="T15" t="T16" r="T17" b="T18"/>
            <a:pathLst>
              <a:path w="19" h="94">
                <a:moveTo>
                  <a:pt x="17" y="93"/>
                </a:moveTo>
                <a:lnTo>
                  <a:pt x="18" y="66"/>
                </a:lnTo>
                <a:lnTo>
                  <a:pt x="8" y="45"/>
                </a:lnTo>
                <a:lnTo>
                  <a:pt x="0" y="22"/>
                </a:lnTo>
                <a:lnTo>
                  <a:pt x="0"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065" name="Line 101"/>
          <p:cNvSpPr>
            <a:spLocks noChangeShapeType="1"/>
          </p:cNvSpPr>
          <p:nvPr/>
        </p:nvSpPr>
        <p:spPr bwMode="auto">
          <a:xfrm>
            <a:off x="6170613" y="2976563"/>
            <a:ext cx="87312" cy="0"/>
          </a:xfrm>
          <a:prstGeom prst="line">
            <a:avLst/>
          </a:prstGeom>
          <a:noFill/>
          <a:ln w="28575">
            <a:solidFill>
              <a:srgbClr val="FF00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066" name="Freeform 102"/>
          <p:cNvSpPr>
            <a:spLocks/>
          </p:cNvSpPr>
          <p:nvPr/>
        </p:nvSpPr>
        <p:spPr bwMode="auto">
          <a:xfrm>
            <a:off x="5684838" y="2790825"/>
            <a:ext cx="247650" cy="200025"/>
          </a:xfrm>
          <a:custGeom>
            <a:avLst/>
            <a:gdLst>
              <a:gd name="T0" fmla="*/ 2147483647 w 163"/>
              <a:gd name="T1" fmla="*/ 2147483647 h 134"/>
              <a:gd name="T2" fmla="*/ 2147483647 w 163"/>
              <a:gd name="T3" fmla="*/ 2147483647 h 134"/>
              <a:gd name="T4" fmla="*/ 2147483647 w 163"/>
              <a:gd name="T5" fmla="*/ 2147483647 h 134"/>
              <a:gd name="T6" fmla="*/ 2147483647 w 163"/>
              <a:gd name="T7" fmla="*/ 2147483647 h 134"/>
              <a:gd name="T8" fmla="*/ 2147483647 w 163"/>
              <a:gd name="T9" fmla="*/ 2147483647 h 134"/>
              <a:gd name="T10" fmla="*/ 2147483647 w 163"/>
              <a:gd name="T11" fmla="*/ 2147483647 h 134"/>
              <a:gd name="T12" fmla="*/ 2147483647 w 163"/>
              <a:gd name="T13" fmla="*/ 2147483647 h 134"/>
              <a:gd name="T14" fmla="*/ 2147483647 w 163"/>
              <a:gd name="T15" fmla="*/ 2147483647 h 134"/>
              <a:gd name="T16" fmla="*/ 2147483647 w 163"/>
              <a:gd name="T17" fmla="*/ 2147483647 h 134"/>
              <a:gd name="T18" fmla="*/ 2147483647 w 163"/>
              <a:gd name="T19" fmla="*/ 2147483647 h 134"/>
              <a:gd name="T20" fmla="*/ 2147483647 w 163"/>
              <a:gd name="T21" fmla="*/ 2147483647 h 134"/>
              <a:gd name="T22" fmla="*/ 0 w 163"/>
              <a:gd name="T23" fmla="*/ 2147483647 h 134"/>
              <a:gd name="T24" fmla="*/ 2147483647 w 163"/>
              <a:gd name="T25" fmla="*/ 0 h 134"/>
              <a:gd name="T26" fmla="*/ 2147483647 w 163"/>
              <a:gd name="T27" fmla="*/ 2147483647 h 134"/>
              <a:gd name="T28" fmla="*/ 2147483647 w 163"/>
              <a:gd name="T29" fmla="*/ 2147483647 h 134"/>
              <a:gd name="T30" fmla="*/ 2147483647 w 163"/>
              <a:gd name="T31" fmla="*/ 2147483647 h 134"/>
              <a:gd name="T32" fmla="*/ 2147483647 w 163"/>
              <a:gd name="T33" fmla="*/ 2147483647 h 134"/>
              <a:gd name="T34" fmla="*/ 2147483647 w 163"/>
              <a:gd name="T35" fmla="*/ 2147483647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3"/>
              <a:gd name="T55" fmla="*/ 0 h 134"/>
              <a:gd name="T56" fmla="*/ 163 w 163"/>
              <a:gd name="T57" fmla="*/ 134 h 1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3" h="134">
                <a:moveTo>
                  <a:pt x="80" y="87"/>
                </a:moveTo>
                <a:lnTo>
                  <a:pt x="111" y="102"/>
                </a:lnTo>
                <a:lnTo>
                  <a:pt x="128" y="107"/>
                </a:lnTo>
                <a:lnTo>
                  <a:pt x="145" y="116"/>
                </a:lnTo>
                <a:lnTo>
                  <a:pt x="157" y="126"/>
                </a:lnTo>
                <a:lnTo>
                  <a:pt x="162" y="133"/>
                </a:lnTo>
                <a:lnTo>
                  <a:pt x="142" y="118"/>
                </a:lnTo>
                <a:lnTo>
                  <a:pt x="128" y="125"/>
                </a:lnTo>
                <a:lnTo>
                  <a:pt x="99" y="127"/>
                </a:lnTo>
                <a:lnTo>
                  <a:pt x="36" y="126"/>
                </a:lnTo>
                <a:lnTo>
                  <a:pt x="8" y="123"/>
                </a:lnTo>
                <a:lnTo>
                  <a:pt x="0" y="117"/>
                </a:lnTo>
                <a:lnTo>
                  <a:pt x="24" y="0"/>
                </a:lnTo>
                <a:lnTo>
                  <a:pt x="26" y="9"/>
                </a:lnTo>
                <a:lnTo>
                  <a:pt x="30" y="34"/>
                </a:lnTo>
                <a:lnTo>
                  <a:pt x="39" y="60"/>
                </a:lnTo>
                <a:lnTo>
                  <a:pt x="52" y="72"/>
                </a:lnTo>
                <a:lnTo>
                  <a:pt x="80" y="87"/>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067" name="Freeform 103"/>
          <p:cNvSpPr>
            <a:spLocks/>
          </p:cNvSpPr>
          <p:nvPr/>
        </p:nvSpPr>
        <p:spPr bwMode="auto">
          <a:xfrm>
            <a:off x="5684838" y="2790825"/>
            <a:ext cx="254000" cy="209550"/>
          </a:xfrm>
          <a:custGeom>
            <a:avLst/>
            <a:gdLst>
              <a:gd name="T0" fmla="*/ 2147483647 w 167"/>
              <a:gd name="T1" fmla="*/ 2147483647 h 141"/>
              <a:gd name="T2" fmla="*/ 2147483647 w 167"/>
              <a:gd name="T3" fmla="*/ 2147483647 h 141"/>
              <a:gd name="T4" fmla="*/ 2147483647 w 167"/>
              <a:gd name="T5" fmla="*/ 2147483647 h 141"/>
              <a:gd name="T6" fmla="*/ 2147483647 w 167"/>
              <a:gd name="T7" fmla="*/ 2147483647 h 141"/>
              <a:gd name="T8" fmla="*/ 2147483647 w 167"/>
              <a:gd name="T9" fmla="*/ 2147483647 h 141"/>
              <a:gd name="T10" fmla="*/ 2147483647 w 167"/>
              <a:gd name="T11" fmla="*/ 2147483647 h 141"/>
              <a:gd name="T12" fmla="*/ 2147483647 w 167"/>
              <a:gd name="T13" fmla="*/ 2147483647 h 141"/>
              <a:gd name="T14" fmla="*/ 2147483647 w 167"/>
              <a:gd name="T15" fmla="*/ 2147483647 h 141"/>
              <a:gd name="T16" fmla="*/ 2147483647 w 167"/>
              <a:gd name="T17" fmla="*/ 2147483647 h 141"/>
              <a:gd name="T18" fmla="*/ 2147483647 w 167"/>
              <a:gd name="T19" fmla="*/ 2147483647 h 141"/>
              <a:gd name="T20" fmla="*/ 2147483647 w 167"/>
              <a:gd name="T21" fmla="*/ 2147483647 h 141"/>
              <a:gd name="T22" fmla="*/ 0 w 167"/>
              <a:gd name="T23" fmla="*/ 2147483647 h 141"/>
              <a:gd name="T24" fmla="*/ 2147483647 w 167"/>
              <a:gd name="T25" fmla="*/ 0 h 141"/>
              <a:gd name="T26" fmla="*/ 2147483647 w 167"/>
              <a:gd name="T27" fmla="*/ 2147483647 h 141"/>
              <a:gd name="T28" fmla="*/ 2147483647 w 167"/>
              <a:gd name="T29" fmla="*/ 2147483647 h 141"/>
              <a:gd name="T30" fmla="*/ 2147483647 w 167"/>
              <a:gd name="T31" fmla="*/ 2147483647 h 141"/>
              <a:gd name="T32" fmla="*/ 2147483647 w 167"/>
              <a:gd name="T33" fmla="*/ 2147483647 h 141"/>
              <a:gd name="T34" fmla="*/ 2147483647 w 167"/>
              <a:gd name="T35" fmla="*/ 2147483647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67"/>
              <a:gd name="T55" fmla="*/ 0 h 141"/>
              <a:gd name="T56" fmla="*/ 167 w 167"/>
              <a:gd name="T57" fmla="*/ 141 h 1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67" h="141">
                <a:moveTo>
                  <a:pt x="82" y="92"/>
                </a:moveTo>
                <a:lnTo>
                  <a:pt x="114" y="107"/>
                </a:lnTo>
                <a:lnTo>
                  <a:pt x="132" y="112"/>
                </a:lnTo>
                <a:lnTo>
                  <a:pt x="148" y="122"/>
                </a:lnTo>
                <a:lnTo>
                  <a:pt x="161" y="133"/>
                </a:lnTo>
                <a:lnTo>
                  <a:pt x="166" y="140"/>
                </a:lnTo>
                <a:lnTo>
                  <a:pt x="146" y="124"/>
                </a:lnTo>
                <a:lnTo>
                  <a:pt x="132" y="132"/>
                </a:lnTo>
                <a:lnTo>
                  <a:pt x="103" y="134"/>
                </a:lnTo>
                <a:lnTo>
                  <a:pt x="36" y="133"/>
                </a:lnTo>
                <a:lnTo>
                  <a:pt x="9" y="129"/>
                </a:lnTo>
                <a:lnTo>
                  <a:pt x="0" y="123"/>
                </a:lnTo>
                <a:lnTo>
                  <a:pt x="24" y="0"/>
                </a:lnTo>
                <a:lnTo>
                  <a:pt x="27" y="10"/>
                </a:lnTo>
                <a:lnTo>
                  <a:pt x="32" y="36"/>
                </a:lnTo>
                <a:lnTo>
                  <a:pt x="40" y="63"/>
                </a:lnTo>
                <a:lnTo>
                  <a:pt x="53" y="77"/>
                </a:lnTo>
                <a:lnTo>
                  <a:pt x="82" y="92"/>
                </a:lnTo>
              </a:path>
            </a:pathLst>
          </a:custGeom>
          <a:gradFill rotWithShape="0">
            <a:gsLst>
              <a:gs pos="0">
                <a:srgbClr val="3365FB"/>
              </a:gs>
              <a:gs pos="100000">
                <a:srgbClr val="0F1E4B"/>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068" name="Freeform 104"/>
          <p:cNvSpPr>
            <a:spLocks/>
          </p:cNvSpPr>
          <p:nvPr/>
        </p:nvSpPr>
        <p:spPr bwMode="auto">
          <a:xfrm>
            <a:off x="5840413" y="2979738"/>
            <a:ext cx="312737" cy="23812"/>
          </a:xfrm>
          <a:custGeom>
            <a:avLst/>
            <a:gdLst>
              <a:gd name="T0" fmla="*/ 2147483647 w 206"/>
              <a:gd name="T1" fmla="*/ 0 h 16"/>
              <a:gd name="T2" fmla="*/ 2147483647 w 206"/>
              <a:gd name="T3" fmla="*/ 0 h 16"/>
              <a:gd name="T4" fmla="*/ 2147483647 w 206"/>
              <a:gd name="T5" fmla="*/ 0 h 16"/>
              <a:gd name="T6" fmla="*/ 2147483647 w 206"/>
              <a:gd name="T7" fmla="*/ 2147483647 h 16"/>
              <a:gd name="T8" fmla="*/ 2147483647 w 206"/>
              <a:gd name="T9" fmla="*/ 2147483647 h 16"/>
              <a:gd name="T10" fmla="*/ 2147483647 w 206"/>
              <a:gd name="T11" fmla="*/ 2147483647 h 16"/>
              <a:gd name="T12" fmla="*/ 2147483647 w 206"/>
              <a:gd name="T13" fmla="*/ 2147483647 h 16"/>
              <a:gd name="T14" fmla="*/ 2147483647 w 206"/>
              <a:gd name="T15" fmla="*/ 2147483647 h 16"/>
              <a:gd name="T16" fmla="*/ 2147483647 w 206"/>
              <a:gd name="T17" fmla="*/ 2147483647 h 16"/>
              <a:gd name="T18" fmla="*/ 0 w 206"/>
              <a:gd name="T19" fmla="*/ 2147483647 h 16"/>
              <a:gd name="T20" fmla="*/ 2147483647 w 206"/>
              <a:gd name="T21" fmla="*/ 2147483647 h 16"/>
              <a:gd name="T22" fmla="*/ 2147483647 w 206"/>
              <a:gd name="T23" fmla="*/ 0 h 16"/>
              <a:gd name="T24" fmla="*/ 2147483647 w 206"/>
              <a:gd name="T25" fmla="*/ 0 h 16"/>
              <a:gd name="T26" fmla="*/ 2147483647 w 206"/>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6"/>
              <a:gd name="T43" fmla="*/ 0 h 16"/>
              <a:gd name="T44" fmla="*/ 206 w 206"/>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6" h="16">
                <a:moveTo>
                  <a:pt x="123" y="0"/>
                </a:moveTo>
                <a:lnTo>
                  <a:pt x="161" y="0"/>
                </a:lnTo>
                <a:lnTo>
                  <a:pt x="194" y="0"/>
                </a:lnTo>
                <a:lnTo>
                  <a:pt x="205" y="1"/>
                </a:lnTo>
                <a:lnTo>
                  <a:pt x="172" y="13"/>
                </a:lnTo>
                <a:lnTo>
                  <a:pt x="156" y="15"/>
                </a:lnTo>
                <a:lnTo>
                  <a:pt x="119" y="15"/>
                </a:lnTo>
                <a:lnTo>
                  <a:pt x="43" y="15"/>
                </a:lnTo>
                <a:lnTo>
                  <a:pt x="10" y="15"/>
                </a:lnTo>
                <a:lnTo>
                  <a:pt x="0" y="13"/>
                </a:lnTo>
                <a:lnTo>
                  <a:pt x="32" y="1"/>
                </a:lnTo>
                <a:lnTo>
                  <a:pt x="48" y="0"/>
                </a:lnTo>
                <a:lnTo>
                  <a:pt x="84" y="0"/>
                </a:lnTo>
                <a:lnTo>
                  <a:pt x="123" y="0"/>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069" name="Freeform 105"/>
          <p:cNvSpPr>
            <a:spLocks/>
          </p:cNvSpPr>
          <p:nvPr/>
        </p:nvSpPr>
        <p:spPr bwMode="auto">
          <a:xfrm>
            <a:off x="5840413" y="2979738"/>
            <a:ext cx="322262" cy="23812"/>
          </a:xfrm>
          <a:custGeom>
            <a:avLst/>
            <a:gdLst>
              <a:gd name="T0" fmla="*/ 2147483647 w 212"/>
              <a:gd name="T1" fmla="*/ 0 h 16"/>
              <a:gd name="T2" fmla="*/ 2147483647 w 212"/>
              <a:gd name="T3" fmla="*/ 0 h 16"/>
              <a:gd name="T4" fmla="*/ 2147483647 w 212"/>
              <a:gd name="T5" fmla="*/ 0 h 16"/>
              <a:gd name="T6" fmla="*/ 2147483647 w 212"/>
              <a:gd name="T7" fmla="*/ 2147483647 h 16"/>
              <a:gd name="T8" fmla="*/ 2147483647 w 212"/>
              <a:gd name="T9" fmla="*/ 2147483647 h 16"/>
              <a:gd name="T10" fmla="*/ 2147483647 w 212"/>
              <a:gd name="T11" fmla="*/ 2147483647 h 16"/>
              <a:gd name="T12" fmla="*/ 2147483647 w 212"/>
              <a:gd name="T13" fmla="*/ 2147483647 h 16"/>
              <a:gd name="T14" fmla="*/ 2147483647 w 212"/>
              <a:gd name="T15" fmla="*/ 2147483647 h 16"/>
              <a:gd name="T16" fmla="*/ 2147483647 w 212"/>
              <a:gd name="T17" fmla="*/ 2147483647 h 16"/>
              <a:gd name="T18" fmla="*/ 0 w 212"/>
              <a:gd name="T19" fmla="*/ 2147483647 h 16"/>
              <a:gd name="T20" fmla="*/ 2147483647 w 212"/>
              <a:gd name="T21" fmla="*/ 2147483647 h 16"/>
              <a:gd name="T22" fmla="*/ 2147483647 w 212"/>
              <a:gd name="T23" fmla="*/ 0 h 16"/>
              <a:gd name="T24" fmla="*/ 2147483647 w 212"/>
              <a:gd name="T25" fmla="*/ 0 h 16"/>
              <a:gd name="T26" fmla="*/ 2147483647 w 212"/>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2"/>
              <a:gd name="T43" fmla="*/ 0 h 16"/>
              <a:gd name="T44" fmla="*/ 212 w 212"/>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2" h="16">
                <a:moveTo>
                  <a:pt x="126" y="0"/>
                </a:moveTo>
                <a:lnTo>
                  <a:pt x="166" y="0"/>
                </a:lnTo>
                <a:lnTo>
                  <a:pt x="200" y="0"/>
                </a:lnTo>
                <a:lnTo>
                  <a:pt x="211" y="2"/>
                </a:lnTo>
                <a:lnTo>
                  <a:pt x="177" y="14"/>
                </a:lnTo>
                <a:lnTo>
                  <a:pt x="160" y="15"/>
                </a:lnTo>
                <a:lnTo>
                  <a:pt x="123" y="15"/>
                </a:lnTo>
                <a:lnTo>
                  <a:pt x="44" y="15"/>
                </a:lnTo>
                <a:lnTo>
                  <a:pt x="10" y="15"/>
                </a:lnTo>
                <a:lnTo>
                  <a:pt x="0" y="13"/>
                </a:lnTo>
                <a:lnTo>
                  <a:pt x="33" y="1"/>
                </a:lnTo>
                <a:lnTo>
                  <a:pt x="50" y="0"/>
                </a:lnTo>
                <a:lnTo>
                  <a:pt x="86" y="0"/>
                </a:lnTo>
                <a:lnTo>
                  <a:pt x="126" y="0"/>
                </a:lnTo>
              </a:path>
            </a:pathLst>
          </a:custGeom>
          <a:gradFill rotWithShape="0">
            <a:gsLst>
              <a:gs pos="0">
                <a:srgbClr val="3365FB"/>
              </a:gs>
              <a:gs pos="100000">
                <a:srgbClr val="0F1E4B"/>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070" name="Freeform 106"/>
          <p:cNvSpPr>
            <a:spLocks/>
          </p:cNvSpPr>
          <p:nvPr/>
        </p:nvSpPr>
        <p:spPr bwMode="auto">
          <a:xfrm>
            <a:off x="6065838" y="2984500"/>
            <a:ext cx="331787" cy="23813"/>
          </a:xfrm>
          <a:custGeom>
            <a:avLst/>
            <a:gdLst>
              <a:gd name="T0" fmla="*/ 2147483647 w 218"/>
              <a:gd name="T1" fmla="*/ 0 h 16"/>
              <a:gd name="T2" fmla="*/ 2147483647 w 218"/>
              <a:gd name="T3" fmla="*/ 0 h 16"/>
              <a:gd name="T4" fmla="*/ 2147483647 w 218"/>
              <a:gd name="T5" fmla="*/ 2147483647 h 16"/>
              <a:gd name="T6" fmla="*/ 2147483647 w 218"/>
              <a:gd name="T7" fmla="*/ 2147483647 h 16"/>
              <a:gd name="T8" fmla="*/ 2147483647 w 218"/>
              <a:gd name="T9" fmla="*/ 2147483647 h 16"/>
              <a:gd name="T10" fmla="*/ 2147483647 w 218"/>
              <a:gd name="T11" fmla="*/ 2147483647 h 16"/>
              <a:gd name="T12" fmla="*/ 2147483647 w 218"/>
              <a:gd name="T13" fmla="*/ 2147483647 h 16"/>
              <a:gd name="T14" fmla="*/ 2147483647 w 218"/>
              <a:gd name="T15" fmla="*/ 2147483647 h 16"/>
              <a:gd name="T16" fmla="*/ 2147483647 w 218"/>
              <a:gd name="T17" fmla="*/ 2147483647 h 16"/>
              <a:gd name="T18" fmla="*/ 0 w 218"/>
              <a:gd name="T19" fmla="*/ 2147483647 h 16"/>
              <a:gd name="T20" fmla="*/ 2147483647 w 218"/>
              <a:gd name="T21" fmla="*/ 2147483647 h 16"/>
              <a:gd name="T22" fmla="*/ 2147483647 w 218"/>
              <a:gd name="T23" fmla="*/ 0 h 16"/>
              <a:gd name="T24" fmla="*/ 2147483647 w 218"/>
              <a:gd name="T25" fmla="*/ 0 h 16"/>
              <a:gd name="T26" fmla="*/ 2147483647 w 218"/>
              <a:gd name="T27" fmla="*/ 0 h 1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8"/>
              <a:gd name="T43" fmla="*/ 0 h 16"/>
              <a:gd name="T44" fmla="*/ 218 w 218"/>
              <a:gd name="T45" fmla="*/ 16 h 1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8" h="16">
                <a:moveTo>
                  <a:pt x="133" y="0"/>
                </a:moveTo>
                <a:lnTo>
                  <a:pt x="173" y="0"/>
                </a:lnTo>
                <a:lnTo>
                  <a:pt x="206" y="1"/>
                </a:lnTo>
                <a:lnTo>
                  <a:pt x="217" y="1"/>
                </a:lnTo>
                <a:lnTo>
                  <a:pt x="178" y="13"/>
                </a:lnTo>
                <a:lnTo>
                  <a:pt x="159" y="15"/>
                </a:lnTo>
                <a:lnTo>
                  <a:pt x="123" y="15"/>
                </a:lnTo>
                <a:lnTo>
                  <a:pt x="43" y="15"/>
                </a:lnTo>
                <a:lnTo>
                  <a:pt x="10" y="14"/>
                </a:lnTo>
                <a:lnTo>
                  <a:pt x="0" y="13"/>
                </a:lnTo>
                <a:lnTo>
                  <a:pt x="39" y="1"/>
                </a:lnTo>
                <a:lnTo>
                  <a:pt x="57" y="0"/>
                </a:lnTo>
                <a:lnTo>
                  <a:pt x="94" y="0"/>
                </a:lnTo>
                <a:lnTo>
                  <a:pt x="133" y="0"/>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071" name="Freeform 107"/>
          <p:cNvSpPr>
            <a:spLocks/>
          </p:cNvSpPr>
          <p:nvPr/>
        </p:nvSpPr>
        <p:spPr bwMode="auto">
          <a:xfrm>
            <a:off x="6065838" y="2984500"/>
            <a:ext cx="342900" cy="33338"/>
          </a:xfrm>
          <a:custGeom>
            <a:avLst/>
            <a:gdLst>
              <a:gd name="T0" fmla="*/ 2147483647 w 225"/>
              <a:gd name="T1" fmla="*/ 0 h 23"/>
              <a:gd name="T2" fmla="*/ 2147483647 w 225"/>
              <a:gd name="T3" fmla="*/ 0 h 23"/>
              <a:gd name="T4" fmla="*/ 2147483647 w 225"/>
              <a:gd name="T5" fmla="*/ 2147483647 h 23"/>
              <a:gd name="T6" fmla="*/ 2147483647 w 225"/>
              <a:gd name="T7" fmla="*/ 2147483647 h 23"/>
              <a:gd name="T8" fmla="*/ 2147483647 w 225"/>
              <a:gd name="T9" fmla="*/ 2147483647 h 23"/>
              <a:gd name="T10" fmla="*/ 2147483647 w 225"/>
              <a:gd name="T11" fmla="*/ 2147483647 h 23"/>
              <a:gd name="T12" fmla="*/ 2147483647 w 225"/>
              <a:gd name="T13" fmla="*/ 2147483647 h 23"/>
              <a:gd name="T14" fmla="*/ 2147483647 w 225"/>
              <a:gd name="T15" fmla="*/ 2147483647 h 23"/>
              <a:gd name="T16" fmla="*/ 2147483647 w 225"/>
              <a:gd name="T17" fmla="*/ 2147483647 h 23"/>
              <a:gd name="T18" fmla="*/ 0 w 225"/>
              <a:gd name="T19" fmla="*/ 2147483647 h 23"/>
              <a:gd name="T20" fmla="*/ 2147483647 w 225"/>
              <a:gd name="T21" fmla="*/ 2147483647 h 23"/>
              <a:gd name="T22" fmla="*/ 2147483647 w 225"/>
              <a:gd name="T23" fmla="*/ 0 h 23"/>
              <a:gd name="T24" fmla="*/ 2147483647 w 225"/>
              <a:gd name="T25" fmla="*/ 0 h 23"/>
              <a:gd name="T26" fmla="*/ 2147483647 w 225"/>
              <a:gd name="T27" fmla="*/ 0 h 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5"/>
              <a:gd name="T43" fmla="*/ 0 h 23"/>
              <a:gd name="T44" fmla="*/ 225 w 225"/>
              <a:gd name="T45" fmla="*/ 23 h 2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5" h="23">
                <a:moveTo>
                  <a:pt x="137" y="0"/>
                </a:moveTo>
                <a:lnTo>
                  <a:pt x="179" y="0"/>
                </a:lnTo>
                <a:lnTo>
                  <a:pt x="213" y="1"/>
                </a:lnTo>
                <a:lnTo>
                  <a:pt x="224" y="3"/>
                </a:lnTo>
                <a:lnTo>
                  <a:pt x="184" y="20"/>
                </a:lnTo>
                <a:lnTo>
                  <a:pt x="164" y="22"/>
                </a:lnTo>
                <a:lnTo>
                  <a:pt x="127" y="22"/>
                </a:lnTo>
                <a:lnTo>
                  <a:pt x="45" y="22"/>
                </a:lnTo>
                <a:lnTo>
                  <a:pt x="10" y="21"/>
                </a:lnTo>
                <a:lnTo>
                  <a:pt x="0" y="18"/>
                </a:lnTo>
                <a:lnTo>
                  <a:pt x="40" y="3"/>
                </a:lnTo>
                <a:lnTo>
                  <a:pt x="59" y="0"/>
                </a:lnTo>
                <a:lnTo>
                  <a:pt x="97" y="0"/>
                </a:lnTo>
                <a:lnTo>
                  <a:pt x="137" y="0"/>
                </a:lnTo>
              </a:path>
            </a:pathLst>
          </a:custGeom>
          <a:noFill/>
          <a:ln w="12700" cap="rnd">
            <a:solidFill>
              <a:srgbClr val="00008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072" name="Freeform 108"/>
          <p:cNvSpPr>
            <a:spLocks/>
          </p:cNvSpPr>
          <p:nvPr/>
        </p:nvSpPr>
        <p:spPr bwMode="auto">
          <a:xfrm>
            <a:off x="6208713" y="2995613"/>
            <a:ext cx="406400" cy="41275"/>
          </a:xfrm>
          <a:custGeom>
            <a:avLst/>
            <a:gdLst>
              <a:gd name="T0" fmla="*/ 2147483647 w 267"/>
              <a:gd name="T1" fmla="*/ 2147483647 h 28"/>
              <a:gd name="T2" fmla="*/ 2147483647 w 267"/>
              <a:gd name="T3" fmla="*/ 2147483647 h 28"/>
              <a:gd name="T4" fmla="*/ 2147483647 w 267"/>
              <a:gd name="T5" fmla="*/ 2147483647 h 28"/>
              <a:gd name="T6" fmla="*/ 2147483647 w 267"/>
              <a:gd name="T7" fmla="*/ 2147483647 h 28"/>
              <a:gd name="T8" fmla="*/ 2147483647 w 267"/>
              <a:gd name="T9" fmla="*/ 2147483647 h 28"/>
              <a:gd name="T10" fmla="*/ 2147483647 w 267"/>
              <a:gd name="T11" fmla="*/ 2147483647 h 28"/>
              <a:gd name="T12" fmla="*/ 2147483647 w 267"/>
              <a:gd name="T13" fmla="*/ 2147483647 h 28"/>
              <a:gd name="T14" fmla="*/ 2147483647 w 267"/>
              <a:gd name="T15" fmla="*/ 2147483647 h 28"/>
              <a:gd name="T16" fmla="*/ 2147483647 w 267"/>
              <a:gd name="T17" fmla="*/ 2147483647 h 28"/>
              <a:gd name="T18" fmla="*/ 2147483647 w 267"/>
              <a:gd name="T19" fmla="*/ 2147483647 h 28"/>
              <a:gd name="T20" fmla="*/ 2147483647 w 267"/>
              <a:gd name="T21" fmla="*/ 2147483647 h 28"/>
              <a:gd name="T22" fmla="*/ 2147483647 w 267"/>
              <a:gd name="T23" fmla="*/ 2147483647 h 28"/>
              <a:gd name="T24" fmla="*/ 2147483647 w 267"/>
              <a:gd name="T25" fmla="*/ 2147483647 h 28"/>
              <a:gd name="T26" fmla="*/ 2147483647 w 267"/>
              <a:gd name="T27" fmla="*/ 2147483647 h 28"/>
              <a:gd name="T28" fmla="*/ 0 w 267"/>
              <a:gd name="T29" fmla="*/ 2147483647 h 28"/>
              <a:gd name="T30" fmla="*/ 0 w 267"/>
              <a:gd name="T31" fmla="*/ 2147483647 h 28"/>
              <a:gd name="T32" fmla="*/ 2147483647 w 267"/>
              <a:gd name="T33" fmla="*/ 0 h 28"/>
              <a:gd name="T34" fmla="*/ 2147483647 w 267"/>
              <a:gd name="T35" fmla="*/ 0 h 28"/>
              <a:gd name="T36" fmla="*/ 2147483647 w 267"/>
              <a:gd name="T37" fmla="*/ 0 h 28"/>
              <a:gd name="T38" fmla="*/ 2147483647 w 267"/>
              <a:gd name="T39" fmla="*/ 2147483647 h 28"/>
              <a:gd name="T40" fmla="*/ 2147483647 w 267"/>
              <a:gd name="T41" fmla="*/ 2147483647 h 28"/>
              <a:gd name="T42" fmla="*/ 2147483647 w 267"/>
              <a:gd name="T43" fmla="*/ 2147483647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7"/>
              <a:gd name="T67" fmla="*/ 0 h 28"/>
              <a:gd name="T68" fmla="*/ 267 w 267"/>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7" h="28">
                <a:moveTo>
                  <a:pt x="169" y="7"/>
                </a:moveTo>
                <a:lnTo>
                  <a:pt x="216" y="9"/>
                </a:lnTo>
                <a:lnTo>
                  <a:pt x="238" y="11"/>
                </a:lnTo>
                <a:lnTo>
                  <a:pt x="254" y="13"/>
                </a:lnTo>
                <a:lnTo>
                  <a:pt x="265" y="14"/>
                </a:lnTo>
                <a:lnTo>
                  <a:pt x="266" y="16"/>
                </a:lnTo>
                <a:lnTo>
                  <a:pt x="213" y="27"/>
                </a:lnTo>
                <a:lnTo>
                  <a:pt x="204" y="27"/>
                </a:lnTo>
                <a:lnTo>
                  <a:pt x="189" y="27"/>
                </a:lnTo>
                <a:lnTo>
                  <a:pt x="168" y="26"/>
                </a:lnTo>
                <a:lnTo>
                  <a:pt x="145" y="24"/>
                </a:lnTo>
                <a:lnTo>
                  <a:pt x="49" y="17"/>
                </a:lnTo>
                <a:lnTo>
                  <a:pt x="27" y="15"/>
                </a:lnTo>
                <a:lnTo>
                  <a:pt x="11" y="13"/>
                </a:lnTo>
                <a:lnTo>
                  <a:pt x="0" y="12"/>
                </a:lnTo>
                <a:lnTo>
                  <a:pt x="0" y="11"/>
                </a:lnTo>
                <a:lnTo>
                  <a:pt x="53" y="0"/>
                </a:lnTo>
                <a:lnTo>
                  <a:pt x="61" y="0"/>
                </a:lnTo>
                <a:lnTo>
                  <a:pt x="77" y="0"/>
                </a:lnTo>
                <a:lnTo>
                  <a:pt x="97" y="1"/>
                </a:lnTo>
                <a:lnTo>
                  <a:pt x="120" y="3"/>
                </a:lnTo>
                <a:lnTo>
                  <a:pt x="169" y="7"/>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073" name="Freeform 109"/>
          <p:cNvSpPr>
            <a:spLocks/>
          </p:cNvSpPr>
          <p:nvPr/>
        </p:nvSpPr>
        <p:spPr bwMode="auto">
          <a:xfrm>
            <a:off x="6208713" y="2995613"/>
            <a:ext cx="415925" cy="52387"/>
          </a:xfrm>
          <a:custGeom>
            <a:avLst/>
            <a:gdLst>
              <a:gd name="T0" fmla="*/ 2147483647 w 273"/>
              <a:gd name="T1" fmla="*/ 2147483647 h 35"/>
              <a:gd name="T2" fmla="*/ 2147483647 w 273"/>
              <a:gd name="T3" fmla="*/ 2147483647 h 35"/>
              <a:gd name="T4" fmla="*/ 2147483647 w 273"/>
              <a:gd name="T5" fmla="*/ 2147483647 h 35"/>
              <a:gd name="T6" fmla="*/ 2147483647 w 273"/>
              <a:gd name="T7" fmla="*/ 2147483647 h 35"/>
              <a:gd name="T8" fmla="*/ 2147483647 w 273"/>
              <a:gd name="T9" fmla="*/ 2147483647 h 35"/>
              <a:gd name="T10" fmla="*/ 2147483647 w 273"/>
              <a:gd name="T11" fmla="*/ 2147483647 h 35"/>
              <a:gd name="T12" fmla="*/ 2147483647 w 273"/>
              <a:gd name="T13" fmla="*/ 2147483647 h 35"/>
              <a:gd name="T14" fmla="*/ 2147483647 w 273"/>
              <a:gd name="T15" fmla="*/ 2147483647 h 35"/>
              <a:gd name="T16" fmla="*/ 2147483647 w 273"/>
              <a:gd name="T17" fmla="*/ 2147483647 h 35"/>
              <a:gd name="T18" fmla="*/ 2147483647 w 273"/>
              <a:gd name="T19" fmla="*/ 2147483647 h 35"/>
              <a:gd name="T20" fmla="*/ 2147483647 w 273"/>
              <a:gd name="T21" fmla="*/ 2147483647 h 35"/>
              <a:gd name="T22" fmla="*/ 2147483647 w 273"/>
              <a:gd name="T23" fmla="*/ 2147483647 h 35"/>
              <a:gd name="T24" fmla="*/ 2147483647 w 273"/>
              <a:gd name="T25" fmla="*/ 2147483647 h 35"/>
              <a:gd name="T26" fmla="*/ 2147483647 w 273"/>
              <a:gd name="T27" fmla="*/ 2147483647 h 35"/>
              <a:gd name="T28" fmla="*/ 0 w 273"/>
              <a:gd name="T29" fmla="*/ 2147483647 h 35"/>
              <a:gd name="T30" fmla="*/ 0 w 273"/>
              <a:gd name="T31" fmla="*/ 2147483647 h 35"/>
              <a:gd name="T32" fmla="*/ 2147483647 w 273"/>
              <a:gd name="T33" fmla="*/ 0 h 35"/>
              <a:gd name="T34" fmla="*/ 2147483647 w 273"/>
              <a:gd name="T35" fmla="*/ 0 h 35"/>
              <a:gd name="T36" fmla="*/ 2147483647 w 273"/>
              <a:gd name="T37" fmla="*/ 0 h 35"/>
              <a:gd name="T38" fmla="*/ 2147483647 w 273"/>
              <a:gd name="T39" fmla="*/ 2147483647 h 35"/>
              <a:gd name="T40" fmla="*/ 2147483647 w 273"/>
              <a:gd name="T41" fmla="*/ 2147483647 h 35"/>
              <a:gd name="T42" fmla="*/ 2147483647 w 273"/>
              <a:gd name="T43" fmla="*/ 2147483647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3"/>
              <a:gd name="T67" fmla="*/ 0 h 35"/>
              <a:gd name="T68" fmla="*/ 273 w 273"/>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3" h="35">
                <a:moveTo>
                  <a:pt x="172" y="8"/>
                </a:moveTo>
                <a:lnTo>
                  <a:pt x="221" y="12"/>
                </a:lnTo>
                <a:lnTo>
                  <a:pt x="243" y="14"/>
                </a:lnTo>
                <a:lnTo>
                  <a:pt x="260" y="16"/>
                </a:lnTo>
                <a:lnTo>
                  <a:pt x="271" y="18"/>
                </a:lnTo>
                <a:lnTo>
                  <a:pt x="272" y="20"/>
                </a:lnTo>
                <a:lnTo>
                  <a:pt x="217" y="34"/>
                </a:lnTo>
                <a:lnTo>
                  <a:pt x="209" y="34"/>
                </a:lnTo>
                <a:lnTo>
                  <a:pt x="193" y="34"/>
                </a:lnTo>
                <a:lnTo>
                  <a:pt x="171" y="33"/>
                </a:lnTo>
                <a:lnTo>
                  <a:pt x="148" y="31"/>
                </a:lnTo>
                <a:lnTo>
                  <a:pt x="50" y="21"/>
                </a:lnTo>
                <a:lnTo>
                  <a:pt x="28" y="19"/>
                </a:lnTo>
                <a:lnTo>
                  <a:pt x="11" y="17"/>
                </a:lnTo>
                <a:lnTo>
                  <a:pt x="0" y="15"/>
                </a:lnTo>
                <a:lnTo>
                  <a:pt x="0" y="14"/>
                </a:lnTo>
                <a:lnTo>
                  <a:pt x="55" y="0"/>
                </a:lnTo>
                <a:lnTo>
                  <a:pt x="62" y="0"/>
                </a:lnTo>
                <a:lnTo>
                  <a:pt x="78" y="0"/>
                </a:lnTo>
                <a:lnTo>
                  <a:pt x="100" y="1"/>
                </a:lnTo>
                <a:lnTo>
                  <a:pt x="123" y="4"/>
                </a:lnTo>
                <a:lnTo>
                  <a:pt x="172" y="8"/>
                </a:lnTo>
              </a:path>
            </a:pathLst>
          </a:custGeom>
          <a:gradFill rotWithShape="0">
            <a:gsLst>
              <a:gs pos="0">
                <a:srgbClr val="3365FB"/>
              </a:gs>
              <a:gs pos="100000">
                <a:srgbClr val="0F1E4B"/>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074" name="Line 110"/>
          <p:cNvSpPr>
            <a:spLocks noChangeShapeType="1"/>
          </p:cNvSpPr>
          <p:nvPr/>
        </p:nvSpPr>
        <p:spPr bwMode="auto">
          <a:xfrm>
            <a:off x="6456363" y="3051175"/>
            <a:ext cx="84137" cy="0"/>
          </a:xfrm>
          <a:prstGeom prst="line">
            <a:avLst/>
          </a:prstGeom>
          <a:noFill/>
          <a:ln w="28575">
            <a:solidFill>
              <a:srgbClr val="FF00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79BC"/>
              </a:solidFill>
              <a:ea typeface="ＭＳ Ｐゴシック" charset="0"/>
            </a:endParaRPr>
          </a:p>
        </p:txBody>
      </p:sp>
      <p:grpSp>
        <p:nvGrpSpPr>
          <p:cNvPr id="3" name="Group 111"/>
          <p:cNvGrpSpPr>
            <a:grpSpLocks/>
          </p:cNvGrpSpPr>
          <p:nvPr/>
        </p:nvGrpSpPr>
        <p:grpSpPr bwMode="auto">
          <a:xfrm>
            <a:off x="677863" y="2317750"/>
            <a:ext cx="7473950" cy="3441700"/>
            <a:chOff x="209" y="1137"/>
            <a:chExt cx="4907" cy="2319"/>
          </a:xfrm>
        </p:grpSpPr>
        <p:grpSp>
          <p:nvGrpSpPr>
            <p:cNvPr id="4" name="Group 112"/>
            <p:cNvGrpSpPr>
              <a:grpSpLocks/>
            </p:cNvGrpSpPr>
            <p:nvPr/>
          </p:nvGrpSpPr>
          <p:grpSpPr bwMode="auto">
            <a:xfrm>
              <a:off x="3441" y="3147"/>
              <a:ext cx="1654" cy="309"/>
              <a:chOff x="3739" y="2983"/>
              <a:chExt cx="1654" cy="309"/>
            </a:xfrm>
          </p:grpSpPr>
          <p:sp>
            <p:nvSpPr>
              <p:cNvPr id="44436" name="Freeform 113"/>
              <p:cNvSpPr>
                <a:spLocks/>
              </p:cNvSpPr>
              <p:nvPr/>
            </p:nvSpPr>
            <p:spPr bwMode="auto">
              <a:xfrm>
                <a:off x="4216" y="3210"/>
                <a:ext cx="444" cy="65"/>
              </a:xfrm>
              <a:custGeom>
                <a:avLst/>
                <a:gdLst>
                  <a:gd name="T0" fmla="*/ 443 w 444"/>
                  <a:gd name="T1" fmla="*/ 35 h 65"/>
                  <a:gd name="T2" fmla="*/ 433 w 444"/>
                  <a:gd name="T3" fmla="*/ 36 h 65"/>
                  <a:gd name="T4" fmla="*/ 408 w 444"/>
                  <a:gd name="T5" fmla="*/ 40 h 65"/>
                  <a:gd name="T6" fmla="*/ 372 w 444"/>
                  <a:gd name="T7" fmla="*/ 45 h 65"/>
                  <a:gd name="T8" fmla="*/ 327 w 444"/>
                  <a:gd name="T9" fmla="*/ 49 h 65"/>
                  <a:gd name="T10" fmla="*/ 282 w 444"/>
                  <a:gd name="T11" fmla="*/ 55 h 65"/>
                  <a:gd name="T12" fmla="*/ 237 w 444"/>
                  <a:gd name="T13" fmla="*/ 60 h 65"/>
                  <a:gd name="T14" fmla="*/ 200 w 444"/>
                  <a:gd name="T15" fmla="*/ 63 h 65"/>
                  <a:gd name="T16" fmla="*/ 173 w 444"/>
                  <a:gd name="T17" fmla="*/ 64 h 65"/>
                  <a:gd name="T18" fmla="*/ 122 w 444"/>
                  <a:gd name="T19" fmla="*/ 59 h 65"/>
                  <a:gd name="T20" fmla="*/ 64 w 444"/>
                  <a:gd name="T21" fmla="*/ 48 h 65"/>
                  <a:gd name="T22" fmla="*/ 39 w 444"/>
                  <a:gd name="T23" fmla="*/ 42 h 65"/>
                  <a:gd name="T24" fmla="*/ 19 w 444"/>
                  <a:gd name="T25" fmla="*/ 37 h 65"/>
                  <a:gd name="T26" fmla="*/ 5 w 444"/>
                  <a:gd name="T27" fmla="*/ 33 h 65"/>
                  <a:gd name="T28" fmla="*/ 0 w 444"/>
                  <a:gd name="T29" fmla="*/ 32 h 65"/>
                  <a:gd name="T30" fmla="*/ 7 w 444"/>
                  <a:gd name="T31" fmla="*/ 30 h 65"/>
                  <a:gd name="T32" fmla="*/ 30 w 444"/>
                  <a:gd name="T33" fmla="*/ 27 h 65"/>
                  <a:gd name="T34" fmla="*/ 63 w 444"/>
                  <a:gd name="T35" fmla="*/ 21 h 65"/>
                  <a:gd name="T36" fmla="*/ 102 w 444"/>
                  <a:gd name="T37" fmla="*/ 16 h 65"/>
                  <a:gd name="T38" fmla="*/ 144 w 444"/>
                  <a:gd name="T39" fmla="*/ 10 h 65"/>
                  <a:gd name="T40" fmla="*/ 186 w 444"/>
                  <a:gd name="T41" fmla="*/ 4 h 65"/>
                  <a:gd name="T42" fmla="*/ 220 w 444"/>
                  <a:gd name="T43" fmla="*/ 0 h 65"/>
                  <a:gd name="T44" fmla="*/ 248 w 444"/>
                  <a:gd name="T45" fmla="*/ 0 h 65"/>
                  <a:gd name="T46" fmla="*/ 301 w 444"/>
                  <a:gd name="T47" fmla="*/ 5 h 65"/>
                  <a:gd name="T48" fmla="*/ 366 w 444"/>
                  <a:gd name="T49" fmla="*/ 18 h 65"/>
                  <a:gd name="T50" fmla="*/ 395 w 444"/>
                  <a:gd name="T51" fmla="*/ 23 h 65"/>
                  <a:gd name="T52" fmla="*/ 420 w 444"/>
                  <a:gd name="T53" fmla="*/ 29 h 65"/>
                  <a:gd name="T54" fmla="*/ 437 w 444"/>
                  <a:gd name="T55" fmla="*/ 33 h 65"/>
                  <a:gd name="T56" fmla="*/ 443 w 444"/>
                  <a:gd name="T57" fmla="*/ 35 h 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4"/>
                  <a:gd name="T88" fmla="*/ 0 h 65"/>
                  <a:gd name="T89" fmla="*/ 444 w 444"/>
                  <a:gd name="T90" fmla="*/ 65 h 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4" h="65">
                    <a:moveTo>
                      <a:pt x="443" y="35"/>
                    </a:moveTo>
                    <a:lnTo>
                      <a:pt x="433" y="36"/>
                    </a:lnTo>
                    <a:lnTo>
                      <a:pt x="408" y="40"/>
                    </a:lnTo>
                    <a:lnTo>
                      <a:pt x="372" y="45"/>
                    </a:lnTo>
                    <a:lnTo>
                      <a:pt x="327" y="49"/>
                    </a:lnTo>
                    <a:lnTo>
                      <a:pt x="282" y="55"/>
                    </a:lnTo>
                    <a:lnTo>
                      <a:pt x="237" y="60"/>
                    </a:lnTo>
                    <a:lnTo>
                      <a:pt x="200" y="63"/>
                    </a:lnTo>
                    <a:lnTo>
                      <a:pt x="173" y="64"/>
                    </a:lnTo>
                    <a:lnTo>
                      <a:pt x="122" y="59"/>
                    </a:lnTo>
                    <a:lnTo>
                      <a:pt x="64" y="48"/>
                    </a:lnTo>
                    <a:lnTo>
                      <a:pt x="39" y="42"/>
                    </a:lnTo>
                    <a:lnTo>
                      <a:pt x="19" y="37"/>
                    </a:lnTo>
                    <a:lnTo>
                      <a:pt x="5" y="33"/>
                    </a:lnTo>
                    <a:lnTo>
                      <a:pt x="0" y="32"/>
                    </a:lnTo>
                    <a:lnTo>
                      <a:pt x="7" y="30"/>
                    </a:lnTo>
                    <a:lnTo>
                      <a:pt x="30" y="27"/>
                    </a:lnTo>
                    <a:lnTo>
                      <a:pt x="63" y="21"/>
                    </a:lnTo>
                    <a:lnTo>
                      <a:pt x="102" y="16"/>
                    </a:lnTo>
                    <a:lnTo>
                      <a:pt x="144" y="10"/>
                    </a:lnTo>
                    <a:lnTo>
                      <a:pt x="186" y="4"/>
                    </a:lnTo>
                    <a:lnTo>
                      <a:pt x="220" y="0"/>
                    </a:lnTo>
                    <a:lnTo>
                      <a:pt x="248" y="0"/>
                    </a:lnTo>
                    <a:lnTo>
                      <a:pt x="301" y="5"/>
                    </a:lnTo>
                    <a:lnTo>
                      <a:pt x="366" y="18"/>
                    </a:lnTo>
                    <a:lnTo>
                      <a:pt x="395" y="23"/>
                    </a:lnTo>
                    <a:lnTo>
                      <a:pt x="420" y="29"/>
                    </a:lnTo>
                    <a:lnTo>
                      <a:pt x="437" y="33"/>
                    </a:lnTo>
                    <a:lnTo>
                      <a:pt x="443" y="35"/>
                    </a:lnTo>
                  </a:path>
                </a:pathLst>
              </a:custGeom>
              <a:solidFill>
                <a:srgbClr val="FF99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37" name="Freeform 114"/>
              <p:cNvSpPr>
                <a:spLocks/>
              </p:cNvSpPr>
              <p:nvPr/>
            </p:nvSpPr>
            <p:spPr bwMode="auto">
              <a:xfrm>
                <a:off x="4216" y="3210"/>
                <a:ext cx="452" cy="72"/>
              </a:xfrm>
              <a:custGeom>
                <a:avLst/>
                <a:gdLst>
                  <a:gd name="T0" fmla="*/ 451 w 452"/>
                  <a:gd name="T1" fmla="*/ 39 h 72"/>
                  <a:gd name="T2" fmla="*/ 441 w 452"/>
                  <a:gd name="T3" fmla="*/ 40 h 72"/>
                  <a:gd name="T4" fmla="*/ 416 w 452"/>
                  <a:gd name="T5" fmla="*/ 45 h 72"/>
                  <a:gd name="T6" fmla="*/ 378 w 452"/>
                  <a:gd name="T7" fmla="*/ 49 h 72"/>
                  <a:gd name="T8" fmla="*/ 332 w 452"/>
                  <a:gd name="T9" fmla="*/ 54 h 72"/>
                  <a:gd name="T10" fmla="*/ 287 w 452"/>
                  <a:gd name="T11" fmla="*/ 61 h 72"/>
                  <a:gd name="T12" fmla="*/ 241 w 452"/>
                  <a:gd name="T13" fmla="*/ 66 h 72"/>
                  <a:gd name="T14" fmla="*/ 204 w 452"/>
                  <a:gd name="T15" fmla="*/ 70 h 72"/>
                  <a:gd name="T16" fmla="*/ 176 w 452"/>
                  <a:gd name="T17" fmla="*/ 71 h 72"/>
                  <a:gd name="T18" fmla="*/ 124 w 452"/>
                  <a:gd name="T19" fmla="*/ 65 h 72"/>
                  <a:gd name="T20" fmla="*/ 66 w 452"/>
                  <a:gd name="T21" fmla="*/ 53 h 72"/>
                  <a:gd name="T22" fmla="*/ 40 w 452"/>
                  <a:gd name="T23" fmla="*/ 47 h 72"/>
                  <a:gd name="T24" fmla="*/ 19 w 452"/>
                  <a:gd name="T25" fmla="*/ 41 h 72"/>
                  <a:gd name="T26" fmla="*/ 5 w 452"/>
                  <a:gd name="T27" fmla="*/ 36 h 72"/>
                  <a:gd name="T28" fmla="*/ 0 w 452"/>
                  <a:gd name="T29" fmla="*/ 36 h 72"/>
                  <a:gd name="T30" fmla="*/ 7 w 452"/>
                  <a:gd name="T31" fmla="*/ 34 h 72"/>
                  <a:gd name="T32" fmla="*/ 30 w 452"/>
                  <a:gd name="T33" fmla="*/ 30 h 72"/>
                  <a:gd name="T34" fmla="*/ 64 w 452"/>
                  <a:gd name="T35" fmla="*/ 23 h 72"/>
                  <a:gd name="T36" fmla="*/ 104 w 452"/>
                  <a:gd name="T37" fmla="*/ 18 h 72"/>
                  <a:gd name="T38" fmla="*/ 147 w 452"/>
                  <a:gd name="T39" fmla="*/ 11 h 72"/>
                  <a:gd name="T40" fmla="*/ 189 w 452"/>
                  <a:gd name="T41" fmla="*/ 5 h 72"/>
                  <a:gd name="T42" fmla="*/ 224 w 452"/>
                  <a:gd name="T43" fmla="*/ 0 h 72"/>
                  <a:gd name="T44" fmla="*/ 252 w 452"/>
                  <a:gd name="T45" fmla="*/ 0 h 72"/>
                  <a:gd name="T46" fmla="*/ 307 w 452"/>
                  <a:gd name="T47" fmla="*/ 6 h 72"/>
                  <a:gd name="T48" fmla="*/ 372 w 452"/>
                  <a:gd name="T49" fmla="*/ 20 h 72"/>
                  <a:gd name="T50" fmla="*/ 403 w 452"/>
                  <a:gd name="T51" fmla="*/ 25 h 72"/>
                  <a:gd name="T52" fmla="*/ 427 w 452"/>
                  <a:gd name="T53" fmla="*/ 33 h 72"/>
                  <a:gd name="T54" fmla="*/ 445 w 452"/>
                  <a:gd name="T55" fmla="*/ 36 h 72"/>
                  <a:gd name="T56" fmla="*/ 451 w 452"/>
                  <a:gd name="T57" fmla="*/ 39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2"/>
                  <a:gd name="T88" fmla="*/ 0 h 72"/>
                  <a:gd name="T89" fmla="*/ 452 w 452"/>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2" h="72">
                    <a:moveTo>
                      <a:pt x="451" y="39"/>
                    </a:moveTo>
                    <a:lnTo>
                      <a:pt x="441" y="40"/>
                    </a:lnTo>
                    <a:lnTo>
                      <a:pt x="416" y="45"/>
                    </a:lnTo>
                    <a:lnTo>
                      <a:pt x="378" y="49"/>
                    </a:lnTo>
                    <a:lnTo>
                      <a:pt x="332" y="54"/>
                    </a:lnTo>
                    <a:lnTo>
                      <a:pt x="287" y="61"/>
                    </a:lnTo>
                    <a:lnTo>
                      <a:pt x="241" y="66"/>
                    </a:lnTo>
                    <a:lnTo>
                      <a:pt x="204" y="70"/>
                    </a:lnTo>
                    <a:lnTo>
                      <a:pt x="176" y="71"/>
                    </a:lnTo>
                    <a:lnTo>
                      <a:pt x="124" y="65"/>
                    </a:lnTo>
                    <a:lnTo>
                      <a:pt x="66" y="53"/>
                    </a:lnTo>
                    <a:lnTo>
                      <a:pt x="40" y="47"/>
                    </a:lnTo>
                    <a:lnTo>
                      <a:pt x="19" y="41"/>
                    </a:lnTo>
                    <a:lnTo>
                      <a:pt x="5" y="36"/>
                    </a:lnTo>
                    <a:lnTo>
                      <a:pt x="0" y="36"/>
                    </a:lnTo>
                    <a:lnTo>
                      <a:pt x="7" y="34"/>
                    </a:lnTo>
                    <a:lnTo>
                      <a:pt x="30" y="30"/>
                    </a:lnTo>
                    <a:lnTo>
                      <a:pt x="64" y="23"/>
                    </a:lnTo>
                    <a:lnTo>
                      <a:pt x="104" y="18"/>
                    </a:lnTo>
                    <a:lnTo>
                      <a:pt x="147" y="11"/>
                    </a:lnTo>
                    <a:lnTo>
                      <a:pt x="189" y="5"/>
                    </a:lnTo>
                    <a:lnTo>
                      <a:pt x="224" y="0"/>
                    </a:lnTo>
                    <a:lnTo>
                      <a:pt x="252" y="0"/>
                    </a:lnTo>
                    <a:lnTo>
                      <a:pt x="307" y="6"/>
                    </a:lnTo>
                    <a:lnTo>
                      <a:pt x="372" y="20"/>
                    </a:lnTo>
                    <a:lnTo>
                      <a:pt x="403" y="25"/>
                    </a:lnTo>
                    <a:lnTo>
                      <a:pt x="427" y="33"/>
                    </a:lnTo>
                    <a:lnTo>
                      <a:pt x="445" y="36"/>
                    </a:lnTo>
                    <a:lnTo>
                      <a:pt x="451" y="39"/>
                    </a:lnTo>
                  </a:path>
                </a:pathLst>
              </a:custGeom>
              <a:gradFill rotWithShape="0">
                <a:gsLst>
                  <a:gs pos="0">
                    <a:srgbClr val="F39FD1"/>
                  </a:gs>
                  <a:gs pos="100000">
                    <a:srgbClr val="DA8FBC"/>
                  </a:gs>
                </a:gsLst>
                <a:path path="rect">
                  <a:fillToRect r="100000" b="100000"/>
                </a:path>
              </a:gradFill>
              <a:ln w="12700" cap="rnd">
                <a:solidFill>
                  <a:srgbClr val="000000"/>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438" name="Oval 115"/>
              <p:cNvSpPr>
                <a:spLocks noChangeArrowheads="1"/>
              </p:cNvSpPr>
              <p:nvPr/>
            </p:nvSpPr>
            <p:spPr bwMode="auto">
              <a:xfrm>
                <a:off x="4411" y="3239"/>
                <a:ext cx="68" cy="7"/>
              </a:xfrm>
              <a:prstGeom prst="ellipse">
                <a:avLst/>
              </a:prstGeom>
              <a:solidFill>
                <a:srgbClr val="DDDDDD"/>
              </a:solidFill>
              <a:ln w="12700">
                <a:solidFill>
                  <a:srgbClr val="BBBBBB"/>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39" name="Freeform 116"/>
              <p:cNvSpPr>
                <a:spLocks/>
              </p:cNvSpPr>
              <p:nvPr/>
            </p:nvSpPr>
            <p:spPr bwMode="auto">
              <a:xfrm>
                <a:off x="3955" y="3163"/>
                <a:ext cx="444" cy="66"/>
              </a:xfrm>
              <a:custGeom>
                <a:avLst/>
                <a:gdLst>
                  <a:gd name="T0" fmla="*/ 443 w 444"/>
                  <a:gd name="T1" fmla="*/ 34 h 66"/>
                  <a:gd name="T2" fmla="*/ 433 w 444"/>
                  <a:gd name="T3" fmla="*/ 35 h 66"/>
                  <a:gd name="T4" fmla="*/ 408 w 444"/>
                  <a:gd name="T5" fmla="*/ 40 h 66"/>
                  <a:gd name="T6" fmla="*/ 372 w 444"/>
                  <a:gd name="T7" fmla="*/ 45 h 66"/>
                  <a:gd name="T8" fmla="*/ 328 w 444"/>
                  <a:gd name="T9" fmla="*/ 49 h 66"/>
                  <a:gd name="T10" fmla="*/ 282 w 444"/>
                  <a:gd name="T11" fmla="*/ 55 h 66"/>
                  <a:gd name="T12" fmla="*/ 238 w 444"/>
                  <a:gd name="T13" fmla="*/ 60 h 66"/>
                  <a:gd name="T14" fmla="*/ 200 w 444"/>
                  <a:gd name="T15" fmla="*/ 63 h 66"/>
                  <a:gd name="T16" fmla="*/ 173 w 444"/>
                  <a:gd name="T17" fmla="*/ 65 h 66"/>
                  <a:gd name="T18" fmla="*/ 122 w 444"/>
                  <a:gd name="T19" fmla="*/ 59 h 66"/>
                  <a:gd name="T20" fmla="*/ 66 w 444"/>
                  <a:gd name="T21" fmla="*/ 48 h 66"/>
                  <a:gd name="T22" fmla="*/ 41 w 444"/>
                  <a:gd name="T23" fmla="*/ 42 h 66"/>
                  <a:gd name="T24" fmla="*/ 20 w 444"/>
                  <a:gd name="T25" fmla="*/ 36 h 66"/>
                  <a:gd name="T26" fmla="*/ 5 w 444"/>
                  <a:gd name="T27" fmla="*/ 33 h 66"/>
                  <a:gd name="T28" fmla="*/ 0 w 444"/>
                  <a:gd name="T29" fmla="*/ 33 h 66"/>
                  <a:gd name="T30" fmla="*/ 7 w 444"/>
                  <a:gd name="T31" fmla="*/ 31 h 66"/>
                  <a:gd name="T32" fmla="*/ 31 w 444"/>
                  <a:gd name="T33" fmla="*/ 28 h 66"/>
                  <a:gd name="T34" fmla="*/ 63 w 444"/>
                  <a:gd name="T35" fmla="*/ 21 h 66"/>
                  <a:gd name="T36" fmla="*/ 104 w 444"/>
                  <a:gd name="T37" fmla="*/ 16 h 66"/>
                  <a:gd name="T38" fmla="*/ 145 w 444"/>
                  <a:gd name="T39" fmla="*/ 10 h 66"/>
                  <a:gd name="T40" fmla="*/ 187 w 444"/>
                  <a:gd name="T41" fmla="*/ 6 h 66"/>
                  <a:gd name="T42" fmla="*/ 222 w 444"/>
                  <a:gd name="T43" fmla="*/ 1 h 66"/>
                  <a:gd name="T44" fmla="*/ 248 w 444"/>
                  <a:gd name="T45" fmla="*/ 0 h 66"/>
                  <a:gd name="T46" fmla="*/ 303 w 444"/>
                  <a:gd name="T47" fmla="*/ 6 h 66"/>
                  <a:gd name="T48" fmla="*/ 367 w 444"/>
                  <a:gd name="T49" fmla="*/ 18 h 66"/>
                  <a:gd name="T50" fmla="*/ 395 w 444"/>
                  <a:gd name="T51" fmla="*/ 24 h 66"/>
                  <a:gd name="T52" fmla="*/ 420 w 444"/>
                  <a:gd name="T53" fmla="*/ 30 h 66"/>
                  <a:gd name="T54" fmla="*/ 437 w 444"/>
                  <a:gd name="T55" fmla="*/ 33 h 66"/>
                  <a:gd name="T56" fmla="*/ 443 w 444"/>
                  <a:gd name="T57" fmla="*/ 34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4"/>
                  <a:gd name="T88" fmla="*/ 0 h 66"/>
                  <a:gd name="T89" fmla="*/ 444 w 444"/>
                  <a:gd name="T90" fmla="*/ 66 h 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4" h="66">
                    <a:moveTo>
                      <a:pt x="443" y="34"/>
                    </a:moveTo>
                    <a:lnTo>
                      <a:pt x="433" y="35"/>
                    </a:lnTo>
                    <a:lnTo>
                      <a:pt x="408" y="40"/>
                    </a:lnTo>
                    <a:lnTo>
                      <a:pt x="372" y="45"/>
                    </a:lnTo>
                    <a:lnTo>
                      <a:pt x="328" y="49"/>
                    </a:lnTo>
                    <a:lnTo>
                      <a:pt x="282" y="55"/>
                    </a:lnTo>
                    <a:lnTo>
                      <a:pt x="238" y="60"/>
                    </a:lnTo>
                    <a:lnTo>
                      <a:pt x="200" y="63"/>
                    </a:lnTo>
                    <a:lnTo>
                      <a:pt x="173" y="65"/>
                    </a:lnTo>
                    <a:lnTo>
                      <a:pt x="122" y="59"/>
                    </a:lnTo>
                    <a:lnTo>
                      <a:pt x="66" y="48"/>
                    </a:lnTo>
                    <a:lnTo>
                      <a:pt x="41" y="42"/>
                    </a:lnTo>
                    <a:lnTo>
                      <a:pt x="20" y="36"/>
                    </a:lnTo>
                    <a:lnTo>
                      <a:pt x="5" y="33"/>
                    </a:lnTo>
                    <a:lnTo>
                      <a:pt x="0" y="33"/>
                    </a:lnTo>
                    <a:lnTo>
                      <a:pt x="7" y="31"/>
                    </a:lnTo>
                    <a:lnTo>
                      <a:pt x="31" y="28"/>
                    </a:lnTo>
                    <a:lnTo>
                      <a:pt x="63" y="21"/>
                    </a:lnTo>
                    <a:lnTo>
                      <a:pt x="104" y="16"/>
                    </a:lnTo>
                    <a:lnTo>
                      <a:pt x="145" y="10"/>
                    </a:lnTo>
                    <a:lnTo>
                      <a:pt x="187" y="6"/>
                    </a:lnTo>
                    <a:lnTo>
                      <a:pt x="222" y="1"/>
                    </a:lnTo>
                    <a:lnTo>
                      <a:pt x="248" y="0"/>
                    </a:lnTo>
                    <a:lnTo>
                      <a:pt x="303" y="6"/>
                    </a:lnTo>
                    <a:lnTo>
                      <a:pt x="367" y="18"/>
                    </a:lnTo>
                    <a:lnTo>
                      <a:pt x="395" y="24"/>
                    </a:lnTo>
                    <a:lnTo>
                      <a:pt x="420" y="30"/>
                    </a:lnTo>
                    <a:lnTo>
                      <a:pt x="437" y="33"/>
                    </a:lnTo>
                    <a:lnTo>
                      <a:pt x="443" y="34"/>
                    </a:lnTo>
                  </a:path>
                </a:pathLst>
              </a:custGeom>
              <a:solidFill>
                <a:srgbClr val="FF99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40" name="Freeform 117"/>
              <p:cNvSpPr>
                <a:spLocks/>
              </p:cNvSpPr>
              <p:nvPr/>
            </p:nvSpPr>
            <p:spPr bwMode="auto">
              <a:xfrm>
                <a:off x="3955" y="3163"/>
                <a:ext cx="451" cy="72"/>
              </a:xfrm>
              <a:custGeom>
                <a:avLst/>
                <a:gdLst>
                  <a:gd name="T0" fmla="*/ 450 w 451"/>
                  <a:gd name="T1" fmla="*/ 38 h 72"/>
                  <a:gd name="T2" fmla="*/ 440 w 451"/>
                  <a:gd name="T3" fmla="*/ 39 h 72"/>
                  <a:gd name="T4" fmla="*/ 415 w 451"/>
                  <a:gd name="T5" fmla="*/ 43 h 72"/>
                  <a:gd name="T6" fmla="*/ 377 w 451"/>
                  <a:gd name="T7" fmla="*/ 49 h 72"/>
                  <a:gd name="T8" fmla="*/ 333 w 451"/>
                  <a:gd name="T9" fmla="*/ 53 h 72"/>
                  <a:gd name="T10" fmla="*/ 287 w 451"/>
                  <a:gd name="T11" fmla="*/ 60 h 72"/>
                  <a:gd name="T12" fmla="*/ 242 w 451"/>
                  <a:gd name="T13" fmla="*/ 65 h 72"/>
                  <a:gd name="T14" fmla="*/ 203 w 451"/>
                  <a:gd name="T15" fmla="*/ 69 h 72"/>
                  <a:gd name="T16" fmla="*/ 175 w 451"/>
                  <a:gd name="T17" fmla="*/ 71 h 72"/>
                  <a:gd name="T18" fmla="*/ 124 w 451"/>
                  <a:gd name="T19" fmla="*/ 65 h 72"/>
                  <a:gd name="T20" fmla="*/ 67 w 451"/>
                  <a:gd name="T21" fmla="*/ 53 h 72"/>
                  <a:gd name="T22" fmla="*/ 41 w 451"/>
                  <a:gd name="T23" fmla="*/ 46 h 72"/>
                  <a:gd name="T24" fmla="*/ 21 w 451"/>
                  <a:gd name="T25" fmla="*/ 40 h 72"/>
                  <a:gd name="T26" fmla="*/ 5 w 451"/>
                  <a:gd name="T27" fmla="*/ 36 h 72"/>
                  <a:gd name="T28" fmla="*/ 0 w 451"/>
                  <a:gd name="T29" fmla="*/ 36 h 72"/>
                  <a:gd name="T30" fmla="*/ 7 w 451"/>
                  <a:gd name="T31" fmla="*/ 34 h 72"/>
                  <a:gd name="T32" fmla="*/ 32 w 451"/>
                  <a:gd name="T33" fmla="*/ 30 h 72"/>
                  <a:gd name="T34" fmla="*/ 64 w 451"/>
                  <a:gd name="T35" fmla="*/ 23 h 72"/>
                  <a:gd name="T36" fmla="*/ 105 w 451"/>
                  <a:gd name="T37" fmla="*/ 18 h 72"/>
                  <a:gd name="T38" fmla="*/ 148 w 451"/>
                  <a:gd name="T39" fmla="*/ 11 h 72"/>
                  <a:gd name="T40" fmla="*/ 189 w 451"/>
                  <a:gd name="T41" fmla="*/ 6 h 72"/>
                  <a:gd name="T42" fmla="*/ 225 w 451"/>
                  <a:gd name="T43" fmla="*/ 1 h 72"/>
                  <a:gd name="T44" fmla="*/ 252 w 451"/>
                  <a:gd name="T45" fmla="*/ 0 h 72"/>
                  <a:gd name="T46" fmla="*/ 307 w 451"/>
                  <a:gd name="T47" fmla="*/ 6 h 72"/>
                  <a:gd name="T48" fmla="*/ 373 w 451"/>
                  <a:gd name="T49" fmla="*/ 19 h 72"/>
                  <a:gd name="T50" fmla="*/ 402 w 451"/>
                  <a:gd name="T51" fmla="*/ 27 h 72"/>
                  <a:gd name="T52" fmla="*/ 426 w 451"/>
                  <a:gd name="T53" fmla="*/ 32 h 72"/>
                  <a:gd name="T54" fmla="*/ 444 w 451"/>
                  <a:gd name="T55" fmla="*/ 36 h 72"/>
                  <a:gd name="T56" fmla="*/ 450 w 451"/>
                  <a:gd name="T57" fmla="*/ 38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1"/>
                  <a:gd name="T88" fmla="*/ 0 h 72"/>
                  <a:gd name="T89" fmla="*/ 451 w 451"/>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1" h="72">
                    <a:moveTo>
                      <a:pt x="450" y="38"/>
                    </a:moveTo>
                    <a:lnTo>
                      <a:pt x="440" y="39"/>
                    </a:lnTo>
                    <a:lnTo>
                      <a:pt x="415" y="43"/>
                    </a:lnTo>
                    <a:lnTo>
                      <a:pt x="377" y="49"/>
                    </a:lnTo>
                    <a:lnTo>
                      <a:pt x="333" y="53"/>
                    </a:lnTo>
                    <a:lnTo>
                      <a:pt x="287" y="60"/>
                    </a:lnTo>
                    <a:lnTo>
                      <a:pt x="242" y="65"/>
                    </a:lnTo>
                    <a:lnTo>
                      <a:pt x="203" y="69"/>
                    </a:lnTo>
                    <a:lnTo>
                      <a:pt x="175" y="71"/>
                    </a:lnTo>
                    <a:lnTo>
                      <a:pt x="124" y="65"/>
                    </a:lnTo>
                    <a:lnTo>
                      <a:pt x="67" y="53"/>
                    </a:lnTo>
                    <a:lnTo>
                      <a:pt x="41" y="46"/>
                    </a:lnTo>
                    <a:lnTo>
                      <a:pt x="21" y="40"/>
                    </a:lnTo>
                    <a:lnTo>
                      <a:pt x="5" y="36"/>
                    </a:lnTo>
                    <a:lnTo>
                      <a:pt x="0" y="36"/>
                    </a:lnTo>
                    <a:lnTo>
                      <a:pt x="7" y="34"/>
                    </a:lnTo>
                    <a:lnTo>
                      <a:pt x="32" y="30"/>
                    </a:lnTo>
                    <a:lnTo>
                      <a:pt x="64" y="23"/>
                    </a:lnTo>
                    <a:lnTo>
                      <a:pt x="105" y="18"/>
                    </a:lnTo>
                    <a:lnTo>
                      <a:pt x="148" y="11"/>
                    </a:lnTo>
                    <a:lnTo>
                      <a:pt x="189" y="6"/>
                    </a:lnTo>
                    <a:lnTo>
                      <a:pt x="225" y="1"/>
                    </a:lnTo>
                    <a:lnTo>
                      <a:pt x="252" y="0"/>
                    </a:lnTo>
                    <a:lnTo>
                      <a:pt x="307" y="6"/>
                    </a:lnTo>
                    <a:lnTo>
                      <a:pt x="373" y="19"/>
                    </a:lnTo>
                    <a:lnTo>
                      <a:pt x="402" y="27"/>
                    </a:lnTo>
                    <a:lnTo>
                      <a:pt x="426" y="32"/>
                    </a:lnTo>
                    <a:lnTo>
                      <a:pt x="444" y="36"/>
                    </a:lnTo>
                    <a:lnTo>
                      <a:pt x="450" y="38"/>
                    </a:lnTo>
                  </a:path>
                </a:pathLst>
              </a:custGeom>
              <a:gradFill rotWithShape="0">
                <a:gsLst>
                  <a:gs pos="0">
                    <a:srgbClr val="F39FD1"/>
                  </a:gs>
                  <a:gs pos="100000">
                    <a:srgbClr val="DA8FBC"/>
                  </a:gs>
                </a:gsLst>
                <a:path path="rect">
                  <a:fillToRect r="100000" b="100000"/>
                </a:path>
              </a:gradFill>
              <a:ln w="12700" cap="rnd">
                <a:solidFill>
                  <a:srgbClr val="000000"/>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441" name="Oval 118"/>
              <p:cNvSpPr>
                <a:spLocks noChangeArrowheads="1"/>
              </p:cNvSpPr>
              <p:nvPr/>
            </p:nvSpPr>
            <p:spPr bwMode="auto">
              <a:xfrm>
                <a:off x="4128" y="3190"/>
                <a:ext cx="69" cy="8"/>
              </a:xfrm>
              <a:prstGeom prst="ellipse">
                <a:avLst/>
              </a:prstGeom>
              <a:solidFill>
                <a:srgbClr val="DDDDDD"/>
              </a:solidFill>
              <a:ln w="12700">
                <a:solidFill>
                  <a:srgbClr val="BBBBBB"/>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42" name="Freeform 119"/>
              <p:cNvSpPr>
                <a:spLocks/>
              </p:cNvSpPr>
              <p:nvPr/>
            </p:nvSpPr>
            <p:spPr bwMode="auto">
              <a:xfrm>
                <a:off x="4265" y="3126"/>
                <a:ext cx="442" cy="64"/>
              </a:xfrm>
              <a:custGeom>
                <a:avLst/>
                <a:gdLst>
                  <a:gd name="T0" fmla="*/ 441 w 442"/>
                  <a:gd name="T1" fmla="*/ 34 h 64"/>
                  <a:gd name="T2" fmla="*/ 433 w 442"/>
                  <a:gd name="T3" fmla="*/ 35 h 64"/>
                  <a:gd name="T4" fmla="*/ 407 w 442"/>
                  <a:gd name="T5" fmla="*/ 39 h 64"/>
                  <a:gd name="T6" fmla="*/ 371 w 442"/>
                  <a:gd name="T7" fmla="*/ 43 h 64"/>
                  <a:gd name="T8" fmla="*/ 327 w 442"/>
                  <a:gd name="T9" fmla="*/ 48 h 64"/>
                  <a:gd name="T10" fmla="*/ 281 w 442"/>
                  <a:gd name="T11" fmla="*/ 54 h 64"/>
                  <a:gd name="T12" fmla="*/ 237 w 442"/>
                  <a:gd name="T13" fmla="*/ 58 h 64"/>
                  <a:gd name="T14" fmla="*/ 199 w 442"/>
                  <a:gd name="T15" fmla="*/ 62 h 64"/>
                  <a:gd name="T16" fmla="*/ 172 w 442"/>
                  <a:gd name="T17" fmla="*/ 63 h 64"/>
                  <a:gd name="T18" fmla="*/ 121 w 442"/>
                  <a:gd name="T19" fmla="*/ 58 h 64"/>
                  <a:gd name="T20" fmla="*/ 64 w 442"/>
                  <a:gd name="T21" fmla="*/ 47 h 64"/>
                  <a:gd name="T22" fmla="*/ 39 w 442"/>
                  <a:gd name="T23" fmla="*/ 41 h 64"/>
                  <a:gd name="T24" fmla="*/ 19 w 442"/>
                  <a:gd name="T25" fmla="*/ 36 h 64"/>
                  <a:gd name="T26" fmla="*/ 4 w 442"/>
                  <a:gd name="T27" fmla="*/ 32 h 64"/>
                  <a:gd name="T28" fmla="*/ 0 w 442"/>
                  <a:gd name="T29" fmla="*/ 32 h 64"/>
                  <a:gd name="T30" fmla="*/ 7 w 442"/>
                  <a:gd name="T31" fmla="*/ 30 h 64"/>
                  <a:gd name="T32" fmla="*/ 30 w 442"/>
                  <a:gd name="T33" fmla="*/ 26 h 64"/>
                  <a:gd name="T34" fmla="*/ 62 w 442"/>
                  <a:gd name="T35" fmla="*/ 21 h 64"/>
                  <a:gd name="T36" fmla="*/ 102 w 442"/>
                  <a:gd name="T37" fmla="*/ 16 h 64"/>
                  <a:gd name="T38" fmla="*/ 144 w 442"/>
                  <a:gd name="T39" fmla="*/ 9 h 64"/>
                  <a:gd name="T40" fmla="*/ 185 w 442"/>
                  <a:gd name="T41" fmla="*/ 4 h 64"/>
                  <a:gd name="T42" fmla="*/ 220 w 442"/>
                  <a:gd name="T43" fmla="*/ 0 h 64"/>
                  <a:gd name="T44" fmla="*/ 246 w 442"/>
                  <a:gd name="T45" fmla="*/ 0 h 64"/>
                  <a:gd name="T46" fmla="*/ 300 w 442"/>
                  <a:gd name="T47" fmla="*/ 5 h 64"/>
                  <a:gd name="T48" fmla="*/ 365 w 442"/>
                  <a:gd name="T49" fmla="*/ 16 h 64"/>
                  <a:gd name="T50" fmla="*/ 395 w 442"/>
                  <a:gd name="T51" fmla="*/ 23 h 64"/>
                  <a:gd name="T52" fmla="*/ 419 w 442"/>
                  <a:gd name="T53" fmla="*/ 29 h 64"/>
                  <a:gd name="T54" fmla="*/ 435 w 442"/>
                  <a:gd name="T55" fmla="*/ 32 h 64"/>
                  <a:gd name="T56" fmla="*/ 441 w 442"/>
                  <a:gd name="T57" fmla="*/ 34 h 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2"/>
                  <a:gd name="T88" fmla="*/ 0 h 64"/>
                  <a:gd name="T89" fmla="*/ 442 w 442"/>
                  <a:gd name="T90" fmla="*/ 64 h 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2" h="64">
                    <a:moveTo>
                      <a:pt x="441" y="34"/>
                    </a:moveTo>
                    <a:lnTo>
                      <a:pt x="433" y="35"/>
                    </a:lnTo>
                    <a:lnTo>
                      <a:pt x="407" y="39"/>
                    </a:lnTo>
                    <a:lnTo>
                      <a:pt x="371" y="43"/>
                    </a:lnTo>
                    <a:lnTo>
                      <a:pt x="327" y="48"/>
                    </a:lnTo>
                    <a:lnTo>
                      <a:pt x="281" y="54"/>
                    </a:lnTo>
                    <a:lnTo>
                      <a:pt x="237" y="58"/>
                    </a:lnTo>
                    <a:lnTo>
                      <a:pt x="199" y="62"/>
                    </a:lnTo>
                    <a:lnTo>
                      <a:pt x="172" y="63"/>
                    </a:lnTo>
                    <a:lnTo>
                      <a:pt x="121" y="58"/>
                    </a:lnTo>
                    <a:lnTo>
                      <a:pt x="64" y="47"/>
                    </a:lnTo>
                    <a:lnTo>
                      <a:pt x="39" y="41"/>
                    </a:lnTo>
                    <a:lnTo>
                      <a:pt x="19" y="36"/>
                    </a:lnTo>
                    <a:lnTo>
                      <a:pt x="4" y="32"/>
                    </a:lnTo>
                    <a:lnTo>
                      <a:pt x="0" y="32"/>
                    </a:lnTo>
                    <a:lnTo>
                      <a:pt x="7" y="30"/>
                    </a:lnTo>
                    <a:lnTo>
                      <a:pt x="30" y="26"/>
                    </a:lnTo>
                    <a:lnTo>
                      <a:pt x="62" y="21"/>
                    </a:lnTo>
                    <a:lnTo>
                      <a:pt x="102" y="16"/>
                    </a:lnTo>
                    <a:lnTo>
                      <a:pt x="144" y="9"/>
                    </a:lnTo>
                    <a:lnTo>
                      <a:pt x="185" y="4"/>
                    </a:lnTo>
                    <a:lnTo>
                      <a:pt x="220" y="0"/>
                    </a:lnTo>
                    <a:lnTo>
                      <a:pt x="246" y="0"/>
                    </a:lnTo>
                    <a:lnTo>
                      <a:pt x="300" y="5"/>
                    </a:lnTo>
                    <a:lnTo>
                      <a:pt x="365" y="16"/>
                    </a:lnTo>
                    <a:lnTo>
                      <a:pt x="395" y="23"/>
                    </a:lnTo>
                    <a:lnTo>
                      <a:pt x="419" y="29"/>
                    </a:lnTo>
                    <a:lnTo>
                      <a:pt x="435" y="32"/>
                    </a:lnTo>
                    <a:lnTo>
                      <a:pt x="441" y="34"/>
                    </a:lnTo>
                  </a:path>
                </a:pathLst>
              </a:custGeom>
              <a:solidFill>
                <a:srgbClr val="FF99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43" name="Freeform 120"/>
              <p:cNvSpPr>
                <a:spLocks/>
              </p:cNvSpPr>
              <p:nvPr/>
            </p:nvSpPr>
            <p:spPr bwMode="auto">
              <a:xfrm>
                <a:off x="4265" y="3126"/>
                <a:ext cx="450" cy="71"/>
              </a:xfrm>
              <a:custGeom>
                <a:avLst/>
                <a:gdLst>
                  <a:gd name="T0" fmla="*/ 449 w 450"/>
                  <a:gd name="T1" fmla="*/ 38 h 71"/>
                  <a:gd name="T2" fmla="*/ 440 w 450"/>
                  <a:gd name="T3" fmla="*/ 39 h 71"/>
                  <a:gd name="T4" fmla="*/ 415 w 450"/>
                  <a:gd name="T5" fmla="*/ 44 h 71"/>
                  <a:gd name="T6" fmla="*/ 377 w 450"/>
                  <a:gd name="T7" fmla="*/ 48 h 71"/>
                  <a:gd name="T8" fmla="*/ 332 w 450"/>
                  <a:gd name="T9" fmla="*/ 53 h 71"/>
                  <a:gd name="T10" fmla="*/ 286 w 450"/>
                  <a:gd name="T11" fmla="*/ 60 h 71"/>
                  <a:gd name="T12" fmla="*/ 241 w 450"/>
                  <a:gd name="T13" fmla="*/ 64 h 71"/>
                  <a:gd name="T14" fmla="*/ 203 w 450"/>
                  <a:gd name="T15" fmla="*/ 69 h 71"/>
                  <a:gd name="T16" fmla="*/ 174 w 450"/>
                  <a:gd name="T17" fmla="*/ 70 h 71"/>
                  <a:gd name="T18" fmla="*/ 123 w 450"/>
                  <a:gd name="T19" fmla="*/ 64 h 71"/>
                  <a:gd name="T20" fmla="*/ 65 w 450"/>
                  <a:gd name="T21" fmla="*/ 52 h 71"/>
                  <a:gd name="T22" fmla="*/ 40 w 450"/>
                  <a:gd name="T23" fmla="*/ 46 h 71"/>
                  <a:gd name="T24" fmla="*/ 19 w 450"/>
                  <a:gd name="T25" fmla="*/ 40 h 71"/>
                  <a:gd name="T26" fmla="*/ 4 w 450"/>
                  <a:gd name="T27" fmla="*/ 35 h 71"/>
                  <a:gd name="T28" fmla="*/ 0 w 450"/>
                  <a:gd name="T29" fmla="*/ 35 h 71"/>
                  <a:gd name="T30" fmla="*/ 8 w 450"/>
                  <a:gd name="T31" fmla="*/ 34 h 71"/>
                  <a:gd name="T32" fmla="*/ 30 w 450"/>
                  <a:gd name="T33" fmla="*/ 29 h 71"/>
                  <a:gd name="T34" fmla="*/ 63 w 450"/>
                  <a:gd name="T35" fmla="*/ 23 h 71"/>
                  <a:gd name="T36" fmla="*/ 105 w 450"/>
                  <a:gd name="T37" fmla="*/ 17 h 71"/>
                  <a:gd name="T38" fmla="*/ 147 w 450"/>
                  <a:gd name="T39" fmla="*/ 10 h 71"/>
                  <a:gd name="T40" fmla="*/ 189 w 450"/>
                  <a:gd name="T41" fmla="*/ 5 h 71"/>
                  <a:gd name="T42" fmla="*/ 224 w 450"/>
                  <a:gd name="T43" fmla="*/ 0 h 71"/>
                  <a:gd name="T44" fmla="*/ 251 w 450"/>
                  <a:gd name="T45" fmla="*/ 0 h 71"/>
                  <a:gd name="T46" fmla="*/ 306 w 450"/>
                  <a:gd name="T47" fmla="*/ 6 h 71"/>
                  <a:gd name="T48" fmla="*/ 371 w 450"/>
                  <a:gd name="T49" fmla="*/ 18 h 71"/>
                  <a:gd name="T50" fmla="*/ 402 w 450"/>
                  <a:gd name="T51" fmla="*/ 25 h 71"/>
                  <a:gd name="T52" fmla="*/ 427 w 450"/>
                  <a:gd name="T53" fmla="*/ 33 h 71"/>
                  <a:gd name="T54" fmla="*/ 443 w 450"/>
                  <a:gd name="T55" fmla="*/ 35 h 71"/>
                  <a:gd name="T56" fmla="*/ 449 w 450"/>
                  <a:gd name="T57" fmla="*/ 38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0"/>
                  <a:gd name="T88" fmla="*/ 0 h 71"/>
                  <a:gd name="T89" fmla="*/ 450 w 450"/>
                  <a:gd name="T90" fmla="*/ 71 h 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0" h="71">
                    <a:moveTo>
                      <a:pt x="449" y="38"/>
                    </a:moveTo>
                    <a:lnTo>
                      <a:pt x="440" y="39"/>
                    </a:lnTo>
                    <a:lnTo>
                      <a:pt x="415" y="44"/>
                    </a:lnTo>
                    <a:lnTo>
                      <a:pt x="377" y="48"/>
                    </a:lnTo>
                    <a:lnTo>
                      <a:pt x="332" y="53"/>
                    </a:lnTo>
                    <a:lnTo>
                      <a:pt x="286" y="60"/>
                    </a:lnTo>
                    <a:lnTo>
                      <a:pt x="241" y="64"/>
                    </a:lnTo>
                    <a:lnTo>
                      <a:pt x="203" y="69"/>
                    </a:lnTo>
                    <a:lnTo>
                      <a:pt x="174" y="70"/>
                    </a:lnTo>
                    <a:lnTo>
                      <a:pt x="123" y="64"/>
                    </a:lnTo>
                    <a:lnTo>
                      <a:pt x="65" y="52"/>
                    </a:lnTo>
                    <a:lnTo>
                      <a:pt x="40" y="46"/>
                    </a:lnTo>
                    <a:lnTo>
                      <a:pt x="19" y="40"/>
                    </a:lnTo>
                    <a:lnTo>
                      <a:pt x="4" y="35"/>
                    </a:lnTo>
                    <a:lnTo>
                      <a:pt x="0" y="35"/>
                    </a:lnTo>
                    <a:lnTo>
                      <a:pt x="8" y="34"/>
                    </a:lnTo>
                    <a:lnTo>
                      <a:pt x="30" y="29"/>
                    </a:lnTo>
                    <a:lnTo>
                      <a:pt x="63" y="23"/>
                    </a:lnTo>
                    <a:lnTo>
                      <a:pt x="105" y="17"/>
                    </a:lnTo>
                    <a:lnTo>
                      <a:pt x="147" y="10"/>
                    </a:lnTo>
                    <a:lnTo>
                      <a:pt x="189" y="5"/>
                    </a:lnTo>
                    <a:lnTo>
                      <a:pt x="224" y="0"/>
                    </a:lnTo>
                    <a:lnTo>
                      <a:pt x="251" y="0"/>
                    </a:lnTo>
                    <a:lnTo>
                      <a:pt x="306" y="6"/>
                    </a:lnTo>
                    <a:lnTo>
                      <a:pt x="371" y="18"/>
                    </a:lnTo>
                    <a:lnTo>
                      <a:pt x="402" y="25"/>
                    </a:lnTo>
                    <a:lnTo>
                      <a:pt x="427" y="33"/>
                    </a:lnTo>
                    <a:lnTo>
                      <a:pt x="443" y="35"/>
                    </a:lnTo>
                    <a:lnTo>
                      <a:pt x="449" y="38"/>
                    </a:lnTo>
                  </a:path>
                </a:pathLst>
              </a:custGeom>
              <a:gradFill rotWithShape="0">
                <a:gsLst>
                  <a:gs pos="0">
                    <a:srgbClr val="F39FD1"/>
                  </a:gs>
                  <a:gs pos="100000">
                    <a:srgbClr val="DA8FBC"/>
                  </a:gs>
                </a:gsLst>
                <a:path path="rect">
                  <a:fillToRect r="100000" b="100000"/>
                </a:path>
              </a:gradFill>
              <a:ln w="12700" cap="rnd">
                <a:solidFill>
                  <a:srgbClr val="000000"/>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444" name="Oval 121"/>
              <p:cNvSpPr>
                <a:spLocks noChangeArrowheads="1"/>
              </p:cNvSpPr>
              <p:nvPr/>
            </p:nvSpPr>
            <p:spPr bwMode="auto">
              <a:xfrm>
                <a:off x="4458" y="3156"/>
                <a:ext cx="68" cy="7"/>
              </a:xfrm>
              <a:prstGeom prst="ellipse">
                <a:avLst/>
              </a:prstGeom>
              <a:solidFill>
                <a:srgbClr val="DDDDDD"/>
              </a:solidFill>
              <a:ln w="12700">
                <a:solidFill>
                  <a:srgbClr val="BBBBBB"/>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45" name="Freeform 122"/>
              <p:cNvSpPr>
                <a:spLocks/>
              </p:cNvSpPr>
              <p:nvPr/>
            </p:nvSpPr>
            <p:spPr bwMode="auto">
              <a:xfrm>
                <a:off x="4812" y="3221"/>
                <a:ext cx="443" cy="64"/>
              </a:xfrm>
              <a:custGeom>
                <a:avLst/>
                <a:gdLst>
                  <a:gd name="T0" fmla="*/ 442 w 443"/>
                  <a:gd name="T1" fmla="*/ 34 h 64"/>
                  <a:gd name="T2" fmla="*/ 432 w 443"/>
                  <a:gd name="T3" fmla="*/ 35 h 64"/>
                  <a:gd name="T4" fmla="*/ 407 w 443"/>
                  <a:gd name="T5" fmla="*/ 39 h 64"/>
                  <a:gd name="T6" fmla="*/ 372 w 443"/>
                  <a:gd name="T7" fmla="*/ 44 h 64"/>
                  <a:gd name="T8" fmla="*/ 327 w 443"/>
                  <a:gd name="T9" fmla="*/ 49 h 64"/>
                  <a:gd name="T10" fmla="*/ 282 w 443"/>
                  <a:gd name="T11" fmla="*/ 54 h 64"/>
                  <a:gd name="T12" fmla="*/ 238 w 443"/>
                  <a:gd name="T13" fmla="*/ 59 h 64"/>
                  <a:gd name="T14" fmla="*/ 201 w 443"/>
                  <a:gd name="T15" fmla="*/ 62 h 64"/>
                  <a:gd name="T16" fmla="*/ 173 w 443"/>
                  <a:gd name="T17" fmla="*/ 63 h 64"/>
                  <a:gd name="T18" fmla="*/ 122 w 443"/>
                  <a:gd name="T19" fmla="*/ 58 h 64"/>
                  <a:gd name="T20" fmla="*/ 65 w 443"/>
                  <a:gd name="T21" fmla="*/ 48 h 64"/>
                  <a:gd name="T22" fmla="*/ 41 w 443"/>
                  <a:gd name="T23" fmla="*/ 42 h 64"/>
                  <a:gd name="T24" fmla="*/ 20 w 443"/>
                  <a:gd name="T25" fmla="*/ 36 h 64"/>
                  <a:gd name="T26" fmla="*/ 5 w 443"/>
                  <a:gd name="T27" fmla="*/ 32 h 64"/>
                  <a:gd name="T28" fmla="*/ 0 w 443"/>
                  <a:gd name="T29" fmla="*/ 32 h 64"/>
                  <a:gd name="T30" fmla="*/ 7 w 443"/>
                  <a:gd name="T31" fmla="*/ 30 h 64"/>
                  <a:gd name="T32" fmla="*/ 31 w 443"/>
                  <a:gd name="T33" fmla="*/ 27 h 64"/>
                  <a:gd name="T34" fmla="*/ 64 w 443"/>
                  <a:gd name="T35" fmla="*/ 21 h 64"/>
                  <a:gd name="T36" fmla="*/ 104 w 443"/>
                  <a:gd name="T37" fmla="*/ 16 h 64"/>
                  <a:gd name="T38" fmla="*/ 145 w 443"/>
                  <a:gd name="T39" fmla="*/ 10 h 64"/>
                  <a:gd name="T40" fmla="*/ 186 w 443"/>
                  <a:gd name="T41" fmla="*/ 4 h 64"/>
                  <a:gd name="T42" fmla="*/ 221 w 443"/>
                  <a:gd name="T43" fmla="*/ 0 h 64"/>
                  <a:gd name="T44" fmla="*/ 247 w 443"/>
                  <a:gd name="T45" fmla="*/ 0 h 64"/>
                  <a:gd name="T46" fmla="*/ 301 w 443"/>
                  <a:gd name="T47" fmla="*/ 6 h 64"/>
                  <a:gd name="T48" fmla="*/ 366 w 443"/>
                  <a:gd name="T49" fmla="*/ 18 h 64"/>
                  <a:gd name="T50" fmla="*/ 395 w 443"/>
                  <a:gd name="T51" fmla="*/ 23 h 64"/>
                  <a:gd name="T52" fmla="*/ 420 w 443"/>
                  <a:gd name="T53" fmla="*/ 29 h 64"/>
                  <a:gd name="T54" fmla="*/ 436 w 443"/>
                  <a:gd name="T55" fmla="*/ 32 h 64"/>
                  <a:gd name="T56" fmla="*/ 442 w 443"/>
                  <a:gd name="T57" fmla="*/ 34 h 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3"/>
                  <a:gd name="T88" fmla="*/ 0 h 64"/>
                  <a:gd name="T89" fmla="*/ 443 w 443"/>
                  <a:gd name="T90" fmla="*/ 64 h 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3" h="64">
                    <a:moveTo>
                      <a:pt x="442" y="34"/>
                    </a:moveTo>
                    <a:lnTo>
                      <a:pt x="432" y="35"/>
                    </a:lnTo>
                    <a:lnTo>
                      <a:pt x="407" y="39"/>
                    </a:lnTo>
                    <a:lnTo>
                      <a:pt x="372" y="44"/>
                    </a:lnTo>
                    <a:lnTo>
                      <a:pt x="327" y="49"/>
                    </a:lnTo>
                    <a:lnTo>
                      <a:pt x="282" y="54"/>
                    </a:lnTo>
                    <a:lnTo>
                      <a:pt x="238" y="59"/>
                    </a:lnTo>
                    <a:lnTo>
                      <a:pt x="201" y="62"/>
                    </a:lnTo>
                    <a:lnTo>
                      <a:pt x="173" y="63"/>
                    </a:lnTo>
                    <a:lnTo>
                      <a:pt x="122" y="58"/>
                    </a:lnTo>
                    <a:lnTo>
                      <a:pt x="65" y="48"/>
                    </a:lnTo>
                    <a:lnTo>
                      <a:pt x="41" y="42"/>
                    </a:lnTo>
                    <a:lnTo>
                      <a:pt x="20" y="36"/>
                    </a:lnTo>
                    <a:lnTo>
                      <a:pt x="5" y="32"/>
                    </a:lnTo>
                    <a:lnTo>
                      <a:pt x="0" y="32"/>
                    </a:lnTo>
                    <a:lnTo>
                      <a:pt x="7" y="30"/>
                    </a:lnTo>
                    <a:lnTo>
                      <a:pt x="31" y="27"/>
                    </a:lnTo>
                    <a:lnTo>
                      <a:pt x="64" y="21"/>
                    </a:lnTo>
                    <a:lnTo>
                      <a:pt x="104" y="16"/>
                    </a:lnTo>
                    <a:lnTo>
                      <a:pt x="145" y="10"/>
                    </a:lnTo>
                    <a:lnTo>
                      <a:pt x="186" y="4"/>
                    </a:lnTo>
                    <a:lnTo>
                      <a:pt x="221" y="0"/>
                    </a:lnTo>
                    <a:lnTo>
                      <a:pt x="247" y="0"/>
                    </a:lnTo>
                    <a:lnTo>
                      <a:pt x="301" y="6"/>
                    </a:lnTo>
                    <a:lnTo>
                      <a:pt x="366" y="18"/>
                    </a:lnTo>
                    <a:lnTo>
                      <a:pt x="395" y="23"/>
                    </a:lnTo>
                    <a:lnTo>
                      <a:pt x="420" y="29"/>
                    </a:lnTo>
                    <a:lnTo>
                      <a:pt x="436" y="32"/>
                    </a:lnTo>
                    <a:lnTo>
                      <a:pt x="442" y="34"/>
                    </a:lnTo>
                  </a:path>
                </a:pathLst>
              </a:custGeom>
              <a:solidFill>
                <a:srgbClr val="FF99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46" name="Freeform 123"/>
              <p:cNvSpPr>
                <a:spLocks/>
              </p:cNvSpPr>
              <p:nvPr/>
            </p:nvSpPr>
            <p:spPr bwMode="auto">
              <a:xfrm>
                <a:off x="4812" y="3221"/>
                <a:ext cx="449" cy="71"/>
              </a:xfrm>
              <a:custGeom>
                <a:avLst/>
                <a:gdLst>
                  <a:gd name="T0" fmla="*/ 448 w 449"/>
                  <a:gd name="T1" fmla="*/ 38 h 71"/>
                  <a:gd name="T2" fmla="*/ 438 w 449"/>
                  <a:gd name="T3" fmla="*/ 39 h 71"/>
                  <a:gd name="T4" fmla="*/ 413 w 449"/>
                  <a:gd name="T5" fmla="*/ 43 h 71"/>
                  <a:gd name="T6" fmla="*/ 376 w 449"/>
                  <a:gd name="T7" fmla="*/ 49 h 71"/>
                  <a:gd name="T8" fmla="*/ 333 w 449"/>
                  <a:gd name="T9" fmla="*/ 54 h 71"/>
                  <a:gd name="T10" fmla="*/ 285 w 449"/>
                  <a:gd name="T11" fmla="*/ 60 h 71"/>
                  <a:gd name="T12" fmla="*/ 241 w 449"/>
                  <a:gd name="T13" fmla="*/ 65 h 71"/>
                  <a:gd name="T14" fmla="*/ 203 w 449"/>
                  <a:gd name="T15" fmla="*/ 69 h 71"/>
                  <a:gd name="T16" fmla="*/ 175 w 449"/>
                  <a:gd name="T17" fmla="*/ 70 h 71"/>
                  <a:gd name="T18" fmla="*/ 124 w 449"/>
                  <a:gd name="T19" fmla="*/ 64 h 71"/>
                  <a:gd name="T20" fmla="*/ 66 w 449"/>
                  <a:gd name="T21" fmla="*/ 53 h 71"/>
                  <a:gd name="T22" fmla="*/ 41 w 449"/>
                  <a:gd name="T23" fmla="*/ 47 h 71"/>
                  <a:gd name="T24" fmla="*/ 20 w 449"/>
                  <a:gd name="T25" fmla="*/ 41 h 71"/>
                  <a:gd name="T26" fmla="*/ 5 w 449"/>
                  <a:gd name="T27" fmla="*/ 36 h 71"/>
                  <a:gd name="T28" fmla="*/ 0 w 449"/>
                  <a:gd name="T29" fmla="*/ 35 h 71"/>
                  <a:gd name="T30" fmla="*/ 7 w 449"/>
                  <a:gd name="T31" fmla="*/ 33 h 71"/>
                  <a:gd name="T32" fmla="*/ 32 w 449"/>
                  <a:gd name="T33" fmla="*/ 30 h 71"/>
                  <a:gd name="T34" fmla="*/ 65 w 449"/>
                  <a:gd name="T35" fmla="*/ 23 h 71"/>
                  <a:gd name="T36" fmla="*/ 104 w 449"/>
                  <a:gd name="T37" fmla="*/ 17 h 71"/>
                  <a:gd name="T38" fmla="*/ 147 w 449"/>
                  <a:gd name="T39" fmla="*/ 11 h 71"/>
                  <a:gd name="T40" fmla="*/ 188 w 449"/>
                  <a:gd name="T41" fmla="*/ 5 h 71"/>
                  <a:gd name="T42" fmla="*/ 224 w 449"/>
                  <a:gd name="T43" fmla="*/ 0 h 71"/>
                  <a:gd name="T44" fmla="*/ 251 w 449"/>
                  <a:gd name="T45" fmla="*/ 0 h 71"/>
                  <a:gd name="T46" fmla="*/ 306 w 449"/>
                  <a:gd name="T47" fmla="*/ 6 h 71"/>
                  <a:gd name="T48" fmla="*/ 370 w 449"/>
                  <a:gd name="T49" fmla="*/ 20 h 71"/>
                  <a:gd name="T50" fmla="*/ 401 w 449"/>
                  <a:gd name="T51" fmla="*/ 26 h 71"/>
                  <a:gd name="T52" fmla="*/ 426 w 449"/>
                  <a:gd name="T53" fmla="*/ 32 h 71"/>
                  <a:gd name="T54" fmla="*/ 442 w 449"/>
                  <a:gd name="T55" fmla="*/ 36 h 71"/>
                  <a:gd name="T56" fmla="*/ 448 w 449"/>
                  <a:gd name="T57" fmla="*/ 38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9"/>
                  <a:gd name="T88" fmla="*/ 0 h 71"/>
                  <a:gd name="T89" fmla="*/ 449 w 449"/>
                  <a:gd name="T90" fmla="*/ 71 h 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9" h="71">
                    <a:moveTo>
                      <a:pt x="448" y="38"/>
                    </a:moveTo>
                    <a:lnTo>
                      <a:pt x="438" y="39"/>
                    </a:lnTo>
                    <a:lnTo>
                      <a:pt x="413" y="43"/>
                    </a:lnTo>
                    <a:lnTo>
                      <a:pt x="376" y="49"/>
                    </a:lnTo>
                    <a:lnTo>
                      <a:pt x="333" y="54"/>
                    </a:lnTo>
                    <a:lnTo>
                      <a:pt x="285" y="60"/>
                    </a:lnTo>
                    <a:lnTo>
                      <a:pt x="241" y="65"/>
                    </a:lnTo>
                    <a:lnTo>
                      <a:pt x="203" y="69"/>
                    </a:lnTo>
                    <a:lnTo>
                      <a:pt x="175" y="70"/>
                    </a:lnTo>
                    <a:lnTo>
                      <a:pt x="124" y="64"/>
                    </a:lnTo>
                    <a:lnTo>
                      <a:pt x="66" y="53"/>
                    </a:lnTo>
                    <a:lnTo>
                      <a:pt x="41" y="47"/>
                    </a:lnTo>
                    <a:lnTo>
                      <a:pt x="20" y="41"/>
                    </a:lnTo>
                    <a:lnTo>
                      <a:pt x="5" y="36"/>
                    </a:lnTo>
                    <a:lnTo>
                      <a:pt x="0" y="35"/>
                    </a:lnTo>
                    <a:lnTo>
                      <a:pt x="7" y="33"/>
                    </a:lnTo>
                    <a:lnTo>
                      <a:pt x="32" y="30"/>
                    </a:lnTo>
                    <a:lnTo>
                      <a:pt x="65" y="23"/>
                    </a:lnTo>
                    <a:lnTo>
                      <a:pt x="104" y="17"/>
                    </a:lnTo>
                    <a:lnTo>
                      <a:pt x="147" y="11"/>
                    </a:lnTo>
                    <a:lnTo>
                      <a:pt x="188" y="5"/>
                    </a:lnTo>
                    <a:lnTo>
                      <a:pt x="224" y="0"/>
                    </a:lnTo>
                    <a:lnTo>
                      <a:pt x="251" y="0"/>
                    </a:lnTo>
                    <a:lnTo>
                      <a:pt x="306" y="6"/>
                    </a:lnTo>
                    <a:lnTo>
                      <a:pt x="370" y="20"/>
                    </a:lnTo>
                    <a:lnTo>
                      <a:pt x="401" y="26"/>
                    </a:lnTo>
                    <a:lnTo>
                      <a:pt x="426" y="32"/>
                    </a:lnTo>
                    <a:lnTo>
                      <a:pt x="442" y="36"/>
                    </a:lnTo>
                    <a:lnTo>
                      <a:pt x="448" y="38"/>
                    </a:lnTo>
                  </a:path>
                </a:pathLst>
              </a:custGeom>
              <a:gradFill rotWithShape="0">
                <a:gsLst>
                  <a:gs pos="0">
                    <a:srgbClr val="FDA4B5"/>
                  </a:gs>
                  <a:gs pos="100000">
                    <a:srgbClr val="E393A3"/>
                  </a:gs>
                </a:gsLst>
                <a:path path="rect">
                  <a:fillToRect r="100000" b="100000"/>
                </a:path>
              </a:gradFill>
              <a:ln w="12700" cap="rnd">
                <a:solidFill>
                  <a:srgbClr val="000000"/>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447" name="Oval 124"/>
              <p:cNvSpPr>
                <a:spLocks noChangeArrowheads="1"/>
              </p:cNvSpPr>
              <p:nvPr/>
            </p:nvSpPr>
            <p:spPr bwMode="auto">
              <a:xfrm>
                <a:off x="5005" y="3249"/>
                <a:ext cx="68" cy="7"/>
              </a:xfrm>
              <a:prstGeom prst="ellipse">
                <a:avLst/>
              </a:prstGeom>
              <a:solidFill>
                <a:srgbClr val="DDDDDD"/>
              </a:solidFill>
              <a:ln w="12700">
                <a:solidFill>
                  <a:srgbClr val="BBBBBB"/>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48" name="Freeform 125"/>
              <p:cNvSpPr>
                <a:spLocks/>
              </p:cNvSpPr>
              <p:nvPr/>
            </p:nvSpPr>
            <p:spPr bwMode="auto">
              <a:xfrm>
                <a:off x="4072" y="3068"/>
                <a:ext cx="445" cy="64"/>
              </a:xfrm>
              <a:custGeom>
                <a:avLst/>
                <a:gdLst>
                  <a:gd name="T0" fmla="*/ 444 w 445"/>
                  <a:gd name="T1" fmla="*/ 34 h 64"/>
                  <a:gd name="T2" fmla="*/ 434 w 445"/>
                  <a:gd name="T3" fmla="*/ 35 h 64"/>
                  <a:gd name="T4" fmla="*/ 409 w 445"/>
                  <a:gd name="T5" fmla="*/ 38 h 64"/>
                  <a:gd name="T6" fmla="*/ 373 w 445"/>
                  <a:gd name="T7" fmla="*/ 45 h 64"/>
                  <a:gd name="T8" fmla="*/ 328 w 445"/>
                  <a:gd name="T9" fmla="*/ 48 h 64"/>
                  <a:gd name="T10" fmla="*/ 281 w 445"/>
                  <a:gd name="T11" fmla="*/ 53 h 64"/>
                  <a:gd name="T12" fmla="*/ 237 w 445"/>
                  <a:gd name="T13" fmla="*/ 58 h 64"/>
                  <a:gd name="T14" fmla="*/ 200 w 445"/>
                  <a:gd name="T15" fmla="*/ 62 h 64"/>
                  <a:gd name="T16" fmla="*/ 173 w 445"/>
                  <a:gd name="T17" fmla="*/ 63 h 64"/>
                  <a:gd name="T18" fmla="*/ 122 w 445"/>
                  <a:gd name="T19" fmla="*/ 58 h 64"/>
                  <a:gd name="T20" fmla="*/ 65 w 445"/>
                  <a:gd name="T21" fmla="*/ 47 h 64"/>
                  <a:gd name="T22" fmla="*/ 39 w 445"/>
                  <a:gd name="T23" fmla="*/ 41 h 64"/>
                  <a:gd name="T24" fmla="*/ 19 w 445"/>
                  <a:gd name="T25" fmla="*/ 36 h 64"/>
                  <a:gd name="T26" fmla="*/ 5 w 445"/>
                  <a:gd name="T27" fmla="*/ 32 h 64"/>
                  <a:gd name="T28" fmla="*/ 0 w 445"/>
                  <a:gd name="T29" fmla="*/ 32 h 64"/>
                  <a:gd name="T30" fmla="*/ 7 w 445"/>
                  <a:gd name="T31" fmla="*/ 30 h 64"/>
                  <a:gd name="T32" fmla="*/ 30 w 445"/>
                  <a:gd name="T33" fmla="*/ 26 h 64"/>
                  <a:gd name="T34" fmla="*/ 64 w 445"/>
                  <a:gd name="T35" fmla="*/ 21 h 64"/>
                  <a:gd name="T36" fmla="*/ 102 w 445"/>
                  <a:gd name="T37" fmla="*/ 16 h 64"/>
                  <a:gd name="T38" fmla="*/ 144 w 445"/>
                  <a:gd name="T39" fmla="*/ 10 h 64"/>
                  <a:gd name="T40" fmla="*/ 186 w 445"/>
                  <a:gd name="T41" fmla="*/ 4 h 64"/>
                  <a:gd name="T42" fmla="*/ 221 w 445"/>
                  <a:gd name="T43" fmla="*/ 0 h 64"/>
                  <a:gd name="T44" fmla="*/ 249 w 445"/>
                  <a:gd name="T45" fmla="*/ 0 h 64"/>
                  <a:gd name="T46" fmla="*/ 302 w 445"/>
                  <a:gd name="T47" fmla="*/ 5 h 64"/>
                  <a:gd name="T48" fmla="*/ 366 w 445"/>
                  <a:gd name="T49" fmla="*/ 16 h 64"/>
                  <a:gd name="T50" fmla="*/ 396 w 445"/>
                  <a:gd name="T51" fmla="*/ 23 h 64"/>
                  <a:gd name="T52" fmla="*/ 421 w 445"/>
                  <a:gd name="T53" fmla="*/ 29 h 64"/>
                  <a:gd name="T54" fmla="*/ 438 w 445"/>
                  <a:gd name="T55" fmla="*/ 32 h 64"/>
                  <a:gd name="T56" fmla="*/ 444 w 445"/>
                  <a:gd name="T57" fmla="*/ 34 h 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5"/>
                  <a:gd name="T88" fmla="*/ 0 h 64"/>
                  <a:gd name="T89" fmla="*/ 445 w 445"/>
                  <a:gd name="T90" fmla="*/ 64 h 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5" h="64">
                    <a:moveTo>
                      <a:pt x="444" y="34"/>
                    </a:moveTo>
                    <a:lnTo>
                      <a:pt x="434" y="35"/>
                    </a:lnTo>
                    <a:lnTo>
                      <a:pt x="409" y="38"/>
                    </a:lnTo>
                    <a:lnTo>
                      <a:pt x="373" y="45"/>
                    </a:lnTo>
                    <a:lnTo>
                      <a:pt x="328" y="48"/>
                    </a:lnTo>
                    <a:lnTo>
                      <a:pt x="281" y="53"/>
                    </a:lnTo>
                    <a:lnTo>
                      <a:pt x="237" y="58"/>
                    </a:lnTo>
                    <a:lnTo>
                      <a:pt x="200" y="62"/>
                    </a:lnTo>
                    <a:lnTo>
                      <a:pt x="173" y="63"/>
                    </a:lnTo>
                    <a:lnTo>
                      <a:pt x="122" y="58"/>
                    </a:lnTo>
                    <a:lnTo>
                      <a:pt x="65" y="47"/>
                    </a:lnTo>
                    <a:lnTo>
                      <a:pt x="39" y="41"/>
                    </a:lnTo>
                    <a:lnTo>
                      <a:pt x="19" y="36"/>
                    </a:lnTo>
                    <a:lnTo>
                      <a:pt x="5" y="32"/>
                    </a:lnTo>
                    <a:lnTo>
                      <a:pt x="0" y="32"/>
                    </a:lnTo>
                    <a:lnTo>
                      <a:pt x="7" y="30"/>
                    </a:lnTo>
                    <a:lnTo>
                      <a:pt x="30" y="26"/>
                    </a:lnTo>
                    <a:lnTo>
                      <a:pt x="64" y="21"/>
                    </a:lnTo>
                    <a:lnTo>
                      <a:pt x="102" y="16"/>
                    </a:lnTo>
                    <a:lnTo>
                      <a:pt x="144" y="10"/>
                    </a:lnTo>
                    <a:lnTo>
                      <a:pt x="186" y="4"/>
                    </a:lnTo>
                    <a:lnTo>
                      <a:pt x="221" y="0"/>
                    </a:lnTo>
                    <a:lnTo>
                      <a:pt x="249" y="0"/>
                    </a:lnTo>
                    <a:lnTo>
                      <a:pt x="302" y="5"/>
                    </a:lnTo>
                    <a:lnTo>
                      <a:pt x="366" y="16"/>
                    </a:lnTo>
                    <a:lnTo>
                      <a:pt x="396" y="23"/>
                    </a:lnTo>
                    <a:lnTo>
                      <a:pt x="421" y="29"/>
                    </a:lnTo>
                    <a:lnTo>
                      <a:pt x="438" y="32"/>
                    </a:lnTo>
                    <a:lnTo>
                      <a:pt x="444" y="34"/>
                    </a:lnTo>
                  </a:path>
                </a:pathLst>
              </a:custGeom>
              <a:solidFill>
                <a:srgbClr val="FF99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49" name="Freeform 126"/>
              <p:cNvSpPr>
                <a:spLocks/>
              </p:cNvSpPr>
              <p:nvPr/>
            </p:nvSpPr>
            <p:spPr bwMode="auto">
              <a:xfrm>
                <a:off x="4072" y="3068"/>
                <a:ext cx="451" cy="72"/>
              </a:xfrm>
              <a:custGeom>
                <a:avLst/>
                <a:gdLst>
                  <a:gd name="T0" fmla="*/ 450 w 451"/>
                  <a:gd name="T1" fmla="*/ 38 h 72"/>
                  <a:gd name="T2" fmla="*/ 440 w 451"/>
                  <a:gd name="T3" fmla="*/ 39 h 72"/>
                  <a:gd name="T4" fmla="*/ 415 w 451"/>
                  <a:gd name="T5" fmla="*/ 43 h 72"/>
                  <a:gd name="T6" fmla="*/ 377 w 451"/>
                  <a:gd name="T7" fmla="*/ 50 h 72"/>
                  <a:gd name="T8" fmla="*/ 332 w 451"/>
                  <a:gd name="T9" fmla="*/ 54 h 72"/>
                  <a:gd name="T10" fmla="*/ 286 w 451"/>
                  <a:gd name="T11" fmla="*/ 60 h 72"/>
                  <a:gd name="T12" fmla="*/ 241 w 451"/>
                  <a:gd name="T13" fmla="*/ 65 h 72"/>
                  <a:gd name="T14" fmla="*/ 203 w 451"/>
                  <a:gd name="T15" fmla="*/ 70 h 72"/>
                  <a:gd name="T16" fmla="*/ 175 w 451"/>
                  <a:gd name="T17" fmla="*/ 71 h 72"/>
                  <a:gd name="T18" fmla="*/ 124 w 451"/>
                  <a:gd name="T19" fmla="*/ 65 h 72"/>
                  <a:gd name="T20" fmla="*/ 65 w 451"/>
                  <a:gd name="T21" fmla="*/ 53 h 72"/>
                  <a:gd name="T22" fmla="*/ 40 w 451"/>
                  <a:gd name="T23" fmla="*/ 47 h 72"/>
                  <a:gd name="T24" fmla="*/ 19 w 451"/>
                  <a:gd name="T25" fmla="*/ 41 h 72"/>
                  <a:gd name="T26" fmla="*/ 5 w 451"/>
                  <a:gd name="T27" fmla="*/ 36 h 72"/>
                  <a:gd name="T28" fmla="*/ 0 w 451"/>
                  <a:gd name="T29" fmla="*/ 36 h 72"/>
                  <a:gd name="T30" fmla="*/ 7 w 451"/>
                  <a:gd name="T31" fmla="*/ 34 h 72"/>
                  <a:gd name="T32" fmla="*/ 30 w 451"/>
                  <a:gd name="T33" fmla="*/ 29 h 72"/>
                  <a:gd name="T34" fmla="*/ 64 w 451"/>
                  <a:gd name="T35" fmla="*/ 23 h 72"/>
                  <a:gd name="T36" fmla="*/ 104 w 451"/>
                  <a:gd name="T37" fmla="*/ 18 h 72"/>
                  <a:gd name="T38" fmla="*/ 146 w 451"/>
                  <a:gd name="T39" fmla="*/ 11 h 72"/>
                  <a:gd name="T40" fmla="*/ 189 w 451"/>
                  <a:gd name="T41" fmla="*/ 5 h 72"/>
                  <a:gd name="T42" fmla="*/ 224 w 451"/>
                  <a:gd name="T43" fmla="*/ 0 h 72"/>
                  <a:gd name="T44" fmla="*/ 252 w 451"/>
                  <a:gd name="T45" fmla="*/ 0 h 72"/>
                  <a:gd name="T46" fmla="*/ 306 w 451"/>
                  <a:gd name="T47" fmla="*/ 6 h 72"/>
                  <a:gd name="T48" fmla="*/ 371 w 451"/>
                  <a:gd name="T49" fmla="*/ 18 h 72"/>
                  <a:gd name="T50" fmla="*/ 402 w 451"/>
                  <a:gd name="T51" fmla="*/ 26 h 72"/>
                  <a:gd name="T52" fmla="*/ 426 w 451"/>
                  <a:gd name="T53" fmla="*/ 33 h 72"/>
                  <a:gd name="T54" fmla="*/ 444 w 451"/>
                  <a:gd name="T55" fmla="*/ 36 h 72"/>
                  <a:gd name="T56" fmla="*/ 450 w 451"/>
                  <a:gd name="T57" fmla="*/ 38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1"/>
                  <a:gd name="T88" fmla="*/ 0 h 72"/>
                  <a:gd name="T89" fmla="*/ 451 w 451"/>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1" h="72">
                    <a:moveTo>
                      <a:pt x="450" y="38"/>
                    </a:moveTo>
                    <a:lnTo>
                      <a:pt x="440" y="39"/>
                    </a:lnTo>
                    <a:lnTo>
                      <a:pt x="415" y="43"/>
                    </a:lnTo>
                    <a:lnTo>
                      <a:pt x="377" y="50"/>
                    </a:lnTo>
                    <a:lnTo>
                      <a:pt x="332" y="54"/>
                    </a:lnTo>
                    <a:lnTo>
                      <a:pt x="286" y="60"/>
                    </a:lnTo>
                    <a:lnTo>
                      <a:pt x="241" y="65"/>
                    </a:lnTo>
                    <a:lnTo>
                      <a:pt x="203" y="70"/>
                    </a:lnTo>
                    <a:lnTo>
                      <a:pt x="175" y="71"/>
                    </a:lnTo>
                    <a:lnTo>
                      <a:pt x="124" y="65"/>
                    </a:lnTo>
                    <a:lnTo>
                      <a:pt x="65" y="53"/>
                    </a:lnTo>
                    <a:lnTo>
                      <a:pt x="40" y="47"/>
                    </a:lnTo>
                    <a:lnTo>
                      <a:pt x="19" y="41"/>
                    </a:lnTo>
                    <a:lnTo>
                      <a:pt x="5" y="36"/>
                    </a:lnTo>
                    <a:lnTo>
                      <a:pt x="0" y="36"/>
                    </a:lnTo>
                    <a:lnTo>
                      <a:pt x="7" y="34"/>
                    </a:lnTo>
                    <a:lnTo>
                      <a:pt x="30" y="29"/>
                    </a:lnTo>
                    <a:lnTo>
                      <a:pt x="64" y="23"/>
                    </a:lnTo>
                    <a:lnTo>
                      <a:pt x="104" y="18"/>
                    </a:lnTo>
                    <a:lnTo>
                      <a:pt x="146" y="11"/>
                    </a:lnTo>
                    <a:lnTo>
                      <a:pt x="189" y="5"/>
                    </a:lnTo>
                    <a:lnTo>
                      <a:pt x="224" y="0"/>
                    </a:lnTo>
                    <a:lnTo>
                      <a:pt x="252" y="0"/>
                    </a:lnTo>
                    <a:lnTo>
                      <a:pt x="306" y="6"/>
                    </a:lnTo>
                    <a:lnTo>
                      <a:pt x="371" y="18"/>
                    </a:lnTo>
                    <a:lnTo>
                      <a:pt x="402" y="26"/>
                    </a:lnTo>
                    <a:lnTo>
                      <a:pt x="426" y="33"/>
                    </a:lnTo>
                    <a:lnTo>
                      <a:pt x="444" y="36"/>
                    </a:lnTo>
                    <a:lnTo>
                      <a:pt x="450" y="38"/>
                    </a:lnTo>
                  </a:path>
                </a:pathLst>
              </a:custGeom>
              <a:gradFill rotWithShape="0">
                <a:gsLst>
                  <a:gs pos="0">
                    <a:srgbClr val="F39FD1"/>
                  </a:gs>
                  <a:gs pos="100000">
                    <a:srgbClr val="DA8FBC"/>
                  </a:gs>
                </a:gsLst>
                <a:path path="rect">
                  <a:fillToRect r="100000" b="100000"/>
                </a:path>
              </a:gradFill>
              <a:ln w="12700" cap="rnd">
                <a:solidFill>
                  <a:srgbClr val="000000"/>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450" name="Oval 127"/>
              <p:cNvSpPr>
                <a:spLocks noChangeArrowheads="1"/>
              </p:cNvSpPr>
              <p:nvPr/>
            </p:nvSpPr>
            <p:spPr bwMode="auto">
              <a:xfrm>
                <a:off x="4266" y="3097"/>
                <a:ext cx="68" cy="7"/>
              </a:xfrm>
              <a:prstGeom prst="ellipse">
                <a:avLst/>
              </a:prstGeom>
              <a:solidFill>
                <a:srgbClr val="DDDDDD"/>
              </a:solidFill>
              <a:ln w="12700">
                <a:solidFill>
                  <a:srgbClr val="BBBBBB"/>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51" name="Freeform 128"/>
              <p:cNvSpPr>
                <a:spLocks/>
              </p:cNvSpPr>
              <p:nvPr/>
            </p:nvSpPr>
            <p:spPr bwMode="auto">
              <a:xfrm>
                <a:off x="3811" y="3021"/>
                <a:ext cx="443" cy="64"/>
              </a:xfrm>
              <a:custGeom>
                <a:avLst/>
                <a:gdLst>
                  <a:gd name="T0" fmla="*/ 442 w 443"/>
                  <a:gd name="T1" fmla="*/ 34 h 64"/>
                  <a:gd name="T2" fmla="*/ 432 w 443"/>
                  <a:gd name="T3" fmla="*/ 35 h 64"/>
                  <a:gd name="T4" fmla="*/ 407 w 443"/>
                  <a:gd name="T5" fmla="*/ 40 h 64"/>
                  <a:gd name="T6" fmla="*/ 371 w 443"/>
                  <a:gd name="T7" fmla="*/ 44 h 64"/>
                  <a:gd name="T8" fmla="*/ 328 w 443"/>
                  <a:gd name="T9" fmla="*/ 48 h 64"/>
                  <a:gd name="T10" fmla="*/ 282 w 443"/>
                  <a:gd name="T11" fmla="*/ 54 h 64"/>
                  <a:gd name="T12" fmla="*/ 238 w 443"/>
                  <a:gd name="T13" fmla="*/ 59 h 64"/>
                  <a:gd name="T14" fmla="*/ 199 w 443"/>
                  <a:gd name="T15" fmla="*/ 62 h 64"/>
                  <a:gd name="T16" fmla="*/ 173 w 443"/>
                  <a:gd name="T17" fmla="*/ 63 h 64"/>
                  <a:gd name="T18" fmla="*/ 122 w 443"/>
                  <a:gd name="T19" fmla="*/ 58 h 64"/>
                  <a:gd name="T20" fmla="*/ 66 w 443"/>
                  <a:gd name="T21" fmla="*/ 47 h 64"/>
                  <a:gd name="T22" fmla="*/ 39 w 443"/>
                  <a:gd name="T23" fmla="*/ 41 h 64"/>
                  <a:gd name="T24" fmla="*/ 19 w 443"/>
                  <a:gd name="T25" fmla="*/ 36 h 64"/>
                  <a:gd name="T26" fmla="*/ 5 w 443"/>
                  <a:gd name="T27" fmla="*/ 32 h 64"/>
                  <a:gd name="T28" fmla="*/ 0 w 443"/>
                  <a:gd name="T29" fmla="*/ 31 h 64"/>
                  <a:gd name="T30" fmla="*/ 7 w 443"/>
                  <a:gd name="T31" fmla="*/ 30 h 64"/>
                  <a:gd name="T32" fmla="*/ 31 w 443"/>
                  <a:gd name="T33" fmla="*/ 27 h 64"/>
                  <a:gd name="T34" fmla="*/ 63 w 443"/>
                  <a:gd name="T35" fmla="*/ 21 h 64"/>
                  <a:gd name="T36" fmla="*/ 104 w 443"/>
                  <a:gd name="T37" fmla="*/ 15 h 64"/>
                  <a:gd name="T38" fmla="*/ 145 w 443"/>
                  <a:gd name="T39" fmla="*/ 10 h 64"/>
                  <a:gd name="T40" fmla="*/ 185 w 443"/>
                  <a:gd name="T41" fmla="*/ 4 h 64"/>
                  <a:gd name="T42" fmla="*/ 220 w 443"/>
                  <a:gd name="T43" fmla="*/ 1 h 64"/>
                  <a:gd name="T44" fmla="*/ 247 w 443"/>
                  <a:gd name="T45" fmla="*/ 0 h 64"/>
                  <a:gd name="T46" fmla="*/ 300 w 443"/>
                  <a:gd name="T47" fmla="*/ 5 h 64"/>
                  <a:gd name="T48" fmla="*/ 366 w 443"/>
                  <a:gd name="T49" fmla="*/ 16 h 64"/>
                  <a:gd name="T50" fmla="*/ 395 w 443"/>
                  <a:gd name="T51" fmla="*/ 23 h 64"/>
                  <a:gd name="T52" fmla="*/ 419 w 443"/>
                  <a:gd name="T53" fmla="*/ 29 h 64"/>
                  <a:gd name="T54" fmla="*/ 436 w 443"/>
                  <a:gd name="T55" fmla="*/ 33 h 64"/>
                  <a:gd name="T56" fmla="*/ 442 w 443"/>
                  <a:gd name="T57" fmla="*/ 34 h 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3"/>
                  <a:gd name="T88" fmla="*/ 0 h 64"/>
                  <a:gd name="T89" fmla="*/ 443 w 443"/>
                  <a:gd name="T90" fmla="*/ 64 h 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3" h="64">
                    <a:moveTo>
                      <a:pt x="442" y="34"/>
                    </a:moveTo>
                    <a:lnTo>
                      <a:pt x="432" y="35"/>
                    </a:lnTo>
                    <a:lnTo>
                      <a:pt x="407" y="40"/>
                    </a:lnTo>
                    <a:lnTo>
                      <a:pt x="371" y="44"/>
                    </a:lnTo>
                    <a:lnTo>
                      <a:pt x="328" y="48"/>
                    </a:lnTo>
                    <a:lnTo>
                      <a:pt x="282" y="54"/>
                    </a:lnTo>
                    <a:lnTo>
                      <a:pt x="238" y="59"/>
                    </a:lnTo>
                    <a:lnTo>
                      <a:pt x="199" y="62"/>
                    </a:lnTo>
                    <a:lnTo>
                      <a:pt x="173" y="63"/>
                    </a:lnTo>
                    <a:lnTo>
                      <a:pt x="122" y="58"/>
                    </a:lnTo>
                    <a:lnTo>
                      <a:pt x="66" y="47"/>
                    </a:lnTo>
                    <a:lnTo>
                      <a:pt x="39" y="41"/>
                    </a:lnTo>
                    <a:lnTo>
                      <a:pt x="19" y="36"/>
                    </a:lnTo>
                    <a:lnTo>
                      <a:pt x="5" y="32"/>
                    </a:lnTo>
                    <a:lnTo>
                      <a:pt x="0" y="31"/>
                    </a:lnTo>
                    <a:lnTo>
                      <a:pt x="7" y="30"/>
                    </a:lnTo>
                    <a:lnTo>
                      <a:pt x="31" y="27"/>
                    </a:lnTo>
                    <a:lnTo>
                      <a:pt x="63" y="21"/>
                    </a:lnTo>
                    <a:lnTo>
                      <a:pt x="104" y="15"/>
                    </a:lnTo>
                    <a:lnTo>
                      <a:pt x="145" y="10"/>
                    </a:lnTo>
                    <a:lnTo>
                      <a:pt x="185" y="4"/>
                    </a:lnTo>
                    <a:lnTo>
                      <a:pt x="220" y="1"/>
                    </a:lnTo>
                    <a:lnTo>
                      <a:pt x="247" y="0"/>
                    </a:lnTo>
                    <a:lnTo>
                      <a:pt x="300" y="5"/>
                    </a:lnTo>
                    <a:lnTo>
                      <a:pt x="366" y="16"/>
                    </a:lnTo>
                    <a:lnTo>
                      <a:pt x="395" y="23"/>
                    </a:lnTo>
                    <a:lnTo>
                      <a:pt x="419" y="29"/>
                    </a:lnTo>
                    <a:lnTo>
                      <a:pt x="436" y="33"/>
                    </a:lnTo>
                    <a:lnTo>
                      <a:pt x="442" y="34"/>
                    </a:lnTo>
                  </a:path>
                </a:pathLst>
              </a:custGeom>
              <a:solidFill>
                <a:srgbClr val="FF99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52" name="Freeform 129"/>
              <p:cNvSpPr>
                <a:spLocks/>
              </p:cNvSpPr>
              <p:nvPr/>
            </p:nvSpPr>
            <p:spPr bwMode="auto">
              <a:xfrm>
                <a:off x="3811" y="3021"/>
                <a:ext cx="450" cy="71"/>
              </a:xfrm>
              <a:custGeom>
                <a:avLst/>
                <a:gdLst>
                  <a:gd name="T0" fmla="*/ 449 w 450"/>
                  <a:gd name="T1" fmla="*/ 38 h 71"/>
                  <a:gd name="T2" fmla="*/ 439 w 450"/>
                  <a:gd name="T3" fmla="*/ 39 h 71"/>
                  <a:gd name="T4" fmla="*/ 414 w 450"/>
                  <a:gd name="T5" fmla="*/ 44 h 71"/>
                  <a:gd name="T6" fmla="*/ 376 w 450"/>
                  <a:gd name="T7" fmla="*/ 49 h 71"/>
                  <a:gd name="T8" fmla="*/ 333 w 450"/>
                  <a:gd name="T9" fmla="*/ 53 h 71"/>
                  <a:gd name="T10" fmla="*/ 287 w 450"/>
                  <a:gd name="T11" fmla="*/ 60 h 71"/>
                  <a:gd name="T12" fmla="*/ 242 w 450"/>
                  <a:gd name="T13" fmla="*/ 65 h 71"/>
                  <a:gd name="T14" fmla="*/ 202 w 450"/>
                  <a:gd name="T15" fmla="*/ 69 h 71"/>
                  <a:gd name="T16" fmla="*/ 175 w 450"/>
                  <a:gd name="T17" fmla="*/ 70 h 71"/>
                  <a:gd name="T18" fmla="*/ 124 w 450"/>
                  <a:gd name="T19" fmla="*/ 64 h 71"/>
                  <a:gd name="T20" fmla="*/ 67 w 450"/>
                  <a:gd name="T21" fmla="*/ 52 h 71"/>
                  <a:gd name="T22" fmla="*/ 40 w 450"/>
                  <a:gd name="T23" fmla="*/ 46 h 71"/>
                  <a:gd name="T24" fmla="*/ 19 w 450"/>
                  <a:gd name="T25" fmla="*/ 40 h 71"/>
                  <a:gd name="T26" fmla="*/ 5 w 450"/>
                  <a:gd name="T27" fmla="*/ 35 h 71"/>
                  <a:gd name="T28" fmla="*/ 0 w 450"/>
                  <a:gd name="T29" fmla="*/ 35 h 71"/>
                  <a:gd name="T30" fmla="*/ 7 w 450"/>
                  <a:gd name="T31" fmla="*/ 34 h 71"/>
                  <a:gd name="T32" fmla="*/ 32 w 450"/>
                  <a:gd name="T33" fmla="*/ 30 h 71"/>
                  <a:gd name="T34" fmla="*/ 64 w 450"/>
                  <a:gd name="T35" fmla="*/ 23 h 71"/>
                  <a:gd name="T36" fmla="*/ 105 w 450"/>
                  <a:gd name="T37" fmla="*/ 17 h 71"/>
                  <a:gd name="T38" fmla="*/ 148 w 450"/>
                  <a:gd name="T39" fmla="*/ 11 h 71"/>
                  <a:gd name="T40" fmla="*/ 188 w 450"/>
                  <a:gd name="T41" fmla="*/ 5 h 71"/>
                  <a:gd name="T42" fmla="*/ 224 w 450"/>
                  <a:gd name="T43" fmla="*/ 1 h 71"/>
                  <a:gd name="T44" fmla="*/ 251 w 450"/>
                  <a:gd name="T45" fmla="*/ 0 h 71"/>
                  <a:gd name="T46" fmla="*/ 305 w 450"/>
                  <a:gd name="T47" fmla="*/ 6 h 71"/>
                  <a:gd name="T48" fmla="*/ 372 w 450"/>
                  <a:gd name="T49" fmla="*/ 18 h 71"/>
                  <a:gd name="T50" fmla="*/ 401 w 450"/>
                  <a:gd name="T51" fmla="*/ 25 h 71"/>
                  <a:gd name="T52" fmla="*/ 426 w 450"/>
                  <a:gd name="T53" fmla="*/ 33 h 71"/>
                  <a:gd name="T54" fmla="*/ 443 w 450"/>
                  <a:gd name="T55" fmla="*/ 36 h 71"/>
                  <a:gd name="T56" fmla="*/ 449 w 450"/>
                  <a:gd name="T57" fmla="*/ 38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0"/>
                  <a:gd name="T88" fmla="*/ 0 h 71"/>
                  <a:gd name="T89" fmla="*/ 450 w 450"/>
                  <a:gd name="T90" fmla="*/ 71 h 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0" h="71">
                    <a:moveTo>
                      <a:pt x="449" y="38"/>
                    </a:moveTo>
                    <a:lnTo>
                      <a:pt x="439" y="39"/>
                    </a:lnTo>
                    <a:lnTo>
                      <a:pt x="414" y="44"/>
                    </a:lnTo>
                    <a:lnTo>
                      <a:pt x="376" y="49"/>
                    </a:lnTo>
                    <a:lnTo>
                      <a:pt x="333" y="53"/>
                    </a:lnTo>
                    <a:lnTo>
                      <a:pt x="287" y="60"/>
                    </a:lnTo>
                    <a:lnTo>
                      <a:pt x="242" y="65"/>
                    </a:lnTo>
                    <a:lnTo>
                      <a:pt x="202" y="69"/>
                    </a:lnTo>
                    <a:lnTo>
                      <a:pt x="175" y="70"/>
                    </a:lnTo>
                    <a:lnTo>
                      <a:pt x="124" y="64"/>
                    </a:lnTo>
                    <a:lnTo>
                      <a:pt x="67" y="52"/>
                    </a:lnTo>
                    <a:lnTo>
                      <a:pt x="40" y="46"/>
                    </a:lnTo>
                    <a:lnTo>
                      <a:pt x="19" y="40"/>
                    </a:lnTo>
                    <a:lnTo>
                      <a:pt x="5" y="35"/>
                    </a:lnTo>
                    <a:lnTo>
                      <a:pt x="0" y="35"/>
                    </a:lnTo>
                    <a:lnTo>
                      <a:pt x="7" y="34"/>
                    </a:lnTo>
                    <a:lnTo>
                      <a:pt x="32" y="30"/>
                    </a:lnTo>
                    <a:lnTo>
                      <a:pt x="64" y="23"/>
                    </a:lnTo>
                    <a:lnTo>
                      <a:pt x="105" y="17"/>
                    </a:lnTo>
                    <a:lnTo>
                      <a:pt x="148" y="11"/>
                    </a:lnTo>
                    <a:lnTo>
                      <a:pt x="188" y="5"/>
                    </a:lnTo>
                    <a:lnTo>
                      <a:pt x="224" y="1"/>
                    </a:lnTo>
                    <a:lnTo>
                      <a:pt x="251" y="0"/>
                    </a:lnTo>
                    <a:lnTo>
                      <a:pt x="305" y="6"/>
                    </a:lnTo>
                    <a:lnTo>
                      <a:pt x="372" y="18"/>
                    </a:lnTo>
                    <a:lnTo>
                      <a:pt x="401" y="25"/>
                    </a:lnTo>
                    <a:lnTo>
                      <a:pt x="426" y="33"/>
                    </a:lnTo>
                    <a:lnTo>
                      <a:pt x="443" y="36"/>
                    </a:lnTo>
                    <a:lnTo>
                      <a:pt x="449" y="38"/>
                    </a:lnTo>
                  </a:path>
                </a:pathLst>
              </a:custGeom>
              <a:gradFill rotWithShape="0">
                <a:gsLst>
                  <a:gs pos="0">
                    <a:srgbClr val="F39FD1"/>
                  </a:gs>
                  <a:gs pos="100000">
                    <a:srgbClr val="DA8FBC"/>
                  </a:gs>
                </a:gsLst>
                <a:path path="rect">
                  <a:fillToRect r="100000" b="100000"/>
                </a:path>
              </a:gradFill>
              <a:ln w="12700" cap="rnd">
                <a:solidFill>
                  <a:srgbClr val="000000"/>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453" name="Oval 130"/>
              <p:cNvSpPr>
                <a:spLocks noChangeArrowheads="1"/>
              </p:cNvSpPr>
              <p:nvPr/>
            </p:nvSpPr>
            <p:spPr bwMode="auto">
              <a:xfrm>
                <a:off x="3985" y="3048"/>
                <a:ext cx="68" cy="8"/>
              </a:xfrm>
              <a:prstGeom prst="ellipse">
                <a:avLst/>
              </a:prstGeom>
              <a:solidFill>
                <a:srgbClr val="DDDDDD"/>
              </a:solidFill>
              <a:ln w="12700">
                <a:solidFill>
                  <a:srgbClr val="BBBBBB"/>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54" name="Freeform 131"/>
              <p:cNvSpPr>
                <a:spLocks/>
              </p:cNvSpPr>
              <p:nvPr/>
            </p:nvSpPr>
            <p:spPr bwMode="auto">
              <a:xfrm>
                <a:off x="4120" y="2983"/>
                <a:ext cx="443" cy="64"/>
              </a:xfrm>
              <a:custGeom>
                <a:avLst/>
                <a:gdLst>
                  <a:gd name="T0" fmla="*/ 442 w 443"/>
                  <a:gd name="T1" fmla="*/ 34 h 64"/>
                  <a:gd name="T2" fmla="*/ 432 w 443"/>
                  <a:gd name="T3" fmla="*/ 35 h 64"/>
                  <a:gd name="T4" fmla="*/ 408 w 443"/>
                  <a:gd name="T5" fmla="*/ 39 h 64"/>
                  <a:gd name="T6" fmla="*/ 372 w 443"/>
                  <a:gd name="T7" fmla="*/ 43 h 64"/>
                  <a:gd name="T8" fmla="*/ 327 w 443"/>
                  <a:gd name="T9" fmla="*/ 49 h 64"/>
                  <a:gd name="T10" fmla="*/ 281 w 443"/>
                  <a:gd name="T11" fmla="*/ 54 h 64"/>
                  <a:gd name="T12" fmla="*/ 237 w 443"/>
                  <a:gd name="T13" fmla="*/ 58 h 64"/>
                  <a:gd name="T14" fmla="*/ 200 w 443"/>
                  <a:gd name="T15" fmla="*/ 62 h 64"/>
                  <a:gd name="T16" fmla="*/ 172 w 443"/>
                  <a:gd name="T17" fmla="*/ 63 h 64"/>
                  <a:gd name="T18" fmla="*/ 121 w 443"/>
                  <a:gd name="T19" fmla="*/ 58 h 64"/>
                  <a:gd name="T20" fmla="*/ 64 w 443"/>
                  <a:gd name="T21" fmla="*/ 46 h 64"/>
                  <a:gd name="T22" fmla="*/ 39 w 443"/>
                  <a:gd name="T23" fmla="*/ 41 h 64"/>
                  <a:gd name="T24" fmla="*/ 19 w 443"/>
                  <a:gd name="T25" fmla="*/ 36 h 64"/>
                  <a:gd name="T26" fmla="*/ 4 w 443"/>
                  <a:gd name="T27" fmla="*/ 32 h 64"/>
                  <a:gd name="T28" fmla="*/ 0 w 443"/>
                  <a:gd name="T29" fmla="*/ 32 h 64"/>
                  <a:gd name="T30" fmla="*/ 7 w 443"/>
                  <a:gd name="T31" fmla="*/ 30 h 64"/>
                  <a:gd name="T32" fmla="*/ 30 w 443"/>
                  <a:gd name="T33" fmla="*/ 26 h 64"/>
                  <a:gd name="T34" fmla="*/ 62 w 443"/>
                  <a:gd name="T35" fmla="*/ 21 h 64"/>
                  <a:gd name="T36" fmla="*/ 102 w 443"/>
                  <a:gd name="T37" fmla="*/ 16 h 64"/>
                  <a:gd name="T38" fmla="*/ 144 w 443"/>
                  <a:gd name="T39" fmla="*/ 9 h 64"/>
                  <a:gd name="T40" fmla="*/ 186 w 443"/>
                  <a:gd name="T41" fmla="*/ 4 h 64"/>
                  <a:gd name="T42" fmla="*/ 221 w 443"/>
                  <a:gd name="T43" fmla="*/ 0 h 64"/>
                  <a:gd name="T44" fmla="*/ 247 w 443"/>
                  <a:gd name="T45" fmla="*/ 0 h 64"/>
                  <a:gd name="T46" fmla="*/ 301 w 443"/>
                  <a:gd name="T47" fmla="*/ 6 h 64"/>
                  <a:gd name="T48" fmla="*/ 366 w 443"/>
                  <a:gd name="T49" fmla="*/ 17 h 64"/>
                  <a:gd name="T50" fmla="*/ 395 w 443"/>
                  <a:gd name="T51" fmla="*/ 23 h 64"/>
                  <a:gd name="T52" fmla="*/ 419 w 443"/>
                  <a:gd name="T53" fmla="*/ 29 h 64"/>
                  <a:gd name="T54" fmla="*/ 436 w 443"/>
                  <a:gd name="T55" fmla="*/ 32 h 64"/>
                  <a:gd name="T56" fmla="*/ 442 w 443"/>
                  <a:gd name="T57" fmla="*/ 34 h 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3"/>
                  <a:gd name="T88" fmla="*/ 0 h 64"/>
                  <a:gd name="T89" fmla="*/ 443 w 443"/>
                  <a:gd name="T90" fmla="*/ 64 h 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3" h="64">
                    <a:moveTo>
                      <a:pt x="442" y="34"/>
                    </a:moveTo>
                    <a:lnTo>
                      <a:pt x="432" y="35"/>
                    </a:lnTo>
                    <a:lnTo>
                      <a:pt x="408" y="39"/>
                    </a:lnTo>
                    <a:lnTo>
                      <a:pt x="372" y="43"/>
                    </a:lnTo>
                    <a:lnTo>
                      <a:pt x="327" y="49"/>
                    </a:lnTo>
                    <a:lnTo>
                      <a:pt x="281" y="54"/>
                    </a:lnTo>
                    <a:lnTo>
                      <a:pt x="237" y="58"/>
                    </a:lnTo>
                    <a:lnTo>
                      <a:pt x="200" y="62"/>
                    </a:lnTo>
                    <a:lnTo>
                      <a:pt x="172" y="63"/>
                    </a:lnTo>
                    <a:lnTo>
                      <a:pt x="121" y="58"/>
                    </a:lnTo>
                    <a:lnTo>
                      <a:pt x="64" y="46"/>
                    </a:lnTo>
                    <a:lnTo>
                      <a:pt x="39" y="41"/>
                    </a:lnTo>
                    <a:lnTo>
                      <a:pt x="19" y="36"/>
                    </a:lnTo>
                    <a:lnTo>
                      <a:pt x="4" y="32"/>
                    </a:lnTo>
                    <a:lnTo>
                      <a:pt x="0" y="32"/>
                    </a:lnTo>
                    <a:lnTo>
                      <a:pt x="7" y="30"/>
                    </a:lnTo>
                    <a:lnTo>
                      <a:pt x="30" y="26"/>
                    </a:lnTo>
                    <a:lnTo>
                      <a:pt x="62" y="21"/>
                    </a:lnTo>
                    <a:lnTo>
                      <a:pt x="102" y="16"/>
                    </a:lnTo>
                    <a:lnTo>
                      <a:pt x="144" y="9"/>
                    </a:lnTo>
                    <a:lnTo>
                      <a:pt x="186" y="4"/>
                    </a:lnTo>
                    <a:lnTo>
                      <a:pt x="221" y="0"/>
                    </a:lnTo>
                    <a:lnTo>
                      <a:pt x="247" y="0"/>
                    </a:lnTo>
                    <a:lnTo>
                      <a:pt x="301" y="6"/>
                    </a:lnTo>
                    <a:lnTo>
                      <a:pt x="366" y="17"/>
                    </a:lnTo>
                    <a:lnTo>
                      <a:pt x="395" y="23"/>
                    </a:lnTo>
                    <a:lnTo>
                      <a:pt x="419" y="29"/>
                    </a:lnTo>
                    <a:lnTo>
                      <a:pt x="436" y="32"/>
                    </a:lnTo>
                    <a:lnTo>
                      <a:pt x="442" y="34"/>
                    </a:lnTo>
                  </a:path>
                </a:pathLst>
              </a:custGeom>
              <a:solidFill>
                <a:srgbClr val="FF99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55" name="Freeform 132"/>
              <p:cNvSpPr>
                <a:spLocks/>
              </p:cNvSpPr>
              <p:nvPr/>
            </p:nvSpPr>
            <p:spPr bwMode="auto">
              <a:xfrm>
                <a:off x="4120" y="2983"/>
                <a:ext cx="449" cy="71"/>
              </a:xfrm>
              <a:custGeom>
                <a:avLst/>
                <a:gdLst>
                  <a:gd name="T0" fmla="*/ 448 w 449"/>
                  <a:gd name="T1" fmla="*/ 38 h 71"/>
                  <a:gd name="T2" fmla="*/ 438 w 449"/>
                  <a:gd name="T3" fmla="*/ 39 h 71"/>
                  <a:gd name="T4" fmla="*/ 414 w 449"/>
                  <a:gd name="T5" fmla="*/ 43 h 71"/>
                  <a:gd name="T6" fmla="*/ 377 w 449"/>
                  <a:gd name="T7" fmla="*/ 48 h 71"/>
                  <a:gd name="T8" fmla="*/ 332 w 449"/>
                  <a:gd name="T9" fmla="*/ 54 h 71"/>
                  <a:gd name="T10" fmla="*/ 286 w 449"/>
                  <a:gd name="T11" fmla="*/ 60 h 71"/>
                  <a:gd name="T12" fmla="*/ 241 w 449"/>
                  <a:gd name="T13" fmla="*/ 64 h 71"/>
                  <a:gd name="T14" fmla="*/ 202 w 449"/>
                  <a:gd name="T15" fmla="*/ 69 h 71"/>
                  <a:gd name="T16" fmla="*/ 174 w 449"/>
                  <a:gd name="T17" fmla="*/ 70 h 71"/>
                  <a:gd name="T18" fmla="*/ 122 w 449"/>
                  <a:gd name="T19" fmla="*/ 64 h 71"/>
                  <a:gd name="T20" fmla="*/ 65 w 449"/>
                  <a:gd name="T21" fmla="*/ 52 h 71"/>
                  <a:gd name="T22" fmla="*/ 40 w 449"/>
                  <a:gd name="T23" fmla="*/ 46 h 71"/>
                  <a:gd name="T24" fmla="*/ 19 w 449"/>
                  <a:gd name="T25" fmla="*/ 41 h 71"/>
                  <a:gd name="T26" fmla="*/ 4 w 449"/>
                  <a:gd name="T27" fmla="*/ 36 h 71"/>
                  <a:gd name="T28" fmla="*/ 0 w 449"/>
                  <a:gd name="T29" fmla="*/ 35 h 71"/>
                  <a:gd name="T30" fmla="*/ 7 w 449"/>
                  <a:gd name="T31" fmla="*/ 33 h 71"/>
                  <a:gd name="T32" fmla="*/ 30 w 449"/>
                  <a:gd name="T33" fmla="*/ 28 h 71"/>
                  <a:gd name="T34" fmla="*/ 63 w 449"/>
                  <a:gd name="T35" fmla="*/ 23 h 71"/>
                  <a:gd name="T36" fmla="*/ 104 w 449"/>
                  <a:gd name="T37" fmla="*/ 17 h 71"/>
                  <a:gd name="T38" fmla="*/ 147 w 449"/>
                  <a:gd name="T39" fmla="*/ 10 h 71"/>
                  <a:gd name="T40" fmla="*/ 188 w 449"/>
                  <a:gd name="T41" fmla="*/ 5 h 71"/>
                  <a:gd name="T42" fmla="*/ 224 w 449"/>
                  <a:gd name="T43" fmla="*/ 0 h 71"/>
                  <a:gd name="T44" fmla="*/ 250 w 449"/>
                  <a:gd name="T45" fmla="*/ 0 h 71"/>
                  <a:gd name="T46" fmla="*/ 305 w 449"/>
                  <a:gd name="T47" fmla="*/ 6 h 71"/>
                  <a:gd name="T48" fmla="*/ 371 w 449"/>
                  <a:gd name="T49" fmla="*/ 18 h 71"/>
                  <a:gd name="T50" fmla="*/ 400 w 449"/>
                  <a:gd name="T51" fmla="*/ 26 h 71"/>
                  <a:gd name="T52" fmla="*/ 426 w 449"/>
                  <a:gd name="T53" fmla="*/ 32 h 71"/>
                  <a:gd name="T54" fmla="*/ 442 w 449"/>
                  <a:gd name="T55" fmla="*/ 36 h 71"/>
                  <a:gd name="T56" fmla="*/ 448 w 449"/>
                  <a:gd name="T57" fmla="*/ 38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9"/>
                  <a:gd name="T88" fmla="*/ 0 h 71"/>
                  <a:gd name="T89" fmla="*/ 449 w 449"/>
                  <a:gd name="T90" fmla="*/ 71 h 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9" h="71">
                    <a:moveTo>
                      <a:pt x="448" y="38"/>
                    </a:moveTo>
                    <a:lnTo>
                      <a:pt x="438" y="39"/>
                    </a:lnTo>
                    <a:lnTo>
                      <a:pt x="414" y="43"/>
                    </a:lnTo>
                    <a:lnTo>
                      <a:pt x="377" y="48"/>
                    </a:lnTo>
                    <a:lnTo>
                      <a:pt x="332" y="54"/>
                    </a:lnTo>
                    <a:lnTo>
                      <a:pt x="286" y="60"/>
                    </a:lnTo>
                    <a:lnTo>
                      <a:pt x="241" y="64"/>
                    </a:lnTo>
                    <a:lnTo>
                      <a:pt x="202" y="69"/>
                    </a:lnTo>
                    <a:lnTo>
                      <a:pt x="174" y="70"/>
                    </a:lnTo>
                    <a:lnTo>
                      <a:pt x="122" y="64"/>
                    </a:lnTo>
                    <a:lnTo>
                      <a:pt x="65" y="52"/>
                    </a:lnTo>
                    <a:lnTo>
                      <a:pt x="40" y="46"/>
                    </a:lnTo>
                    <a:lnTo>
                      <a:pt x="19" y="41"/>
                    </a:lnTo>
                    <a:lnTo>
                      <a:pt x="4" y="36"/>
                    </a:lnTo>
                    <a:lnTo>
                      <a:pt x="0" y="35"/>
                    </a:lnTo>
                    <a:lnTo>
                      <a:pt x="7" y="33"/>
                    </a:lnTo>
                    <a:lnTo>
                      <a:pt x="30" y="28"/>
                    </a:lnTo>
                    <a:lnTo>
                      <a:pt x="63" y="23"/>
                    </a:lnTo>
                    <a:lnTo>
                      <a:pt x="104" y="17"/>
                    </a:lnTo>
                    <a:lnTo>
                      <a:pt x="147" y="10"/>
                    </a:lnTo>
                    <a:lnTo>
                      <a:pt x="188" y="5"/>
                    </a:lnTo>
                    <a:lnTo>
                      <a:pt x="224" y="0"/>
                    </a:lnTo>
                    <a:lnTo>
                      <a:pt x="250" y="0"/>
                    </a:lnTo>
                    <a:lnTo>
                      <a:pt x="305" y="6"/>
                    </a:lnTo>
                    <a:lnTo>
                      <a:pt x="371" y="18"/>
                    </a:lnTo>
                    <a:lnTo>
                      <a:pt x="400" y="26"/>
                    </a:lnTo>
                    <a:lnTo>
                      <a:pt x="426" y="32"/>
                    </a:lnTo>
                    <a:lnTo>
                      <a:pt x="442" y="36"/>
                    </a:lnTo>
                    <a:lnTo>
                      <a:pt x="448" y="38"/>
                    </a:lnTo>
                  </a:path>
                </a:pathLst>
              </a:custGeom>
              <a:gradFill rotWithShape="0">
                <a:gsLst>
                  <a:gs pos="0">
                    <a:srgbClr val="F39FD1"/>
                  </a:gs>
                  <a:gs pos="100000">
                    <a:srgbClr val="DA8FBC"/>
                  </a:gs>
                </a:gsLst>
                <a:path path="rect">
                  <a:fillToRect r="100000" b="100000"/>
                </a:path>
              </a:gradFill>
              <a:ln w="12700" cap="rnd">
                <a:solidFill>
                  <a:srgbClr val="000000"/>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456" name="Oval 133"/>
              <p:cNvSpPr>
                <a:spLocks noChangeArrowheads="1"/>
              </p:cNvSpPr>
              <p:nvPr/>
            </p:nvSpPr>
            <p:spPr bwMode="auto">
              <a:xfrm>
                <a:off x="4314" y="3014"/>
                <a:ext cx="67" cy="7"/>
              </a:xfrm>
              <a:prstGeom prst="ellipse">
                <a:avLst/>
              </a:prstGeom>
              <a:solidFill>
                <a:srgbClr val="DDDDDD"/>
              </a:solidFill>
              <a:ln w="12700">
                <a:solidFill>
                  <a:srgbClr val="BBBBBB"/>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57" name="Freeform 134"/>
              <p:cNvSpPr>
                <a:spLocks/>
              </p:cNvSpPr>
              <p:nvPr/>
            </p:nvSpPr>
            <p:spPr bwMode="auto">
              <a:xfrm>
                <a:off x="3739" y="3105"/>
                <a:ext cx="444" cy="66"/>
              </a:xfrm>
              <a:custGeom>
                <a:avLst/>
                <a:gdLst>
                  <a:gd name="T0" fmla="*/ 443 w 444"/>
                  <a:gd name="T1" fmla="*/ 36 h 66"/>
                  <a:gd name="T2" fmla="*/ 433 w 444"/>
                  <a:gd name="T3" fmla="*/ 38 h 66"/>
                  <a:gd name="T4" fmla="*/ 408 w 444"/>
                  <a:gd name="T5" fmla="*/ 41 h 66"/>
                  <a:gd name="T6" fmla="*/ 372 w 444"/>
                  <a:gd name="T7" fmla="*/ 45 h 66"/>
                  <a:gd name="T8" fmla="*/ 329 w 444"/>
                  <a:gd name="T9" fmla="*/ 50 h 66"/>
                  <a:gd name="T10" fmla="*/ 282 w 444"/>
                  <a:gd name="T11" fmla="*/ 56 h 66"/>
                  <a:gd name="T12" fmla="*/ 238 w 444"/>
                  <a:gd name="T13" fmla="*/ 61 h 66"/>
                  <a:gd name="T14" fmla="*/ 200 w 444"/>
                  <a:gd name="T15" fmla="*/ 64 h 66"/>
                  <a:gd name="T16" fmla="*/ 173 w 444"/>
                  <a:gd name="T17" fmla="*/ 65 h 66"/>
                  <a:gd name="T18" fmla="*/ 122 w 444"/>
                  <a:gd name="T19" fmla="*/ 60 h 66"/>
                  <a:gd name="T20" fmla="*/ 66 w 444"/>
                  <a:gd name="T21" fmla="*/ 49 h 66"/>
                  <a:gd name="T22" fmla="*/ 41 w 444"/>
                  <a:gd name="T23" fmla="*/ 43 h 66"/>
                  <a:gd name="T24" fmla="*/ 20 w 444"/>
                  <a:gd name="T25" fmla="*/ 38 h 66"/>
                  <a:gd name="T26" fmla="*/ 5 w 444"/>
                  <a:gd name="T27" fmla="*/ 34 h 66"/>
                  <a:gd name="T28" fmla="*/ 0 w 444"/>
                  <a:gd name="T29" fmla="*/ 33 h 66"/>
                  <a:gd name="T30" fmla="*/ 7 w 444"/>
                  <a:gd name="T31" fmla="*/ 31 h 66"/>
                  <a:gd name="T32" fmla="*/ 31 w 444"/>
                  <a:gd name="T33" fmla="*/ 27 h 66"/>
                  <a:gd name="T34" fmla="*/ 64 w 444"/>
                  <a:gd name="T35" fmla="*/ 22 h 66"/>
                  <a:gd name="T36" fmla="*/ 104 w 444"/>
                  <a:gd name="T37" fmla="*/ 16 h 66"/>
                  <a:gd name="T38" fmla="*/ 145 w 444"/>
                  <a:gd name="T39" fmla="*/ 10 h 66"/>
                  <a:gd name="T40" fmla="*/ 186 w 444"/>
                  <a:gd name="T41" fmla="*/ 4 h 66"/>
                  <a:gd name="T42" fmla="*/ 222 w 444"/>
                  <a:gd name="T43" fmla="*/ 0 h 66"/>
                  <a:gd name="T44" fmla="*/ 248 w 444"/>
                  <a:gd name="T45" fmla="*/ 0 h 66"/>
                  <a:gd name="T46" fmla="*/ 303 w 444"/>
                  <a:gd name="T47" fmla="*/ 5 h 66"/>
                  <a:gd name="T48" fmla="*/ 366 w 444"/>
                  <a:gd name="T49" fmla="*/ 18 h 66"/>
                  <a:gd name="T50" fmla="*/ 395 w 444"/>
                  <a:gd name="T51" fmla="*/ 24 h 66"/>
                  <a:gd name="T52" fmla="*/ 420 w 444"/>
                  <a:gd name="T53" fmla="*/ 29 h 66"/>
                  <a:gd name="T54" fmla="*/ 437 w 444"/>
                  <a:gd name="T55" fmla="*/ 34 h 66"/>
                  <a:gd name="T56" fmla="*/ 443 w 444"/>
                  <a:gd name="T57" fmla="*/ 3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4"/>
                  <a:gd name="T88" fmla="*/ 0 h 66"/>
                  <a:gd name="T89" fmla="*/ 444 w 444"/>
                  <a:gd name="T90" fmla="*/ 66 h 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4" h="66">
                    <a:moveTo>
                      <a:pt x="443" y="36"/>
                    </a:moveTo>
                    <a:lnTo>
                      <a:pt x="433" y="38"/>
                    </a:lnTo>
                    <a:lnTo>
                      <a:pt x="408" y="41"/>
                    </a:lnTo>
                    <a:lnTo>
                      <a:pt x="372" y="45"/>
                    </a:lnTo>
                    <a:lnTo>
                      <a:pt x="329" y="50"/>
                    </a:lnTo>
                    <a:lnTo>
                      <a:pt x="282" y="56"/>
                    </a:lnTo>
                    <a:lnTo>
                      <a:pt x="238" y="61"/>
                    </a:lnTo>
                    <a:lnTo>
                      <a:pt x="200" y="64"/>
                    </a:lnTo>
                    <a:lnTo>
                      <a:pt x="173" y="65"/>
                    </a:lnTo>
                    <a:lnTo>
                      <a:pt x="122" y="60"/>
                    </a:lnTo>
                    <a:lnTo>
                      <a:pt x="66" y="49"/>
                    </a:lnTo>
                    <a:lnTo>
                      <a:pt x="41" y="43"/>
                    </a:lnTo>
                    <a:lnTo>
                      <a:pt x="20" y="38"/>
                    </a:lnTo>
                    <a:lnTo>
                      <a:pt x="5" y="34"/>
                    </a:lnTo>
                    <a:lnTo>
                      <a:pt x="0" y="33"/>
                    </a:lnTo>
                    <a:lnTo>
                      <a:pt x="7" y="31"/>
                    </a:lnTo>
                    <a:lnTo>
                      <a:pt x="31" y="27"/>
                    </a:lnTo>
                    <a:lnTo>
                      <a:pt x="64" y="22"/>
                    </a:lnTo>
                    <a:lnTo>
                      <a:pt x="104" y="16"/>
                    </a:lnTo>
                    <a:lnTo>
                      <a:pt x="145" y="10"/>
                    </a:lnTo>
                    <a:lnTo>
                      <a:pt x="186" y="4"/>
                    </a:lnTo>
                    <a:lnTo>
                      <a:pt x="222" y="0"/>
                    </a:lnTo>
                    <a:lnTo>
                      <a:pt x="248" y="0"/>
                    </a:lnTo>
                    <a:lnTo>
                      <a:pt x="303" y="5"/>
                    </a:lnTo>
                    <a:lnTo>
                      <a:pt x="366" y="18"/>
                    </a:lnTo>
                    <a:lnTo>
                      <a:pt x="395" y="24"/>
                    </a:lnTo>
                    <a:lnTo>
                      <a:pt x="420" y="29"/>
                    </a:lnTo>
                    <a:lnTo>
                      <a:pt x="437" y="34"/>
                    </a:lnTo>
                    <a:lnTo>
                      <a:pt x="443" y="36"/>
                    </a:lnTo>
                  </a:path>
                </a:pathLst>
              </a:custGeom>
              <a:solidFill>
                <a:srgbClr val="FF99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58" name="Freeform 135"/>
              <p:cNvSpPr>
                <a:spLocks/>
              </p:cNvSpPr>
              <p:nvPr/>
            </p:nvSpPr>
            <p:spPr bwMode="auto">
              <a:xfrm>
                <a:off x="3739" y="3105"/>
                <a:ext cx="450" cy="72"/>
              </a:xfrm>
              <a:custGeom>
                <a:avLst/>
                <a:gdLst>
                  <a:gd name="T0" fmla="*/ 449 w 450"/>
                  <a:gd name="T1" fmla="*/ 39 h 72"/>
                  <a:gd name="T2" fmla="*/ 439 w 450"/>
                  <a:gd name="T3" fmla="*/ 41 h 72"/>
                  <a:gd name="T4" fmla="*/ 414 w 450"/>
                  <a:gd name="T5" fmla="*/ 45 h 72"/>
                  <a:gd name="T6" fmla="*/ 376 w 450"/>
                  <a:gd name="T7" fmla="*/ 49 h 72"/>
                  <a:gd name="T8" fmla="*/ 333 w 450"/>
                  <a:gd name="T9" fmla="*/ 54 h 72"/>
                  <a:gd name="T10" fmla="*/ 287 w 450"/>
                  <a:gd name="T11" fmla="*/ 61 h 72"/>
                  <a:gd name="T12" fmla="*/ 242 w 450"/>
                  <a:gd name="T13" fmla="*/ 66 h 72"/>
                  <a:gd name="T14" fmla="*/ 203 w 450"/>
                  <a:gd name="T15" fmla="*/ 70 h 72"/>
                  <a:gd name="T16" fmla="*/ 175 w 450"/>
                  <a:gd name="T17" fmla="*/ 71 h 72"/>
                  <a:gd name="T18" fmla="*/ 124 w 450"/>
                  <a:gd name="T19" fmla="*/ 65 h 72"/>
                  <a:gd name="T20" fmla="*/ 67 w 450"/>
                  <a:gd name="T21" fmla="*/ 53 h 72"/>
                  <a:gd name="T22" fmla="*/ 41 w 450"/>
                  <a:gd name="T23" fmla="*/ 47 h 72"/>
                  <a:gd name="T24" fmla="*/ 21 w 450"/>
                  <a:gd name="T25" fmla="*/ 41 h 72"/>
                  <a:gd name="T26" fmla="*/ 5 w 450"/>
                  <a:gd name="T27" fmla="*/ 36 h 72"/>
                  <a:gd name="T28" fmla="*/ 0 w 450"/>
                  <a:gd name="T29" fmla="*/ 36 h 72"/>
                  <a:gd name="T30" fmla="*/ 7 w 450"/>
                  <a:gd name="T31" fmla="*/ 35 h 72"/>
                  <a:gd name="T32" fmla="*/ 32 w 450"/>
                  <a:gd name="T33" fmla="*/ 30 h 72"/>
                  <a:gd name="T34" fmla="*/ 64 w 450"/>
                  <a:gd name="T35" fmla="*/ 23 h 72"/>
                  <a:gd name="T36" fmla="*/ 105 w 450"/>
                  <a:gd name="T37" fmla="*/ 18 h 72"/>
                  <a:gd name="T38" fmla="*/ 148 w 450"/>
                  <a:gd name="T39" fmla="*/ 11 h 72"/>
                  <a:gd name="T40" fmla="*/ 189 w 450"/>
                  <a:gd name="T41" fmla="*/ 5 h 72"/>
                  <a:gd name="T42" fmla="*/ 224 w 450"/>
                  <a:gd name="T43" fmla="*/ 0 h 72"/>
                  <a:gd name="T44" fmla="*/ 251 w 450"/>
                  <a:gd name="T45" fmla="*/ 0 h 72"/>
                  <a:gd name="T46" fmla="*/ 306 w 450"/>
                  <a:gd name="T47" fmla="*/ 6 h 72"/>
                  <a:gd name="T48" fmla="*/ 372 w 450"/>
                  <a:gd name="T49" fmla="*/ 20 h 72"/>
                  <a:gd name="T50" fmla="*/ 401 w 450"/>
                  <a:gd name="T51" fmla="*/ 25 h 72"/>
                  <a:gd name="T52" fmla="*/ 426 w 450"/>
                  <a:gd name="T53" fmla="*/ 33 h 72"/>
                  <a:gd name="T54" fmla="*/ 443 w 450"/>
                  <a:gd name="T55" fmla="*/ 36 h 72"/>
                  <a:gd name="T56" fmla="*/ 449 w 450"/>
                  <a:gd name="T57" fmla="*/ 39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0"/>
                  <a:gd name="T88" fmla="*/ 0 h 72"/>
                  <a:gd name="T89" fmla="*/ 450 w 45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0" h="72">
                    <a:moveTo>
                      <a:pt x="449" y="39"/>
                    </a:moveTo>
                    <a:lnTo>
                      <a:pt x="439" y="41"/>
                    </a:lnTo>
                    <a:lnTo>
                      <a:pt x="414" y="45"/>
                    </a:lnTo>
                    <a:lnTo>
                      <a:pt x="376" y="49"/>
                    </a:lnTo>
                    <a:lnTo>
                      <a:pt x="333" y="54"/>
                    </a:lnTo>
                    <a:lnTo>
                      <a:pt x="287" y="61"/>
                    </a:lnTo>
                    <a:lnTo>
                      <a:pt x="242" y="66"/>
                    </a:lnTo>
                    <a:lnTo>
                      <a:pt x="203" y="70"/>
                    </a:lnTo>
                    <a:lnTo>
                      <a:pt x="175" y="71"/>
                    </a:lnTo>
                    <a:lnTo>
                      <a:pt x="124" y="65"/>
                    </a:lnTo>
                    <a:lnTo>
                      <a:pt x="67" y="53"/>
                    </a:lnTo>
                    <a:lnTo>
                      <a:pt x="41" y="47"/>
                    </a:lnTo>
                    <a:lnTo>
                      <a:pt x="21" y="41"/>
                    </a:lnTo>
                    <a:lnTo>
                      <a:pt x="5" y="36"/>
                    </a:lnTo>
                    <a:lnTo>
                      <a:pt x="0" y="36"/>
                    </a:lnTo>
                    <a:lnTo>
                      <a:pt x="7" y="35"/>
                    </a:lnTo>
                    <a:lnTo>
                      <a:pt x="32" y="30"/>
                    </a:lnTo>
                    <a:lnTo>
                      <a:pt x="64" y="23"/>
                    </a:lnTo>
                    <a:lnTo>
                      <a:pt x="105" y="18"/>
                    </a:lnTo>
                    <a:lnTo>
                      <a:pt x="148" y="11"/>
                    </a:lnTo>
                    <a:lnTo>
                      <a:pt x="189" y="5"/>
                    </a:lnTo>
                    <a:lnTo>
                      <a:pt x="224" y="0"/>
                    </a:lnTo>
                    <a:lnTo>
                      <a:pt x="251" y="0"/>
                    </a:lnTo>
                    <a:lnTo>
                      <a:pt x="306" y="6"/>
                    </a:lnTo>
                    <a:lnTo>
                      <a:pt x="372" y="20"/>
                    </a:lnTo>
                    <a:lnTo>
                      <a:pt x="401" y="25"/>
                    </a:lnTo>
                    <a:lnTo>
                      <a:pt x="426" y="33"/>
                    </a:lnTo>
                    <a:lnTo>
                      <a:pt x="443" y="36"/>
                    </a:lnTo>
                    <a:lnTo>
                      <a:pt x="449" y="39"/>
                    </a:lnTo>
                  </a:path>
                </a:pathLst>
              </a:custGeom>
              <a:gradFill rotWithShape="0">
                <a:gsLst>
                  <a:gs pos="0">
                    <a:srgbClr val="F39FD1"/>
                  </a:gs>
                  <a:gs pos="100000">
                    <a:srgbClr val="DA8FBC"/>
                  </a:gs>
                </a:gsLst>
                <a:path path="rect">
                  <a:fillToRect r="100000" b="100000"/>
                </a:path>
              </a:gradFill>
              <a:ln w="12700" cap="rnd">
                <a:solidFill>
                  <a:srgbClr val="000000"/>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459" name="Oval 136"/>
              <p:cNvSpPr>
                <a:spLocks noChangeArrowheads="1"/>
              </p:cNvSpPr>
              <p:nvPr/>
            </p:nvSpPr>
            <p:spPr bwMode="auto">
              <a:xfrm>
                <a:off x="3933" y="3134"/>
                <a:ext cx="68" cy="8"/>
              </a:xfrm>
              <a:prstGeom prst="ellipse">
                <a:avLst/>
              </a:prstGeom>
              <a:solidFill>
                <a:srgbClr val="DDDDDD"/>
              </a:solidFill>
              <a:ln w="12700">
                <a:solidFill>
                  <a:srgbClr val="BBBBBB"/>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60" name="Freeform 137"/>
              <p:cNvSpPr>
                <a:spLocks/>
              </p:cNvSpPr>
              <p:nvPr/>
            </p:nvSpPr>
            <p:spPr bwMode="auto">
              <a:xfrm>
                <a:off x="4889" y="3134"/>
                <a:ext cx="444" cy="66"/>
              </a:xfrm>
              <a:custGeom>
                <a:avLst/>
                <a:gdLst>
                  <a:gd name="T0" fmla="*/ 443 w 444"/>
                  <a:gd name="T1" fmla="*/ 35 h 66"/>
                  <a:gd name="T2" fmla="*/ 433 w 444"/>
                  <a:gd name="T3" fmla="*/ 37 h 66"/>
                  <a:gd name="T4" fmla="*/ 408 w 444"/>
                  <a:gd name="T5" fmla="*/ 40 h 66"/>
                  <a:gd name="T6" fmla="*/ 372 w 444"/>
                  <a:gd name="T7" fmla="*/ 44 h 66"/>
                  <a:gd name="T8" fmla="*/ 328 w 444"/>
                  <a:gd name="T9" fmla="*/ 49 h 66"/>
                  <a:gd name="T10" fmla="*/ 282 w 444"/>
                  <a:gd name="T11" fmla="*/ 55 h 66"/>
                  <a:gd name="T12" fmla="*/ 238 w 444"/>
                  <a:gd name="T13" fmla="*/ 60 h 66"/>
                  <a:gd name="T14" fmla="*/ 200 w 444"/>
                  <a:gd name="T15" fmla="*/ 63 h 66"/>
                  <a:gd name="T16" fmla="*/ 173 w 444"/>
                  <a:gd name="T17" fmla="*/ 65 h 66"/>
                  <a:gd name="T18" fmla="*/ 122 w 444"/>
                  <a:gd name="T19" fmla="*/ 59 h 66"/>
                  <a:gd name="T20" fmla="*/ 64 w 444"/>
                  <a:gd name="T21" fmla="*/ 48 h 66"/>
                  <a:gd name="T22" fmla="*/ 39 w 444"/>
                  <a:gd name="T23" fmla="*/ 42 h 66"/>
                  <a:gd name="T24" fmla="*/ 19 w 444"/>
                  <a:gd name="T25" fmla="*/ 38 h 66"/>
                  <a:gd name="T26" fmla="*/ 5 w 444"/>
                  <a:gd name="T27" fmla="*/ 34 h 66"/>
                  <a:gd name="T28" fmla="*/ 0 w 444"/>
                  <a:gd name="T29" fmla="*/ 32 h 66"/>
                  <a:gd name="T30" fmla="*/ 7 w 444"/>
                  <a:gd name="T31" fmla="*/ 31 h 66"/>
                  <a:gd name="T32" fmla="*/ 31 w 444"/>
                  <a:gd name="T33" fmla="*/ 27 h 66"/>
                  <a:gd name="T34" fmla="*/ 63 w 444"/>
                  <a:gd name="T35" fmla="*/ 23 h 66"/>
                  <a:gd name="T36" fmla="*/ 102 w 444"/>
                  <a:gd name="T37" fmla="*/ 16 h 66"/>
                  <a:gd name="T38" fmla="*/ 144 w 444"/>
                  <a:gd name="T39" fmla="*/ 10 h 66"/>
                  <a:gd name="T40" fmla="*/ 186 w 444"/>
                  <a:gd name="T41" fmla="*/ 5 h 66"/>
                  <a:gd name="T42" fmla="*/ 220 w 444"/>
                  <a:gd name="T43" fmla="*/ 1 h 66"/>
                  <a:gd name="T44" fmla="*/ 248 w 444"/>
                  <a:gd name="T45" fmla="*/ 0 h 66"/>
                  <a:gd name="T46" fmla="*/ 301 w 444"/>
                  <a:gd name="T47" fmla="*/ 5 h 66"/>
                  <a:gd name="T48" fmla="*/ 367 w 444"/>
                  <a:gd name="T49" fmla="*/ 17 h 66"/>
                  <a:gd name="T50" fmla="*/ 395 w 444"/>
                  <a:gd name="T51" fmla="*/ 25 h 66"/>
                  <a:gd name="T52" fmla="*/ 420 w 444"/>
                  <a:gd name="T53" fmla="*/ 30 h 66"/>
                  <a:gd name="T54" fmla="*/ 437 w 444"/>
                  <a:gd name="T55" fmla="*/ 34 h 66"/>
                  <a:gd name="T56" fmla="*/ 443 w 444"/>
                  <a:gd name="T57" fmla="*/ 35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4"/>
                  <a:gd name="T88" fmla="*/ 0 h 66"/>
                  <a:gd name="T89" fmla="*/ 444 w 444"/>
                  <a:gd name="T90" fmla="*/ 66 h 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4" h="66">
                    <a:moveTo>
                      <a:pt x="443" y="35"/>
                    </a:moveTo>
                    <a:lnTo>
                      <a:pt x="433" y="37"/>
                    </a:lnTo>
                    <a:lnTo>
                      <a:pt x="408" y="40"/>
                    </a:lnTo>
                    <a:lnTo>
                      <a:pt x="372" y="44"/>
                    </a:lnTo>
                    <a:lnTo>
                      <a:pt x="328" y="49"/>
                    </a:lnTo>
                    <a:lnTo>
                      <a:pt x="282" y="55"/>
                    </a:lnTo>
                    <a:lnTo>
                      <a:pt x="238" y="60"/>
                    </a:lnTo>
                    <a:lnTo>
                      <a:pt x="200" y="63"/>
                    </a:lnTo>
                    <a:lnTo>
                      <a:pt x="173" y="65"/>
                    </a:lnTo>
                    <a:lnTo>
                      <a:pt x="122" y="59"/>
                    </a:lnTo>
                    <a:lnTo>
                      <a:pt x="64" y="48"/>
                    </a:lnTo>
                    <a:lnTo>
                      <a:pt x="39" y="42"/>
                    </a:lnTo>
                    <a:lnTo>
                      <a:pt x="19" y="38"/>
                    </a:lnTo>
                    <a:lnTo>
                      <a:pt x="5" y="34"/>
                    </a:lnTo>
                    <a:lnTo>
                      <a:pt x="0" y="32"/>
                    </a:lnTo>
                    <a:lnTo>
                      <a:pt x="7" y="31"/>
                    </a:lnTo>
                    <a:lnTo>
                      <a:pt x="31" y="27"/>
                    </a:lnTo>
                    <a:lnTo>
                      <a:pt x="63" y="23"/>
                    </a:lnTo>
                    <a:lnTo>
                      <a:pt x="102" y="16"/>
                    </a:lnTo>
                    <a:lnTo>
                      <a:pt x="144" y="10"/>
                    </a:lnTo>
                    <a:lnTo>
                      <a:pt x="186" y="5"/>
                    </a:lnTo>
                    <a:lnTo>
                      <a:pt x="220" y="1"/>
                    </a:lnTo>
                    <a:lnTo>
                      <a:pt x="248" y="0"/>
                    </a:lnTo>
                    <a:lnTo>
                      <a:pt x="301" y="5"/>
                    </a:lnTo>
                    <a:lnTo>
                      <a:pt x="367" y="17"/>
                    </a:lnTo>
                    <a:lnTo>
                      <a:pt x="395" y="25"/>
                    </a:lnTo>
                    <a:lnTo>
                      <a:pt x="420" y="30"/>
                    </a:lnTo>
                    <a:lnTo>
                      <a:pt x="437" y="34"/>
                    </a:lnTo>
                    <a:lnTo>
                      <a:pt x="443" y="35"/>
                    </a:lnTo>
                  </a:path>
                </a:pathLst>
              </a:custGeom>
              <a:solidFill>
                <a:srgbClr val="FF99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61" name="Freeform 138"/>
              <p:cNvSpPr>
                <a:spLocks/>
              </p:cNvSpPr>
              <p:nvPr/>
            </p:nvSpPr>
            <p:spPr bwMode="auto">
              <a:xfrm>
                <a:off x="4889" y="3134"/>
                <a:ext cx="451" cy="72"/>
              </a:xfrm>
              <a:custGeom>
                <a:avLst/>
                <a:gdLst>
                  <a:gd name="T0" fmla="*/ 450 w 451"/>
                  <a:gd name="T1" fmla="*/ 38 h 72"/>
                  <a:gd name="T2" fmla="*/ 440 w 451"/>
                  <a:gd name="T3" fmla="*/ 40 h 72"/>
                  <a:gd name="T4" fmla="*/ 415 w 451"/>
                  <a:gd name="T5" fmla="*/ 43 h 72"/>
                  <a:gd name="T6" fmla="*/ 377 w 451"/>
                  <a:gd name="T7" fmla="*/ 49 h 72"/>
                  <a:gd name="T8" fmla="*/ 333 w 451"/>
                  <a:gd name="T9" fmla="*/ 54 h 72"/>
                  <a:gd name="T10" fmla="*/ 287 w 451"/>
                  <a:gd name="T11" fmla="*/ 60 h 72"/>
                  <a:gd name="T12" fmla="*/ 242 w 451"/>
                  <a:gd name="T13" fmla="*/ 65 h 72"/>
                  <a:gd name="T14" fmla="*/ 203 w 451"/>
                  <a:gd name="T15" fmla="*/ 69 h 72"/>
                  <a:gd name="T16" fmla="*/ 175 w 451"/>
                  <a:gd name="T17" fmla="*/ 71 h 72"/>
                  <a:gd name="T18" fmla="*/ 124 w 451"/>
                  <a:gd name="T19" fmla="*/ 65 h 72"/>
                  <a:gd name="T20" fmla="*/ 65 w 451"/>
                  <a:gd name="T21" fmla="*/ 53 h 72"/>
                  <a:gd name="T22" fmla="*/ 40 w 451"/>
                  <a:gd name="T23" fmla="*/ 47 h 72"/>
                  <a:gd name="T24" fmla="*/ 19 w 451"/>
                  <a:gd name="T25" fmla="*/ 42 h 72"/>
                  <a:gd name="T26" fmla="*/ 5 w 451"/>
                  <a:gd name="T27" fmla="*/ 37 h 72"/>
                  <a:gd name="T28" fmla="*/ 0 w 451"/>
                  <a:gd name="T29" fmla="*/ 36 h 72"/>
                  <a:gd name="T30" fmla="*/ 7 w 451"/>
                  <a:gd name="T31" fmla="*/ 34 h 72"/>
                  <a:gd name="T32" fmla="*/ 32 w 451"/>
                  <a:gd name="T33" fmla="*/ 30 h 72"/>
                  <a:gd name="T34" fmla="*/ 64 w 451"/>
                  <a:gd name="T35" fmla="*/ 25 h 72"/>
                  <a:gd name="T36" fmla="*/ 104 w 451"/>
                  <a:gd name="T37" fmla="*/ 17 h 72"/>
                  <a:gd name="T38" fmla="*/ 146 w 451"/>
                  <a:gd name="T39" fmla="*/ 11 h 72"/>
                  <a:gd name="T40" fmla="*/ 189 w 451"/>
                  <a:gd name="T41" fmla="*/ 6 h 72"/>
                  <a:gd name="T42" fmla="*/ 224 w 451"/>
                  <a:gd name="T43" fmla="*/ 1 h 72"/>
                  <a:gd name="T44" fmla="*/ 252 w 451"/>
                  <a:gd name="T45" fmla="*/ 0 h 72"/>
                  <a:gd name="T46" fmla="*/ 306 w 451"/>
                  <a:gd name="T47" fmla="*/ 6 h 72"/>
                  <a:gd name="T48" fmla="*/ 373 w 451"/>
                  <a:gd name="T49" fmla="*/ 20 h 72"/>
                  <a:gd name="T50" fmla="*/ 402 w 451"/>
                  <a:gd name="T51" fmla="*/ 27 h 72"/>
                  <a:gd name="T52" fmla="*/ 426 w 451"/>
                  <a:gd name="T53" fmla="*/ 33 h 72"/>
                  <a:gd name="T54" fmla="*/ 444 w 451"/>
                  <a:gd name="T55" fmla="*/ 37 h 72"/>
                  <a:gd name="T56" fmla="*/ 450 w 451"/>
                  <a:gd name="T57" fmla="*/ 38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1"/>
                  <a:gd name="T88" fmla="*/ 0 h 72"/>
                  <a:gd name="T89" fmla="*/ 451 w 451"/>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1" h="72">
                    <a:moveTo>
                      <a:pt x="450" y="38"/>
                    </a:moveTo>
                    <a:lnTo>
                      <a:pt x="440" y="40"/>
                    </a:lnTo>
                    <a:lnTo>
                      <a:pt x="415" y="43"/>
                    </a:lnTo>
                    <a:lnTo>
                      <a:pt x="377" y="49"/>
                    </a:lnTo>
                    <a:lnTo>
                      <a:pt x="333" y="54"/>
                    </a:lnTo>
                    <a:lnTo>
                      <a:pt x="287" y="60"/>
                    </a:lnTo>
                    <a:lnTo>
                      <a:pt x="242" y="65"/>
                    </a:lnTo>
                    <a:lnTo>
                      <a:pt x="203" y="69"/>
                    </a:lnTo>
                    <a:lnTo>
                      <a:pt x="175" y="71"/>
                    </a:lnTo>
                    <a:lnTo>
                      <a:pt x="124" y="65"/>
                    </a:lnTo>
                    <a:lnTo>
                      <a:pt x="65" y="53"/>
                    </a:lnTo>
                    <a:lnTo>
                      <a:pt x="40" y="47"/>
                    </a:lnTo>
                    <a:lnTo>
                      <a:pt x="19" y="42"/>
                    </a:lnTo>
                    <a:lnTo>
                      <a:pt x="5" y="37"/>
                    </a:lnTo>
                    <a:lnTo>
                      <a:pt x="0" y="36"/>
                    </a:lnTo>
                    <a:lnTo>
                      <a:pt x="7" y="34"/>
                    </a:lnTo>
                    <a:lnTo>
                      <a:pt x="32" y="30"/>
                    </a:lnTo>
                    <a:lnTo>
                      <a:pt x="64" y="25"/>
                    </a:lnTo>
                    <a:lnTo>
                      <a:pt x="104" y="17"/>
                    </a:lnTo>
                    <a:lnTo>
                      <a:pt x="146" y="11"/>
                    </a:lnTo>
                    <a:lnTo>
                      <a:pt x="189" y="6"/>
                    </a:lnTo>
                    <a:lnTo>
                      <a:pt x="224" y="1"/>
                    </a:lnTo>
                    <a:lnTo>
                      <a:pt x="252" y="0"/>
                    </a:lnTo>
                    <a:lnTo>
                      <a:pt x="306" y="6"/>
                    </a:lnTo>
                    <a:lnTo>
                      <a:pt x="373" y="20"/>
                    </a:lnTo>
                    <a:lnTo>
                      <a:pt x="402" y="27"/>
                    </a:lnTo>
                    <a:lnTo>
                      <a:pt x="426" y="33"/>
                    </a:lnTo>
                    <a:lnTo>
                      <a:pt x="444" y="37"/>
                    </a:lnTo>
                    <a:lnTo>
                      <a:pt x="450" y="38"/>
                    </a:lnTo>
                  </a:path>
                </a:pathLst>
              </a:custGeom>
              <a:gradFill rotWithShape="0">
                <a:gsLst>
                  <a:gs pos="0">
                    <a:srgbClr val="FDA4B5"/>
                  </a:gs>
                  <a:gs pos="100000">
                    <a:srgbClr val="E393A3"/>
                  </a:gs>
                </a:gsLst>
                <a:path path="rect">
                  <a:fillToRect r="100000" b="100000"/>
                </a:path>
              </a:gradFill>
              <a:ln w="12700" cap="rnd">
                <a:solidFill>
                  <a:srgbClr val="000000"/>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462" name="Oval 139"/>
              <p:cNvSpPr>
                <a:spLocks noChangeArrowheads="1"/>
              </p:cNvSpPr>
              <p:nvPr/>
            </p:nvSpPr>
            <p:spPr bwMode="auto">
              <a:xfrm>
                <a:off x="5083" y="3163"/>
                <a:ext cx="68" cy="8"/>
              </a:xfrm>
              <a:prstGeom prst="ellipse">
                <a:avLst/>
              </a:prstGeom>
              <a:solidFill>
                <a:srgbClr val="DDDDDD"/>
              </a:solidFill>
              <a:ln w="12700">
                <a:solidFill>
                  <a:srgbClr val="BBBBBB"/>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63" name="Freeform 140"/>
              <p:cNvSpPr>
                <a:spLocks/>
              </p:cNvSpPr>
              <p:nvPr/>
            </p:nvSpPr>
            <p:spPr bwMode="auto">
              <a:xfrm>
                <a:off x="4743" y="2990"/>
                <a:ext cx="443" cy="66"/>
              </a:xfrm>
              <a:custGeom>
                <a:avLst/>
                <a:gdLst>
                  <a:gd name="T0" fmla="*/ 442 w 443"/>
                  <a:gd name="T1" fmla="*/ 34 h 66"/>
                  <a:gd name="T2" fmla="*/ 433 w 443"/>
                  <a:gd name="T3" fmla="*/ 35 h 66"/>
                  <a:gd name="T4" fmla="*/ 408 w 443"/>
                  <a:gd name="T5" fmla="*/ 40 h 66"/>
                  <a:gd name="T6" fmla="*/ 371 w 443"/>
                  <a:gd name="T7" fmla="*/ 45 h 66"/>
                  <a:gd name="T8" fmla="*/ 327 w 443"/>
                  <a:gd name="T9" fmla="*/ 49 h 66"/>
                  <a:gd name="T10" fmla="*/ 282 w 443"/>
                  <a:gd name="T11" fmla="*/ 55 h 66"/>
                  <a:gd name="T12" fmla="*/ 237 w 443"/>
                  <a:gd name="T13" fmla="*/ 60 h 66"/>
                  <a:gd name="T14" fmla="*/ 200 w 443"/>
                  <a:gd name="T15" fmla="*/ 63 h 66"/>
                  <a:gd name="T16" fmla="*/ 172 w 443"/>
                  <a:gd name="T17" fmla="*/ 65 h 66"/>
                  <a:gd name="T18" fmla="*/ 121 w 443"/>
                  <a:gd name="T19" fmla="*/ 59 h 66"/>
                  <a:gd name="T20" fmla="*/ 64 w 443"/>
                  <a:gd name="T21" fmla="*/ 48 h 66"/>
                  <a:gd name="T22" fmla="*/ 39 w 443"/>
                  <a:gd name="T23" fmla="*/ 43 h 66"/>
                  <a:gd name="T24" fmla="*/ 19 w 443"/>
                  <a:gd name="T25" fmla="*/ 36 h 66"/>
                  <a:gd name="T26" fmla="*/ 5 w 443"/>
                  <a:gd name="T27" fmla="*/ 33 h 66"/>
                  <a:gd name="T28" fmla="*/ 0 w 443"/>
                  <a:gd name="T29" fmla="*/ 33 h 66"/>
                  <a:gd name="T30" fmla="*/ 7 w 443"/>
                  <a:gd name="T31" fmla="*/ 32 h 66"/>
                  <a:gd name="T32" fmla="*/ 30 w 443"/>
                  <a:gd name="T33" fmla="*/ 28 h 66"/>
                  <a:gd name="T34" fmla="*/ 63 w 443"/>
                  <a:gd name="T35" fmla="*/ 21 h 66"/>
                  <a:gd name="T36" fmla="*/ 102 w 443"/>
                  <a:gd name="T37" fmla="*/ 16 h 66"/>
                  <a:gd name="T38" fmla="*/ 144 w 443"/>
                  <a:gd name="T39" fmla="*/ 10 h 66"/>
                  <a:gd name="T40" fmla="*/ 185 w 443"/>
                  <a:gd name="T41" fmla="*/ 6 h 66"/>
                  <a:gd name="T42" fmla="*/ 220 w 443"/>
                  <a:gd name="T43" fmla="*/ 1 h 66"/>
                  <a:gd name="T44" fmla="*/ 246 w 443"/>
                  <a:gd name="T45" fmla="*/ 0 h 66"/>
                  <a:gd name="T46" fmla="*/ 301 w 443"/>
                  <a:gd name="T47" fmla="*/ 6 h 66"/>
                  <a:gd name="T48" fmla="*/ 366 w 443"/>
                  <a:gd name="T49" fmla="*/ 18 h 66"/>
                  <a:gd name="T50" fmla="*/ 395 w 443"/>
                  <a:gd name="T51" fmla="*/ 24 h 66"/>
                  <a:gd name="T52" fmla="*/ 419 w 443"/>
                  <a:gd name="T53" fmla="*/ 31 h 66"/>
                  <a:gd name="T54" fmla="*/ 436 w 443"/>
                  <a:gd name="T55" fmla="*/ 33 h 66"/>
                  <a:gd name="T56" fmla="*/ 442 w 443"/>
                  <a:gd name="T57" fmla="*/ 34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3"/>
                  <a:gd name="T88" fmla="*/ 0 h 66"/>
                  <a:gd name="T89" fmla="*/ 443 w 443"/>
                  <a:gd name="T90" fmla="*/ 66 h 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3" h="66">
                    <a:moveTo>
                      <a:pt x="442" y="34"/>
                    </a:moveTo>
                    <a:lnTo>
                      <a:pt x="433" y="35"/>
                    </a:lnTo>
                    <a:lnTo>
                      <a:pt x="408" y="40"/>
                    </a:lnTo>
                    <a:lnTo>
                      <a:pt x="371" y="45"/>
                    </a:lnTo>
                    <a:lnTo>
                      <a:pt x="327" y="49"/>
                    </a:lnTo>
                    <a:lnTo>
                      <a:pt x="282" y="55"/>
                    </a:lnTo>
                    <a:lnTo>
                      <a:pt x="237" y="60"/>
                    </a:lnTo>
                    <a:lnTo>
                      <a:pt x="200" y="63"/>
                    </a:lnTo>
                    <a:lnTo>
                      <a:pt x="172" y="65"/>
                    </a:lnTo>
                    <a:lnTo>
                      <a:pt x="121" y="59"/>
                    </a:lnTo>
                    <a:lnTo>
                      <a:pt x="64" y="48"/>
                    </a:lnTo>
                    <a:lnTo>
                      <a:pt x="39" y="43"/>
                    </a:lnTo>
                    <a:lnTo>
                      <a:pt x="19" y="36"/>
                    </a:lnTo>
                    <a:lnTo>
                      <a:pt x="5" y="33"/>
                    </a:lnTo>
                    <a:lnTo>
                      <a:pt x="0" y="33"/>
                    </a:lnTo>
                    <a:lnTo>
                      <a:pt x="7" y="32"/>
                    </a:lnTo>
                    <a:lnTo>
                      <a:pt x="30" y="28"/>
                    </a:lnTo>
                    <a:lnTo>
                      <a:pt x="63" y="21"/>
                    </a:lnTo>
                    <a:lnTo>
                      <a:pt x="102" y="16"/>
                    </a:lnTo>
                    <a:lnTo>
                      <a:pt x="144" y="10"/>
                    </a:lnTo>
                    <a:lnTo>
                      <a:pt x="185" y="6"/>
                    </a:lnTo>
                    <a:lnTo>
                      <a:pt x="220" y="1"/>
                    </a:lnTo>
                    <a:lnTo>
                      <a:pt x="246" y="0"/>
                    </a:lnTo>
                    <a:lnTo>
                      <a:pt x="301" y="6"/>
                    </a:lnTo>
                    <a:lnTo>
                      <a:pt x="366" y="18"/>
                    </a:lnTo>
                    <a:lnTo>
                      <a:pt x="395" y="24"/>
                    </a:lnTo>
                    <a:lnTo>
                      <a:pt x="419" y="31"/>
                    </a:lnTo>
                    <a:lnTo>
                      <a:pt x="436" y="33"/>
                    </a:lnTo>
                    <a:lnTo>
                      <a:pt x="442" y="34"/>
                    </a:lnTo>
                  </a:path>
                </a:pathLst>
              </a:custGeom>
              <a:solidFill>
                <a:srgbClr val="FF99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64" name="Freeform 141"/>
              <p:cNvSpPr>
                <a:spLocks/>
              </p:cNvSpPr>
              <p:nvPr/>
            </p:nvSpPr>
            <p:spPr bwMode="auto">
              <a:xfrm>
                <a:off x="4743" y="2990"/>
                <a:ext cx="450" cy="72"/>
              </a:xfrm>
              <a:custGeom>
                <a:avLst/>
                <a:gdLst>
                  <a:gd name="T0" fmla="*/ 449 w 450"/>
                  <a:gd name="T1" fmla="*/ 38 h 72"/>
                  <a:gd name="T2" fmla="*/ 439 w 450"/>
                  <a:gd name="T3" fmla="*/ 39 h 72"/>
                  <a:gd name="T4" fmla="*/ 414 w 450"/>
                  <a:gd name="T5" fmla="*/ 43 h 72"/>
                  <a:gd name="T6" fmla="*/ 376 w 450"/>
                  <a:gd name="T7" fmla="*/ 49 h 72"/>
                  <a:gd name="T8" fmla="*/ 333 w 450"/>
                  <a:gd name="T9" fmla="*/ 54 h 72"/>
                  <a:gd name="T10" fmla="*/ 286 w 450"/>
                  <a:gd name="T11" fmla="*/ 60 h 72"/>
                  <a:gd name="T12" fmla="*/ 240 w 450"/>
                  <a:gd name="T13" fmla="*/ 66 h 72"/>
                  <a:gd name="T14" fmla="*/ 202 w 450"/>
                  <a:gd name="T15" fmla="*/ 69 h 72"/>
                  <a:gd name="T16" fmla="*/ 174 w 450"/>
                  <a:gd name="T17" fmla="*/ 71 h 72"/>
                  <a:gd name="T18" fmla="*/ 124 w 450"/>
                  <a:gd name="T19" fmla="*/ 65 h 72"/>
                  <a:gd name="T20" fmla="*/ 65 w 450"/>
                  <a:gd name="T21" fmla="*/ 53 h 72"/>
                  <a:gd name="T22" fmla="*/ 40 w 450"/>
                  <a:gd name="T23" fmla="*/ 47 h 72"/>
                  <a:gd name="T24" fmla="*/ 19 w 450"/>
                  <a:gd name="T25" fmla="*/ 40 h 72"/>
                  <a:gd name="T26" fmla="*/ 5 w 450"/>
                  <a:gd name="T27" fmla="*/ 37 h 72"/>
                  <a:gd name="T28" fmla="*/ 0 w 450"/>
                  <a:gd name="T29" fmla="*/ 35 h 72"/>
                  <a:gd name="T30" fmla="*/ 7 w 450"/>
                  <a:gd name="T31" fmla="*/ 34 h 72"/>
                  <a:gd name="T32" fmla="*/ 30 w 450"/>
                  <a:gd name="T33" fmla="*/ 30 h 72"/>
                  <a:gd name="T34" fmla="*/ 64 w 450"/>
                  <a:gd name="T35" fmla="*/ 23 h 72"/>
                  <a:gd name="T36" fmla="*/ 103 w 450"/>
                  <a:gd name="T37" fmla="*/ 18 h 72"/>
                  <a:gd name="T38" fmla="*/ 145 w 450"/>
                  <a:gd name="T39" fmla="*/ 11 h 72"/>
                  <a:gd name="T40" fmla="*/ 188 w 450"/>
                  <a:gd name="T41" fmla="*/ 6 h 72"/>
                  <a:gd name="T42" fmla="*/ 224 w 450"/>
                  <a:gd name="T43" fmla="*/ 1 h 72"/>
                  <a:gd name="T44" fmla="*/ 251 w 450"/>
                  <a:gd name="T45" fmla="*/ 0 h 72"/>
                  <a:gd name="T46" fmla="*/ 306 w 450"/>
                  <a:gd name="T47" fmla="*/ 6 h 72"/>
                  <a:gd name="T48" fmla="*/ 372 w 450"/>
                  <a:gd name="T49" fmla="*/ 19 h 72"/>
                  <a:gd name="T50" fmla="*/ 402 w 450"/>
                  <a:gd name="T51" fmla="*/ 27 h 72"/>
                  <a:gd name="T52" fmla="*/ 425 w 450"/>
                  <a:gd name="T53" fmla="*/ 33 h 72"/>
                  <a:gd name="T54" fmla="*/ 443 w 450"/>
                  <a:gd name="T55" fmla="*/ 37 h 72"/>
                  <a:gd name="T56" fmla="*/ 449 w 450"/>
                  <a:gd name="T57" fmla="*/ 38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0"/>
                  <a:gd name="T88" fmla="*/ 0 h 72"/>
                  <a:gd name="T89" fmla="*/ 450 w 450"/>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0" h="72">
                    <a:moveTo>
                      <a:pt x="449" y="38"/>
                    </a:moveTo>
                    <a:lnTo>
                      <a:pt x="439" y="39"/>
                    </a:lnTo>
                    <a:lnTo>
                      <a:pt x="414" y="43"/>
                    </a:lnTo>
                    <a:lnTo>
                      <a:pt x="376" y="49"/>
                    </a:lnTo>
                    <a:lnTo>
                      <a:pt x="333" y="54"/>
                    </a:lnTo>
                    <a:lnTo>
                      <a:pt x="286" y="60"/>
                    </a:lnTo>
                    <a:lnTo>
                      <a:pt x="240" y="66"/>
                    </a:lnTo>
                    <a:lnTo>
                      <a:pt x="202" y="69"/>
                    </a:lnTo>
                    <a:lnTo>
                      <a:pt x="174" y="71"/>
                    </a:lnTo>
                    <a:lnTo>
                      <a:pt x="124" y="65"/>
                    </a:lnTo>
                    <a:lnTo>
                      <a:pt x="65" y="53"/>
                    </a:lnTo>
                    <a:lnTo>
                      <a:pt x="40" y="47"/>
                    </a:lnTo>
                    <a:lnTo>
                      <a:pt x="19" y="40"/>
                    </a:lnTo>
                    <a:lnTo>
                      <a:pt x="5" y="37"/>
                    </a:lnTo>
                    <a:lnTo>
                      <a:pt x="0" y="35"/>
                    </a:lnTo>
                    <a:lnTo>
                      <a:pt x="7" y="34"/>
                    </a:lnTo>
                    <a:lnTo>
                      <a:pt x="30" y="30"/>
                    </a:lnTo>
                    <a:lnTo>
                      <a:pt x="64" y="23"/>
                    </a:lnTo>
                    <a:lnTo>
                      <a:pt x="103" y="18"/>
                    </a:lnTo>
                    <a:lnTo>
                      <a:pt x="145" y="11"/>
                    </a:lnTo>
                    <a:lnTo>
                      <a:pt x="188" y="6"/>
                    </a:lnTo>
                    <a:lnTo>
                      <a:pt x="224" y="1"/>
                    </a:lnTo>
                    <a:lnTo>
                      <a:pt x="251" y="0"/>
                    </a:lnTo>
                    <a:lnTo>
                      <a:pt x="306" y="6"/>
                    </a:lnTo>
                    <a:lnTo>
                      <a:pt x="372" y="19"/>
                    </a:lnTo>
                    <a:lnTo>
                      <a:pt x="402" y="27"/>
                    </a:lnTo>
                    <a:lnTo>
                      <a:pt x="425" y="33"/>
                    </a:lnTo>
                    <a:lnTo>
                      <a:pt x="443" y="37"/>
                    </a:lnTo>
                    <a:lnTo>
                      <a:pt x="449" y="38"/>
                    </a:lnTo>
                  </a:path>
                </a:pathLst>
              </a:custGeom>
              <a:gradFill rotWithShape="0">
                <a:gsLst>
                  <a:gs pos="0">
                    <a:srgbClr val="FDA4B5"/>
                  </a:gs>
                  <a:gs pos="100000">
                    <a:srgbClr val="E393A3"/>
                  </a:gs>
                </a:gsLst>
                <a:path path="rect">
                  <a:fillToRect r="100000" b="100000"/>
                </a:path>
              </a:gradFill>
              <a:ln w="12700" cap="rnd">
                <a:solidFill>
                  <a:srgbClr val="000000"/>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465" name="Oval 142"/>
              <p:cNvSpPr>
                <a:spLocks noChangeArrowheads="1"/>
              </p:cNvSpPr>
              <p:nvPr/>
            </p:nvSpPr>
            <p:spPr bwMode="auto">
              <a:xfrm>
                <a:off x="4937" y="3018"/>
                <a:ext cx="68" cy="8"/>
              </a:xfrm>
              <a:prstGeom prst="ellipse">
                <a:avLst/>
              </a:prstGeom>
              <a:solidFill>
                <a:srgbClr val="DDDDDD"/>
              </a:solidFill>
              <a:ln w="12700">
                <a:solidFill>
                  <a:srgbClr val="BBBBBB"/>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66" name="Freeform 143"/>
              <p:cNvSpPr>
                <a:spLocks/>
              </p:cNvSpPr>
              <p:nvPr/>
            </p:nvSpPr>
            <p:spPr bwMode="auto">
              <a:xfrm>
                <a:off x="4409" y="3027"/>
                <a:ext cx="444" cy="66"/>
              </a:xfrm>
              <a:custGeom>
                <a:avLst/>
                <a:gdLst>
                  <a:gd name="T0" fmla="*/ 443 w 444"/>
                  <a:gd name="T1" fmla="*/ 36 h 66"/>
                  <a:gd name="T2" fmla="*/ 433 w 444"/>
                  <a:gd name="T3" fmla="*/ 37 h 66"/>
                  <a:gd name="T4" fmla="*/ 408 w 444"/>
                  <a:gd name="T5" fmla="*/ 40 h 66"/>
                  <a:gd name="T6" fmla="*/ 372 w 444"/>
                  <a:gd name="T7" fmla="*/ 44 h 66"/>
                  <a:gd name="T8" fmla="*/ 328 w 444"/>
                  <a:gd name="T9" fmla="*/ 50 h 66"/>
                  <a:gd name="T10" fmla="*/ 282 w 444"/>
                  <a:gd name="T11" fmla="*/ 55 h 66"/>
                  <a:gd name="T12" fmla="*/ 238 w 444"/>
                  <a:gd name="T13" fmla="*/ 60 h 66"/>
                  <a:gd name="T14" fmla="*/ 201 w 444"/>
                  <a:gd name="T15" fmla="*/ 63 h 66"/>
                  <a:gd name="T16" fmla="*/ 174 w 444"/>
                  <a:gd name="T17" fmla="*/ 65 h 66"/>
                  <a:gd name="T18" fmla="*/ 122 w 444"/>
                  <a:gd name="T19" fmla="*/ 59 h 66"/>
                  <a:gd name="T20" fmla="*/ 65 w 444"/>
                  <a:gd name="T21" fmla="*/ 48 h 66"/>
                  <a:gd name="T22" fmla="*/ 40 w 444"/>
                  <a:gd name="T23" fmla="*/ 43 h 66"/>
                  <a:gd name="T24" fmla="*/ 20 w 444"/>
                  <a:gd name="T25" fmla="*/ 38 h 66"/>
                  <a:gd name="T26" fmla="*/ 5 w 444"/>
                  <a:gd name="T27" fmla="*/ 34 h 66"/>
                  <a:gd name="T28" fmla="*/ 0 w 444"/>
                  <a:gd name="T29" fmla="*/ 33 h 66"/>
                  <a:gd name="T30" fmla="*/ 7 w 444"/>
                  <a:gd name="T31" fmla="*/ 31 h 66"/>
                  <a:gd name="T32" fmla="*/ 31 w 444"/>
                  <a:gd name="T33" fmla="*/ 27 h 66"/>
                  <a:gd name="T34" fmla="*/ 64 w 444"/>
                  <a:gd name="T35" fmla="*/ 22 h 66"/>
                  <a:gd name="T36" fmla="*/ 103 w 444"/>
                  <a:gd name="T37" fmla="*/ 17 h 66"/>
                  <a:gd name="T38" fmla="*/ 145 w 444"/>
                  <a:gd name="T39" fmla="*/ 10 h 66"/>
                  <a:gd name="T40" fmla="*/ 186 w 444"/>
                  <a:gd name="T41" fmla="*/ 5 h 66"/>
                  <a:gd name="T42" fmla="*/ 222 w 444"/>
                  <a:gd name="T43" fmla="*/ 1 h 66"/>
                  <a:gd name="T44" fmla="*/ 248 w 444"/>
                  <a:gd name="T45" fmla="*/ 0 h 66"/>
                  <a:gd name="T46" fmla="*/ 302 w 444"/>
                  <a:gd name="T47" fmla="*/ 5 h 66"/>
                  <a:gd name="T48" fmla="*/ 365 w 444"/>
                  <a:gd name="T49" fmla="*/ 18 h 66"/>
                  <a:gd name="T50" fmla="*/ 395 w 444"/>
                  <a:gd name="T51" fmla="*/ 24 h 66"/>
                  <a:gd name="T52" fmla="*/ 421 w 444"/>
                  <a:gd name="T53" fmla="*/ 30 h 66"/>
                  <a:gd name="T54" fmla="*/ 437 w 444"/>
                  <a:gd name="T55" fmla="*/ 34 h 66"/>
                  <a:gd name="T56" fmla="*/ 443 w 444"/>
                  <a:gd name="T57" fmla="*/ 36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4"/>
                  <a:gd name="T88" fmla="*/ 0 h 66"/>
                  <a:gd name="T89" fmla="*/ 444 w 444"/>
                  <a:gd name="T90" fmla="*/ 66 h 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4" h="66">
                    <a:moveTo>
                      <a:pt x="443" y="36"/>
                    </a:moveTo>
                    <a:lnTo>
                      <a:pt x="433" y="37"/>
                    </a:lnTo>
                    <a:lnTo>
                      <a:pt x="408" y="40"/>
                    </a:lnTo>
                    <a:lnTo>
                      <a:pt x="372" y="44"/>
                    </a:lnTo>
                    <a:lnTo>
                      <a:pt x="328" y="50"/>
                    </a:lnTo>
                    <a:lnTo>
                      <a:pt x="282" y="55"/>
                    </a:lnTo>
                    <a:lnTo>
                      <a:pt x="238" y="60"/>
                    </a:lnTo>
                    <a:lnTo>
                      <a:pt x="201" y="63"/>
                    </a:lnTo>
                    <a:lnTo>
                      <a:pt x="174" y="65"/>
                    </a:lnTo>
                    <a:lnTo>
                      <a:pt x="122" y="59"/>
                    </a:lnTo>
                    <a:lnTo>
                      <a:pt x="65" y="48"/>
                    </a:lnTo>
                    <a:lnTo>
                      <a:pt x="40" y="43"/>
                    </a:lnTo>
                    <a:lnTo>
                      <a:pt x="20" y="38"/>
                    </a:lnTo>
                    <a:lnTo>
                      <a:pt x="5" y="34"/>
                    </a:lnTo>
                    <a:lnTo>
                      <a:pt x="0" y="33"/>
                    </a:lnTo>
                    <a:lnTo>
                      <a:pt x="7" y="31"/>
                    </a:lnTo>
                    <a:lnTo>
                      <a:pt x="31" y="27"/>
                    </a:lnTo>
                    <a:lnTo>
                      <a:pt x="64" y="22"/>
                    </a:lnTo>
                    <a:lnTo>
                      <a:pt x="103" y="17"/>
                    </a:lnTo>
                    <a:lnTo>
                      <a:pt x="145" y="10"/>
                    </a:lnTo>
                    <a:lnTo>
                      <a:pt x="186" y="5"/>
                    </a:lnTo>
                    <a:lnTo>
                      <a:pt x="222" y="1"/>
                    </a:lnTo>
                    <a:lnTo>
                      <a:pt x="248" y="0"/>
                    </a:lnTo>
                    <a:lnTo>
                      <a:pt x="302" y="5"/>
                    </a:lnTo>
                    <a:lnTo>
                      <a:pt x="365" y="18"/>
                    </a:lnTo>
                    <a:lnTo>
                      <a:pt x="395" y="24"/>
                    </a:lnTo>
                    <a:lnTo>
                      <a:pt x="421" y="30"/>
                    </a:lnTo>
                    <a:lnTo>
                      <a:pt x="437" y="34"/>
                    </a:lnTo>
                    <a:lnTo>
                      <a:pt x="443" y="36"/>
                    </a:lnTo>
                  </a:path>
                </a:pathLst>
              </a:custGeom>
              <a:solidFill>
                <a:srgbClr val="FF99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67" name="Freeform 144"/>
              <p:cNvSpPr>
                <a:spLocks/>
              </p:cNvSpPr>
              <p:nvPr/>
            </p:nvSpPr>
            <p:spPr bwMode="auto">
              <a:xfrm>
                <a:off x="4409" y="3027"/>
                <a:ext cx="449" cy="72"/>
              </a:xfrm>
              <a:custGeom>
                <a:avLst/>
                <a:gdLst>
                  <a:gd name="T0" fmla="*/ 448 w 449"/>
                  <a:gd name="T1" fmla="*/ 39 h 72"/>
                  <a:gd name="T2" fmla="*/ 438 w 449"/>
                  <a:gd name="T3" fmla="*/ 40 h 72"/>
                  <a:gd name="T4" fmla="*/ 413 w 449"/>
                  <a:gd name="T5" fmla="*/ 43 h 72"/>
                  <a:gd name="T6" fmla="*/ 376 w 449"/>
                  <a:gd name="T7" fmla="*/ 49 h 72"/>
                  <a:gd name="T8" fmla="*/ 332 w 449"/>
                  <a:gd name="T9" fmla="*/ 54 h 72"/>
                  <a:gd name="T10" fmla="*/ 285 w 449"/>
                  <a:gd name="T11" fmla="*/ 60 h 72"/>
                  <a:gd name="T12" fmla="*/ 242 w 449"/>
                  <a:gd name="T13" fmla="*/ 65 h 72"/>
                  <a:gd name="T14" fmla="*/ 203 w 449"/>
                  <a:gd name="T15" fmla="*/ 69 h 72"/>
                  <a:gd name="T16" fmla="*/ 175 w 449"/>
                  <a:gd name="T17" fmla="*/ 71 h 72"/>
                  <a:gd name="T18" fmla="*/ 123 w 449"/>
                  <a:gd name="T19" fmla="*/ 65 h 72"/>
                  <a:gd name="T20" fmla="*/ 66 w 449"/>
                  <a:gd name="T21" fmla="*/ 53 h 72"/>
                  <a:gd name="T22" fmla="*/ 40 w 449"/>
                  <a:gd name="T23" fmla="*/ 47 h 72"/>
                  <a:gd name="T24" fmla="*/ 20 w 449"/>
                  <a:gd name="T25" fmla="*/ 41 h 72"/>
                  <a:gd name="T26" fmla="*/ 5 w 449"/>
                  <a:gd name="T27" fmla="*/ 36 h 72"/>
                  <a:gd name="T28" fmla="*/ 0 w 449"/>
                  <a:gd name="T29" fmla="*/ 36 h 72"/>
                  <a:gd name="T30" fmla="*/ 7 w 449"/>
                  <a:gd name="T31" fmla="*/ 35 h 72"/>
                  <a:gd name="T32" fmla="*/ 32 w 449"/>
                  <a:gd name="T33" fmla="*/ 30 h 72"/>
                  <a:gd name="T34" fmla="*/ 63 w 449"/>
                  <a:gd name="T35" fmla="*/ 24 h 72"/>
                  <a:gd name="T36" fmla="*/ 104 w 449"/>
                  <a:gd name="T37" fmla="*/ 18 h 72"/>
                  <a:gd name="T38" fmla="*/ 147 w 449"/>
                  <a:gd name="T39" fmla="*/ 11 h 72"/>
                  <a:gd name="T40" fmla="*/ 188 w 449"/>
                  <a:gd name="T41" fmla="*/ 6 h 72"/>
                  <a:gd name="T42" fmla="*/ 224 w 449"/>
                  <a:gd name="T43" fmla="*/ 1 h 72"/>
                  <a:gd name="T44" fmla="*/ 250 w 449"/>
                  <a:gd name="T45" fmla="*/ 0 h 72"/>
                  <a:gd name="T46" fmla="*/ 305 w 449"/>
                  <a:gd name="T47" fmla="*/ 6 h 72"/>
                  <a:gd name="T48" fmla="*/ 370 w 449"/>
                  <a:gd name="T49" fmla="*/ 19 h 72"/>
                  <a:gd name="T50" fmla="*/ 400 w 449"/>
                  <a:gd name="T51" fmla="*/ 27 h 72"/>
                  <a:gd name="T52" fmla="*/ 426 w 449"/>
                  <a:gd name="T53" fmla="*/ 34 h 72"/>
                  <a:gd name="T54" fmla="*/ 442 w 449"/>
                  <a:gd name="T55" fmla="*/ 36 h 72"/>
                  <a:gd name="T56" fmla="*/ 448 w 449"/>
                  <a:gd name="T57" fmla="*/ 39 h 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9"/>
                  <a:gd name="T88" fmla="*/ 0 h 72"/>
                  <a:gd name="T89" fmla="*/ 449 w 449"/>
                  <a:gd name="T90" fmla="*/ 72 h 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9" h="72">
                    <a:moveTo>
                      <a:pt x="448" y="39"/>
                    </a:moveTo>
                    <a:lnTo>
                      <a:pt x="438" y="40"/>
                    </a:lnTo>
                    <a:lnTo>
                      <a:pt x="413" y="43"/>
                    </a:lnTo>
                    <a:lnTo>
                      <a:pt x="376" y="49"/>
                    </a:lnTo>
                    <a:lnTo>
                      <a:pt x="332" y="54"/>
                    </a:lnTo>
                    <a:lnTo>
                      <a:pt x="285" y="60"/>
                    </a:lnTo>
                    <a:lnTo>
                      <a:pt x="242" y="65"/>
                    </a:lnTo>
                    <a:lnTo>
                      <a:pt x="203" y="69"/>
                    </a:lnTo>
                    <a:lnTo>
                      <a:pt x="175" y="71"/>
                    </a:lnTo>
                    <a:lnTo>
                      <a:pt x="123" y="65"/>
                    </a:lnTo>
                    <a:lnTo>
                      <a:pt x="66" y="53"/>
                    </a:lnTo>
                    <a:lnTo>
                      <a:pt x="40" y="47"/>
                    </a:lnTo>
                    <a:lnTo>
                      <a:pt x="20" y="41"/>
                    </a:lnTo>
                    <a:lnTo>
                      <a:pt x="5" y="36"/>
                    </a:lnTo>
                    <a:lnTo>
                      <a:pt x="0" y="36"/>
                    </a:lnTo>
                    <a:lnTo>
                      <a:pt x="7" y="35"/>
                    </a:lnTo>
                    <a:lnTo>
                      <a:pt x="32" y="30"/>
                    </a:lnTo>
                    <a:lnTo>
                      <a:pt x="63" y="24"/>
                    </a:lnTo>
                    <a:lnTo>
                      <a:pt x="104" y="18"/>
                    </a:lnTo>
                    <a:lnTo>
                      <a:pt x="147" y="11"/>
                    </a:lnTo>
                    <a:lnTo>
                      <a:pt x="188" y="6"/>
                    </a:lnTo>
                    <a:lnTo>
                      <a:pt x="224" y="1"/>
                    </a:lnTo>
                    <a:lnTo>
                      <a:pt x="250" y="0"/>
                    </a:lnTo>
                    <a:lnTo>
                      <a:pt x="305" y="6"/>
                    </a:lnTo>
                    <a:lnTo>
                      <a:pt x="370" y="19"/>
                    </a:lnTo>
                    <a:lnTo>
                      <a:pt x="400" y="27"/>
                    </a:lnTo>
                    <a:lnTo>
                      <a:pt x="426" y="34"/>
                    </a:lnTo>
                    <a:lnTo>
                      <a:pt x="442" y="36"/>
                    </a:lnTo>
                    <a:lnTo>
                      <a:pt x="448" y="39"/>
                    </a:lnTo>
                  </a:path>
                </a:pathLst>
              </a:custGeom>
              <a:gradFill rotWithShape="0">
                <a:gsLst>
                  <a:gs pos="0">
                    <a:srgbClr val="FDA4B5"/>
                  </a:gs>
                  <a:gs pos="100000">
                    <a:srgbClr val="E393A3"/>
                  </a:gs>
                </a:gsLst>
                <a:path path="rect">
                  <a:fillToRect r="100000" b="100000"/>
                </a:path>
              </a:gradFill>
              <a:ln w="12700" cap="rnd">
                <a:solidFill>
                  <a:srgbClr val="000000"/>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468" name="Oval 145"/>
              <p:cNvSpPr>
                <a:spLocks noChangeArrowheads="1"/>
              </p:cNvSpPr>
              <p:nvPr/>
            </p:nvSpPr>
            <p:spPr bwMode="auto">
              <a:xfrm>
                <a:off x="4603" y="3057"/>
                <a:ext cx="69" cy="7"/>
              </a:xfrm>
              <a:prstGeom prst="ellipse">
                <a:avLst/>
              </a:prstGeom>
              <a:solidFill>
                <a:srgbClr val="DDDDDD"/>
              </a:solidFill>
              <a:ln w="12700">
                <a:solidFill>
                  <a:srgbClr val="BBBBBB"/>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69" name="Freeform 146"/>
              <p:cNvSpPr>
                <a:spLocks/>
              </p:cNvSpPr>
              <p:nvPr/>
            </p:nvSpPr>
            <p:spPr bwMode="auto">
              <a:xfrm>
                <a:off x="4602" y="3088"/>
                <a:ext cx="445" cy="65"/>
              </a:xfrm>
              <a:custGeom>
                <a:avLst/>
                <a:gdLst>
                  <a:gd name="T0" fmla="*/ 444 w 445"/>
                  <a:gd name="T1" fmla="*/ 33 h 65"/>
                  <a:gd name="T2" fmla="*/ 434 w 445"/>
                  <a:gd name="T3" fmla="*/ 35 h 65"/>
                  <a:gd name="T4" fmla="*/ 409 w 445"/>
                  <a:gd name="T5" fmla="*/ 39 h 65"/>
                  <a:gd name="T6" fmla="*/ 372 w 445"/>
                  <a:gd name="T7" fmla="*/ 44 h 65"/>
                  <a:gd name="T8" fmla="*/ 328 w 445"/>
                  <a:gd name="T9" fmla="*/ 49 h 65"/>
                  <a:gd name="T10" fmla="*/ 283 w 445"/>
                  <a:gd name="T11" fmla="*/ 54 h 65"/>
                  <a:gd name="T12" fmla="*/ 239 w 445"/>
                  <a:gd name="T13" fmla="*/ 59 h 65"/>
                  <a:gd name="T14" fmla="*/ 201 w 445"/>
                  <a:gd name="T15" fmla="*/ 63 h 65"/>
                  <a:gd name="T16" fmla="*/ 173 w 445"/>
                  <a:gd name="T17" fmla="*/ 64 h 65"/>
                  <a:gd name="T18" fmla="*/ 122 w 445"/>
                  <a:gd name="T19" fmla="*/ 59 h 65"/>
                  <a:gd name="T20" fmla="*/ 66 w 445"/>
                  <a:gd name="T21" fmla="*/ 47 h 65"/>
                  <a:gd name="T22" fmla="*/ 39 w 445"/>
                  <a:gd name="T23" fmla="*/ 42 h 65"/>
                  <a:gd name="T24" fmla="*/ 19 w 445"/>
                  <a:gd name="T25" fmla="*/ 36 h 65"/>
                  <a:gd name="T26" fmla="*/ 5 w 445"/>
                  <a:gd name="T27" fmla="*/ 32 h 65"/>
                  <a:gd name="T28" fmla="*/ 0 w 445"/>
                  <a:gd name="T29" fmla="*/ 32 h 65"/>
                  <a:gd name="T30" fmla="*/ 7 w 445"/>
                  <a:gd name="T31" fmla="*/ 31 h 65"/>
                  <a:gd name="T32" fmla="*/ 31 w 445"/>
                  <a:gd name="T33" fmla="*/ 27 h 65"/>
                  <a:gd name="T34" fmla="*/ 63 w 445"/>
                  <a:gd name="T35" fmla="*/ 21 h 65"/>
                  <a:gd name="T36" fmla="*/ 104 w 445"/>
                  <a:gd name="T37" fmla="*/ 15 h 65"/>
                  <a:gd name="T38" fmla="*/ 146 w 445"/>
                  <a:gd name="T39" fmla="*/ 9 h 65"/>
                  <a:gd name="T40" fmla="*/ 187 w 445"/>
                  <a:gd name="T41" fmla="*/ 4 h 65"/>
                  <a:gd name="T42" fmla="*/ 222 w 445"/>
                  <a:gd name="T43" fmla="*/ 0 h 65"/>
                  <a:gd name="T44" fmla="*/ 248 w 445"/>
                  <a:gd name="T45" fmla="*/ 0 h 65"/>
                  <a:gd name="T46" fmla="*/ 302 w 445"/>
                  <a:gd name="T47" fmla="*/ 4 h 65"/>
                  <a:gd name="T48" fmla="*/ 368 w 445"/>
                  <a:gd name="T49" fmla="*/ 17 h 65"/>
                  <a:gd name="T50" fmla="*/ 396 w 445"/>
                  <a:gd name="T51" fmla="*/ 23 h 65"/>
                  <a:gd name="T52" fmla="*/ 420 w 445"/>
                  <a:gd name="T53" fmla="*/ 30 h 65"/>
                  <a:gd name="T54" fmla="*/ 438 w 445"/>
                  <a:gd name="T55" fmla="*/ 32 h 65"/>
                  <a:gd name="T56" fmla="*/ 444 w 445"/>
                  <a:gd name="T57" fmla="*/ 33 h 6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5"/>
                  <a:gd name="T88" fmla="*/ 0 h 65"/>
                  <a:gd name="T89" fmla="*/ 445 w 445"/>
                  <a:gd name="T90" fmla="*/ 65 h 6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5" h="65">
                    <a:moveTo>
                      <a:pt x="444" y="33"/>
                    </a:moveTo>
                    <a:lnTo>
                      <a:pt x="434" y="35"/>
                    </a:lnTo>
                    <a:lnTo>
                      <a:pt x="409" y="39"/>
                    </a:lnTo>
                    <a:lnTo>
                      <a:pt x="372" y="44"/>
                    </a:lnTo>
                    <a:lnTo>
                      <a:pt x="328" y="49"/>
                    </a:lnTo>
                    <a:lnTo>
                      <a:pt x="283" y="54"/>
                    </a:lnTo>
                    <a:lnTo>
                      <a:pt x="239" y="59"/>
                    </a:lnTo>
                    <a:lnTo>
                      <a:pt x="201" y="63"/>
                    </a:lnTo>
                    <a:lnTo>
                      <a:pt x="173" y="64"/>
                    </a:lnTo>
                    <a:lnTo>
                      <a:pt x="122" y="59"/>
                    </a:lnTo>
                    <a:lnTo>
                      <a:pt x="66" y="47"/>
                    </a:lnTo>
                    <a:lnTo>
                      <a:pt x="39" y="42"/>
                    </a:lnTo>
                    <a:lnTo>
                      <a:pt x="19" y="36"/>
                    </a:lnTo>
                    <a:lnTo>
                      <a:pt x="5" y="32"/>
                    </a:lnTo>
                    <a:lnTo>
                      <a:pt x="0" y="32"/>
                    </a:lnTo>
                    <a:lnTo>
                      <a:pt x="7" y="31"/>
                    </a:lnTo>
                    <a:lnTo>
                      <a:pt x="31" y="27"/>
                    </a:lnTo>
                    <a:lnTo>
                      <a:pt x="63" y="21"/>
                    </a:lnTo>
                    <a:lnTo>
                      <a:pt x="104" y="15"/>
                    </a:lnTo>
                    <a:lnTo>
                      <a:pt x="146" y="9"/>
                    </a:lnTo>
                    <a:lnTo>
                      <a:pt x="187" y="4"/>
                    </a:lnTo>
                    <a:lnTo>
                      <a:pt x="222" y="0"/>
                    </a:lnTo>
                    <a:lnTo>
                      <a:pt x="248" y="0"/>
                    </a:lnTo>
                    <a:lnTo>
                      <a:pt x="302" y="4"/>
                    </a:lnTo>
                    <a:lnTo>
                      <a:pt x="368" y="17"/>
                    </a:lnTo>
                    <a:lnTo>
                      <a:pt x="396" y="23"/>
                    </a:lnTo>
                    <a:lnTo>
                      <a:pt x="420" y="30"/>
                    </a:lnTo>
                    <a:lnTo>
                      <a:pt x="438" y="32"/>
                    </a:lnTo>
                    <a:lnTo>
                      <a:pt x="444" y="33"/>
                    </a:lnTo>
                  </a:path>
                </a:pathLst>
              </a:custGeom>
              <a:solidFill>
                <a:srgbClr val="FF99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70" name="Freeform 147"/>
              <p:cNvSpPr>
                <a:spLocks/>
              </p:cNvSpPr>
              <p:nvPr/>
            </p:nvSpPr>
            <p:spPr bwMode="auto">
              <a:xfrm>
                <a:off x="4602" y="3088"/>
                <a:ext cx="451" cy="71"/>
              </a:xfrm>
              <a:custGeom>
                <a:avLst/>
                <a:gdLst>
                  <a:gd name="T0" fmla="*/ 450 w 451"/>
                  <a:gd name="T1" fmla="*/ 37 h 71"/>
                  <a:gd name="T2" fmla="*/ 440 w 451"/>
                  <a:gd name="T3" fmla="*/ 39 h 71"/>
                  <a:gd name="T4" fmla="*/ 415 w 451"/>
                  <a:gd name="T5" fmla="*/ 42 h 71"/>
                  <a:gd name="T6" fmla="*/ 377 w 451"/>
                  <a:gd name="T7" fmla="*/ 48 h 71"/>
                  <a:gd name="T8" fmla="*/ 334 w 451"/>
                  <a:gd name="T9" fmla="*/ 53 h 71"/>
                  <a:gd name="T10" fmla="*/ 286 w 451"/>
                  <a:gd name="T11" fmla="*/ 59 h 71"/>
                  <a:gd name="T12" fmla="*/ 242 w 451"/>
                  <a:gd name="T13" fmla="*/ 65 h 71"/>
                  <a:gd name="T14" fmla="*/ 203 w 451"/>
                  <a:gd name="T15" fmla="*/ 69 h 71"/>
                  <a:gd name="T16" fmla="*/ 175 w 451"/>
                  <a:gd name="T17" fmla="*/ 70 h 71"/>
                  <a:gd name="T18" fmla="*/ 124 w 451"/>
                  <a:gd name="T19" fmla="*/ 65 h 71"/>
                  <a:gd name="T20" fmla="*/ 67 w 451"/>
                  <a:gd name="T21" fmla="*/ 53 h 71"/>
                  <a:gd name="T22" fmla="*/ 40 w 451"/>
                  <a:gd name="T23" fmla="*/ 46 h 71"/>
                  <a:gd name="T24" fmla="*/ 19 w 451"/>
                  <a:gd name="T25" fmla="*/ 41 h 71"/>
                  <a:gd name="T26" fmla="*/ 5 w 451"/>
                  <a:gd name="T27" fmla="*/ 36 h 71"/>
                  <a:gd name="T28" fmla="*/ 0 w 451"/>
                  <a:gd name="T29" fmla="*/ 35 h 71"/>
                  <a:gd name="T30" fmla="*/ 7 w 451"/>
                  <a:gd name="T31" fmla="*/ 33 h 71"/>
                  <a:gd name="T32" fmla="*/ 32 w 451"/>
                  <a:gd name="T33" fmla="*/ 29 h 71"/>
                  <a:gd name="T34" fmla="*/ 64 w 451"/>
                  <a:gd name="T35" fmla="*/ 23 h 71"/>
                  <a:gd name="T36" fmla="*/ 104 w 451"/>
                  <a:gd name="T37" fmla="*/ 17 h 71"/>
                  <a:gd name="T38" fmla="*/ 147 w 451"/>
                  <a:gd name="T39" fmla="*/ 10 h 71"/>
                  <a:gd name="T40" fmla="*/ 189 w 451"/>
                  <a:gd name="T41" fmla="*/ 5 h 71"/>
                  <a:gd name="T42" fmla="*/ 225 w 451"/>
                  <a:gd name="T43" fmla="*/ 0 h 71"/>
                  <a:gd name="T44" fmla="*/ 252 w 451"/>
                  <a:gd name="T45" fmla="*/ 0 h 71"/>
                  <a:gd name="T46" fmla="*/ 307 w 451"/>
                  <a:gd name="T47" fmla="*/ 5 h 71"/>
                  <a:gd name="T48" fmla="*/ 372 w 451"/>
                  <a:gd name="T49" fmla="*/ 18 h 71"/>
                  <a:gd name="T50" fmla="*/ 403 w 451"/>
                  <a:gd name="T51" fmla="*/ 26 h 71"/>
                  <a:gd name="T52" fmla="*/ 426 w 451"/>
                  <a:gd name="T53" fmla="*/ 32 h 71"/>
                  <a:gd name="T54" fmla="*/ 444 w 451"/>
                  <a:gd name="T55" fmla="*/ 36 h 71"/>
                  <a:gd name="T56" fmla="*/ 450 w 451"/>
                  <a:gd name="T57" fmla="*/ 37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1"/>
                  <a:gd name="T88" fmla="*/ 0 h 71"/>
                  <a:gd name="T89" fmla="*/ 451 w 451"/>
                  <a:gd name="T90" fmla="*/ 71 h 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1" h="71">
                    <a:moveTo>
                      <a:pt x="450" y="37"/>
                    </a:moveTo>
                    <a:lnTo>
                      <a:pt x="440" y="39"/>
                    </a:lnTo>
                    <a:lnTo>
                      <a:pt x="415" y="42"/>
                    </a:lnTo>
                    <a:lnTo>
                      <a:pt x="377" y="48"/>
                    </a:lnTo>
                    <a:lnTo>
                      <a:pt x="334" y="53"/>
                    </a:lnTo>
                    <a:lnTo>
                      <a:pt x="286" y="59"/>
                    </a:lnTo>
                    <a:lnTo>
                      <a:pt x="242" y="65"/>
                    </a:lnTo>
                    <a:lnTo>
                      <a:pt x="203" y="69"/>
                    </a:lnTo>
                    <a:lnTo>
                      <a:pt x="175" y="70"/>
                    </a:lnTo>
                    <a:lnTo>
                      <a:pt x="124" y="65"/>
                    </a:lnTo>
                    <a:lnTo>
                      <a:pt x="67" y="53"/>
                    </a:lnTo>
                    <a:lnTo>
                      <a:pt x="40" y="46"/>
                    </a:lnTo>
                    <a:lnTo>
                      <a:pt x="19" y="41"/>
                    </a:lnTo>
                    <a:lnTo>
                      <a:pt x="5" y="36"/>
                    </a:lnTo>
                    <a:lnTo>
                      <a:pt x="0" y="35"/>
                    </a:lnTo>
                    <a:lnTo>
                      <a:pt x="7" y="33"/>
                    </a:lnTo>
                    <a:lnTo>
                      <a:pt x="32" y="29"/>
                    </a:lnTo>
                    <a:lnTo>
                      <a:pt x="64" y="23"/>
                    </a:lnTo>
                    <a:lnTo>
                      <a:pt x="104" y="17"/>
                    </a:lnTo>
                    <a:lnTo>
                      <a:pt x="147" y="10"/>
                    </a:lnTo>
                    <a:lnTo>
                      <a:pt x="189" y="5"/>
                    </a:lnTo>
                    <a:lnTo>
                      <a:pt x="225" y="0"/>
                    </a:lnTo>
                    <a:lnTo>
                      <a:pt x="252" y="0"/>
                    </a:lnTo>
                    <a:lnTo>
                      <a:pt x="307" y="5"/>
                    </a:lnTo>
                    <a:lnTo>
                      <a:pt x="372" y="18"/>
                    </a:lnTo>
                    <a:lnTo>
                      <a:pt x="403" y="26"/>
                    </a:lnTo>
                    <a:lnTo>
                      <a:pt x="426" y="32"/>
                    </a:lnTo>
                    <a:lnTo>
                      <a:pt x="444" y="36"/>
                    </a:lnTo>
                    <a:lnTo>
                      <a:pt x="450" y="37"/>
                    </a:lnTo>
                  </a:path>
                </a:pathLst>
              </a:custGeom>
              <a:gradFill rotWithShape="0">
                <a:gsLst>
                  <a:gs pos="0">
                    <a:srgbClr val="FDA4B5"/>
                  </a:gs>
                  <a:gs pos="100000">
                    <a:srgbClr val="E393A3"/>
                  </a:gs>
                </a:gsLst>
                <a:path path="rect">
                  <a:fillToRect r="100000" b="100000"/>
                </a:path>
              </a:gradFill>
              <a:ln w="12700" cap="rnd">
                <a:solidFill>
                  <a:srgbClr val="000000"/>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471" name="Oval 148"/>
              <p:cNvSpPr>
                <a:spLocks noChangeArrowheads="1"/>
              </p:cNvSpPr>
              <p:nvPr/>
            </p:nvSpPr>
            <p:spPr bwMode="auto">
              <a:xfrm>
                <a:off x="4776" y="3114"/>
                <a:ext cx="68" cy="7"/>
              </a:xfrm>
              <a:prstGeom prst="ellipse">
                <a:avLst/>
              </a:prstGeom>
              <a:solidFill>
                <a:srgbClr val="DDDDDD"/>
              </a:solidFill>
              <a:ln w="12700">
                <a:solidFill>
                  <a:srgbClr val="BBBBBB"/>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72" name="Freeform 149"/>
              <p:cNvSpPr>
                <a:spLocks/>
              </p:cNvSpPr>
              <p:nvPr/>
            </p:nvSpPr>
            <p:spPr bwMode="auto">
              <a:xfrm>
                <a:off x="4944" y="3045"/>
                <a:ext cx="443" cy="64"/>
              </a:xfrm>
              <a:custGeom>
                <a:avLst/>
                <a:gdLst>
                  <a:gd name="T0" fmla="*/ 442 w 443"/>
                  <a:gd name="T1" fmla="*/ 34 h 64"/>
                  <a:gd name="T2" fmla="*/ 432 w 443"/>
                  <a:gd name="T3" fmla="*/ 36 h 64"/>
                  <a:gd name="T4" fmla="*/ 407 w 443"/>
                  <a:gd name="T5" fmla="*/ 39 h 64"/>
                  <a:gd name="T6" fmla="*/ 370 w 443"/>
                  <a:gd name="T7" fmla="*/ 45 h 64"/>
                  <a:gd name="T8" fmla="*/ 326 w 443"/>
                  <a:gd name="T9" fmla="*/ 48 h 64"/>
                  <a:gd name="T10" fmla="*/ 281 w 443"/>
                  <a:gd name="T11" fmla="*/ 54 h 64"/>
                  <a:gd name="T12" fmla="*/ 237 w 443"/>
                  <a:gd name="T13" fmla="*/ 59 h 64"/>
                  <a:gd name="T14" fmla="*/ 200 w 443"/>
                  <a:gd name="T15" fmla="*/ 62 h 64"/>
                  <a:gd name="T16" fmla="*/ 172 w 443"/>
                  <a:gd name="T17" fmla="*/ 63 h 64"/>
                  <a:gd name="T18" fmla="*/ 121 w 443"/>
                  <a:gd name="T19" fmla="*/ 58 h 64"/>
                  <a:gd name="T20" fmla="*/ 64 w 443"/>
                  <a:gd name="T21" fmla="*/ 47 h 64"/>
                  <a:gd name="T22" fmla="*/ 40 w 443"/>
                  <a:gd name="T23" fmla="*/ 42 h 64"/>
                  <a:gd name="T24" fmla="*/ 19 w 443"/>
                  <a:gd name="T25" fmla="*/ 36 h 64"/>
                  <a:gd name="T26" fmla="*/ 5 w 443"/>
                  <a:gd name="T27" fmla="*/ 32 h 64"/>
                  <a:gd name="T28" fmla="*/ 0 w 443"/>
                  <a:gd name="T29" fmla="*/ 32 h 64"/>
                  <a:gd name="T30" fmla="*/ 7 w 443"/>
                  <a:gd name="T31" fmla="*/ 31 h 64"/>
                  <a:gd name="T32" fmla="*/ 30 w 443"/>
                  <a:gd name="T33" fmla="*/ 27 h 64"/>
                  <a:gd name="T34" fmla="*/ 63 w 443"/>
                  <a:gd name="T35" fmla="*/ 21 h 64"/>
                  <a:gd name="T36" fmla="*/ 102 w 443"/>
                  <a:gd name="T37" fmla="*/ 16 h 64"/>
                  <a:gd name="T38" fmla="*/ 144 w 443"/>
                  <a:gd name="T39" fmla="*/ 10 h 64"/>
                  <a:gd name="T40" fmla="*/ 185 w 443"/>
                  <a:gd name="T41" fmla="*/ 4 h 64"/>
                  <a:gd name="T42" fmla="*/ 220 w 443"/>
                  <a:gd name="T43" fmla="*/ 1 h 64"/>
                  <a:gd name="T44" fmla="*/ 247 w 443"/>
                  <a:gd name="T45" fmla="*/ 0 h 64"/>
                  <a:gd name="T46" fmla="*/ 301 w 443"/>
                  <a:gd name="T47" fmla="*/ 5 h 64"/>
                  <a:gd name="T48" fmla="*/ 364 w 443"/>
                  <a:gd name="T49" fmla="*/ 17 h 64"/>
                  <a:gd name="T50" fmla="*/ 395 w 443"/>
                  <a:gd name="T51" fmla="*/ 23 h 64"/>
                  <a:gd name="T52" fmla="*/ 419 w 443"/>
                  <a:gd name="T53" fmla="*/ 29 h 64"/>
                  <a:gd name="T54" fmla="*/ 436 w 443"/>
                  <a:gd name="T55" fmla="*/ 33 h 64"/>
                  <a:gd name="T56" fmla="*/ 442 w 443"/>
                  <a:gd name="T57" fmla="*/ 34 h 6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3"/>
                  <a:gd name="T88" fmla="*/ 0 h 64"/>
                  <a:gd name="T89" fmla="*/ 443 w 443"/>
                  <a:gd name="T90" fmla="*/ 64 h 6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3" h="64">
                    <a:moveTo>
                      <a:pt x="442" y="34"/>
                    </a:moveTo>
                    <a:lnTo>
                      <a:pt x="432" y="36"/>
                    </a:lnTo>
                    <a:lnTo>
                      <a:pt x="407" y="39"/>
                    </a:lnTo>
                    <a:lnTo>
                      <a:pt x="370" y="45"/>
                    </a:lnTo>
                    <a:lnTo>
                      <a:pt x="326" y="48"/>
                    </a:lnTo>
                    <a:lnTo>
                      <a:pt x="281" y="54"/>
                    </a:lnTo>
                    <a:lnTo>
                      <a:pt x="237" y="59"/>
                    </a:lnTo>
                    <a:lnTo>
                      <a:pt x="200" y="62"/>
                    </a:lnTo>
                    <a:lnTo>
                      <a:pt x="172" y="63"/>
                    </a:lnTo>
                    <a:lnTo>
                      <a:pt x="121" y="58"/>
                    </a:lnTo>
                    <a:lnTo>
                      <a:pt x="64" y="47"/>
                    </a:lnTo>
                    <a:lnTo>
                      <a:pt x="40" y="42"/>
                    </a:lnTo>
                    <a:lnTo>
                      <a:pt x="19" y="36"/>
                    </a:lnTo>
                    <a:lnTo>
                      <a:pt x="5" y="32"/>
                    </a:lnTo>
                    <a:lnTo>
                      <a:pt x="0" y="32"/>
                    </a:lnTo>
                    <a:lnTo>
                      <a:pt x="7" y="31"/>
                    </a:lnTo>
                    <a:lnTo>
                      <a:pt x="30" y="27"/>
                    </a:lnTo>
                    <a:lnTo>
                      <a:pt x="63" y="21"/>
                    </a:lnTo>
                    <a:lnTo>
                      <a:pt x="102" y="16"/>
                    </a:lnTo>
                    <a:lnTo>
                      <a:pt x="144" y="10"/>
                    </a:lnTo>
                    <a:lnTo>
                      <a:pt x="185" y="4"/>
                    </a:lnTo>
                    <a:lnTo>
                      <a:pt x="220" y="1"/>
                    </a:lnTo>
                    <a:lnTo>
                      <a:pt x="247" y="0"/>
                    </a:lnTo>
                    <a:lnTo>
                      <a:pt x="301" y="5"/>
                    </a:lnTo>
                    <a:lnTo>
                      <a:pt x="364" y="17"/>
                    </a:lnTo>
                    <a:lnTo>
                      <a:pt x="395" y="23"/>
                    </a:lnTo>
                    <a:lnTo>
                      <a:pt x="419" y="29"/>
                    </a:lnTo>
                    <a:lnTo>
                      <a:pt x="436" y="33"/>
                    </a:lnTo>
                    <a:lnTo>
                      <a:pt x="442" y="34"/>
                    </a:lnTo>
                  </a:path>
                </a:pathLst>
              </a:custGeom>
              <a:gradFill rotWithShape="0">
                <a:gsLst>
                  <a:gs pos="0">
                    <a:srgbClr val="FF99FF"/>
                  </a:gs>
                  <a:gs pos="100000">
                    <a:srgbClr val="B26BB2"/>
                  </a:gs>
                </a:gsLst>
                <a:path path="rect">
                  <a:fillToRect r="100000" b="100000"/>
                </a:path>
              </a:gra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73" name="Freeform 150"/>
              <p:cNvSpPr>
                <a:spLocks/>
              </p:cNvSpPr>
              <p:nvPr/>
            </p:nvSpPr>
            <p:spPr bwMode="auto">
              <a:xfrm>
                <a:off x="4944" y="3045"/>
                <a:ext cx="449" cy="71"/>
              </a:xfrm>
              <a:custGeom>
                <a:avLst/>
                <a:gdLst>
                  <a:gd name="T0" fmla="*/ 448 w 449"/>
                  <a:gd name="T1" fmla="*/ 38 h 71"/>
                  <a:gd name="T2" fmla="*/ 438 w 449"/>
                  <a:gd name="T3" fmla="*/ 41 h 71"/>
                  <a:gd name="T4" fmla="*/ 413 w 449"/>
                  <a:gd name="T5" fmla="*/ 43 h 71"/>
                  <a:gd name="T6" fmla="*/ 375 w 449"/>
                  <a:gd name="T7" fmla="*/ 49 h 71"/>
                  <a:gd name="T8" fmla="*/ 330 w 449"/>
                  <a:gd name="T9" fmla="*/ 53 h 71"/>
                  <a:gd name="T10" fmla="*/ 285 w 449"/>
                  <a:gd name="T11" fmla="*/ 60 h 71"/>
                  <a:gd name="T12" fmla="*/ 240 w 449"/>
                  <a:gd name="T13" fmla="*/ 65 h 71"/>
                  <a:gd name="T14" fmla="*/ 203 w 449"/>
                  <a:gd name="T15" fmla="*/ 69 h 71"/>
                  <a:gd name="T16" fmla="*/ 175 w 449"/>
                  <a:gd name="T17" fmla="*/ 70 h 71"/>
                  <a:gd name="T18" fmla="*/ 123 w 449"/>
                  <a:gd name="T19" fmla="*/ 65 h 71"/>
                  <a:gd name="T20" fmla="*/ 65 w 449"/>
                  <a:gd name="T21" fmla="*/ 53 h 71"/>
                  <a:gd name="T22" fmla="*/ 40 w 449"/>
                  <a:gd name="T23" fmla="*/ 47 h 71"/>
                  <a:gd name="T24" fmla="*/ 19 w 449"/>
                  <a:gd name="T25" fmla="*/ 41 h 71"/>
                  <a:gd name="T26" fmla="*/ 5 w 449"/>
                  <a:gd name="T27" fmla="*/ 36 h 71"/>
                  <a:gd name="T28" fmla="*/ 0 w 449"/>
                  <a:gd name="T29" fmla="*/ 35 h 71"/>
                  <a:gd name="T30" fmla="*/ 7 w 449"/>
                  <a:gd name="T31" fmla="*/ 34 h 71"/>
                  <a:gd name="T32" fmla="*/ 30 w 449"/>
                  <a:gd name="T33" fmla="*/ 30 h 71"/>
                  <a:gd name="T34" fmla="*/ 63 w 449"/>
                  <a:gd name="T35" fmla="*/ 23 h 71"/>
                  <a:gd name="T36" fmla="*/ 103 w 449"/>
                  <a:gd name="T37" fmla="*/ 18 h 71"/>
                  <a:gd name="T38" fmla="*/ 146 w 449"/>
                  <a:gd name="T39" fmla="*/ 11 h 71"/>
                  <a:gd name="T40" fmla="*/ 187 w 449"/>
                  <a:gd name="T41" fmla="*/ 5 h 71"/>
                  <a:gd name="T42" fmla="*/ 223 w 449"/>
                  <a:gd name="T43" fmla="*/ 1 h 71"/>
                  <a:gd name="T44" fmla="*/ 250 w 449"/>
                  <a:gd name="T45" fmla="*/ 0 h 71"/>
                  <a:gd name="T46" fmla="*/ 305 w 449"/>
                  <a:gd name="T47" fmla="*/ 6 h 71"/>
                  <a:gd name="T48" fmla="*/ 369 w 449"/>
                  <a:gd name="T49" fmla="*/ 19 h 71"/>
                  <a:gd name="T50" fmla="*/ 400 w 449"/>
                  <a:gd name="T51" fmla="*/ 26 h 71"/>
                  <a:gd name="T52" fmla="*/ 425 w 449"/>
                  <a:gd name="T53" fmla="*/ 32 h 71"/>
                  <a:gd name="T54" fmla="*/ 442 w 449"/>
                  <a:gd name="T55" fmla="*/ 37 h 71"/>
                  <a:gd name="T56" fmla="*/ 448 w 449"/>
                  <a:gd name="T57" fmla="*/ 38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9"/>
                  <a:gd name="T88" fmla="*/ 0 h 71"/>
                  <a:gd name="T89" fmla="*/ 449 w 449"/>
                  <a:gd name="T90" fmla="*/ 71 h 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9" h="71">
                    <a:moveTo>
                      <a:pt x="448" y="38"/>
                    </a:moveTo>
                    <a:lnTo>
                      <a:pt x="438" y="41"/>
                    </a:lnTo>
                    <a:lnTo>
                      <a:pt x="413" y="43"/>
                    </a:lnTo>
                    <a:lnTo>
                      <a:pt x="375" y="49"/>
                    </a:lnTo>
                    <a:lnTo>
                      <a:pt x="330" y="53"/>
                    </a:lnTo>
                    <a:lnTo>
                      <a:pt x="285" y="60"/>
                    </a:lnTo>
                    <a:lnTo>
                      <a:pt x="240" y="65"/>
                    </a:lnTo>
                    <a:lnTo>
                      <a:pt x="203" y="69"/>
                    </a:lnTo>
                    <a:lnTo>
                      <a:pt x="175" y="70"/>
                    </a:lnTo>
                    <a:lnTo>
                      <a:pt x="123" y="65"/>
                    </a:lnTo>
                    <a:lnTo>
                      <a:pt x="65" y="53"/>
                    </a:lnTo>
                    <a:lnTo>
                      <a:pt x="40" y="47"/>
                    </a:lnTo>
                    <a:lnTo>
                      <a:pt x="19" y="41"/>
                    </a:lnTo>
                    <a:lnTo>
                      <a:pt x="5" y="36"/>
                    </a:lnTo>
                    <a:lnTo>
                      <a:pt x="0" y="35"/>
                    </a:lnTo>
                    <a:lnTo>
                      <a:pt x="7" y="34"/>
                    </a:lnTo>
                    <a:lnTo>
                      <a:pt x="30" y="30"/>
                    </a:lnTo>
                    <a:lnTo>
                      <a:pt x="63" y="23"/>
                    </a:lnTo>
                    <a:lnTo>
                      <a:pt x="103" y="18"/>
                    </a:lnTo>
                    <a:lnTo>
                      <a:pt x="146" y="11"/>
                    </a:lnTo>
                    <a:lnTo>
                      <a:pt x="187" y="5"/>
                    </a:lnTo>
                    <a:lnTo>
                      <a:pt x="223" y="1"/>
                    </a:lnTo>
                    <a:lnTo>
                      <a:pt x="250" y="0"/>
                    </a:lnTo>
                    <a:lnTo>
                      <a:pt x="305" y="6"/>
                    </a:lnTo>
                    <a:lnTo>
                      <a:pt x="369" y="19"/>
                    </a:lnTo>
                    <a:lnTo>
                      <a:pt x="400" y="26"/>
                    </a:lnTo>
                    <a:lnTo>
                      <a:pt x="425" y="32"/>
                    </a:lnTo>
                    <a:lnTo>
                      <a:pt x="442" y="37"/>
                    </a:lnTo>
                    <a:lnTo>
                      <a:pt x="448" y="38"/>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74" name="Oval 151"/>
              <p:cNvSpPr>
                <a:spLocks noChangeArrowheads="1"/>
              </p:cNvSpPr>
              <p:nvPr/>
            </p:nvSpPr>
            <p:spPr bwMode="auto">
              <a:xfrm>
                <a:off x="5138" y="3075"/>
                <a:ext cx="67" cy="8"/>
              </a:xfrm>
              <a:prstGeom prst="ellipse">
                <a:avLst/>
              </a:prstGeom>
              <a:solidFill>
                <a:srgbClr val="DDDDDD"/>
              </a:solidFill>
              <a:ln w="12700">
                <a:solidFill>
                  <a:srgbClr val="BBBBBB"/>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475" name="Freeform 152"/>
              <p:cNvSpPr>
                <a:spLocks/>
              </p:cNvSpPr>
              <p:nvPr/>
            </p:nvSpPr>
            <p:spPr bwMode="auto">
              <a:xfrm>
                <a:off x="4555" y="3172"/>
                <a:ext cx="445" cy="66"/>
              </a:xfrm>
              <a:custGeom>
                <a:avLst/>
                <a:gdLst>
                  <a:gd name="T0" fmla="*/ 444 w 445"/>
                  <a:gd name="T1" fmla="*/ 35 h 66"/>
                  <a:gd name="T2" fmla="*/ 433 w 445"/>
                  <a:gd name="T3" fmla="*/ 36 h 66"/>
                  <a:gd name="T4" fmla="*/ 408 w 445"/>
                  <a:gd name="T5" fmla="*/ 40 h 66"/>
                  <a:gd name="T6" fmla="*/ 372 w 445"/>
                  <a:gd name="T7" fmla="*/ 44 h 66"/>
                  <a:gd name="T8" fmla="*/ 328 w 445"/>
                  <a:gd name="T9" fmla="*/ 50 h 66"/>
                  <a:gd name="T10" fmla="*/ 282 w 445"/>
                  <a:gd name="T11" fmla="*/ 55 h 66"/>
                  <a:gd name="T12" fmla="*/ 238 w 445"/>
                  <a:gd name="T13" fmla="*/ 60 h 66"/>
                  <a:gd name="T14" fmla="*/ 201 w 445"/>
                  <a:gd name="T15" fmla="*/ 64 h 66"/>
                  <a:gd name="T16" fmla="*/ 174 w 445"/>
                  <a:gd name="T17" fmla="*/ 65 h 66"/>
                  <a:gd name="T18" fmla="*/ 123 w 445"/>
                  <a:gd name="T19" fmla="*/ 60 h 66"/>
                  <a:gd name="T20" fmla="*/ 65 w 445"/>
                  <a:gd name="T21" fmla="*/ 48 h 66"/>
                  <a:gd name="T22" fmla="*/ 41 w 445"/>
                  <a:gd name="T23" fmla="*/ 42 h 66"/>
                  <a:gd name="T24" fmla="*/ 20 w 445"/>
                  <a:gd name="T25" fmla="*/ 37 h 66"/>
                  <a:gd name="T26" fmla="*/ 6 w 445"/>
                  <a:gd name="T27" fmla="*/ 33 h 66"/>
                  <a:gd name="T28" fmla="*/ 0 w 445"/>
                  <a:gd name="T29" fmla="*/ 32 h 66"/>
                  <a:gd name="T30" fmla="*/ 7 w 445"/>
                  <a:gd name="T31" fmla="*/ 31 h 66"/>
                  <a:gd name="T32" fmla="*/ 31 w 445"/>
                  <a:gd name="T33" fmla="*/ 27 h 66"/>
                  <a:gd name="T34" fmla="*/ 64 w 445"/>
                  <a:gd name="T35" fmla="*/ 22 h 66"/>
                  <a:gd name="T36" fmla="*/ 104 w 445"/>
                  <a:gd name="T37" fmla="*/ 16 h 66"/>
                  <a:gd name="T38" fmla="*/ 146 w 445"/>
                  <a:gd name="T39" fmla="*/ 9 h 66"/>
                  <a:gd name="T40" fmla="*/ 187 w 445"/>
                  <a:gd name="T41" fmla="*/ 4 h 66"/>
                  <a:gd name="T42" fmla="*/ 222 w 445"/>
                  <a:gd name="T43" fmla="*/ 0 h 66"/>
                  <a:gd name="T44" fmla="*/ 248 w 445"/>
                  <a:gd name="T45" fmla="*/ 0 h 66"/>
                  <a:gd name="T46" fmla="*/ 302 w 445"/>
                  <a:gd name="T47" fmla="*/ 4 h 66"/>
                  <a:gd name="T48" fmla="*/ 366 w 445"/>
                  <a:gd name="T49" fmla="*/ 17 h 66"/>
                  <a:gd name="T50" fmla="*/ 396 w 445"/>
                  <a:gd name="T51" fmla="*/ 24 h 66"/>
                  <a:gd name="T52" fmla="*/ 421 w 445"/>
                  <a:gd name="T53" fmla="*/ 30 h 66"/>
                  <a:gd name="T54" fmla="*/ 438 w 445"/>
                  <a:gd name="T55" fmla="*/ 33 h 66"/>
                  <a:gd name="T56" fmla="*/ 444 w 445"/>
                  <a:gd name="T57" fmla="*/ 35 h 6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45"/>
                  <a:gd name="T88" fmla="*/ 0 h 66"/>
                  <a:gd name="T89" fmla="*/ 445 w 445"/>
                  <a:gd name="T90" fmla="*/ 66 h 6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45" h="66">
                    <a:moveTo>
                      <a:pt x="444" y="35"/>
                    </a:moveTo>
                    <a:lnTo>
                      <a:pt x="433" y="36"/>
                    </a:lnTo>
                    <a:lnTo>
                      <a:pt x="408" y="40"/>
                    </a:lnTo>
                    <a:lnTo>
                      <a:pt x="372" y="44"/>
                    </a:lnTo>
                    <a:lnTo>
                      <a:pt x="328" y="50"/>
                    </a:lnTo>
                    <a:lnTo>
                      <a:pt x="282" y="55"/>
                    </a:lnTo>
                    <a:lnTo>
                      <a:pt x="238" y="60"/>
                    </a:lnTo>
                    <a:lnTo>
                      <a:pt x="201" y="64"/>
                    </a:lnTo>
                    <a:lnTo>
                      <a:pt x="174" y="65"/>
                    </a:lnTo>
                    <a:lnTo>
                      <a:pt x="123" y="60"/>
                    </a:lnTo>
                    <a:lnTo>
                      <a:pt x="65" y="48"/>
                    </a:lnTo>
                    <a:lnTo>
                      <a:pt x="41" y="42"/>
                    </a:lnTo>
                    <a:lnTo>
                      <a:pt x="20" y="37"/>
                    </a:lnTo>
                    <a:lnTo>
                      <a:pt x="6" y="33"/>
                    </a:lnTo>
                    <a:lnTo>
                      <a:pt x="0" y="32"/>
                    </a:lnTo>
                    <a:lnTo>
                      <a:pt x="7" y="31"/>
                    </a:lnTo>
                    <a:lnTo>
                      <a:pt x="31" y="27"/>
                    </a:lnTo>
                    <a:lnTo>
                      <a:pt x="64" y="22"/>
                    </a:lnTo>
                    <a:lnTo>
                      <a:pt x="104" y="16"/>
                    </a:lnTo>
                    <a:lnTo>
                      <a:pt x="146" y="9"/>
                    </a:lnTo>
                    <a:lnTo>
                      <a:pt x="187" y="4"/>
                    </a:lnTo>
                    <a:lnTo>
                      <a:pt x="222" y="0"/>
                    </a:lnTo>
                    <a:lnTo>
                      <a:pt x="248" y="0"/>
                    </a:lnTo>
                    <a:lnTo>
                      <a:pt x="302" y="4"/>
                    </a:lnTo>
                    <a:lnTo>
                      <a:pt x="366" y="17"/>
                    </a:lnTo>
                    <a:lnTo>
                      <a:pt x="396" y="24"/>
                    </a:lnTo>
                    <a:lnTo>
                      <a:pt x="421" y="30"/>
                    </a:lnTo>
                    <a:lnTo>
                      <a:pt x="438" y="33"/>
                    </a:lnTo>
                    <a:lnTo>
                      <a:pt x="444" y="35"/>
                    </a:lnTo>
                  </a:path>
                </a:pathLst>
              </a:custGeom>
              <a:solidFill>
                <a:srgbClr val="FF99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76" name="Freeform 153"/>
              <p:cNvSpPr>
                <a:spLocks/>
              </p:cNvSpPr>
              <p:nvPr/>
            </p:nvSpPr>
            <p:spPr bwMode="auto">
              <a:xfrm>
                <a:off x="4555" y="3172"/>
                <a:ext cx="453" cy="71"/>
              </a:xfrm>
              <a:custGeom>
                <a:avLst/>
                <a:gdLst>
                  <a:gd name="T0" fmla="*/ 452 w 453"/>
                  <a:gd name="T1" fmla="*/ 38 h 71"/>
                  <a:gd name="T2" fmla="*/ 441 w 453"/>
                  <a:gd name="T3" fmla="*/ 39 h 71"/>
                  <a:gd name="T4" fmla="*/ 416 w 453"/>
                  <a:gd name="T5" fmla="*/ 42 h 71"/>
                  <a:gd name="T6" fmla="*/ 379 w 453"/>
                  <a:gd name="T7" fmla="*/ 48 h 71"/>
                  <a:gd name="T8" fmla="*/ 334 w 453"/>
                  <a:gd name="T9" fmla="*/ 54 h 71"/>
                  <a:gd name="T10" fmla="*/ 288 w 453"/>
                  <a:gd name="T11" fmla="*/ 59 h 71"/>
                  <a:gd name="T12" fmla="*/ 243 w 453"/>
                  <a:gd name="T13" fmla="*/ 64 h 71"/>
                  <a:gd name="T14" fmla="*/ 205 w 453"/>
                  <a:gd name="T15" fmla="*/ 69 h 71"/>
                  <a:gd name="T16" fmla="*/ 177 w 453"/>
                  <a:gd name="T17" fmla="*/ 70 h 71"/>
                  <a:gd name="T18" fmla="*/ 126 w 453"/>
                  <a:gd name="T19" fmla="*/ 64 h 71"/>
                  <a:gd name="T20" fmla="*/ 66 w 453"/>
                  <a:gd name="T21" fmla="*/ 52 h 71"/>
                  <a:gd name="T22" fmla="*/ 41 w 453"/>
                  <a:gd name="T23" fmla="*/ 46 h 71"/>
                  <a:gd name="T24" fmla="*/ 21 w 453"/>
                  <a:gd name="T25" fmla="*/ 41 h 71"/>
                  <a:gd name="T26" fmla="*/ 6 w 453"/>
                  <a:gd name="T27" fmla="*/ 36 h 71"/>
                  <a:gd name="T28" fmla="*/ 0 w 453"/>
                  <a:gd name="T29" fmla="*/ 34 h 71"/>
                  <a:gd name="T30" fmla="*/ 8 w 453"/>
                  <a:gd name="T31" fmla="*/ 33 h 71"/>
                  <a:gd name="T32" fmla="*/ 32 w 453"/>
                  <a:gd name="T33" fmla="*/ 28 h 71"/>
                  <a:gd name="T34" fmla="*/ 65 w 453"/>
                  <a:gd name="T35" fmla="*/ 23 h 71"/>
                  <a:gd name="T36" fmla="*/ 106 w 453"/>
                  <a:gd name="T37" fmla="*/ 17 h 71"/>
                  <a:gd name="T38" fmla="*/ 149 w 453"/>
                  <a:gd name="T39" fmla="*/ 10 h 71"/>
                  <a:gd name="T40" fmla="*/ 190 w 453"/>
                  <a:gd name="T41" fmla="*/ 5 h 71"/>
                  <a:gd name="T42" fmla="*/ 226 w 453"/>
                  <a:gd name="T43" fmla="*/ 0 h 71"/>
                  <a:gd name="T44" fmla="*/ 252 w 453"/>
                  <a:gd name="T45" fmla="*/ 0 h 71"/>
                  <a:gd name="T46" fmla="*/ 307 w 453"/>
                  <a:gd name="T47" fmla="*/ 5 h 71"/>
                  <a:gd name="T48" fmla="*/ 373 w 453"/>
                  <a:gd name="T49" fmla="*/ 18 h 71"/>
                  <a:gd name="T50" fmla="*/ 403 w 453"/>
                  <a:gd name="T51" fmla="*/ 26 h 71"/>
                  <a:gd name="T52" fmla="*/ 429 w 453"/>
                  <a:gd name="T53" fmla="*/ 32 h 71"/>
                  <a:gd name="T54" fmla="*/ 446 w 453"/>
                  <a:gd name="T55" fmla="*/ 36 h 71"/>
                  <a:gd name="T56" fmla="*/ 452 w 453"/>
                  <a:gd name="T57" fmla="*/ 38 h 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53"/>
                  <a:gd name="T88" fmla="*/ 0 h 71"/>
                  <a:gd name="T89" fmla="*/ 453 w 453"/>
                  <a:gd name="T90" fmla="*/ 71 h 7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53" h="71">
                    <a:moveTo>
                      <a:pt x="452" y="38"/>
                    </a:moveTo>
                    <a:lnTo>
                      <a:pt x="441" y="39"/>
                    </a:lnTo>
                    <a:lnTo>
                      <a:pt x="416" y="42"/>
                    </a:lnTo>
                    <a:lnTo>
                      <a:pt x="379" y="48"/>
                    </a:lnTo>
                    <a:lnTo>
                      <a:pt x="334" y="54"/>
                    </a:lnTo>
                    <a:lnTo>
                      <a:pt x="288" y="59"/>
                    </a:lnTo>
                    <a:lnTo>
                      <a:pt x="243" y="64"/>
                    </a:lnTo>
                    <a:lnTo>
                      <a:pt x="205" y="69"/>
                    </a:lnTo>
                    <a:lnTo>
                      <a:pt x="177" y="70"/>
                    </a:lnTo>
                    <a:lnTo>
                      <a:pt x="126" y="64"/>
                    </a:lnTo>
                    <a:lnTo>
                      <a:pt x="66" y="52"/>
                    </a:lnTo>
                    <a:lnTo>
                      <a:pt x="41" y="46"/>
                    </a:lnTo>
                    <a:lnTo>
                      <a:pt x="21" y="41"/>
                    </a:lnTo>
                    <a:lnTo>
                      <a:pt x="6" y="36"/>
                    </a:lnTo>
                    <a:lnTo>
                      <a:pt x="0" y="34"/>
                    </a:lnTo>
                    <a:lnTo>
                      <a:pt x="8" y="33"/>
                    </a:lnTo>
                    <a:lnTo>
                      <a:pt x="32" y="28"/>
                    </a:lnTo>
                    <a:lnTo>
                      <a:pt x="65" y="23"/>
                    </a:lnTo>
                    <a:lnTo>
                      <a:pt x="106" y="17"/>
                    </a:lnTo>
                    <a:lnTo>
                      <a:pt x="149" y="10"/>
                    </a:lnTo>
                    <a:lnTo>
                      <a:pt x="190" y="5"/>
                    </a:lnTo>
                    <a:lnTo>
                      <a:pt x="226" y="0"/>
                    </a:lnTo>
                    <a:lnTo>
                      <a:pt x="252" y="0"/>
                    </a:lnTo>
                    <a:lnTo>
                      <a:pt x="307" y="5"/>
                    </a:lnTo>
                    <a:lnTo>
                      <a:pt x="373" y="18"/>
                    </a:lnTo>
                    <a:lnTo>
                      <a:pt x="403" y="26"/>
                    </a:lnTo>
                    <a:lnTo>
                      <a:pt x="429" y="32"/>
                    </a:lnTo>
                    <a:lnTo>
                      <a:pt x="446" y="36"/>
                    </a:lnTo>
                    <a:lnTo>
                      <a:pt x="452" y="38"/>
                    </a:lnTo>
                  </a:path>
                </a:pathLst>
              </a:custGeom>
              <a:gradFill rotWithShape="0">
                <a:gsLst>
                  <a:gs pos="0">
                    <a:srgbClr val="FDA4B5"/>
                  </a:gs>
                  <a:gs pos="100000">
                    <a:srgbClr val="E393A3"/>
                  </a:gs>
                </a:gsLst>
                <a:path path="rect">
                  <a:fillToRect r="100000" b="100000"/>
                </a:path>
              </a:gradFill>
              <a:ln w="12700" cap="rnd">
                <a:solidFill>
                  <a:srgbClr val="000000"/>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477" name="Oval 154"/>
              <p:cNvSpPr>
                <a:spLocks noChangeArrowheads="1"/>
              </p:cNvSpPr>
              <p:nvPr/>
            </p:nvSpPr>
            <p:spPr bwMode="auto">
              <a:xfrm>
                <a:off x="4750" y="3201"/>
                <a:ext cx="69" cy="8"/>
              </a:xfrm>
              <a:prstGeom prst="ellipse">
                <a:avLst/>
              </a:prstGeom>
              <a:solidFill>
                <a:srgbClr val="DDDDDD"/>
              </a:solidFill>
              <a:ln w="12700">
                <a:solidFill>
                  <a:srgbClr val="BBBBBB"/>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grpSp>
        <p:sp>
          <p:nvSpPr>
            <p:cNvPr id="44209" name="Freeform 155"/>
            <p:cNvSpPr>
              <a:spLocks/>
            </p:cNvSpPr>
            <p:nvPr/>
          </p:nvSpPr>
          <p:spPr bwMode="auto">
            <a:xfrm>
              <a:off x="4588" y="2385"/>
              <a:ext cx="45" cy="176"/>
            </a:xfrm>
            <a:custGeom>
              <a:avLst/>
              <a:gdLst>
                <a:gd name="T0" fmla="*/ 44 w 45"/>
                <a:gd name="T1" fmla="*/ 0 h 176"/>
                <a:gd name="T2" fmla="*/ 20 w 45"/>
                <a:gd name="T3" fmla="*/ 49 h 176"/>
                <a:gd name="T4" fmla="*/ 5 w 45"/>
                <a:gd name="T5" fmla="*/ 88 h 176"/>
                <a:gd name="T6" fmla="*/ 0 w 45"/>
                <a:gd name="T7" fmla="*/ 119 h 176"/>
                <a:gd name="T8" fmla="*/ 0 w 45"/>
                <a:gd name="T9" fmla="*/ 142 h 176"/>
                <a:gd name="T10" fmla="*/ 12 w 45"/>
                <a:gd name="T11" fmla="*/ 168 h 176"/>
                <a:gd name="T12" fmla="*/ 21 w 45"/>
                <a:gd name="T13" fmla="*/ 175 h 176"/>
                <a:gd name="T14" fmla="*/ 0 60000 65536"/>
                <a:gd name="T15" fmla="*/ 0 60000 65536"/>
                <a:gd name="T16" fmla="*/ 0 60000 65536"/>
                <a:gd name="T17" fmla="*/ 0 60000 65536"/>
                <a:gd name="T18" fmla="*/ 0 60000 65536"/>
                <a:gd name="T19" fmla="*/ 0 60000 65536"/>
                <a:gd name="T20" fmla="*/ 0 60000 65536"/>
                <a:gd name="T21" fmla="*/ 0 w 45"/>
                <a:gd name="T22" fmla="*/ 0 h 176"/>
                <a:gd name="T23" fmla="*/ 45 w 45"/>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176">
                  <a:moveTo>
                    <a:pt x="44" y="0"/>
                  </a:moveTo>
                  <a:lnTo>
                    <a:pt x="20" y="49"/>
                  </a:lnTo>
                  <a:lnTo>
                    <a:pt x="5" y="88"/>
                  </a:lnTo>
                  <a:lnTo>
                    <a:pt x="0" y="119"/>
                  </a:lnTo>
                  <a:lnTo>
                    <a:pt x="0" y="142"/>
                  </a:lnTo>
                  <a:lnTo>
                    <a:pt x="12" y="168"/>
                  </a:lnTo>
                  <a:lnTo>
                    <a:pt x="21" y="175"/>
                  </a:lnTo>
                </a:path>
              </a:pathLst>
            </a:custGeom>
            <a:noFill/>
            <a:ln w="28575" cap="rnd">
              <a:solidFill>
                <a:srgbClr val="FF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10" name="Freeform 156"/>
            <p:cNvSpPr>
              <a:spLocks/>
            </p:cNvSpPr>
            <p:nvPr/>
          </p:nvSpPr>
          <p:spPr bwMode="auto">
            <a:xfrm>
              <a:off x="4487" y="2165"/>
              <a:ext cx="45" cy="125"/>
            </a:xfrm>
            <a:custGeom>
              <a:avLst/>
              <a:gdLst>
                <a:gd name="T0" fmla="*/ 22 w 45"/>
                <a:gd name="T1" fmla="*/ 124 h 125"/>
                <a:gd name="T2" fmla="*/ 4 w 45"/>
                <a:gd name="T3" fmla="*/ 86 h 125"/>
                <a:gd name="T4" fmla="*/ 0 w 45"/>
                <a:gd name="T5" fmla="*/ 47 h 125"/>
                <a:gd name="T6" fmla="*/ 12 w 45"/>
                <a:gd name="T7" fmla="*/ 16 h 125"/>
                <a:gd name="T8" fmla="*/ 44 w 45"/>
                <a:gd name="T9" fmla="*/ 0 h 125"/>
                <a:gd name="T10" fmla="*/ 0 60000 65536"/>
                <a:gd name="T11" fmla="*/ 0 60000 65536"/>
                <a:gd name="T12" fmla="*/ 0 60000 65536"/>
                <a:gd name="T13" fmla="*/ 0 60000 65536"/>
                <a:gd name="T14" fmla="*/ 0 60000 65536"/>
                <a:gd name="T15" fmla="*/ 0 w 45"/>
                <a:gd name="T16" fmla="*/ 0 h 125"/>
                <a:gd name="T17" fmla="*/ 45 w 45"/>
                <a:gd name="T18" fmla="*/ 125 h 125"/>
              </a:gdLst>
              <a:ahLst/>
              <a:cxnLst>
                <a:cxn ang="T10">
                  <a:pos x="T0" y="T1"/>
                </a:cxn>
                <a:cxn ang="T11">
                  <a:pos x="T2" y="T3"/>
                </a:cxn>
                <a:cxn ang="T12">
                  <a:pos x="T4" y="T5"/>
                </a:cxn>
                <a:cxn ang="T13">
                  <a:pos x="T6" y="T7"/>
                </a:cxn>
                <a:cxn ang="T14">
                  <a:pos x="T8" y="T9"/>
                </a:cxn>
              </a:cxnLst>
              <a:rect l="T15" t="T16" r="T17" b="T18"/>
              <a:pathLst>
                <a:path w="45" h="125">
                  <a:moveTo>
                    <a:pt x="22" y="124"/>
                  </a:moveTo>
                  <a:lnTo>
                    <a:pt x="4" y="86"/>
                  </a:lnTo>
                  <a:lnTo>
                    <a:pt x="0" y="47"/>
                  </a:lnTo>
                  <a:lnTo>
                    <a:pt x="12" y="16"/>
                  </a:lnTo>
                  <a:lnTo>
                    <a:pt x="44" y="0"/>
                  </a:lnTo>
                </a:path>
              </a:pathLst>
            </a:custGeom>
            <a:noFill/>
            <a:ln w="28575" cap="rnd">
              <a:solidFill>
                <a:srgbClr val="FF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11" name="Rectangle 157"/>
            <p:cNvSpPr>
              <a:spLocks noChangeArrowheads="1"/>
            </p:cNvSpPr>
            <p:nvPr/>
          </p:nvSpPr>
          <p:spPr bwMode="auto">
            <a:xfrm>
              <a:off x="209" y="1580"/>
              <a:ext cx="688"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225" tIns="11112" rIns="22225" bIns="11112">
              <a:spAutoFit/>
            </a:bodyPr>
            <a:lstStyle/>
            <a:p>
              <a:pPr algn="ctr" defTabSz="854075" eaLnBrk="0" fontAlgn="base" hangingPunct="0">
                <a:lnSpc>
                  <a:spcPts val="1700"/>
                </a:lnSpc>
                <a:spcBef>
                  <a:spcPct val="0"/>
                </a:spcBef>
                <a:spcAft>
                  <a:spcPct val="0"/>
                </a:spcAft>
              </a:pPr>
              <a:endParaRPr lang="en-US" sz="1600">
                <a:solidFill>
                  <a:srgbClr val="0079BC"/>
                </a:solidFill>
                <a:ea typeface="ＭＳ Ｐゴシック" charset="0"/>
              </a:endParaRPr>
            </a:p>
            <a:p>
              <a:pPr algn="ctr" defTabSz="854075" eaLnBrk="0" fontAlgn="base" hangingPunct="0">
                <a:lnSpc>
                  <a:spcPts val="1700"/>
                </a:lnSpc>
                <a:spcBef>
                  <a:spcPct val="0"/>
                </a:spcBef>
                <a:spcAft>
                  <a:spcPct val="0"/>
                </a:spcAft>
              </a:pPr>
              <a:r>
                <a:rPr lang="en-US" sz="1600">
                  <a:solidFill>
                    <a:srgbClr val="0079BC"/>
                  </a:solidFill>
                  <a:ea typeface="ＭＳ Ｐゴシック" charset="0"/>
                </a:rPr>
                <a:t>Epithélium</a:t>
              </a:r>
            </a:p>
            <a:p>
              <a:pPr algn="ctr" defTabSz="854075" eaLnBrk="0" fontAlgn="base" hangingPunct="0">
                <a:lnSpc>
                  <a:spcPts val="1700"/>
                </a:lnSpc>
                <a:spcBef>
                  <a:spcPct val="0"/>
                </a:spcBef>
                <a:spcAft>
                  <a:spcPct val="0"/>
                </a:spcAft>
              </a:pPr>
              <a:r>
                <a:rPr lang="en-US" sz="1600">
                  <a:solidFill>
                    <a:srgbClr val="0079BC"/>
                  </a:solidFill>
                  <a:ea typeface="ＭＳ Ｐゴシック" charset="0"/>
                </a:rPr>
                <a:t>bronchique</a:t>
              </a:r>
            </a:p>
          </p:txBody>
        </p:sp>
        <p:sp>
          <p:nvSpPr>
            <p:cNvPr id="44212" name="Rectangle 158"/>
            <p:cNvSpPr>
              <a:spLocks noChangeArrowheads="1"/>
            </p:cNvSpPr>
            <p:nvPr/>
          </p:nvSpPr>
          <p:spPr bwMode="auto">
            <a:xfrm>
              <a:off x="5087" y="2436"/>
              <a:ext cx="29"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225" tIns="11112" rIns="22225" bIns="11112">
              <a:spAutoFit/>
            </a:bodyPr>
            <a:lstStyle/>
            <a:p>
              <a:pPr algn="ctr" defTabSz="854075" eaLnBrk="0" fontAlgn="base" hangingPunct="0">
                <a:lnSpc>
                  <a:spcPts val="1700"/>
                </a:lnSpc>
                <a:spcBef>
                  <a:spcPct val="0"/>
                </a:spcBef>
                <a:spcAft>
                  <a:spcPct val="0"/>
                </a:spcAft>
              </a:pPr>
              <a:endParaRPr lang="fr-FR">
                <a:solidFill>
                  <a:srgbClr val="0079BC"/>
                </a:solidFill>
                <a:ea typeface="ＭＳ Ｐゴシック" charset="0"/>
              </a:endParaRPr>
            </a:p>
          </p:txBody>
        </p:sp>
        <p:sp>
          <p:nvSpPr>
            <p:cNvPr id="44213" name="Rectangle 159"/>
            <p:cNvSpPr>
              <a:spLocks noChangeArrowheads="1"/>
            </p:cNvSpPr>
            <p:nvPr/>
          </p:nvSpPr>
          <p:spPr bwMode="auto">
            <a:xfrm>
              <a:off x="3791" y="2925"/>
              <a:ext cx="755"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225" tIns="11112" rIns="22225" bIns="11112">
              <a:spAutoFit/>
            </a:bodyPr>
            <a:lstStyle/>
            <a:p>
              <a:pPr defTabSz="854075" eaLnBrk="0" fontAlgn="base" hangingPunct="0">
                <a:lnSpc>
                  <a:spcPts val="1700"/>
                </a:lnSpc>
                <a:spcBef>
                  <a:spcPct val="0"/>
                </a:spcBef>
                <a:spcAft>
                  <a:spcPct val="0"/>
                </a:spcAft>
              </a:pPr>
              <a:r>
                <a:rPr lang="en-US" sz="1600">
                  <a:solidFill>
                    <a:srgbClr val="0079BC"/>
                  </a:solidFill>
                  <a:ea typeface="ＭＳ Ｐゴシック" charset="0"/>
                </a:rPr>
                <a:t>Muscle lisse</a:t>
              </a:r>
            </a:p>
          </p:txBody>
        </p:sp>
        <p:sp>
          <p:nvSpPr>
            <p:cNvPr id="44214" name="Rectangle 160"/>
            <p:cNvSpPr>
              <a:spLocks noChangeArrowheads="1"/>
            </p:cNvSpPr>
            <p:nvPr/>
          </p:nvSpPr>
          <p:spPr bwMode="auto">
            <a:xfrm>
              <a:off x="262" y="2623"/>
              <a:ext cx="576" cy="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225" tIns="11112" rIns="22225" bIns="11112">
              <a:spAutoFit/>
            </a:bodyPr>
            <a:lstStyle/>
            <a:p>
              <a:pPr algn="ctr" defTabSz="854075" eaLnBrk="0" fontAlgn="base" hangingPunct="0">
                <a:lnSpc>
                  <a:spcPts val="1700"/>
                </a:lnSpc>
                <a:spcBef>
                  <a:spcPct val="0"/>
                </a:spcBef>
                <a:spcAft>
                  <a:spcPct val="0"/>
                </a:spcAft>
              </a:pPr>
              <a:r>
                <a:rPr lang="en-US" sz="1600">
                  <a:solidFill>
                    <a:srgbClr val="0079BC"/>
                  </a:solidFill>
                  <a:ea typeface="ＭＳ Ｐゴシック" charset="0"/>
                </a:rPr>
                <a:t>Vaisseau</a:t>
              </a:r>
              <a:br>
                <a:rPr lang="en-US" sz="1600">
                  <a:solidFill>
                    <a:srgbClr val="0079BC"/>
                  </a:solidFill>
                  <a:ea typeface="ＭＳ Ｐゴシック" charset="0"/>
                </a:rPr>
              </a:br>
              <a:r>
                <a:rPr lang="en-US" sz="1600">
                  <a:solidFill>
                    <a:srgbClr val="0079BC"/>
                  </a:solidFill>
                  <a:ea typeface="ＭＳ Ｐゴシック" charset="0"/>
                </a:rPr>
                <a:t>sanguin</a:t>
              </a:r>
            </a:p>
          </p:txBody>
        </p:sp>
        <p:grpSp>
          <p:nvGrpSpPr>
            <p:cNvPr id="5" name="Group 161"/>
            <p:cNvGrpSpPr>
              <a:grpSpLocks/>
            </p:cNvGrpSpPr>
            <p:nvPr/>
          </p:nvGrpSpPr>
          <p:grpSpPr bwMode="auto">
            <a:xfrm>
              <a:off x="715" y="1137"/>
              <a:ext cx="3991" cy="1439"/>
              <a:chOff x="715" y="1137"/>
              <a:chExt cx="3991" cy="1439"/>
            </a:xfrm>
          </p:grpSpPr>
          <p:sp>
            <p:nvSpPr>
              <p:cNvPr id="44230" name="Freeform 162"/>
              <p:cNvSpPr>
                <a:spLocks/>
              </p:cNvSpPr>
              <p:nvPr/>
            </p:nvSpPr>
            <p:spPr bwMode="auto">
              <a:xfrm>
                <a:off x="2798" y="1228"/>
                <a:ext cx="139" cy="324"/>
              </a:xfrm>
              <a:custGeom>
                <a:avLst/>
                <a:gdLst>
                  <a:gd name="T0" fmla="*/ 69 w 139"/>
                  <a:gd name="T1" fmla="*/ 0 h 324"/>
                  <a:gd name="T2" fmla="*/ 101 w 139"/>
                  <a:gd name="T3" fmla="*/ 0 h 324"/>
                  <a:gd name="T4" fmla="*/ 128 w 139"/>
                  <a:gd name="T5" fmla="*/ 11 h 324"/>
                  <a:gd name="T6" fmla="*/ 138 w 139"/>
                  <a:gd name="T7" fmla="*/ 37 h 324"/>
                  <a:gd name="T8" fmla="*/ 138 w 139"/>
                  <a:gd name="T9" fmla="*/ 286 h 324"/>
                  <a:gd name="T10" fmla="*/ 128 w 139"/>
                  <a:gd name="T11" fmla="*/ 311 h 324"/>
                  <a:gd name="T12" fmla="*/ 101 w 139"/>
                  <a:gd name="T13" fmla="*/ 323 h 324"/>
                  <a:gd name="T14" fmla="*/ 37 w 139"/>
                  <a:gd name="T15" fmla="*/ 323 h 324"/>
                  <a:gd name="T16" fmla="*/ 10 w 139"/>
                  <a:gd name="T17" fmla="*/ 311 h 324"/>
                  <a:gd name="T18" fmla="*/ 0 w 139"/>
                  <a:gd name="T19" fmla="*/ 286 h 324"/>
                  <a:gd name="T20" fmla="*/ 0 w 139"/>
                  <a:gd name="T21" fmla="*/ 37 h 324"/>
                  <a:gd name="T22" fmla="*/ 10 w 139"/>
                  <a:gd name="T23" fmla="*/ 11 h 324"/>
                  <a:gd name="T24" fmla="*/ 37 w 139"/>
                  <a:gd name="T25" fmla="*/ 0 h 324"/>
                  <a:gd name="T26" fmla="*/ 69 w 139"/>
                  <a:gd name="T27" fmla="*/ 0 h 3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9"/>
                  <a:gd name="T43" fmla="*/ 0 h 324"/>
                  <a:gd name="T44" fmla="*/ 139 w 139"/>
                  <a:gd name="T45" fmla="*/ 324 h 3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9" h="324">
                    <a:moveTo>
                      <a:pt x="69" y="0"/>
                    </a:moveTo>
                    <a:lnTo>
                      <a:pt x="101" y="0"/>
                    </a:lnTo>
                    <a:lnTo>
                      <a:pt x="128" y="11"/>
                    </a:lnTo>
                    <a:lnTo>
                      <a:pt x="138" y="37"/>
                    </a:lnTo>
                    <a:lnTo>
                      <a:pt x="138" y="286"/>
                    </a:lnTo>
                    <a:lnTo>
                      <a:pt x="128" y="311"/>
                    </a:lnTo>
                    <a:lnTo>
                      <a:pt x="101" y="323"/>
                    </a:lnTo>
                    <a:lnTo>
                      <a:pt x="37" y="323"/>
                    </a:lnTo>
                    <a:lnTo>
                      <a:pt x="10" y="311"/>
                    </a:lnTo>
                    <a:lnTo>
                      <a:pt x="0" y="286"/>
                    </a:lnTo>
                    <a:lnTo>
                      <a:pt x="0" y="37"/>
                    </a:lnTo>
                    <a:lnTo>
                      <a:pt x="10" y="11"/>
                    </a:lnTo>
                    <a:lnTo>
                      <a:pt x="37" y="0"/>
                    </a:lnTo>
                    <a:lnTo>
                      <a:pt x="69" y="0"/>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31" name="Freeform 163"/>
              <p:cNvSpPr>
                <a:spLocks/>
              </p:cNvSpPr>
              <p:nvPr/>
            </p:nvSpPr>
            <p:spPr bwMode="auto">
              <a:xfrm>
                <a:off x="2798" y="1228"/>
                <a:ext cx="145" cy="330"/>
              </a:xfrm>
              <a:custGeom>
                <a:avLst/>
                <a:gdLst>
                  <a:gd name="T0" fmla="*/ 72 w 145"/>
                  <a:gd name="T1" fmla="*/ 0 h 330"/>
                  <a:gd name="T2" fmla="*/ 106 w 145"/>
                  <a:gd name="T3" fmla="*/ 0 h 330"/>
                  <a:gd name="T4" fmla="*/ 133 w 145"/>
                  <a:gd name="T5" fmla="*/ 11 h 330"/>
                  <a:gd name="T6" fmla="*/ 144 w 145"/>
                  <a:gd name="T7" fmla="*/ 38 h 330"/>
                  <a:gd name="T8" fmla="*/ 144 w 145"/>
                  <a:gd name="T9" fmla="*/ 291 h 330"/>
                  <a:gd name="T10" fmla="*/ 133 w 145"/>
                  <a:gd name="T11" fmla="*/ 317 h 330"/>
                  <a:gd name="T12" fmla="*/ 106 w 145"/>
                  <a:gd name="T13" fmla="*/ 329 h 330"/>
                  <a:gd name="T14" fmla="*/ 38 w 145"/>
                  <a:gd name="T15" fmla="*/ 329 h 330"/>
                  <a:gd name="T16" fmla="*/ 11 w 145"/>
                  <a:gd name="T17" fmla="*/ 317 h 330"/>
                  <a:gd name="T18" fmla="*/ 0 w 145"/>
                  <a:gd name="T19" fmla="*/ 291 h 330"/>
                  <a:gd name="T20" fmla="*/ 0 w 145"/>
                  <a:gd name="T21" fmla="*/ 38 h 330"/>
                  <a:gd name="T22" fmla="*/ 11 w 145"/>
                  <a:gd name="T23" fmla="*/ 11 h 330"/>
                  <a:gd name="T24" fmla="*/ 38 w 145"/>
                  <a:gd name="T25" fmla="*/ 0 h 330"/>
                  <a:gd name="T26" fmla="*/ 72 w 145"/>
                  <a:gd name="T27" fmla="*/ 0 h 3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5"/>
                  <a:gd name="T43" fmla="*/ 0 h 330"/>
                  <a:gd name="T44" fmla="*/ 145 w 145"/>
                  <a:gd name="T45" fmla="*/ 330 h 3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5" h="330">
                    <a:moveTo>
                      <a:pt x="72" y="0"/>
                    </a:moveTo>
                    <a:lnTo>
                      <a:pt x="106" y="0"/>
                    </a:lnTo>
                    <a:lnTo>
                      <a:pt x="133" y="11"/>
                    </a:lnTo>
                    <a:lnTo>
                      <a:pt x="144" y="38"/>
                    </a:lnTo>
                    <a:lnTo>
                      <a:pt x="144" y="291"/>
                    </a:lnTo>
                    <a:lnTo>
                      <a:pt x="133" y="317"/>
                    </a:lnTo>
                    <a:lnTo>
                      <a:pt x="106" y="329"/>
                    </a:lnTo>
                    <a:lnTo>
                      <a:pt x="38" y="329"/>
                    </a:lnTo>
                    <a:lnTo>
                      <a:pt x="11" y="317"/>
                    </a:lnTo>
                    <a:lnTo>
                      <a:pt x="0" y="291"/>
                    </a:lnTo>
                    <a:lnTo>
                      <a:pt x="0" y="38"/>
                    </a:lnTo>
                    <a:lnTo>
                      <a:pt x="11" y="11"/>
                    </a:lnTo>
                    <a:lnTo>
                      <a:pt x="38" y="0"/>
                    </a:lnTo>
                    <a:lnTo>
                      <a:pt x="72" y="0"/>
                    </a:lnTo>
                  </a:path>
                </a:pathLst>
              </a:custGeom>
              <a:gradFill rotWithShape="0">
                <a:gsLst>
                  <a:gs pos="0">
                    <a:srgbClr val="FF99FF"/>
                  </a:gs>
                  <a:gs pos="100000">
                    <a:srgbClr val="4C2E4C"/>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32" name="Freeform 164"/>
              <p:cNvSpPr>
                <a:spLocks/>
              </p:cNvSpPr>
              <p:nvPr/>
            </p:nvSpPr>
            <p:spPr bwMode="auto">
              <a:xfrm>
                <a:off x="2938" y="1235"/>
                <a:ext cx="145" cy="325"/>
              </a:xfrm>
              <a:custGeom>
                <a:avLst/>
                <a:gdLst>
                  <a:gd name="T0" fmla="*/ 74 w 145"/>
                  <a:gd name="T1" fmla="*/ 0 h 325"/>
                  <a:gd name="T2" fmla="*/ 106 w 145"/>
                  <a:gd name="T3" fmla="*/ 0 h 325"/>
                  <a:gd name="T4" fmla="*/ 132 w 145"/>
                  <a:gd name="T5" fmla="*/ 12 h 325"/>
                  <a:gd name="T6" fmla="*/ 144 w 145"/>
                  <a:gd name="T7" fmla="*/ 40 h 325"/>
                  <a:gd name="T8" fmla="*/ 138 w 145"/>
                  <a:gd name="T9" fmla="*/ 286 h 325"/>
                  <a:gd name="T10" fmla="*/ 127 w 145"/>
                  <a:gd name="T11" fmla="*/ 312 h 325"/>
                  <a:gd name="T12" fmla="*/ 100 w 145"/>
                  <a:gd name="T13" fmla="*/ 324 h 325"/>
                  <a:gd name="T14" fmla="*/ 38 w 145"/>
                  <a:gd name="T15" fmla="*/ 323 h 325"/>
                  <a:gd name="T16" fmla="*/ 11 w 145"/>
                  <a:gd name="T17" fmla="*/ 310 h 325"/>
                  <a:gd name="T18" fmla="*/ 0 w 145"/>
                  <a:gd name="T19" fmla="*/ 283 h 325"/>
                  <a:gd name="T20" fmla="*/ 4 w 145"/>
                  <a:gd name="T21" fmla="*/ 37 h 325"/>
                  <a:gd name="T22" fmla="*/ 16 w 145"/>
                  <a:gd name="T23" fmla="*/ 11 h 325"/>
                  <a:gd name="T24" fmla="*/ 43 w 145"/>
                  <a:gd name="T25" fmla="*/ 0 h 325"/>
                  <a:gd name="T26" fmla="*/ 74 w 145"/>
                  <a:gd name="T27" fmla="*/ 0 h 3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5"/>
                  <a:gd name="T43" fmla="*/ 0 h 325"/>
                  <a:gd name="T44" fmla="*/ 145 w 145"/>
                  <a:gd name="T45" fmla="*/ 325 h 3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5" h="325">
                    <a:moveTo>
                      <a:pt x="74" y="0"/>
                    </a:moveTo>
                    <a:lnTo>
                      <a:pt x="106" y="0"/>
                    </a:lnTo>
                    <a:lnTo>
                      <a:pt x="132" y="12"/>
                    </a:lnTo>
                    <a:lnTo>
                      <a:pt x="144" y="40"/>
                    </a:lnTo>
                    <a:lnTo>
                      <a:pt x="138" y="286"/>
                    </a:lnTo>
                    <a:lnTo>
                      <a:pt x="127" y="312"/>
                    </a:lnTo>
                    <a:lnTo>
                      <a:pt x="100" y="324"/>
                    </a:lnTo>
                    <a:lnTo>
                      <a:pt x="38" y="323"/>
                    </a:lnTo>
                    <a:lnTo>
                      <a:pt x="11" y="310"/>
                    </a:lnTo>
                    <a:lnTo>
                      <a:pt x="0" y="283"/>
                    </a:lnTo>
                    <a:lnTo>
                      <a:pt x="4" y="37"/>
                    </a:lnTo>
                    <a:lnTo>
                      <a:pt x="16" y="11"/>
                    </a:lnTo>
                    <a:lnTo>
                      <a:pt x="43" y="0"/>
                    </a:lnTo>
                    <a:lnTo>
                      <a:pt x="74" y="0"/>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33" name="Freeform 165"/>
              <p:cNvSpPr>
                <a:spLocks/>
              </p:cNvSpPr>
              <p:nvPr/>
            </p:nvSpPr>
            <p:spPr bwMode="auto">
              <a:xfrm>
                <a:off x="2938" y="1235"/>
                <a:ext cx="149" cy="331"/>
              </a:xfrm>
              <a:custGeom>
                <a:avLst/>
                <a:gdLst>
                  <a:gd name="T0" fmla="*/ 75 w 149"/>
                  <a:gd name="T1" fmla="*/ 0 h 331"/>
                  <a:gd name="T2" fmla="*/ 109 w 149"/>
                  <a:gd name="T3" fmla="*/ 0 h 331"/>
                  <a:gd name="T4" fmla="*/ 136 w 149"/>
                  <a:gd name="T5" fmla="*/ 12 h 331"/>
                  <a:gd name="T6" fmla="*/ 148 w 149"/>
                  <a:gd name="T7" fmla="*/ 41 h 331"/>
                  <a:gd name="T8" fmla="*/ 142 w 149"/>
                  <a:gd name="T9" fmla="*/ 291 h 331"/>
                  <a:gd name="T10" fmla="*/ 130 w 149"/>
                  <a:gd name="T11" fmla="*/ 318 h 331"/>
                  <a:gd name="T12" fmla="*/ 102 w 149"/>
                  <a:gd name="T13" fmla="*/ 330 h 331"/>
                  <a:gd name="T14" fmla="*/ 39 w 149"/>
                  <a:gd name="T15" fmla="*/ 329 h 331"/>
                  <a:gd name="T16" fmla="*/ 11 w 149"/>
                  <a:gd name="T17" fmla="*/ 316 h 331"/>
                  <a:gd name="T18" fmla="*/ 0 w 149"/>
                  <a:gd name="T19" fmla="*/ 288 h 331"/>
                  <a:gd name="T20" fmla="*/ 4 w 149"/>
                  <a:gd name="T21" fmla="*/ 38 h 331"/>
                  <a:gd name="T22" fmla="*/ 17 w 149"/>
                  <a:gd name="T23" fmla="*/ 11 h 331"/>
                  <a:gd name="T24" fmla="*/ 45 w 149"/>
                  <a:gd name="T25" fmla="*/ 0 h 331"/>
                  <a:gd name="T26" fmla="*/ 75 w 149"/>
                  <a:gd name="T27" fmla="*/ 0 h 3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9"/>
                  <a:gd name="T43" fmla="*/ 0 h 331"/>
                  <a:gd name="T44" fmla="*/ 149 w 149"/>
                  <a:gd name="T45" fmla="*/ 331 h 3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9" h="331">
                    <a:moveTo>
                      <a:pt x="75" y="0"/>
                    </a:moveTo>
                    <a:lnTo>
                      <a:pt x="109" y="0"/>
                    </a:lnTo>
                    <a:lnTo>
                      <a:pt x="136" y="12"/>
                    </a:lnTo>
                    <a:lnTo>
                      <a:pt x="148" y="41"/>
                    </a:lnTo>
                    <a:lnTo>
                      <a:pt x="142" y="291"/>
                    </a:lnTo>
                    <a:lnTo>
                      <a:pt x="130" y="318"/>
                    </a:lnTo>
                    <a:lnTo>
                      <a:pt x="102" y="330"/>
                    </a:lnTo>
                    <a:lnTo>
                      <a:pt x="39" y="329"/>
                    </a:lnTo>
                    <a:lnTo>
                      <a:pt x="11" y="316"/>
                    </a:lnTo>
                    <a:lnTo>
                      <a:pt x="0" y="288"/>
                    </a:lnTo>
                    <a:lnTo>
                      <a:pt x="4" y="38"/>
                    </a:lnTo>
                    <a:lnTo>
                      <a:pt x="17" y="11"/>
                    </a:lnTo>
                    <a:lnTo>
                      <a:pt x="45" y="0"/>
                    </a:lnTo>
                    <a:lnTo>
                      <a:pt x="75" y="0"/>
                    </a:lnTo>
                  </a:path>
                </a:pathLst>
              </a:custGeom>
              <a:gradFill rotWithShape="0">
                <a:gsLst>
                  <a:gs pos="0">
                    <a:srgbClr val="FF99FF"/>
                  </a:gs>
                  <a:gs pos="100000">
                    <a:srgbClr val="4C2E4C"/>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34" name="Freeform 166"/>
              <p:cNvSpPr>
                <a:spLocks/>
              </p:cNvSpPr>
              <p:nvPr/>
            </p:nvSpPr>
            <p:spPr bwMode="auto">
              <a:xfrm>
                <a:off x="3081" y="1241"/>
                <a:ext cx="147" cy="325"/>
              </a:xfrm>
              <a:custGeom>
                <a:avLst/>
                <a:gdLst>
                  <a:gd name="T0" fmla="*/ 78 w 147"/>
                  <a:gd name="T1" fmla="*/ 0 h 325"/>
                  <a:gd name="T2" fmla="*/ 108 w 147"/>
                  <a:gd name="T3" fmla="*/ 1 h 325"/>
                  <a:gd name="T4" fmla="*/ 136 w 147"/>
                  <a:gd name="T5" fmla="*/ 14 h 325"/>
                  <a:gd name="T6" fmla="*/ 146 w 147"/>
                  <a:gd name="T7" fmla="*/ 42 h 325"/>
                  <a:gd name="T8" fmla="*/ 137 w 147"/>
                  <a:gd name="T9" fmla="*/ 287 h 325"/>
                  <a:gd name="T10" fmla="*/ 125 w 147"/>
                  <a:gd name="T11" fmla="*/ 313 h 325"/>
                  <a:gd name="T12" fmla="*/ 98 w 147"/>
                  <a:gd name="T13" fmla="*/ 324 h 325"/>
                  <a:gd name="T14" fmla="*/ 37 w 147"/>
                  <a:gd name="T15" fmla="*/ 322 h 325"/>
                  <a:gd name="T16" fmla="*/ 10 w 147"/>
                  <a:gd name="T17" fmla="*/ 309 h 325"/>
                  <a:gd name="T18" fmla="*/ 0 w 147"/>
                  <a:gd name="T19" fmla="*/ 281 h 325"/>
                  <a:gd name="T20" fmla="*/ 8 w 147"/>
                  <a:gd name="T21" fmla="*/ 36 h 325"/>
                  <a:gd name="T22" fmla="*/ 20 w 147"/>
                  <a:gd name="T23" fmla="*/ 10 h 325"/>
                  <a:gd name="T24" fmla="*/ 47 w 147"/>
                  <a:gd name="T25" fmla="*/ 0 h 325"/>
                  <a:gd name="T26" fmla="*/ 78 w 147"/>
                  <a:gd name="T27" fmla="*/ 0 h 3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325"/>
                  <a:gd name="T44" fmla="*/ 147 w 147"/>
                  <a:gd name="T45" fmla="*/ 325 h 3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325">
                    <a:moveTo>
                      <a:pt x="78" y="0"/>
                    </a:moveTo>
                    <a:lnTo>
                      <a:pt x="108" y="1"/>
                    </a:lnTo>
                    <a:lnTo>
                      <a:pt x="136" y="14"/>
                    </a:lnTo>
                    <a:lnTo>
                      <a:pt x="146" y="42"/>
                    </a:lnTo>
                    <a:lnTo>
                      <a:pt x="137" y="287"/>
                    </a:lnTo>
                    <a:lnTo>
                      <a:pt x="125" y="313"/>
                    </a:lnTo>
                    <a:lnTo>
                      <a:pt x="98" y="324"/>
                    </a:lnTo>
                    <a:lnTo>
                      <a:pt x="37" y="322"/>
                    </a:lnTo>
                    <a:lnTo>
                      <a:pt x="10" y="309"/>
                    </a:lnTo>
                    <a:lnTo>
                      <a:pt x="0" y="281"/>
                    </a:lnTo>
                    <a:lnTo>
                      <a:pt x="8" y="36"/>
                    </a:lnTo>
                    <a:lnTo>
                      <a:pt x="20" y="10"/>
                    </a:lnTo>
                    <a:lnTo>
                      <a:pt x="47" y="0"/>
                    </a:lnTo>
                    <a:lnTo>
                      <a:pt x="78" y="0"/>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35" name="Freeform 167"/>
              <p:cNvSpPr>
                <a:spLocks/>
              </p:cNvSpPr>
              <p:nvPr/>
            </p:nvSpPr>
            <p:spPr bwMode="auto">
              <a:xfrm>
                <a:off x="3081" y="1241"/>
                <a:ext cx="155" cy="332"/>
              </a:xfrm>
              <a:custGeom>
                <a:avLst/>
                <a:gdLst>
                  <a:gd name="T0" fmla="*/ 83 w 155"/>
                  <a:gd name="T1" fmla="*/ 0 h 332"/>
                  <a:gd name="T2" fmla="*/ 114 w 155"/>
                  <a:gd name="T3" fmla="*/ 1 h 332"/>
                  <a:gd name="T4" fmla="*/ 143 w 155"/>
                  <a:gd name="T5" fmla="*/ 15 h 332"/>
                  <a:gd name="T6" fmla="*/ 154 w 155"/>
                  <a:gd name="T7" fmla="*/ 43 h 332"/>
                  <a:gd name="T8" fmla="*/ 144 w 155"/>
                  <a:gd name="T9" fmla="*/ 293 h 332"/>
                  <a:gd name="T10" fmla="*/ 132 w 155"/>
                  <a:gd name="T11" fmla="*/ 320 h 332"/>
                  <a:gd name="T12" fmla="*/ 103 w 155"/>
                  <a:gd name="T13" fmla="*/ 331 h 332"/>
                  <a:gd name="T14" fmla="*/ 39 w 155"/>
                  <a:gd name="T15" fmla="*/ 329 h 332"/>
                  <a:gd name="T16" fmla="*/ 11 w 155"/>
                  <a:gd name="T17" fmla="*/ 315 h 332"/>
                  <a:gd name="T18" fmla="*/ 0 w 155"/>
                  <a:gd name="T19" fmla="*/ 287 h 332"/>
                  <a:gd name="T20" fmla="*/ 9 w 155"/>
                  <a:gd name="T21" fmla="*/ 37 h 332"/>
                  <a:gd name="T22" fmla="*/ 21 w 155"/>
                  <a:gd name="T23" fmla="*/ 10 h 332"/>
                  <a:gd name="T24" fmla="*/ 50 w 155"/>
                  <a:gd name="T25" fmla="*/ 0 h 332"/>
                  <a:gd name="T26" fmla="*/ 83 w 155"/>
                  <a:gd name="T27" fmla="*/ 0 h 3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
                  <a:gd name="T43" fmla="*/ 0 h 332"/>
                  <a:gd name="T44" fmla="*/ 155 w 155"/>
                  <a:gd name="T45" fmla="*/ 332 h 3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 h="332">
                    <a:moveTo>
                      <a:pt x="83" y="0"/>
                    </a:moveTo>
                    <a:lnTo>
                      <a:pt x="114" y="1"/>
                    </a:lnTo>
                    <a:lnTo>
                      <a:pt x="143" y="15"/>
                    </a:lnTo>
                    <a:lnTo>
                      <a:pt x="154" y="43"/>
                    </a:lnTo>
                    <a:lnTo>
                      <a:pt x="144" y="293"/>
                    </a:lnTo>
                    <a:lnTo>
                      <a:pt x="132" y="320"/>
                    </a:lnTo>
                    <a:lnTo>
                      <a:pt x="103" y="331"/>
                    </a:lnTo>
                    <a:lnTo>
                      <a:pt x="39" y="329"/>
                    </a:lnTo>
                    <a:lnTo>
                      <a:pt x="11" y="315"/>
                    </a:lnTo>
                    <a:lnTo>
                      <a:pt x="0" y="287"/>
                    </a:lnTo>
                    <a:lnTo>
                      <a:pt x="9" y="37"/>
                    </a:lnTo>
                    <a:lnTo>
                      <a:pt x="21" y="10"/>
                    </a:lnTo>
                    <a:lnTo>
                      <a:pt x="50" y="0"/>
                    </a:lnTo>
                    <a:lnTo>
                      <a:pt x="83" y="0"/>
                    </a:lnTo>
                  </a:path>
                </a:pathLst>
              </a:custGeom>
              <a:gradFill rotWithShape="0">
                <a:gsLst>
                  <a:gs pos="0">
                    <a:srgbClr val="FF99FF"/>
                  </a:gs>
                  <a:gs pos="100000">
                    <a:srgbClr val="4C2E4C"/>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36" name="Freeform 168"/>
              <p:cNvSpPr>
                <a:spLocks/>
              </p:cNvSpPr>
              <p:nvPr/>
            </p:nvSpPr>
            <p:spPr bwMode="auto">
              <a:xfrm>
                <a:off x="3226" y="1248"/>
                <a:ext cx="151" cy="329"/>
              </a:xfrm>
              <a:custGeom>
                <a:avLst/>
                <a:gdLst>
                  <a:gd name="T0" fmla="*/ 83 w 151"/>
                  <a:gd name="T1" fmla="*/ 1 h 329"/>
                  <a:gd name="T2" fmla="*/ 113 w 151"/>
                  <a:gd name="T3" fmla="*/ 2 h 329"/>
                  <a:gd name="T4" fmla="*/ 140 w 151"/>
                  <a:gd name="T5" fmla="*/ 17 h 329"/>
                  <a:gd name="T6" fmla="*/ 150 w 151"/>
                  <a:gd name="T7" fmla="*/ 44 h 329"/>
                  <a:gd name="T8" fmla="*/ 136 w 151"/>
                  <a:gd name="T9" fmla="*/ 291 h 329"/>
                  <a:gd name="T10" fmla="*/ 125 w 151"/>
                  <a:gd name="T11" fmla="*/ 317 h 329"/>
                  <a:gd name="T12" fmla="*/ 97 w 151"/>
                  <a:gd name="T13" fmla="*/ 328 h 329"/>
                  <a:gd name="T14" fmla="*/ 36 w 151"/>
                  <a:gd name="T15" fmla="*/ 323 h 329"/>
                  <a:gd name="T16" fmla="*/ 9 w 151"/>
                  <a:gd name="T17" fmla="*/ 310 h 329"/>
                  <a:gd name="T18" fmla="*/ 0 w 151"/>
                  <a:gd name="T19" fmla="*/ 283 h 329"/>
                  <a:gd name="T20" fmla="*/ 13 w 151"/>
                  <a:gd name="T21" fmla="*/ 36 h 329"/>
                  <a:gd name="T22" fmla="*/ 25 w 151"/>
                  <a:gd name="T23" fmla="*/ 10 h 329"/>
                  <a:gd name="T24" fmla="*/ 53 w 151"/>
                  <a:gd name="T25" fmla="*/ 0 h 329"/>
                  <a:gd name="T26" fmla="*/ 83 w 151"/>
                  <a:gd name="T27" fmla="*/ 1 h 3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1"/>
                  <a:gd name="T43" fmla="*/ 0 h 329"/>
                  <a:gd name="T44" fmla="*/ 151 w 151"/>
                  <a:gd name="T45" fmla="*/ 329 h 3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1" h="329">
                    <a:moveTo>
                      <a:pt x="83" y="1"/>
                    </a:moveTo>
                    <a:lnTo>
                      <a:pt x="113" y="2"/>
                    </a:lnTo>
                    <a:lnTo>
                      <a:pt x="140" y="17"/>
                    </a:lnTo>
                    <a:lnTo>
                      <a:pt x="150" y="44"/>
                    </a:lnTo>
                    <a:lnTo>
                      <a:pt x="136" y="291"/>
                    </a:lnTo>
                    <a:lnTo>
                      <a:pt x="125" y="317"/>
                    </a:lnTo>
                    <a:lnTo>
                      <a:pt x="97" y="328"/>
                    </a:lnTo>
                    <a:lnTo>
                      <a:pt x="36" y="323"/>
                    </a:lnTo>
                    <a:lnTo>
                      <a:pt x="9" y="310"/>
                    </a:lnTo>
                    <a:lnTo>
                      <a:pt x="0" y="283"/>
                    </a:lnTo>
                    <a:lnTo>
                      <a:pt x="13" y="36"/>
                    </a:lnTo>
                    <a:lnTo>
                      <a:pt x="25" y="10"/>
                    </a:lnTo>
                    <a:lnTo>
                      <a:pt x="53" y="0"/>
                    </a:lnTo>
                    <a:lnTo>
                      <a:pt x="83" y="1"/>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37" name="Freeform 169"/>
              <p:cNvSpPr>
                <a:spLocks/>
              </p:cNvSpPr>
              <p:nvPr/>
            </p:nvSpPr>
            <p:spPr bwMode="auto">
              <a:xfrm>
                <a:off x="3226" y="1248"/>
                <a:ext cx="157" cy="333"/>
              </a:xfrm>
              <a:custGeom>
                <a:avLst/>
                <a:gdLst>
                  <a:gd name="T0" fmla="*/ 86 w 157"/>
                  <a:gd name="T1" fmla="*/ 1 h 333"/>
                  <a:gd name="T2" fmla="*/ 118 w 157"/>
                  <a:gd name="T3" fmla="*/ 3 h 333"/>
                  <a:gd name="T4" fmla="*/ 145 w 157"/>
                  <a:gd name="T5" fmla="*/ 16 h 333"/>
                  <a:gd name="T6" fmla="*/ 156 w 157"/>
                  <a:gd name="T7" fmla="*/ 45 h 333"/>
                  <a:gd name="T8" fmla="*/ 142 w 157"/>
                  <a:gd name="T9" fmla="*/ 294 h 333"/>
                  <a:gd name="T10" fmla="*/ 129 w 157"/>
                  <a:gd name="T11" fmla="*/ 321 h 333"/>
                  <a:gd name="T12" fmla="*/ 101 w 157"/>
                  <a:gd name="T13" fmla="*/ 332 h 333"/>
                  <a:gd name="T14" fmla="*/ 37 w 157"/>
                  <a:gd name="T15" fmla="*/ 327 h 333"/>
                  <a:gd name="T16" fmla="*/ 10 w 157"/>
                  <a:gd name="T17" fmla="*/ 315 h 333"/>
                  <a:gd name="T18" fmla="*/ 0 w 157"/>
                  <a:gd name="T19" fmla="*/ 286 h 333"/>
                  <a:gd name="T20" fmla="*/ 13 w 157"/>
                  <a:gd name="T21" fmla="*/ 37 h 333"/>
                  <a:gd name="T22" fmla="*/ 27 w 157"/>
                  <a:gd name="T23" fmla="*/ 10 h 333"/>
                  <a:gd name="T24" fmla="*/ 55 w 157"/>
                  <a:gd name="T25" fmla="*/ 0 h 333"/>
                  <a:gd name="T26" fmla="*/ 86 w 157"/>
                  <a:gd name="T27" fmla="*/ 1 h 3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
                  <a:gd name="T43" fmla="*/ 0 h 333"/>
                  <a:gd name="T44" fmla="*/ 157 w 157"/>
                  <a:gd name="T45" fmla="*/ 333 h 3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 h="333">
                    <a:moveTo>
                      <a:pt x="86" y="1"/>
                    </a:moveTo>
                    <a:lnTo>
                      <a:pt x="118" y="3"/>
                    </a:lnTo>
                    <a:lnTo>
                      <a:pt x="145" y="16"/>
                    </a:lnTo>
                    <a:lnTo>
                      <a:pt x="156" y="45"/>
                    </a:lnTo>
                    <a:lnTo>
                      <a:pt x="142" y="294"/>
                    </a:lnTo>
                    <a:lnTo>
                      <a:pt x="129" y="321"/>
                    </a:lnTo>
                    <a:lnTo>
                      <a:pt x="101" y="332"/>
                    </a:lnTo>
                    <a:lnTo>
                      <a:pt x="37" y="327"/>
                    </a:lnTo>
                    <a:lnTo>
                      <a:pt x="10" y="315"/>
                    </a:lnTo>
                    <a:lnTo>
                      <a:pt x="0" y="286"/>
                    </a:lnTo>
                    <a:lnTo>
                      <a:pt x="13" y="37"/>
                    </a:lnTo>
                    <a:lnTo>
                      <a:pt x="27" y="10"/>
                    </a:lnTo>
                    <a:lnTo>
                      <a:pt x="55" y="0"/>
                    </a:lnTo>
                    <a:lnTo>
                      <a:pt x="86" y="1"/>
                    </a:lnTo>
                  </a:path>
                </a:pathLst>
              </a:custGeom>
              <a:gradFill rotWithShape="0">
                <a:gsLst>
                  <a:gs pos="0">
                    <a:srgbClr val="FF99FF"/>
                  </a:gs>
                  <a:gs pos="100000">
                    <a:srgbClr val="4C2E4C"/>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38" name="Freeform 170"/>
              <p:cNvSpPr>
                <a:spLocks/>
              </p:cNvSpPr>
              <p:nvPr/>
            </p:nvSpPr>
            <p:spPr bwMode="auto">
              <a:xfrm>
                <a:off x="3370" y="1370"/>
                <a:ext cx="156" cy="217"/>
              </a:xfrm>
              <a:custGeom>
                <a:avLst/>
                <a:gdLst>
                  <a:gd name="T0" fmla="*/ 88 w 156"/>
                  <a:gd name="T1" fmla="*/ 0 h 217"/>
                  <a:gd name="T2" fmla="*/ 120 w 156"/>
                  <a:gd name="T3" fmla="*/ 1 h 217"/>
                  <a:gd name="T4" fmla="*/ 146 w 156"/>
                  <a:gd name="T5" fmla="*/ 11 h 217"/>
                  <a:gd name="T6" fmla="*/ 155 w 156"/>
                  <a:gd name="T7" fmla="*/ 31 h 217"/>
                  <a:gd name="T8" fmla="*/ 137 w 156"/>
                  <a:gd name="T9" fmla="*/ 192 h 217"/>
                  <a:gd name="T10" fmla="*/ 125 w 156"/>
                  <a:gd name="T11" fmla="*/ 210 h 217"/>
                  <a:gd name="T12" fmla="*/ 96 w 156"/>
                  <a:gd name="T13" fmla="*/ 216 h 217"/>
                  <a:gd name="T14" fmla="*/ 35 w 156"/>
                  <a:gd name="T15" fmla="*/ 213 h 217"/>
                  <a:gd name="T16" fmla="*/ 8 w 156"/>
                  <a:gd name="T17" fmla="*/ 204 h 217"/>
                  <a:gd name="T18" fmla="*/ 0 w 156"/>
                  <a:gd name="T19" fmla="*/ 185 h 217"/>
                  <a:gd name="T20" fmla="*/ 16 w 156"/>
                  <a:gd name="T21" fmla="*/ 23 h 217"/>
                  <a:gd name="T22" fmla="*/ 29 w 156"/>
                  <a:gd name="T23" fmla="*/ 6 h 217"/>
                  <a:gd name="T24" fmla="*/ 58 w 156"/>
                  <a:gd name="T25" fmla="*/ 0 h 217"/>
                  <a:gd name="T26" fmla="*/ 88 w 156"/>
                  <a:gd name="T27" fmla="*/ 0 h 2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6"/>
                  <a:gd name="T43" fmla="*/ 0 h 217"/>
                  <a:gd name="T44" fmla="*/ 156 w 156"/>
                  <a:gd name="T45" fmla="*/ 217 h 2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6" h="217">
                    <a:moveTo>
                      <a:pt x="88" y="0"/>
                    </a:moveTo>
                    <a:lnTo>
                      <a:pt x="120" y="1"/>
                    </a:lnTo>
                    <a:lnTo>
                      <a:pt x="146" y="11"/>
                    </a:lnTo>
                    <a:lnTo>
                      <a:pt x="155" y="31"/>
                    </a:lnTo>
                    <a:lnTo>
                      <a:pt x="137" y="192"/>
                    </a:lnTo>
                    <a:lnTo>
                      <a:pt x="125" y="210"/>
                    </a:lnTo>
                    <a:lnTo>
                      <a:pt x="96" y="216"/>
                    </a:lnTo>
                    <a:lnTo>
                      <a:pt x="35" y="213"/>
                    </a:lnTo>
                    <a:lnTo>
                      <a:pt x="8" y="204"/>
                    </a:lnTo>
                    <a:lnTo>
                      <a:pt x="0" y="185"/>
                    </a:lnTo>
                    <a:lnTo>
                      <a:pt x="16" y="23"/>
                    </a:lnTo>
                    <a:lnTo>
                      <a:pt x="29" y="6"/>
                    </a:lnTo>
                    <a:lnTo>
                      <a:pt x="58" y="0"/>
                    </a:lnTo>
                    <a:lnTo>
                      <a:pt x="88" y="0"/>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39" name="Freeform 171"/>
              <p:cNvSpPr>
                <a:spLocks/>
              </p:cNvSpPr>
              <p:nvPr/>
            </p:nvSpPr>
            <p:spPr bwMode="auto">
              <a:xfrm>
                <a:off x="3370" y="1370"/>
                <a:ext cx="163" cy="222"/>
              </a:xfrm>
              <a:custGeom>
                <a:avLst/>
                <a:gdLst>
                  <a:gd name="T0" fmla="*/ 92 w 163"/>
                  <a:gd name="T1" fmla="*/ 0 h 222"/>
                  <a:gd name="T2" fmla="*/ 125 w 163"/>
                  <a:gd name="T3" fmla="*/ 1 h 222"/>
                  <a:gd name="T4" fmla="*/ 152 w 163"/>
                  <a:gd name="T5" fmla="*/ 11 h 222"/>
                  <a:gd name="T6" fmla="*/ 162 w 163"/>
                  <a:gd name="T7" fmla="*/ 31 h 222"/>
                  <a:gd name="T8" fmla="*/ 143 w 163"/>
                  <a:gd name="T9" fmla="*/ 197 h 222"/>
                  <a:gd name="T10" fmla="*/ 130 w 163"/>
                  <a:gd name="T11" fmla="*/ 215 h 222"/>
                  <a:gd name="T12" fmla="*/ 101 w 163"/>
                  <a:gd name="T13" fmla="*/ 221 h 222"/>
                  <a:gd name="T14" fmla="*/ 37 w 163"/>
                  <a:gd name="T15" fmla="*/ 217 h 222"/>
                  <a:gd name="T16" fmla="*/ 9 w 163"/>
                  <a:gd name="T17" fmla="*/ 209 h 222"/>
                  <a:gd name="T18" fmla="*/ 0 w 163"/>
                  <a:gd name="T19" fmla="*/ 189 h 222"/>
                  <a:gd name="T20" fmla="*/ 17 w 163"/>
                  <a:gd name="T21" fmla="*/ 23 h 222"/>
                  <a:gd name="T22" fmla="*/ 31 w 163"/>
                  <a:gd name="T23" fmla="*/ 6 h 222"/>
                  <a:gd name="T24" fmla="*/ 60 w 163"/>
                  <a:gd name="T25" fmla="*/ 0 h 222"/>
                  <a:gd name="T26" fmla="*/ 92 w 163"/>
                  <a:gd name="T27" fmla="*/ 0 h 2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3"/>
                  <a:gd name="T43" fmla="*/ 0 h 222"/>
                  <a:gd name="T44" fmla="*/ 163 w 163"/>
                  <a:gd name="T45" fmla="*/ 222 h 2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3" h="222">
                    <a:moveTo>
                      <a:pt x="92" y="0"/>
                    </a:moveTo>
                    <a:lnTo>
                      <a:pt x="125" y="1"/>
                    </a:lnTo>
                    <a:lnTo>
                      <a:pt x="152" y="11"/>
                    </a:lnTo>
                    <a:lnTo>
                      <a:pt x="162" y="31"/>
                    </a:lnTo>
                    <a:lnTo>
                      <a:pt x="143" y="197"/>
                    </a:lnTo>
                    <a:lnTo>
                      <a:pt x="130" y="215"/>
                    </a:lnTo>
                    <a:lnTo>
                      <a:pt x="101" y="221"/>
                    </a:lnTo>
                    <a:lnTo>
                      <a:pt x="37" y="217"/>
                    </a:lnTo>
                    <a:lnTo>
                      <a:pt x="9" y="209"/>
                    </a:lnTo>
                    <a:lnTo>
                      <a:pt x="0" y="189"/>
                    </a:lnTo>
                    <a:lnTo>
                      <a:pt x="17" y="23"/>
                    </a:lnTo>
                    <a:lnTo>
                      <a:pt x="31" y="6"/>
                    </a:lnTo>
                    <a:lnTo>
                      <a:pt x="60" y="0"/>
                    </a:lnTo>
                    <a:lnTo>
                      <a:pt x="92" y="0"/>
                    </a:lnTo>
                  </a:path>
                </a:pathLst>
              </a:custGeom>
              <a:gradFill rotWithShape="0">
                <a:gsLst>
                  <a:gs pos="0">
                    <a:srgbClr val="FF99FF"/>
                  </a:gs>
                  <a:gs pos="100000">
                    <a:srgbClr val="4C2E4C"/>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40" name="Freeform 172"/>
              <p:cNvSpPr>
                <a:spLocks/>
              </p:cNvSpPr>
              <p:nvPr/>
            </p:nvSpPr>
            <p:spPr bwMode="auto">
              <a:xfrm>
                <a:off x="4067" y="1383"/>
                <a:ext cx="189" cy="296"/>
              </a:xfrm>
              <a:custGeom>
                <a:avLst/>
                <a:gdLst>
                  <a:gd name="T0" fmla="*/ 99 w 189"/>
                  <a:gd name="T1" fmla="*/ 113 h 296"/>
                  <a:gd name="T2" fmla="*/ 127 w 189"/>
                  <a:gd name="T3" fmla="*/ 110 h 296"/>
                  <a:gd name="T4" fmla="*/ 136 w 189"/>
                  <a:gd name="T5" fmla="*/ 106 h 296"/>
                  <a:gd name="T6" fmla="*/ 144 w 189"/>
                  <a:gd name="T7" fmla="*/ 92 h 296"/>
                  <a:gd name="T8" fmla="*/ 156 w 189"/>
                  <a:gd name="T9" fmla="*/ 71 h 296"/>
                  <a:gd name="T10" fmla="*/ 166 w 189"/>
                  <a:gd name="T11" fmla="*/ 48 h 296"/>
                  <a:gd name="T12" fmla="*/ 175 w 189"/>
                  <a:gd name="T13" fmla="*/ 26 h 296"/>
                  <a:gd name="T14" fmla="*/ 182 w 189"/>
                  <a:gd name="T15" fmla="*/ 8 h 296"/>
                  <a:gd name="T16" fmla="*/ 187 w 189"/>
                  <a:gd name="T17" fmla="*/ 0 h 296"/>
                  <a:gd name="T18" fmla="*/ 188 w 189"/>
                  <a:gd name="T19" fmla="*/ 0 h 296"/>
                  <a:gd name="T20" fmla="*/ 150 w 189"/>
                  <a:gd name="T21" fmla="*/ 260 h 296"/>
                  <a:gd name="T22" fmla="*/ 135 w 189"/>
                  <a:gd name="T23" fmla="*/ 288 h 296"/>
                  <a:gd name="T24" fmla="*/ 106 w 189"/>
                  <a:gd name="T25" fmla="*/ 295 h 296"/>
                  <a:gd name="T26" fmla="*/ 45 w 189"/>
                  <a:gd name="T27" fmla="*/ 284 h 296"/>
                  <a:gd name="T28" fmla="*/ 20 w 189"/>
                  <a:gd name="T29" fmla="*/ 267 h 296"/>
                  <a:gd name="T30" fmla="*/ 12 w 189"/>
                  <a:gd name="T31" fmla="*/ 236 h 296"/>
                  <a:gd name="T32" fmla="*/ 0 w 189"/>
                  <a:gd name="T33" fmla="*/ 239 h 296"/>
                  <a:gd name="T34" fmla="*/ 9 w 189"/>
                  <a:gd name="T35" fmla="*/ 223 h 296"/>
                  <a:gd name="T36" fmla="*/ 30 w 189"/>
                  <a:gd name="T37" fmla="*/ 209 h 296"/>
                  <a:gd name="T38" fmla="*/ 53 w 189"/>
                  <a:gd name="T39" fmla="*/ 202 h 296"/>
                  <a:gd name="T40" fmla="*/ 74 w 189"/>
                  <a:gd name="T41" fmla="*/ 200 h 296"/>
                  <a:gd name="T42" fmla="*/ 99 w 189"/>
                  <a:gd name="T43" fmla="*/ 113 h 29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9"/>
                  <a:gd name="T67" fmla="*/ 0 h 296"/>
                  <a:gd name="T68" fmla="*/ 189 w 189"/>
                  <a:gd name="T69" fmla="*/ 296 h 29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9" h="296">
                    <a:moveTo>
                      <a:pt x="99" y="113"/>
                    </a:moveTo>
                    <a:lnTo>
                      <a:pt x="127" y="110"/>
                    </a:lnTo>
                    <a:lnTo>
                      <a:pt x="136" y="106"/>
                    </a:lnTo>
                    <a:lnTo>
                      <a:pt x="144" y="92"/>
                    </a:lnTo>
                    <a:lnTo>
                      <a:pt x="156" y="71"/>
                    </a:lnTo>
                    <a:lnTo>
                      <a:pt x="166" y="48"/>
                    </a:lnTo>
                    <a:lnTo>
                      <a:pt x="175" y="26"/>
                    </a:lnTo>
                    <a:lnTo>
                      <a:pt x="182" y="8"/>
                    </a:lnTo>
                    <a:lnTo>
                      <a:pt x="187" y="0"/>
                    </a:lnTo>
                    <a:lnTo>
                      <a:pt x="188" y="0"/>
                    </a:lnTo>
                    <a:lnTo>
                      <a:pt x="150" y="260"/>
                    </a:lnTo>
                    <a:lnTo>
                      <a:pt x="135" y="288"/>
                    </a:lnTo>
                    <a:lnTo>
                      <a:pt x="106" y="295"/>
                    </a:lnTo>
                    <a:lnTo>
                      <a:pt x="45" y="284"/>
                    </a:lnTo>
                    <a:lnTo>
                      <a:pt x="20" y="267"/>
                    </a:lnTo>
                    <a:lnTo>
                      <a:pt x="12" y="236"/>
                    </a:lnTo>
                    <a:lnTo>
                      <a:pt x="0" y="239"/>
                    </a:lnTo>
                    <a:lnTo>
                      <a:pt x="9" y="223"/>
                    </a:lnTo>
                    <a:lnTo>
                      <a:pt x="30" y="209"/>
                    </a:lnTo>
                    <a:lnTo>
                      <a:pt x="53" y="202"/>
                    </a:lnTo>
                    <a:lnTo>
                      <a:pt x="74" y="200"/>
                    </a:lnTo>
                    <a:lnTo>
                      <a:pt x="99" y="113"/>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41" name="Freeform 173"/>
              <p:cNvSpPr>
                <a:spLocks/>
              </p:cNvSpPr>
              <p:nvPr/>
            </p:nvSpPr>
            <p:spPr bwMode="auto">
              <a:xfrm>
                <a:off x="4067" y="1383"/>
                <a:ext cx="196" cy="303"/>
              </a:xfrm>
              <a:custGeom>
                <a:avLst/>
                <a:gdLst>
                  <a:gd name="T0" fmla="*/ 102 w 196"/>
                  <a:gd name="T1" fmla="*/ 116 h 303"/>
                  <a:gd name="T2" fmla="*/ 131 w 196"/>
                  <a:gd name="T3" fmla="*/ 112 h 303"/>
                  <a:gd name="T4" fmla="*/ 141 w 196"/>
                  <a:gd name="T5" fmla="*/ 108 h 303"/>
                  <a:gd name="T6" fmla="*/ 150 w 196"/>
                  <a:gd name="T7" fmla="*/ 94 h 303"/>
                  <a:gd name="T8" fmla="*/ 162 w 196"/>
                  <a:gd name="T9" fmla="*/ 73 h 303"/>
                  <a:gd name="T10" fmla="*/ 172 w 196"/>
                  <a:gd name="T11" fmla="*/ 49 h 303"/>
                  <a:gd name="T12" fmla="*/ 182 w 196"/>
                  <a:gd name="T13" fmla="*/ 27 h 303"/>
                  <a:gd name="T14" fmla="*/ 189 w 196"/>
                  <a:gd name="T15" fmla="*/ 9 h 303"/>
                  <a:gd name="T16" fmla="*/ 194 w 196"/>
                  <a:gd name="T17" fmla="*/ 0 h 303"/>
                  <a:gd name="T18" fmla="*/ 195 w 196"/>
                  <a:gd name="T19" fmla="*/ 0 h 303"/>
                  <a:gd name="T20" fmla="*/ 155 w 196"/>
                  <a:gd name="T21" fmla="*/ 267 h 303"/>
                  <a:gd name="T22" fmla="*/ 139 w 196"/>
                  <a:gd name="T23" fmla="*/ 295 h 303"/>
                  <a:gd name="T24" fmla="*/ 110 w 196"/>
                  <a:gd name="T25" fmla="*/ 302 h 303"/>
                  <a:gd name="T26" fmla="*/ 46 w 196"/>
                  <a:gd name="T27" fmla="*/ 291 h 303"/>
                  <a:gd name="T28" fmla="*/ 20 w 196"/>
                  <a:gd name="T29" fmla="*/ 273 h 303"/>
                  <a:gd name="T30" fmla="*/ 12 w 196"/>
                  <a:gd name="T31" fmla="*/ 241 h 303"/>
                  <a:gd name="T32" fmla="*/ 0 w 196"/>
                  <a:gd name="T33" fmla="*/ 245 h 303"/>
                  <a:gd name="T34" fmla="*/ 10 w 196"/>
                  <a:gd name="T35" fmla="*/ 228 h 303"/>
                  <a:gd name="T36" fmla="*/ 32 w 196"/>
                  <a:gd name="T37" fmla="*/ 214 h 303"/>
                  <a:gd name="T38" fmla="*/ 56 w 196"/>
                  <a:gd name="T39" fmla="*/ 207 h 303"/>
                  <a:gd name="T40" fmla="*/ 76 w 196"/>
                  <a:gd name="T41" fmla="*/ 205 h 303"/>
                  <a:gd name="T42" fmla="*/ 102 w 196"/>
                  <a:gd name="T43" fmla="*/ 116 h 3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6"/>
                  <a:gd name="T67" fmla="*/ 0 h 303"/>
                  <a:gd name="T68" fmla="*/ 196 w 196"/>
                  <a:gd name="T69" fmla="*/ 303 h 3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6" h="303">
                    <a:moveTo>
                      <a:pt x="102" y="116"/>
                    </a:moveTo>
                    <a:lnTo>
                      <a:pt x="131" y="112"/>
                    </a:lnTo>
                    <a:lnTo>
                      <a:pt x="141" y="108"/>
                    </a:lnTo>
                    <a:lnTo>
                      <a:pt x="150" y="94"/>
                    </a:lnTo>
                    <a:lnTo>
                      <a:pt x="162" y="73"/>
                    </a:lnTo>
                    <a:lnTo>
                      <a:pt x="172" y="49"/>
                    </a:lnTo>
                    <a:lnTo>
                      <a:pt x="182" y="27"/>
                    </a:lnTo>
                    <a:lnTo>
                      <a:pt x="189" y="9"/>
                    </a:lnTo>
                    <a:lnTo>
                      <a:pt x="194" y="0"/>
                    </a:lnTo>
                    <a:lnTo>
                      <a:pt x="195" y="0"/>
                    </a:lnTo>
                    <a:lnTo>
                      <a:pt x="155" y="267"/>
                    </a:lnTo>
                    <a:lnTo>
                      <a:pt x="139" y="295"/>
                    </a:lnTo>
                    <a:lnTo>
                      <a:pt x="110" y="302"/>
                    </a:lnTo>
                    <a:lnTo>
                      <a:pt x="46" y="291"/>
                    </a:lnTo>
                    <a:lnTo>
                      <a:pt x="20" y="273"/>
                    </a:lnTo>
                    <a:lnTo>
                      <a:pt x="12" y="241"/>
                    </a:lnTo>
                    <a:lnTo>
                      <a:pt x="0" y="245"/>
                    </a:lnTo>
                    <a:lnTo>
                      <a:pt x="10" y="228"/>
                    </a:lnTo>
                    <a:lnTo>
                      <a:pt x="32" y="214"/>
                    </a:lnTo>
                    <a:lnTo>
                      <a:pt x="56" y="207"/>
                    </a:lnTo>
                    <a:lnTo>
                      <a:pt x="76" y="205"/>
                    </a:lnTo>
                    <a:lnTo>
                      <a:pt x="102" y="116"/>
                    </a:lnTo>
                  </a:path>
                </a:pathLst>
              </a:custGeom>
              <a:gradFill rotWithShape="0">
                <a:gsLst>
                  <a:gs pos="0">
                    <a:srgbClr val="FF99FF"/>
                  </a:gs>
                  <a:gs pos="100000">
                    <a:srgbClr val="4C2E4C"/>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42" name="Freeform 174"/>
              <p:cNvSpPr>
                <a:spLocks/>
              </p:cNvSpPr>
              <p:nvPr/>
            </p:nvSpPr>
            <p:spPr bwMode="auto">
              <a:xfrm>
                <a:off x="4216" y="1369"/>
                <a:ext cx="181" cy="330"/>
              </a:xfrm>
              <a:custGeom>
                <a:avLst/>
                <a:gdLst>
                  <a:gd name="T0" fmla="*/ 118 w 181"/>
                  <a:gd name="T1" fmla="*/ 5 h 330"/>
                  <a:gd name="T2" fmla="*/ 149 w 181"/>
                  <a:gd name="T3" fmla="*/ 10 h 330"/>
                  <a:gd name="T4" fmla="*/ 174 w 181"/>
                  <a:gd name="T5" fmla="*/ 26 h 330"/>
                  <a:gd name="T6" fmla="*/ 180 w 181"/>
                  <a:gd name="T7" fmla="*/ 55 h 330"/>
                  <a:gd name="T8" fmla="*/ 137 w 181"/>
                  <a:gd name="T9" fmla="*/ 297 h 330"/>
                  <a:gd name="T10" fmla="*/ 121 w 181"/>
                  <a:gd name="T11" fmla="*/ 323 h 330"/>
                  <a:gd name="T12" fmla="*/ 92 w 181"/>
                  <a:gd name="T13" fmla="*/ 329 h 330"/>
                  <a:gd name="T14" fmla="*/ 31 w 181"/>
                  <a:gd name="T15" fmla="*/ 318 h 330"/>
                  <a:gd name="T16" fmla="*/ 7 w 181"/>
                  <a:gd name="T17" fmla="*/ 302 h 330"/>
                  <a:gd name="T18" fmla="*/ 0 w 181"/>
                  <a:gd name="T19" fmla="*/ 273 h 330"/>
                  <a:gd name="T20" fmla="*/ 43 w 181"/>
                  <a:gd name="T21" fmla="*/ 31 h 330"/>
                  <a:gd name="T22" fmla="*/ 59 w 181"/>
                  <a:gd name="T23" fmla="*/ 6 h 330"/>
                  <a:gd name="T24" fmla="*/ 88 w 181"/>
                  <a:gd name="T25" fmla="*/ 0 h 330"/>
                  <a:gd name="T26" fmla="*/ 118 w 181"/>
                  <a:gd name="T27" fmla="*/ 5 h 3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1"/>
                  <a:gd name="T43" fmla="*/ 0 h 330"/>
                  <a:gd name="T44" fmla="*/ 181 w 181"/>
                  <a:gd name="T45" fmla="*/ 330 h 3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1" h="330">
                    <a:moveTo>
                      <a:pt x="118" y="5"/>
                    </a:moveTo>
                    <a:lnTo>
                      <a:pt x="149" y="10"/>
                    </a:lnTo>
                    <a:lnTo>
                      <a:pt x="174" y="26"/>
                    </a:lnTo>
                    <a:lnTo>
                      <a:pt x="180" y="55"/>
                    </a:lnTo>
                    <a:lnTo>
                      <a:pt x="137" y="297"/>
                    </a:lnTo>
                    <a:lnTo>
                      <a:pt x="121" y="323"/>
                    </a:lnTo>
                    <a:lnTo>
                      <a:pt x="92" y="329"/>
                    </a:lnTo>
                    <a:lnTo>
                      <a:pt x="31" y="318"/>
                    </a:lnTo>
                    <a:lnTo>
                      <a:pt x="7" y="302"/>
                    </a:lnTo>
                    <a:lnTo>
                      <a:pt x="0" y="273"/>
                    </a:lnTo>
                    <a:lnTo>
                      <a:pt x="43" y="31"/>
                    </a:lnTo>
                    <a:lnTo>
                      <a:pt x="59" y="6"/>
                    </a:lnTo>
                    <a:lnTo>
                      <a:pt x="88" y="0"/>
                    </a:lnTo>
                    <a:lnTo>
                      <a:pt x="118" y="5"/>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43" name="Freeform 175"/>
              <p:cNvSpPr>
                <a:spLocks/>
              </p:cNvSpPr>
              <p:nvPr/>
            </p:nvSpPr>
            <p:spPr bwMode="auto">
              <a:xfrm>
                <a:off x="4216" y="1369"/>
                <a:ext cx="187" cy="335"/>
              </a:xfrm>
              <a:custGeom>
                <a:avLst/>
                <a:gdLst>
                  <a:gd name="T0" fmla="*/ 122 w 187"/>
                  <a:gd name="T1" fmla="*/ 5 h 335"/>
                  <a:gd name="T2" fmla="*/ 154 w 187"/>
                  <a:gd name="T3" fmla="*/ 10 h 335"/>
                  <a:gd name="T4" fmla="*/ 180 w 187"/>
                  <a:gd name="T5" fmla="*/ 27 h 335"/>
                  <a:gd name="T6" fmla="*/ 186 w 187"/>
                  <a:gd name="T7" fmla="*/ 56 h 335"/>
                  <a:gd name="T8" fmla="*/ 142 w 187"/>
                  <a:gd name="T9" fmla="*/ 301 h 335"/>
                  <a:gd name="T10" fmla="*/ 126 w 187"/>
                  <a:gd name="T11" fmla="*/ 328 h 335"/>
                  <a:gd name="T12" fmla="*/ 96 w 187"/>
                  <a:gd name="T13" fmla="*/ 334 h 335"/>
                  <a:gd name="T14" fmla="*/ 33 w 187"/>
                  <a:gd name="T15" fmla="*/ 323 h 335"/>
                  <a:gd name="T16" fmla="*/ 7 w 187"/>
                  <a:gd name="T17" fmla="*/ 306 h 335"/>
                  <a:gd name="T18" fmla="*/ 0 w 187"/>
                  <a:gd name="T19" fmla="*/ 277 h 335"/>
                  <a:gd name="T20" fmla="*/ 45 w 187"/>
                  <a:gd name="T21" fmla="*/ 32 h 335"/>
                  <a:gd name="T22" fmla="*/ 61 w 187"/>
                  <a:gd name="T23" fmla="*/ 6 h 335"/>
                  <a:gd name="T24" fmla="*/ 91 w 187"/>
                  <a:gd name="T25" fmla="*/ 0 h 335"/>
                  <a:gd name="T26" fmla="*/ 122 w 187"/>
                  <a:gd name="T27" fmla="*/ 5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7"/>
                  <a:gd name="T43" fmla="*/ 0 h 335"/>
                  <a:gd name="T44" fmla="*/ 187 w 187"/>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7" h="335">
                    <a:moveTo>
                      <a:pt x="122" y="5"/>
                    </a:moveTo>
                    <a:lnTo>
                      <a:pt x="154" y="10"/>
                    </a:lnTo>
                    <a:lnTo>
                      <a:pt x="180" y="27"/>
                    </a:lnTo>
                    <a:lnTo>
                      <a:pt x="186" y="56"/>
                    </a:lnTo>
                    <a:lnTo>
                      <a:pt x="142" y="301"/>
                    </a:lnTo>
                    <a:lnTo>
                      <a:pt x="126" y="328"/>
                    </a:lnTo>
                    <a:lnTo>
                      <a:pt x="96" y="334"/>
                    </a:lnTo>
                    <a:lnTo>
                      <a:pt x="33" y="323"/>
                    </a:lnTo>
                    <a:lnTo>
                      <a:pt x="7" y="306"/>
                    </a:lnTo>
                    <a:lnTo>
                      <a:pt x="0" y="277"/>
                    </a:lnTo>
                    <a:lnTo>
                      <a:pt x="45" y="32"/>
                    </a:lnTo>
                    <a:lnTo>
                      <a:pt x="61" y="6"/>
                    </a:lnTo>
                    <a:lnTo>
                      <a:pt x="91" y="0"/>
                    </a:lnTo>
                    <a:lnTo>
                      <a:pt x="122" y="5"/>
                    </a:lnTo>
                  </a:path>
                </a:pathLst>
              </a:custGeom>
              <a:gradFill rotWithShape="0">
                <a:gsLst>
                  <a:gs pos="0">
                    <a:srgbClr val="FF99FF"/>
                  </a:gs>
                  <a:gs pos="100000">
                    <a:srgbClr val="4C2E4C"/>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44" name="Freeform 176"/>
              <p:cNvSpPr>
                <a:spLocks/>
              </p:cNvSpPr>
              <p:nvPr/>
            </p:nvSpPr>
            <p:spPr bwMode="auto">
              <a:xfrm>
                <a:off x="4350" y="1395"/>
                <a:ext cx="186" cy="329"/>
              </a:xfrm>
              <a:custGeom>
                <a:avLst/>
                <a:gdLst>
                  <a:gd name="T0" fmla="*/ 123 w 186"/>
                  <a:gd name="T1" fmla="*/ 6 h 329"/>
                  <a:gd name="T2" fmla="*/ 154 w 186"/>
                  <a:gd name="T3" fmla="*/ 11 h 329"/>
                  <a:gd name="T4" fmla="*/ 179 w 186"/>
                  <a:gd name="T5" fmla="*/ 27 h 329"/>
                  <a:gd name="T6" fmla="*/ 185 w 186"/>
                  <a:gd name="T7" fmla="*/ 57 h 329"/>
                  <a:gd name="T8" fmla="*/ 136 w 186"/>
                  <a:gd name="T9" fmla="*/ 297 h 329"/>
                  <a:gd name="T10" fmla="*/ 121 w 186"/>
                  <a:gd name="T11" fmla="*/ 322 h 329"/>
                  <a:gd name="T12" fmla="*/ 92 w 186"/>
                  <a:gd name="T13" fmla="*/ 328 h 329"/>
                  <a:gd name="T14" fmla="*/ 30 w 186"/>
                  <a:gd name="T15" fmla="*/ 316 h 329"/>
                  <a:gd name="T16" fmla="*/ 6 w 186"/>
                  <a:gd name="T17" fmla="*/ 300 h 329"/>
                  <a:gd name="T18" fmla="*/ 0 w 186"/>
                  <a:gd name="T19" fmla="*/ 271 h 329"/>
                  <a:gd name="T20" fmla="*/ 47 w 186"/>
                  <a:gd name="T21" fmla="*/ 31 h 329"/>
                  <a:gd name="T22" fmla="*/ 64 w 186"/>
                  <a:gd name="T23" fmla="*/ 6 h 329"/>
                  <a:gd name="T24" fmla="*/ 93 w 186"/>
                  <a:gd name="T25" fmla="*/ 0 h 329"/>
                  <a:gd name="T26" fmla="*/ 123 w 186"/>
                  <a:gd name="T27" fmla="*/ 6 h 3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
                  <a:gd name="T43" fmla="*/ 0 h 329"/>
                  <a:gd name="T44" fmla="*/ 186 w 186"/>
                  <a:gd name="T45" fmla="*/ 329 h 3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 h="329">
                    <a:moveTo>
                      <a:pt x="123" y="6"/>
                    </a:moveTo>
                    <a:lnTo>
                      <a:pt x="154" y="11"/>
                    </a:lnTo>
                    <a:lnTo>
                      <a:pt x="179" y="27"/>
                    </a:lnTo>
                    <a:lnTo>
                      <a:pt x="185" y="57"/>
                    </a:lnTo>
                    <a:lnTo>
                      <a:pt x="136" y="297"/>
                    </a:lnTo>
                    <a:lnTo>
                      <a:pt x="121" y="322"/>
                    </a:lnTo>
                    <a:lnTo>
                      <a:pt x="92" y="328"/>
                    </a:lnTo>
                    <a:lnTo>
                      <a:pt x="30" y="316"/>
                    </a:lnTo>
                    <a:lnTo>
                      <a:pt x="6" y="300"/>
                    </a:lnTo>
                    <a:lnTo>
                      <a:pt x="0" y="271"/>
                    </a:lnTo>
                    <a:lnTo>
                      <a:pt x="47" y="31"/>
                    </a:lnTo>
                    <a:lnTo>
                      <a:pt x="64" y="6"/>
                    </a:lnTo>
                    <a:lnTo>
                      <a:pt x="93" y="0"/>
                    </a:lnTo>
                    <a:lnTo>
                      <a:pt x="123" y="6"/>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45" name="Freeform 177"/>
              <p:cNvSpPr>
                <a:spLocks/>
              </p:cNvSpPr>
              <p:nvPr/>
            </p:nvSpPr>
            <p:spPr bwMode="auto">
              <a:xfrm>
                <a:off x="4350" y="1395"/>
                <a:ext cx="193" cy="335"/>
              </a:xfrm>
              <a:custGeom>
                <a:avLst/>
                <a:gdLst>
                  <a:gd name="T0" fmla="*/ 128 w 193"/>
                  <a:gd name="T1" fmla="*/ 6 h 335"/>
                  <a:gd name="T2" fmla="*/ 159 w 193"/>
                  <a:gd name="T3" fmla="*/ 11 h 335"/>
                  <a:gd name="T4" fmla="*/ 186 w 193"/>
                  <a:gd name="T5" fmla="*/ 28 h 335"/>
                  <a:gd name="T6" fmla="*/ 192 w 193"/>
                  <a:gd name="T7" fmla="*/ 58 h 335"/>
                  <a:gd name="T8" fmla="*/ 142 w 193"/>
                  <a:gd name="T9" fmla="*/ 303 h 335"/>
                  <a:gd name="T10" fmla="*/ 125 w 193"/>
                  <a:gd name="T11" fmla="*/ 328 h 335"/>
                  <a:gd name="T12" fmla="*/ 96 w 193"/>
                  <a:gd name="T13" fmla="*/ 334 h 335"/>
                  <a:gd name="T14" fmla="*/ 32 w 193"/>
                  <a:gd name="T15" fmla="*/ 322 h 335"/>
                  <a:gd name="T16" fmla="*/ 6 w 193"/>
                  <a:gd name="T17" fmla="*/ 305 h 335"/>
                  <a:gd name="T18" fmla="*/ 0 w 193"/>
                  <a:gd name="T19" fmla="*/ 276 h 335"/>
                  <a:gd name="T20" fmla="*/ 48 w 193"/>
                  <a:gd name="T21" fmla="*/ 31 h 335"/>
                  <a:gd name="T22" fmla="*/ 67 w 193"/>
                  <a:gd name="T23" fmla="*/ 6 h 335"/>
                  <a:gd name="T24" fmla="*/ 96 w 193"/>
                  <a:gd name="T25" fmla="*/ 0 h 335"/>
                  <a:gd name="T26" fmla="*/ 128 w 193"/>
                  <a:gd name="T27" fmla="*/ 6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
                  <a:gd name="T43" fmla="*/ 0 h 335"/>
                  <a:gd name="T44" fmla="*/ 193 w 193"/>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 h="335">
                    <a:moveTo>
                      <a:pt x="128" y="6"/>
                    </a:moveTo>
                    <a:lnTo>
                      <a:pt x="159" y="11"/>
                    </a:lnTo>
                    <a:lnTo>
                      <a:pt x="186" y="28"/>
                    </a:lnTo>
                    <a:lnTo>
                      <a:pt x="192" y="58"/>
                    </a:lnTo>
                    <a:lnTo>
                      <a:pt x="142" y="303"/>
                    </a:lnTo>
                    <a:lnTo>
                      <a:pt x="125" y="328"/>
                    </a:lnTo>
                    <a:lnTo>
                      <a:pt x="96" y="334"/>
                    </a:lnTo>
                    <a:lnTo>
                      <a:pt x="32" y="322"/>
                    </a:lnTo>
                    <a:lnTo>
                      <a:pt x="6" y="305"/>
                    </a:lnTo>
                    <a:lnTo>
                      <a:pt x="0" y="276"/>
                    </a:lnTo>
                    <a:lnTo>
                      <a:pt x="48" y="31"/>
                    </a:lnTo>
                    <a:lnTo>
                      <a:pt x="67" y="6"/>
                    </a:lnTo>
                    <a:lnTo>
                      <a:pt x="96" y="0"/>
                    </a:lnTo>
                    <a:lnTo>
                      <a:pt x="128" y="6"/>
                    </a:lnTo>
                  </a:path>
                </a:pathLst>
              </a:custGeom>
              <a:gradFill rotWithShape="0">
                <a:gsLst>
                  <a:gs pos="0">
                    <a:srgbClr val="FF99FF"/>
                  </a:gs>
                  <a:gs pos="100000">
                    <a:srgbClr val="4C2E4C"/>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46" name="Freeform 178"/>
              <p:cNvSpPr>
                <a:spLocks/>
              </p:cNvSpPr>
              <p:nvPr/>
            </p:nvSpPr>
            <p:spPr bwMode="auto">
              <a:xfrm>
                <a:off x="4490" y="1424"/>
                <a:ext cx="190" cy="330"/>
              </a:xfrm>
              <a:custGeom>
                <a:avLst/>
                <a:gdLst>
                  <a:gd name="T0" fmla="*/ 127 w 190"/>
                  <a:gd name="T1" fmla="*/ 6 h 330"/>
                  <a:gd name="T2" fmla="*/ 159 w 190"/>
                  <a:gd name="T3" fmla="*/ 13 h 330"/>
                  <a:gd name="T4" fmla="*/ 183 w 190"/>
                  <a:gd name="T5" fmla="*/ 30 h 330"/>
                  <a:gd name="T6" fmla="*/ 189 w 190"/>
                  <a:gd name="T7" fmla="*/ 59 h 330"/>
                  <a:gd name="T8" fmla="*/ 137 w 190"/>
                  <a:gd name="T9" fmla="*/ 299 h 330"/>
                  <a:gd name="T10" fmla="*/ 121 w 190"/>
                  <a:gd name="T11" fmla="*/ 323 h 330"/>
                  <a:gd name="T12" fmla="*/ 90 w 190"/>
                  <a:gd name="T13" fmla="*/ 329 h 330"/>
                  <a:gd name="T14" fmla="*/ 29 w 190"/>
                  <a:gd name="T15" fmla="*/ 316 h 330"/>
                  <a:gd name="T16" fmla="*/ 5 w 190"/>
                  <a:gd name="T17" fmla="*/ 299 h 330"/>
                  <a:gd name="T18" fmla="*/ 0 w 190"/>
                  <a:gd name="T19" fmla="*/ 270 h 330"/>
                  <a:gd name="T20" fmla="*/ 51 w 190"/>
                  <a:gd name="T21" fmla="*/ 31 h 330"/>
                  <a:gd name="T22" fmla="*/ 67 w 190"/>
                  <a:gd name="T23" fmla="*/ 6 h 330"/>
                  <a:gd name="T24" fmla="*/ 98 w 190"/>
                  <a:gd name="T25" fmla="*/ 0 h 330"/>
                  <a:gd name="T26" fmla="*/ 127 w 190"/>
                  <a:gd name="T27" fmla="*/ 6 h 3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0"/>
                  <a:gd name="T43" fmla="*/ 0 h 330"/>
                  <a:gd name="T44" fmla="*/ 190 w 190"/>
                  <a:gd name="T45" fmla="*/ 330 h 3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0" h="330">
                    <a:moveTo>
                      <a:pt x="127" y="6"/>
                    </a:moveTo>
                    <a:lnTo>
                      <a:pt x="159" y="13"/>
                    </a:lnTo>
                    <a:lnTo>
                      <a:pt x="183" y="30"/>
                    </a:lnTo>
                    <a:lnTo>
                      <a:pt x="189" y="59"/>
                    </a:lnTo>
                    <a:lnTo>
                      <a:pt x="137" y="299"/>
                    </a:lnTo>
                    <a:lnTo>
                      <a:pt x="121" y="323"/>
                    </a:lnTo>
                    <a:lnTo>
                      <a:pt x="90" y="329"/>
                    </a:lnTo>
                    <a:lnTo>
                      <a:pt x="29" y="316"/>
                    </a:lnTo>
                    <a:lnTo>
                      <a:pt x="5" y="299"/>
                    </a:lnTo>
                    <a:lnTo>
                      <a:pt x="0" y="270"/>
                    </a:lnTo>
                    <a:lnTo>
                      <a:pt x="51" y="31"/>
                    </a:lnTo>
                    <a:lnTo>
                      <a:pt x="67" y="6"/>
                    </a:lnTo>
                    <a:lnTo>
                      <a:pt x="98" y="0"/>
                    </a:lnTo>
                    <a:lnTo>
                      <a:pt x="127" y="6"/>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47" name="Freeform 179"/>
              <p:cNvSpPr>
                <a:spLocks/>
              </p:cNvSpPr>
              <p:nvPr/>
            </p:nvSpPr>
            <p:spPr bwMode="auto">
              <a:xfrm>
                <a:off x="4490" y="1424"/>
                <a:ext cx="195" cy="336"/>
              </a:xfrm>
              <a:custGeom>
                <a:avLst/>
                <a:gdLst>
                  <a:gd name="T0" fmla="*/ 131 w 195"/>
                  <a:gd name="T1" fmla="*/ 6 h 336"/>
                  <a:gd name="T2" fmla="*/ 163 w 195"/>
                  <a:gd name="T3" fmla="*/ 13 h 336"/>
                  <a:gd name="T4" fmla="*/ 188 w 195"/>
                  <a:gd name="T5" fmla="*/ 30 h 336"/>
                  <a:gd name="T6" fmla="*/ 194 w 195"/>
                  <a:gd name="T7" fmla="*/ 61 h 336"/>
                  <a:gd name="T8" fmla="*/ 141 w 195"/>
                  <a:gd name="T9" fmla="*/ 305 h 336"/>
                  <a:gd name="T10" fmla="*/ 124 w 195"/>
                  <a:gd name="T11" fmla="*/ 329 h 336"/>
                  <a:gd name="T12" fmla="*/ 92 w 195"/>
                  <a:gd name="T13" fmla="*/ 335 h 336"/>
                  <a:gd name="T14" fmla="*/ 30 w 195"/>
                  <a:gd name="T15" fmla="*/ 322 h 336"/>
                  <a:gd name="T16" fmla="*/ 5 w 195"/>
                  <a:gd name="T17" fmla="*/ 305 h 336"/>
                  <a:gd name="T18" fmla="*/ 0 w 195"/>
                  <a:gd name="T19" fmla="*/ 274 h 336"/>
                  <a:gd name="T20" fmla="*/ 52 w 195"/>
                  <a:gd name="T21" fmla="*/ 32 h 336"/>
                  <a:gd name="T22" fmla="*/ 69 w 195"/>
                  <a:gd name="T23" fmla="*/ 6 h 336"/>
                  <a:gd name="T24" fmla="*/ 101 w 195"/>
                  <a:gd name="T25" fmla="*/ 0 h 336"/>
                  <a:gd name="T26" fmla="*/ 131 w 195"/>
                  <a:gd name="T27" fmla="*/ 6 h 3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5"/>
                  <a:gd name="T43" fmla="*/ 0 h 336"/>
                  <a:gd name="T44" fmla="*/ 195 w 195"/>
                  <a:gd name="T45" fmla="*/ 336 h 3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5" h="336">
                    <a:moveTo>
                      <a:pt x="131" y="6"/>
                    </a:moveTo>
                    <a:lnTo>
                      <a:pt x="163" y="13"/>
                    </a:lnTo>
                    <a:lnTo>
                      <a:pt x="188" y="30"/>
                    </a:lnTo>
                    <a:lnTo>
                      <a:pt x="194" y="61"/>
                    </a:lnTo>
                    <a:lnTo>
                      <a:pt x="141" y="305"/>
                    </a:lnTo>
                    <a:lnTo>
                      <a:pt x="124" y="329"/>
                    </a:lnTo>
                    <a:lnTo>
                      <a:pt x="92" y="335"/>
                    </a:lnTo>
                    <a:lnTo>
                      <a:pt x="30" y="322"/>
                    </a:lnTo>
                    <a:lnTo>
                      <a:pt x="5" y="305"/>
                    </a:lnTo>
                    <a:lnTo>
                      <a:pt x="0" y="274"/>
                    </a:lnTo>
                    <a:lnTo>
                      <a:pt x="52" y="32"/>
                    </a:lnTo>
                    <a:lnTo>
                      <a:pt x="69" y="6"/>
                    </a:lnTo>
                    <a:lnTo>
                      <a:pt x="101" y="0"/>
                    </a:lnTo>
                    <a:lnTo>
                      <a:pt x="131" y="6"/>
                    </a:lnTo>
                  </a:path>
                </a:pathLst>
              </a:custGeom>
              <a:gradFill rotWithShape="0">
                <a:gsLst>
                  <a:gs pos="0">
                    <a:srgbClr val="FF99FF"/>
                  </a:gs>
                  <a:gs pos="100000">
                    <a:srgbClr val="4C2E4C"/>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48" name="Freeform 180"/>
              <p:cNvSpPr>
                <a:spLocks/>
              </p:cNvSpPr>
              <p:nvPr/>
            </p:nvSpPr>
            <p:spPr bwMode="auto">
              <a:xfrm>
                <a:off x="2648" y="1224"/>
                <a:ext cx="140" cy="324"/>
              </a:xfrm>
              <a:custGeom>
                <a:avLst/>
                <a:gdLst>
                  <a:gd name="T0" fmla="*/ 69 w 140"/>
                  <a:gd name="T1" fmla="*/ 0 h 324"/>
                  <a:gd name="T2" fmla="*/ 102 w 140"/>
                  <a:gd name="T3" fmla="*/ 0 h 324"/>
                  <a:gd name="T4" fmla="*/ 127 w 140"/>
                  <a:gd name="T5" fmla="*/ 11 h 324"/>
                  <a:gd name="T6" fmla="*/ 139 w 140"/>
                  <a:gd name="T7" fmla="*/ 37 h 324"/>
                  <a:gd name="T8" fmla="*/ 139 w 140"/>
                  <a:gd name="T9" fmla="*/ 286 h 324"/>
                  <a:gd name="T10" fmla="*/ 127 w 140"/>
                  <a:gd name="T11" fmla="*/ 311 h 324"/>
                  <a:gd name="T12" fmla="*/ 102 w 140"/>
                  <a:gd name="T13" fmla="*/ 323 h 324"/>
                  <a:gd name="T14" fmla="*/ 36 w 140"/>
                  <a:gd name="T15" fmla="*/ 323 h 324"/>
                  <a:gd name="T16" fmla="*/ 11 w 140"/>
                  <a:gd name="T17" fmla="*/ 311 h 324"/>
                  <a:gd name="T18" fmla="*/ 0 w 140"/>
                  <a:gd name="T19" fmla="*/ 286 h 324"/>
                  <a:gd name="T20" fmla="*/ 0 w 140"/>
                  <a:gd name="T21" fmla="*/ 37 h 324"/>
                  <a:gd name="T22" fmla="*/ 11 w 140"/>
                  <a:gd name="T23" fmla="*/ 11 h 324"/>
                  <a:gd name="T24" fmla="*/ 36 w 140"/>
                  <a:gd name="T25" fmla="*/ 0 h 324"/>
                  <a:gd name="T26" fmla="*/ 69 w 140"/>
                  <a:gd name="T27" fmla="*/ 0 h 3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0"/>
                  <a:gd name="T43" fmla="*/ 0 h 324"/>
                  <a:gd name="T44" fmla="*/ 140 w 140"/>
                  <a:gd name="T45" fmla="*/ 324 h 3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0" h="324">
                    <a:moveTo>
                      <a:pt x="69" y="0"/>
                    </a:moveTo>
                    <a:lnTo>
                      <a:pt x="102" y="0"/>
                    </a:lnTo>
                    <a:lnTo>
                      <a:pt x="127" y="11"/>
                    </a:lnTo>
                    <a:lnTo>
                      <a:pt x="139" y="37"/>
                    </a:lnTo>
                    <a:lnTo>
                      <a:pt x="139" y="286"/>
                    </a:lnTo>
                    <a:lnTo>
                      <a:pt x="127" y="311"/>
                    </a:lnTo>
                    <a:lnTo>
                      <a:pt x="102" y="323"/>
                    </a:lnTo>
                    <a:lnTo>
                      <a:pt x="36" y="323"/>
                    </a:lnTo>
                    <a:lnTo>
                      <a:pt x="11" y="311"/>
                    </a:lnTo>
                    <a:lnTo>
                      <a:pt x="0" y="286"/>
                    </a:lnTo>
                    <a:lnTo>
                      <a:pt x="0" y="37"/>
                    </a:lnTo>
                    <a:lnTo>
                      <a:pt x="11" y="11"/>
                    </a:lnTo>
                    <a:lnTo>
                      <a:pt x="36" y="0"/>
                    </a:lnTo>
                    <a:lnTo>
                      <a:pt x="69" y="0"/>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49" name="Freeform 181"/>
              <p:cNvSpPr>
                <a:spLocks/>
              </p:cNvSpPr>
              <p:nvPr/>
            </p:nvSpPr>
            <p:spPr bwMode="auto">
              <a:xfrm>
                <a:off x="2648" y="1224"/>
                <a:ext cx="146" cy="330"/>
              </a:xfrm>
              <a:custGeom>
                <a:avLst/>
                <a:gdLst>
                  <a:gd name="T0" fmla="*/ 73 w 146"/>
                  <a:gd name="T1" fmla="*/ 0 h 330"/>
                  <a:gd name="T2" fmla="*/ 106 w 146"/>
                  <a:gd name="T3" fmla="*/ 0 h 330"/>
                  <a:gd name="T4" fmla="*/ 133 w 146"/>
                  <a:gd name="T5" fmla="*/ 11 h 330"/>
                  <a:gd name="T6" fmla="*/ 145 w 146"/>
                  <a:gd name="T7" fmla="*/ 38 h 330"/>
                  <a:gd name="T8" fmla="*/ 145 w 146"/>
                  <a:gd name="T9" fmla="*/ 291 h 330"/>
                  <a:gd name="T10" fmla="*/ 133 w 146"/>
                  <a:gd name="T11" fmla="*/ 317 h 330"/>
                  <a:gd name="T12" fmla="*/ 106 w 146"/>
                  <a:gd name="T13" fmla="*/ 329 h 330"/>
                  <a:gd name="T14" fmla="*/ 38 w 146"/>
                  <a:gd name="T15" fmla="*/ 329 h 330"/>
                  <a:gd name="T16" fmla="*/ 11 w 146"/>
                  <a:gd name="T17" fmla="*/ 317 h 330"/>
                  <a:gd name="T18" fmla="*/ 0 w 146"/>
                  <a:gd name="T19" fmla="*/ 291 h 330"/>
                  <a:gd name="T20" fmla="*/ 0 w 146"/>
                  <a:gd name="T21" fmla="*/ 38 h 330"/>
                  <a:gd name="T22" fmla="*/ 11 w 146"/>
                  <a:gd name="T23" fmla="*/ 11 h 330"/>
                  <a:gd name="T24" fmla="*/ 38 w 146"/>
                  <a:gd name="T25" fmla="*/ 0 h 330"/>
                  <a:gd name="T26" fmla="*/ 73 w 146"/>
                  <a:gd name="T27" fmla="*/ 0 h 3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6"/>
                  <a:gd name="T43" fmla="*/ 0 h 330"/>
                  <a:gd name="T44" fmla="*/ 146 w 146"/>
                  <a:gd name="T45" fmla="*/ 330 h 3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6" h="330">
                    <a:moveTo>
                      <a:pt x="73" y="0"/>
                    </a:moveTo>
                    <a:lnTo>
                      <a:pt x="106" y="0"/>
                    </a:lnTo>
                    <a:lnTo>
                      <a:pt x="133" y="11"/>
                    </a:lnTo>
                    <a:lnTo>
                      <a:pt x="145" y="38"/>
                    </a:lnTo>
                    <a:lnTo>
                      <a:pt x="145" y="291"/>
                    </a:lnTo>
                    <a:lnTo>
                      <a:pt x="133" y="317"/>
                    </a:lnTo>
                    <a:lnTo>
                      <a:pt x="106" y="329"/>
                    </a:lnTo>
                    <a:lnTo>
                      <a:pt x="38" y="329"/>
                    </a:lnTo>
                    <a:lnTo>
                      <a:pt x="11" y="317"/>
                    </a:lnTo>
                    <a:lnTo>
                      <a:pt x="0" y="291"/>
                    </a:lnTo>
                    <a:lnTo>
                      <a:pt x="0" y="38"/>
                    </a:lnTo>
                    <a:lnTo>
                      <a:pt x="11" y="11"/>
                    </a:lnTo>
                    <a:lnTo>
                      <a:pt x="38" y="0"/>
                    </a:lnTo>
                    <a:lnTo>
                      <a:pt x="73" y="0"/>
                    </a:lnTo>
                  </a:path>
                </a:pathLst>
              </a:custGeom>
              <a:gradFill rotWithShape="0">
                <a:gsLst>
                  <a:gs pos="0">
                    <a:srgbClr val="FF99FF"/>
                  </a:gs>
                  <a:gs pos="100000">
                    <a:srgbClr val="4C2E4C"/>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50" name="Freeform 182"/>
              <p:cNvSpPr>
                <a:spLocks/>
              </p:cNvSpPr>
              <p:nvPr/>
            </p:nvSpPr>
            <p:spPr bwMode="auto">
              <a:xfrm>
                <a:off x="2485" y="1225"/>
                <a:ext cx="160" cy="325"/>
              </a:xfrm>
              <a:custGeom>
                <a:avLst/>
                <a:gdLst>
                  <a:gd name="T0" fmla="*/ 76 w 160"/>
                  <a:gd name="T1" fmla="*/ 0 h 325"/>
                  <a:gd name="T2" fmla="*/ 42 w 160"/>
                  <a:gd name="T3" fmla="*/ 0 h 325"/>
                  <a:gd name="T4" fmla="*/ 12 w 160"/>
                  <a:gd name="T5" fmla="*/ 12 h 325"/>
                  <a:gd name="T6" fmla="*/ 0 w 160"/>
                  <a:gd name="T7" fmla="*/ 39 h 325"/>
                  <a:gd name="T8" fmla="*/ 5 w 160"/>
                  <a:gd name="T9" fmla="*/ 286 h 325"/>
                  <a:gd name="T10" fmla="*/ 17 w 160"/>
                  <a:gd name="T11" fmla="*/ 312 h 325"/>
                  <a:gd name="T12" fmla="*/ 47 w 160"/>
                  <a:gd name="T13" fmla="*/ 324 h 325"/>
                  <a:gd name="T14" fmla="*/ 116 w 160"/>
                  <a:gd name="T15" fmla="*/ 323 h 325"/>
                  <a:gd name="T16" fmla="*/ 146 w 160"/>
                  <a:gd name="T17" fmla="*/ 310 h 325"/>
                  <a:gd name="T18" fmla="*/ 159 w 160"/>
                  <a:gd name="T19" fmla="*/ 283 h 325"/>
                  <a:gd name="T20" fmla="*/ 153 w 160"/>
                  <a:gd name="T21" fmla="*/ 37 h 325"/>
                  <a:gd name="T22" fmla="*/ 141 w 160"/>
                  <a:gd name="T23" fmla="*/ 10 h 325"/>
                  <a:gd name="T24" fmla="*/ 111 w 160"/>
                  <a:gd name="T25" fmla="*/ 0 h 325"/>
                  <a:gd name="T26" fmla="*/ 76 w 160"/>
                  <a:gd name="T27" fmla="*/ 0 h 3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0"/>
                  <a:gd name="T43" fmla="*/ 0 h 325"/>
                  <a:gd name="T44" fmla="*/ 160 w 160"/>
                  <a:gd name="T45" fmla="*/ 325 h 3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0" h="325">
                    <a:moveTo>
                      <a:pt x="76" y="0"/>
                    </a:moveTo>
                    <a:lnTo>
                      <a:pt x="42" y="0"/>
                    </a:lnTo>
                    <a:lnTo>
                      <a:pt x="12" y="12"/>
                    </a:lnTo>
                    <a:lnTo>
                      <a:pt x="0" y="39"/>
                    </a:lnTo>
                    <a:lnTo>
                      <a:pt x="5" y="286"/>
                    </a:lnTo>
                    <a:lnTo>
                      <a:pt x="17" y="312"/>
                    </a:lnTo>
                    <a:lnTo>
                      <a:pt x="47" y="324"/>
                    </a:lnTo>
                    <a:lnTo>
                      <a:pt x="116" y="323"/>
                    </a:lnTo>
                    <a:lnTo>
                      <a:pt x="146" y="310"/>
                    </a:lnTo>
                    <a:lnTo>
                      <a:pt x="159" y="283"/>
                    </a:lnTo>
                    <a:lnTo>
                      <a:pt x="153" y="37"/>
                    </a:lnTo>
                    <a:lnTo>
                      <a:pt x="141" y="10"/>
                    </a:lnTo>
                    <a:lnTo>
                      <a:pt x="111" y="0"/>
                    </a:lnTo>
                    <a:lnTo>
                      <a:pt x="76" y="0"/>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51" name="Freeform 183"/>
              <p:cNvSpPr>
                <a:spLocks/>
              </p:cNvSpPr>
              <p:nvPr/>
            </p:nvSpPr>
            <p:spPr bwMode="auto">
              <a:xfrm>
                <a:off x="2485" y="1225"/>
                <a:ext cx="167" cy="331"/>
              </a:xfrm>
              <a:custGeom>
                <a:avLst/>
                <a:gdLst>
                  <a:gd name="T0" fmla="*/ 79 w 167"/>
                  <a:gd name="T1" fmla="*/ 0 h 331"/>
                  <a:gd name="T2" fmla="*/ 44 w 167"/>
                  <a:gd name="T3" fmla="*/ 0 h 331"/>
                  <a:gd name="T4" fmla="*/ 12 w 167"/>
                  <a:gd name="T5" fmla="*/ 12 h 331"/>
                  <a:gd name="T6" fmla="*/ 0 w 167"/>
                  <a:gd name="T7" fmla="*/ 40 h 331"/>
                  <a:gd name="T8" fmla="*/ 5 w 167"/>
                  <a:gd name="T9" fmla="*/ 291 h 331"/>
                  <a:gd name="T10" fmla="*/ 18 w 167"/>
                  <a:gd name="T11" fmla="*/ 318 h 331"/>
                  <a:gd name="T12" fmla="*/ 49 w 167"/>
                  <a:gd name="T13" fmla="*/ 330 h 331"/>
                  <a:gd name="T14" fmla="*/ 121 w 167"/>
                  <a:gd name="T15" fmla="*/ 329 h 331"/>
                  <a:gd name="T16" fmla="*/ 153 w 167"/>
                  <a:gd name="T17" fmla="*/ 316 h 331"/>
                  <a:gd name="T18" fmla="*/ 166 w 167"/>
                  <a:gd name="T19" fmla="*/ 288 h 331"/>
                  <a:gd name="T20" fmla="*/ 160 w 167"/>
                  <a:gd name="T21" fmla="*/ 38 h 331"/>
                  <a:gd name="T22" fmla="*/ 147 w 167"/>
                  <a:gd name="T23" fmla="*/ 10 h 331"/>
                  <a:gd name="T24" fmla="*/ 116 w 167"/>
                  <a:gd name="T25" fmla="*/ 0 h 331"/>
                  <a:gd name="T26" fmla="*/ 79 w 167"/>
                  <a:gd name="T27" fmla="*/ 0 h 3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7"/>
                  <a:gd name="T43" fmla="*/ 0 h 331"/>
                  <a:gd name="T44" fmla="*/ 167 w 167"/>
                  <a:gd name="T45" fmla="*/ 331 h 3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7" h="331">
                    <a:moveTo>
                      <a:pt x="79" y="0"/>
                    </a:moveTo>
                    <a:lnTo>
                      <a:pt x="44" y="0"/>
                    </a:lnTo>
                    <a:lnTo>
                      <a:pt x="12" y="12"/>
                    </a:lnTo>
                    <a:lnTo>
                      <a:pt x="0" y="40"/>
                    </a:lnTo>
                    <a:lnTo>
                      <a:pt x="5" y="291"/>
                    </a:lnTo>
                    <a:lnTo>
                      <a:pt x="18" y="318"/>
                    </a:lnTo>
                    <a:lnTo>
                      <a:pt x="49" y="330"/>
                    </a:lnTo>
                    <a:lnTo>
                      <a:pt x="121" y="329"/>
                    </a:lnTo>
                    <a:lnTo>
                      <a:pt x="153" y="316"/>
                    </a:lnTo>
                    <a:lnTo>
                      <a:pt x="166" y="288"/>
                    </a:lnTo>
                    <a:lnTo>
                      <a:pt x="160" y="38"/>
                    </a:lnTo>
                    <a:lnTo>
                      <a:pt x="147" y="10"/>
                    </a:lnTo>
                    <a:lnTo>
                      <a:pt x="116" y="0"/>
                    </a:lnTo>
                    <a:lnTo>
                      <a:pt x="79" y="0"/>
                    </a:lnTo>
                  </a:path>
                </a:pathLst>
              </a:custGeom>
              <a:gradFill rotWithShape="0">
                <a:gsLst>
                  <a:gs pos="0">
                    <a:srgbClr val="FF99FF"/>
                  </a:gs>
                  <a:gs pos="100000">
                    <a:srgbClr val="4C2E4C"/>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52" name="Freeform 184"/>
              <p:cNvSpPr>
                <a:spLocks/>
              </p:cNvSpPr>
              <p:nvPr/>
            </p:nvSpPr>
            <p:spPr bwMode="auto">
              <a:xfrm>
                <a:off x="2355" y="1227"/>
                <a:ext cx="148" cy="325"/>
              </a:xfrm>
              <a:custGeom>
                <a:avLst/>
                <a:gdLst>
                  <a:gd name="T0" fmla="*/ 67 w 148"/>
                  <a:gd name="T1" fmla="*/ 0 h 325"/>
                  <a:gd name="T2" fmla="*/ 36 w 148"/>
                  <a:gd name="T3" fmla="*/ 1 h 325"/>
                  <a:gd name="T4" fmla="*/ 9 w 148"/>
                  <a:gd name="T5" fmla="*/ 14 h 325"/>
                  <a:gd name="T6" fmla="*/ 0 w 148"/>
                  <a:gd name="T7" fmla="*/ 42 h 325"/>
                  <a:gd name="T8" fmla="*/ 7 w 148"/>
                  <a:gd name="T9" fmla="*/ 287 h 325"/>
                  <a:gd name="T10" fmla="*/ 20 w 148"/>
                  <a:gd name="T11" fmla="*/ 313 h 325"/>
                  <a:gd name="T12" fmla="*/ 48 w 148"/>
                  <a:gd name="T13" fmla="*/ 324 h 325"/>
                  <a:gd name="T14" fmla="*/ 109 w 148"/>
                  <a:gd name="T15" fmla="*/ 322 h 325"/>
                  <a:gd name="T16" fmla="*/ 137 w 148"/>
                  <a:gd name="T17" fmla="*/ 309 h 325"/>
                  <a:gd name="T18" fmla="*/ 147 w 148"/>
                  <a:gd name="T19" fmla="*/ 281 h 325"/>
                  <a:gd name="T20" fmla="*/ 139 w 148"/>
                  <a:gd name="T21" fmla="*/ 36 h 325"/>
                  <a:gd name="T22" fmla="*/ 125 w 148"/>
                  <a:gd name="T23" fmla="*/ 10 h 325"/>
                  <a:gd name="T24" fmla="*/ 98 w 148"/>
                  <a:gd name="T25" fmla="*/ 0 h 325"/>
                  <a:gd name="T26" fmla="*/ 67 w 148"/>
                  <a:gd name="T27" fmla="*/ 0 h 3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8"/>
                  <a:gd name="T43" fmla="*/ 0 h 325"/>
                  <a:gd name="T44" fmla="*/ 148 w 148"/>
                  <a:gd name="T45" fmla="*/ 325 h 3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8" h="325">
                    <a:moveTo>
                      <a:pt x="67" y="0"/>
                    </a:moveTo>
                    <a:lnTo>
                      <a:pt x="36" y="1"/>
                    </a:lnTo>
                    <a:lnTo>
                      <a:pt x="9" y="14"/>
                    </a:lnTo>
                    <a:lnTo>
                      <a:pt x="0" y="42"/>
                    </a:lnTo>
                    <a:lnTo>
                      <a:pt x="7" y="287"/>
                    </a:lnTo>
                    <a:lnTo>
                      <a:pt x="20" y="313"/>
                    </a:lnTo>
                    <a:lnTo>
                      <a:pt x="48" y="324"/>
                    </a:lnTo>
                    <a:lnTo>
                      <a:pt x="109" y="322"/>
                    </a:lnTo>
                    <a:lnTo>
                      <a:pt x="137" y="309"/>
                    </a:lnTo>
                    <a:lnTo>
                      <a:pt x="147" y="281"/>
                    </a:lnTo>
                    <a:lnTo>
                      <a:pt x="139" y="36"/>
                    </a:lnTo>
                    <a:lnTo>
                      <a:pt x="125" y="10"/>
                    </a:lnTo>
                    <a:lnTo>
                      <a:pt x="98" y="0"/>
                    </a:lnTo>
                    <a:lnTo>
                      <a:pt x="67" y="0"/>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53" name="Freeform 185"/>
              <p:cNvSpPr>
                <a:spLocks/>
              </p:cNvSpPr>
              <p:nvPr/>
            </p:nvSpPr>
            <p:spPr bwMode="auto">
              <a:xfrm>
                <a:off x="2355" y="1227"/>
                <a:ext cx="155" cy="331"/>
              </a:xfrm>
              <a:custGeom>
                <a:avLst/>
                <a:gdLst>
                  <a:gd name="T0" fmla="*/ 70 w 155"/>
                  <a:gd name="T1" fmla="*/ 0 h 331"/>
                  <a:gd name="T2" fmla="*/ 38 w 155"/>
                  <a:gd name="T3" fmla="*/ 1 h 331"/>
                  <a:gd name="T4" fmla="*/ 10 w 155"/>
                  <a:gd name="T5" fmla="*/ 15 h 331"/>
                  <a:gd name="T6" fmla="*/ 0 w 155"/>
                  <a:gd name="T7" fmla="*/ 43 h 331"/>
                  <a:gd name="T8" fmla="*/ 8 w 155"/>
                  <a:gd name="T9" fmla="*/ 292 h 331"/>
                  <a:gd name="T10" fmla="*/ 21 w 155"/>
                  <a:gd name="T11" fmla="*/ 319 h 331"/>
                  <a:gd name="T12" fmla="*/ 50 w 155"/>
                  <a:gd name="T13" fmla="*/ 330 h 331"/>
                  <a:gd name="T14" fmla="*/ 114 w 155"/>
                  <a:gd name="T15" fmla="*/ 328 h 331"/>
                  <a:gd name="T16" fmla="*/ 143 w 155"/>
                  <a:gd name="T17" fmla="*/ 314 h 331"/>
                  <a:gd name="T18" fmla="*/ 154 w 155"/>
                  <a:gd name="T19" fmla="*/ 286 h 331"/>
                  <a:gd name="T20" fmla="*/ 146 w 155"/>
                  <a:gd name="T21" fmla="*/ 37 h 331"/>
                  <a:gd name="T22" fmla="*/ 131 w 155"/>
                  <a:gd name="T23" fmla="*/ 10 h 331"/>
                  <a:gd name="T24" fmla="*/ 103 w 155"/>
                  <a:gd name="T25" fmla="*/ 0 h 331"/>
                  <a:gd name="T26" fmla="*/ 70 w 155"/>
                  <a:gd name="T27" fmla="*/ 0 h 3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5"/>
                  <a:gd name="T43" fmla="*/ 0 h 331"/>
                  <a:gd name="T44" fmla="*/ 155 w 155"/>
                  <a:gd name="T45" fmla="*/ 331 h 3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5" h="331">
                    <a:moveTo>
                      <a:pt x="70" y="0"/>
                    </a:moveTo>
                    <a:lnTo>
                      <a:pt x="38" y="1"/>
                    </a:lnTo>
                    <a:lnTo>
                      <a:pt x="10" y="15"/>
                    </a:lnTo>
                    <a:lnTo>
                      <a:pt x="0" y="43"/>
                    </a:lnTo>
                    <a:lnTo>
                      <a:pt x="8" y="292"/>
                    </a:lnTo>
                    <a:lnTo>
                      <a:pt x="21" y="319"/>
                    </a:lnTo>
                    <a:lnTo>
                      <a:pt x="50" y="330"/>
                    </a:lnTo>
                    <a:lnTo>
                      <a:pt x="114" y="328"/>
                    </a:lnTo>
                    <a:lnTo>
                      <a:pt x="143" y="314"/>
                    </a:lnTo>
                    <a:lnTo>
                      <a:pt x="154" y="286"/>
                    </a:lnTo>
                    <a:lnTo>
                      <a:pt x="146" y="37"/>
                    </a:lnTo>
                    <a:lnTo>
                      <a:pt x="131" y="10"/>
                    </a:lnTo>
                    <a:lnTo>
                      <a:pt x="103" y="0"/>
                    </a:lnTo>
                    <a:lnTo>
                      <a:pt x="70" y="0"/>
                    </a:lnTo>
                  </a:path>
                </a:pathLst>
              </a:custGeom>
              <a:gradFill rotWithShape="0">
                <a:gsLst>
                  <a:gs pos="0">
                    <a:srgbClr val="FF99FF"/>
                  </a:gs>
                  <a:gs pos="100000">
                    <a:srgbClr val="4C2E4C"/>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54" name="Freeform 186"/>
              <p:cNvSpPr>
                <a:spLocks/>
              </p:cNvSpPr>
              <p:nvPr/>
            </p:nvSpPr>
            <p:spPr bwMode="auto">
              <a:xfrm>
                <a:off x="2203" y="1228"/>
                <a:ext cx="153" cy="327"/>
              </a:xfrm>
              <a:custGeom>
                <a:avLst/>
                <a:gdLst>
                  <a:gd name="T0" fmla="*/ 66 w 153"/>
                  <a:gd name="T1" fmla="*/ 1 h 327"/>
                  <a:gd name="T2" fmla="*/ 36 w 153"/>
                  <a:gd name="T3" fmla="*/ 2 h 327"/>
                  <a:gd name="T4" fmla="*/ 9 w 153"/>
                  <a:gd name="T5" fmla="*/ 17 h 327"/>
                  <a:gd name="T6" fmla="*/ 0 w 153"/>
                  <a:gd name="T7" fmla="*/ 44 h 327"/>
                  <a:gd name="T8" fmla="*/ 13 w 153"/>
                  <a:gd name="T9" fmla="*/ 289 h 327"/>
                  <a:gd name="T10" fmla="*/ 26 w 153"/>
                  <a:gd name="T11" fmla="*/ 315 h 327"/>
                  <a:gd name="T12" fmla="*/ 53 w 153"/>
                  <a:gd name="T13" fmla="*/ 326 h 327"/>
                  <a:gd name="T14" fmla="*/ 115 w 153"/>
                  <a:gd name="T15" fmla="*/ 321 h 327"/>
                  <a:gd name="T16" fmla="*/ 142 w 153"/>
                  <a:gd name="T17" fmla="*/ 308 h 327"/>
                  <a:gd name="T18" fmla="*/ 152 w 153"/>
                  <a:gd name="T19" fmla="*/ 281 h 327"/>
                  <a:gd name="T20" fmla="*/ 138 w 153"/>
                  <a:gd name="T21" fmla="*/ 36 h 327"/>
                  <a:gd name="T22" fmla="*/ 126 w 153"/>
                  <a:gd name="T23" fmla="*/ 10 h 327"/>
                  <a:gd name="T24" fmla="*/ 99 w 153"/>
                  <a:gd name="T25" fmla="*/ 0 h 327"/>
                  <a:gd name="T26" fmla="*/ 66 w 153"/>
                  <a:gd name="T27" fmla="*/ 1 h 3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3"/>
                  <a:gd name="T43" fmla="*/ 0 h 327"/>
                  <a:gd name="T44" fmla="*/ 153 w 153"/>
                  <a:gd name="T45" fmla="*/ 327 h 3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3" h="327">
                    <a:moveTo>
                      <a:pt x="66" y="1"/>
                    </a:moveTo>
                    <a:lnTo>
                      <a:pt x="36" y="2"/>
                    </a:lnTo>
                    <a:lnTo>
                      <a:pt x="9" y="17"/>
                    </a:lnTo>
                    <a:lnTo>
                      <a:pt x="0" y="44"/>
                    </a:lnTo>
                    <a:lnTo>
                      <a:pt x="13" y="289"/>
                    </a:lnTo>
                    <a:lnTo>
                      <a:pt x="26" y="315"/>
                    </a:lnTo>
                    <a:lnTo>
                      <a:pt x="53" y="326"/>
                    </a:lnTo>
                    <a:lnTo>
                      <a:pt x="115" y="321"/>
                    </a:lnTo>
                    <a:lnTo>
                      <a:pt x="142" y="308"/>
                    </a:lnTo>
                    <a:lnTo>
                      <a:pt x="152" y="281"/>
                    </a:lnTo>
                    <a:lnTo>
                      <a:pt x="138" y="36"/>
                    </a:lnTo>
                    <a:lnTo>
                      <a:pt x="126" y="10"/>
                    </a:lnTo>
                    <a:lnTo>
                      <a:pt x="99" y="0"/>
                    </a:lnTo>
                    <a:lnTo>
                      <a:pt x="66" y="1"/>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55" name="Freeform 187"/>
              <p:cNvSpPr>
                <a:spLocks/>
              </p:cNvSpPr>
              <p:nvPr/>
            </p:nvSpPr>
            <p:spPr bwMode="auto">
              <a:xfrm>
                <a:off x="2203" y="1228"/>
                <a:ext cx="160" cy="333"/>
              </a:xfrm>
              <a:custGeom>
                <a:avLst/>
                <a:gdLst>
                  <a:gd name="T0" fmla="*/ 70 w 160"/>
                  <a:gd name="T1" fmla="*/ 1 h 333"/>
                  <a:gd name="T2" fmla="*/ 38 w 160"/>
                  <a:gd name="T3" fmla="*/ 3 h 333"/>
                  <a:gd name="T4" fmla="*/ 10 w 160"/>
                  <a:gd name="T5" fmla="*/ 16 h 333"/>
                  <a:gd name="T6" fmla="*/ 0 w 160"/>
                  <a:gd name="T7" fmla="*/ 45 h 333"/>
                  <a:gd name="T8" fmla="*/ 14 w 160"/>
                  <a:gd name="T9" fmla="*/ 294 h 333"/>
                  <a:gd name="T10" fmla="*/ 27 w 160"/>
                  <a:gd name="T11" fmla="*/ 321 h 333"/>
                  <a:gd name="T12" fmla="*/ 56 w 160"/>
                  <a:gd name="T13" fmla="*/ 332 h 333"/>
                  <a:gd name="T14" fmla="*/ 120 w 160"/>
                  <a:gd name="T15" fmla="*/ 327 h 333"/>
                  <a:gd name="T16" fmla="*/ 148 w 160"/>
                  <a:gd name="T17" fmla="*/ 315 h 333"/>
                  <a:gd name="T18" fmla="*/ 159 w 160"/>
                  <a:gd name="T19" fmla="*/ 286 h 333"/>
                  <a:gd name="T20" fmla="*/ 144 w 160"/>
                  <a:gd name="T21" fmla="*/ 37 h 333"/>
                  <a:gd name="T22" fmla="*/ 132 w 160"/>
                  <a:gd name="T23" fmla="*/ 10 h 333"/>
                  <a:gd name="T24" fmla="*/ 103 w 160"/>
                  <a:gd name="T25" fmla="*/ 0 h 333"/>
                  <a:gd name="T26" fmla="*/ 70 w 160"/>
                  <a:gd name="T27" fmla="*/ 1 h 33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0"/>
                  <a:gd name="T43" fmla="*/ 0 h 333"/>
                  <a:gd name="T44" fmla="*/ 160 w 160"/>
                  <a:gd name="T45" fmla="*/ 333 h 33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0" h="333">
                    <a:moveTo>
                      <a:pt x="70" y="1"/>
                    </a:moveTo>
                    <a:lnTo>
                      <a:pt x="38" y="3"/>
                    </a:lnTo>
                    <a:lnTo>
                      <a:pt x="10" y="16"/>
                    </a:lnTo>
                    <a:lnTo>
                      <a:pt x="0" y="45"/>
                    </a:lnTo>
                    <a:lnTo>
                      <a:pt x="14" y="294"/>
                    </a:lnTo>
                    <a:lnTo>
                      <a:pt x="27" y="321"/>
                    </a:lnTo>
                    <a:lnTo>
                      <a:pt x="56" y="332"/>
                    </a:lnTo>
                    <a:lnTo>
                      <a:pt x="120" y="327"/>
                    </a:lnTo>
                    <a:lnTo>
                      <a:pt x="148" y="315"/>
                    </a:lnTo>
                    <a:lnTo>
                      <a:pt x="159" y="286"/>
                    </a:lnTo>
                    <a:lnTo>
                      <a:pt x="144" y="37"/>
                    </a:lnTo>
                    <a:lnTo>
                      <a:pt x="132" y="10"/>
                    </a:lnTo>
                    <a:lnTo>
                      <a:pt x="103" y="0"/>
                    </a:lnTo>
                    <a:lnTo>
                      <a:pt x="70" y="1"/>
                    </a:lnTo>
                  </a:path>
                </a:pathLst>
              </a:custGeom>
              <a:gradFill rotWithShape="0">
                <a:gsLst>
                  <a:gs pos="0">
                    <a:srgbClr val="FF99FF"/>
                  </a:gs>
                  <a:gs pos="100000">
                    <a:srgbClr val="4C2E4C"/>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56" name="Freeform 188"/>
              <p:cNvSpPr>
                <a:spLocks/>
              </p:cNvSpPr>
              <p:nvPr/>
            </p:nvSpPr>
            <p:spPr bwMode="auto">
              <a:xfrm>
                <a:off x="2057" y="1231"/>
                <a:ext cx="157" cy="328"/>
              </a:xfrm>
              <a:custGeom>
                <a:avLst/>
                <a:gdLst>
                  <a:gd name="T0" fmla="*/ 66 w 157"/>
                  <a:gd name="T1" fmla="*/ 1 h 328"/>
                  <a:gd name="T2" fmla="*/ 36 w 157"/>
                  <a:gd name="T3" fmla="*/ 4 h 328"/>
                  <a:gd name="T4" fmla="*/ 9 w 157"/>
                  <a:gd name="T5" fmla="*/ 17 h 328"/>
                  <a:gd name="T6" fmla="*/ 0 w 157"/>
                  <a:gd name="T7" fmla="*/ 45 h 328"/>
                  <a:gd name="T8" fmla="*/ 17 w 157"/>
                  <a:gd name="T9" fmla="*/ 291 h 328"/>
                  <a:gd name="T10" fmla="*/ 30 w 157"/>
                  <a:gd name="T11" fmla="*/ 318 h 328"/>
                  <a:gd name="T12" fmla="*/ 58 w 157"/>
                  <a:gd name="T13" fmla="*/ 327 h 328"/>
                  <a:gd name="T14" fmla="*/ 120 w 157"/>
                  <a:gd name="T15" fmla="*/ 322 h 328"/>
                  <a:gd name="T16" fmla="*/ 147 w 157"/>
                  <a:gd name="T17" fmla="*/ 309 h 328"/>
                  <a:gd name="T18" fmla="*/ 156 w 157"/>
                  <a:gd name="T19" fmla="*/ 280 h 328"/>
                  <a:gd name="T20" fmla="*/ 138 w 157"/>
                  <a:gd name="T21" fmla="*/ 36 h 328"/>
                  <a:gd name="T22" fmla="*/ 125 w 157"/>
                  <a:gd name="T23" fmla="*/ 8 h 328"/>
                  <a:gd name="T24" fmla="*/ 97 w 157"/>
                  <a:gd name="T25" fmla="*/ 0 h 328"/>
                  <a:gd name="T26" fmla="*/ 66 w 157"/>
                  <a:gd name="T27" fmla="*/ 1 h 3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
                  <a:gd name="T43" fmla="*/ 0 h 328"/>
                  <a:gd name="T44" fmla="*/ 157 w 157"/>
                  <a:gd name="T45" fmla="*/ 328 h 3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 h="328">
                    <a:moveTo>
                      <a:pt x="66" y="1"/>
                    </a:moveTo>
                    <a:lnTo>
                      <a:pt x="36" y="4"/>
                    </a:lnTo>
                    <a:lnTo>
                      <a:pt x="9" y="17"/>
                    </a:lnTo>
                    <a:lnTo>
                      <a:pt x="0" y="45"/>
                    </a:lnTo>
                    <a:lnTo>
                      <a:pt x="17" y="291"/>
                    </a:lnTo>
                    <a:lnTo>
                      <a:pt x="30" y="318"/>
                    </a:lnTo>
                    <a:lnTo>
                      <a:pt x="58" y="327"/>
                    </a:lnTo>
                    <a:lnTo>
                      <a:pt x="120" y="322"/>
                    </a:lnTo>
                    <a:lnTo>
                      <a:pt x="147" y="309"/>
                    </a:lnTo>
                    <a:lnTo>
                      <a:pt x="156" y="280"/>
                    </a:lnTo>
                    <a:lnTo>
                      <a:pt x="138" y="36"/>
                    </a:lnTo>
                    <a:lnTo>
                      <a:pt x="125" y="8"/>
                    </a:lnTo>
                    <a:lnTo>
                      <a:pt x="97" y="0"/>
                    </a:lnTo>
                    <a:lnTo>
                      <a:pt x="66" y="1"/>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57" name="Freeform 189"/>
              <p:cNvSpPr>
                <a:spLocks/>
              </p:cNvSpPr>
              <p:nvPr/>
            </p:nvSpPr>
            <p:spPr bwMode="auto">
              <a:xfrm>
                <a:off x="2057" y="1231"/>
                <a:ext cx="162" cy="334"/>
              </a:xfrm>
              <a:custGeom>
                <a:avLst/>
                <a:gdLst>
                  <a:gd name="T0" fmla="*/ 69 w 162"/>
                  <a:gd name="T1" fmla="*/ 1 h 334"/>
                  <a:gd name="T2" fmla="*/ 37 w 162"/>
                  <a:gd name="T3" fmla="*/ 4 h 334"/>
                  <a:gd name="T4" fmla="*/ 10 w 162"/>
                  <a:gd name="T5" fmla="*/ 17 h 334"/>
                  <a:gd name="T6" fmla="*/ 0 w 162"/>
                  <a:gd name="T7" fmla="*/ 46 h 334"/>
                  <a:gd name="T8" fmla="*/ 18 w 162"/>
                  <a:gd name="T9" fmla="*/ 297 h 334"/>
                  <a:gd name="T10" fmla="*/ 31 w 162"/>
                  <a:gd name="T11" fmla="*/ 323 h 334"/>
                  <a:gd name="T12" fmla="*/ 60 w 162"/>
                  <a:gd name="T13" fmla="*/ 333 h 334"/>
                  <a:gd name="T14" fmla="*/ 124 w 162"/>
                  <a:gd name="T15" fmla="*/ 328 h 334"/>
                  <a:gd name="T16" fmla="*/ 151 w 162"/>
                  <a:gd name="T17" fmla="*/ 315 h 334"/>
                  <a:gd name="T18" fmla="*/ 161 w 162"/>
                  <a:gd name="T19" fmla="*/ 285 h 334"/>
                  <a:gd name="T20" fmla="*/ 142 w 162"/>
                  <a:gd name="T21" fmla="*/ 35 h 334"/>
                  <a:gd name="T22" fmla="*/ 129 w 162"/>
                  <a:gd name="T23" fmla="*/ 9 h 334"/>
                  <a:gd name="T24" fmla="*/ 101 w 162"/>
                  <a:gd name="T25" fmla="*/ 0 h 334"/>
                  <a:gd name="T26" fmla="*/ 69 w 162"/>
                  <a:gd name="T27" fmla="*/ 1 h 3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2"/>
                  <a:gd name="T43" fmla="*/ 0 h 334"/>
                  <a:gd name="T44" fmla="*/ 162 w 162"/>
                  <a:gd name="T45" fmla="*/ 334 h 3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2" h="334">
                    <a:moveTo>
                      <a:pt x="69" y="1"/>
                    </a:moveTo>
                    <a:lnTo>
                      <a:pt x="37" y="4"/>
                    </a:lnTo>
                    <a:lnTo>
                      <a:pt x="10" y="17"/>
                    </a:lnTo>
                    <a:lnTo>
                      <a:pt x="0" y="46"/>
                    </a:lnTo>
                    <a:lnTo>
                      <a:pt x="18" y="297"/>
                    </a:lnTo>
                    <a:lnTo>
                      <a:pt x="31" y="323"/>
                    </a:lnTo>
                    <a:lnTo>
                      <a:pt x="60" y="333"/>
                    </a:lnTo>
                    <a:lnTo>
                      <a:pt x="124" y="328"/>
                    </a:lnTo>
                    <a:lnTo>
                      <a:pt x="151" y="315"/>
                    </a:lnTo>
                    <a:lnTo>
                      <a:pt x="161" y="285"/>
                    </a:lnTo>
                    <a:lnTo>
                      <a:pt x="142" y="35"/>
                    </a:lnTo>
                    <a:lnTo>
                      <a:pt x="129" y="9"/>
                    </a:lnTo>
                    <a:lnTo>
                      <a:pt x="101" y="0"/>
                    </a:lnTo>
                    <a:lnTo>
                      <a:pt x="69" y="1"/>
                    </a:lnTo>
                  </a:path>
                </a:pathLst>
              </a:custGeom>
              <a:gradFill rotWithShape="0">
                <a:gsLst>
                  <a:gs pos="0">
                    <a:srgbClr val="FF99FF"/>
                  </a:gs>
                  <a:gs pos="100000">
                    <a:srgbClr val="4C2E4C"/>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58" name="Freeform 190"/>
              <p:cNvSpPr>
                <a:spLocks/>
              </p:cNvSpPr>
              <p:nvPr/>
            </p:nvSpPr>
            <p:spPr bwMode="auto">
              <a:xfrm>
                <a:off x="1906" y="1238"/>
                <a:ext cx="162" cy="327"/>
              </a:xfrm>
              <a:custGeom>
                <a:avLst/>
                <a:gdLst>
                  <a:gd name="T0" fmla="*/ 66 w 162"/>
                  <a:gd name="T1" fmla="*/ 2 h 327"/>
                  <a:gd name="T2" fmla="*/ 35 w 162"/>
                  <a:gd name="T3" fmla="*/ 6 h 327"/>
                  <a:gd name="T4" fmla="*/ 8 w 162"/>
                  <a:gd name="T5" fmla="*/ 19 h 327"/>
                  <a:gd name="T6" fmla="*/ 0 w 162"/>
                  <a:gd name="T7" fmla="*/ 48 h 327"/>
                  <a:gd name="T8" fmla="*/ 21 w 162"/>
                  <a:gd name="T9" fmla="*/ 292 h 327"/>
                  <a:gd name="T10" fmla="*/ 35 w 162"/>
                  <a:gd name="T11" fmla="*/ 318 h 327"/>
                  <a:gd name="T12" fmla="*/ 63 w 162"/>
                  <a:gd name="T13" fmla="*/ 326 h 327"/>
                  <a:gd name="T14" fmla="*/ 125 w 162"/>
                  <a:gd name="T15" fmla="*/ 320 h 327"/>
                  <a:gd name="T16" fmla="*/ 152 w 162"/>
                  <a:gd name="T17" fmla="*/ 307 h 327"/>
                  <a:gd name="T18" fmla="*/ 161 w 162"/>
                  <a:gd name="T19" fmla="*/ 279 h 327"/>
                  <a:gd name="T20" fmla="*/ 139 w 162"/>
                  <a:gd name="T21" fmla="*/ 35 h 327"/>
                  <a:gd name="T22" fmla="*/ 125 w 162"/>
                  <a:gd name="T23" fmla="*/ 8 h 327"/>
                  <a:gd name="T24" fmla="*/ 97 w 162"/>
                  <a:gd name="T25" fmla="*/ 0 h 327"/>
                  <a:gd name="T26" fmla="*/ 66 w 162"/>
                  <a:gd name="T27" fmla="*/ 2 h 3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2"/>
                  <a:gd name="T43" fmla="*/ 0 h 327"/>
                  <a:gd name="T44" fmla="*/ 162 w 162"/>
                  <a:gd name="T45" fmla="*/ 327 h 3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2" h="327">
                    <a:moveTo>
                      <a:pt x="66" y="2"/>
                    </a:moveTo>
                    <a:lnTo>
                      <a:pt x="35" y="6"/>
                    </a:lnTo>
                    <a:lnTo>
                      <a:pt x="8" y="19"/>
                    </a:lnTo>
                    <a:lnTo>
                      <a:pt x="0" y="48"/>
                    </a:lnTo>
                    <a:lnTo>
                      <a:pt x="21" y="292"/>
                    </a:lnTo>
                    <a:lnTo>
                      <a:pt x="35" y="318"/>
                    </a:lnTo>
                    <a:lnTo>
                      <a:pt x="63" y="326"/>
                    </a:lnTo>
                    <a:lnTo>
                      <a:pt x="125" y="320"/>
                    </a:lnTo>
                    <a:lnTo>
                      <a:pt x="152" y="307"/>
                    </a:lnTo>
                    <a:lnTo>
                      <a:pt x="161" y="279"/>
                    </a:lnTo>
                    <a:lnTo>
                      <a:pt x="139" y="35"/>
                    </a:lnTo>
                    <a:lnTo>
                      <a:pt x="125" y="8"/>
                    </a:lnTo>
                    <a:lnTo>
                      <a:pt x="97" y="0"/>
                    </a:lnTo>
                    <a:lnTo>
                      <a:pt x="66" y="2"/>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59" name="Freeform 191"/>
              <p:cNvSpPr>
                <a:spLocks/>
              </p:cNvSpPr>
              <p:nvPr/>
            </p:nvSpPr>
            <p:spPr bwMode="auto">
              <a:xfrm>
                <a:off x="1906" y="1238"/>
                <a:ext cx="170" cy="334"/>
              </a:xfrm>
              <a:custGeom>
                <a:avLst/>
                <a:gdLst>
                  <a:gd name="T0" fmla="*/ 69 w 170"/>
                  <a:gd name="T1" fmla="*/ 3 h 334"/>
                  <a:gd name="T2" fmla="*/ 37 w 170"/>
                  <a:gd name="T3" fmla="*/ 6 h 334"/>
                  <a:gd name="T4" fmla="*/ 9 w 170"/>
                  <a:gd name="T5" fmla="*/ 19 h 334"/>
                  <a:gd name="T6" fmla="*/ 0 w 170"/>
                  <a:gd name="T7" fmla="*/ 49 h 334"/>
                  <a:gd name="T8" fmla="*/ 22 w 170"/>
                  <a:gd name="T9" fmla="*/ 298 h 334"/>
                  <a:gd name="T10" fmla="*/ 37 w 170"/>
                  <a:gd name="T11" fmla="*/ 325 h 334"/>
                  <a:gd name="T12" fmla="*/ 66 w 170"/>
                  <a:gd name="T13" fmla="*/ 333 h 334"/>
                  <a:gd name="T14" fmla="*/ 131 w 170"/>
                  <a:gd name="T15" fmla="*/ 327 h 334"/>
                  <a:gd name="T16" fmla="*/ 159 w 170"/>
                  <a:gd name="T17" fmla="*/ 314 h 334"/>
                  <a:gd name="T18" fmla="*/ 169 w 170"/>
                  <a:gd name="T19" fmla="*/ 285 h 334"/>
                  <a:gd name="T20" fmla="*/ 146 w 170"/>
                  <a:gd name="T21" fmla="*/ 35 h 334"/>
                  <a:gd name="T22" fmla="*/ 131 w 170"/>
                  <a:gd name="T23" fmla="*/ 9 h 334"/>
                  <a:gd name="T24" fmla="*/ 102 w 170"/>
                  <a:gd name="T25" fmla="*/ 0 h 334"/>
                  <a:gd name="T26" fmla="*/ 69 w 170"/>
                  <a:gd name="T27" fmla="*/ 3 h 3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0"/>
                  <a:gd name="T43" fmla="*/ 0 h 334"/>
                  <a:gd name="T44" fmla="*/ 170 w 170"/>
                  <a:gd name="T45" fmla="*/ 334 h 3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0" h="334">
                    <a:moveTo>
                      <a:pt x="69" y="3"/>
                    </a:moveTo>
                    <a:lnTo>
                      <a:pt x="37" y="6"/>
                    </a:lnTo>
                    <a:lnTo>
                      <a:pt x="9" y="19"/>
                    </a:lnTo>
                    <a:lnTo>
                      <a:pt x="0" y="49"/>
                    </a:lnTo>
                    <a:lnTo>
                      <a:pt x="22" y="298"/>
                    </a:lnTo>
                    <a:lnTo>
                      <a:pt x="37" y="325"/>
                    </a:lnTo>
                    <a:lnTo>
                      <a:pt x="66" y="333"/>
                    </a:lnTo>
                    <a:lnTo>
                      <a:pt x="131" y="327"/>
                    </a:lnTo>
                    <a:lnTo>
                      <a:pt x="159" y="314"/>
                    </a:lnTo>
                    <a:lnTo>
                      <a:pt x="169" y="285"/>
                    </a:lnTo>
                    <a:lnTo>
                      <a:pt x="146" y="35"/>
                    </a:lnTo>
                    <a:lnTo>
                      <a:pt x="131" y="9"/>
                    </a:lnTo>
                    <a:lnTo>
                      <a:pt x="102" y="0"/>
                    </a:lnTo>
                    <a:lnTo>
                      <a:pt x="69" y="3"/>
                    </a:lnTo>
                  </a:path>
                </a:pathLst>
              </a:custGeom>
              <a:gradFill rotWithShape="0">
                <a:gsLst>
                  <a:gs pos="0">
                    <a:srgbClr val="FF99FF"/>
                  </a:gs>
                  <a:gs pos="100000">
                    <a:srgbClr val="4C2E4C"/>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60" name="Freeform 192"/>
              <p:cNvSpPr>
                <a:spLocks/>
              </p:cNvSpPr>
              <p:nvPr/>
            </p:nvSpPr>
            <p:spPr bwMode="auto">
              <a:xfrm>
                <a:off x="1760" y="1245"/>
                <a:ext cx="165" cy="330"/>
              </a:xfrm>
              <a:custGeom>
                <a:avLst/>
                <a:gdLst>
                  <a:gd name="T0" fmla="*/ 64 w 165"/>
                  <a:gd name="T1" fmla="*/ 4 h 330"/>
                  <a:gd name="T2" fmla="*/ 34 w 165"/>
                  <a:gd name="T3" fmla="*/ 6 h 330"/>
                  <a:gd name="T4" fmla="*/ 8 w 165"/>
                  <a:gd name="T5" fmla="*/ 21 h 330"/>
                  <a:gd name="T6" fmla="*/ 0 w 165"/>
                  <a:gd name="T7" fmla="*/ 50 h 330"/>
                  <a:gd name="T8" fmla="*/ 25 w 165"/>
                  <a:gd name="T9" fmla="*/ 294 h 330"/>
                  <a:gd name="T10" fmla="*/ 40 w 165"/>
                  <a:gd name="T11" fmla="*/ 321 h 330"/>
                  <a:gd name="T12" fmla="*/ 68 w 165"/>
                  <a:gd name="T13" fmla="*/ 329 h 330"/>
                  <a:gd name="T14" fmla="*/ 129 w 165"/>
                  <a:gd name="T15" fmla="*/ 323 h 330"/>
                  <a:gd name="T16" fmla="*/ 155 w 165"/>
                  <a:gd name="T17" fmla="*/ 308 h 330"/>
                  <a:gd name="T18" fmla="*/ 164 w 165"/>
                  <a:gd name="T19" fmla="*/ 280 h 330"/>
                  <a:gd name="T20" fmla="*/ 137 w 165"/>
                  <a:gd name="T21" fmla="*/ 35 h 330"/>
                  <a:gd name="T22" fmla="*/ 123 w 165"/>
                  <a:gd name="T23" fmla="*/ 8 h 330"/>
                  <a:gd name="T24" fmla="*/ 95 w 165"/>
                  <a:gd name="T25" fmla="*/ 0 h 330"/>
                  <a:gd name="T26" fmla="*/ 64 w 165"/>
                  <a:gd name="T27" fmla="*/ 4 h 3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5"/>
                  <a:gd name="T43" fmla="*/ 0 h 330"/>
                  <a:gd name="T44" fmla="*/ 165 w 165"/>
                  <a:gd name="T45" fmla="*/ 330 h 3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5" h="330">
                    <a:moveTo>
                      <a:pt x="64" y="4"/>
                    </a:moveTo>
                    <a:lnTo>
                      <a:pt x="34" y="6"/>
                    </a:lnTo>
                    <a:lnTo>
                      <a:pt x="8" y="21"/>
                    </a:lnTo>
                    <a:lnTo>
                      <a:pt x="0" y="50"/>
                    </a:lnTo>
                    <a:lnTo>
                      <a:pt x="25" y="294"/>
                    </a:lnTo>
                    <a:lnTo>
                      <a:pt x="40" y="321"/>
                    </a:lnTo>
                    <a:lnTo>
                      <a:pt x="68" y="329"/>
                    </a:lnTo>
                    <a:lnTo>
                      <a:pt x="129" y="323"/>
                    </a:lnTo>
                    <a:lnTo>
                      <a:pt x="155" y="308"/>
                    </a:lnTo>
                    <a:lnTo>
                      <a:pt x="164" y="280"/>
                    </a:lnTo>
                    <a:lnTo>
                      <a:pt x="137" y="35"/>
                    </a:lnTo>
                    <a:lnTo>
                      <a:pt x="123" y="8"/>
                    </a:lnTo>
                    <a:lnTo>
                      <a:pt x="95" y="0"/>
                    </a:lnTo>
                    <a:lnTo>
                      <a:pt x="64" y="4"/>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61" name="Freeform 193"/>
              <p:cNvSpPr>
                <a:spLocks/>
              </p:cNvSpPr>
              <p:nvPr/>
            </p:nvSpPr>
            <p:spPr bwMode="auto">
              <a:xfrm>
                <a:off x="1760" y="1245"/>
                <a:ext cx="173" cy="334"/>
              </a:xfrm>
              <a:custGeom>
                <a:avLst/>
                <a:gdLst>
                  <a:gd name="T0" fmla="*/ 67 w 173"/>
                  <a:gd name="T1" fmla="*/ 4 h 334"/>
                  <a:gd name="T2" fmla="*/ 36 w 173"/>
                  <a:gd name="T3" fmla="*/ 6 h 334"/>
                  <a:gd name="T4" fmla="*/ 9 w 173"/>
                  <a:gd name="T5" fmla="*/ 21 h 334"/>
                  <a:gd name="T6" fmla="*/ 0 w 173"/>
                  <a:gd name="T7" fmla="*/ 49 h 334"/>
                  <a:gd name="T8" fmla="*/ 26 w 173"/>
                  <a:gd name="T9" fmla="*/ 299 h 334"/>
                  <a:gd name="T10" fmla="*/ 42 w 173"/>
                  <a:gd name="T11" fmla="*/ 325 h 334"/>
                  <a:gd name="T12" fmla="*/ 71 w 173"/>
                  <a:gd name="T13" fmla="*/ 333 h 334"/>
                  <a:gd name="T14" fmla="*/ 135 w 173"/>
                  <a:gd name="T15" fmla="*/ 327 h 334"/>
                  <a:gd name="T16" fmla="*/ 162 w 173"/>
                  <a:gd name="T17" fmla="*/ 312 h 334"/>
                  <a:gd name="T18" fmla="*/ 172 w 173"/>
                  <a:gd name="T19" fmla="*/ 283 h 334"/>
                  <a:gd name="T20" fmla="*/ 144 w 173"/>
                  <a:gd name="T21" fmla="*/ 35 h 334"/>
                  <a:gd name="T22" fmla="*/ 129 w 173"/>
                  <a:gd name="T23" fmla="*/ 9 h 334"/>
                  <a:gd name="T24" fmla="*/ 100 w 173"/>
                  <a:gd name="T25" fmla="*/ 0 h 334"/>
                  <a:gd name="T26" fmla="*/ 67 w 173"/>
                  <a:gd name="T27" fmla="*/ 4 h 3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3"/>
                  <a:gd name="T43" fmla="*/ 0 h 334"/>
                  <a:gd name="T44" fmla="*/ 173 w 173"/>
                  <a:gd name="T45" fmla="*/ 334 h 3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3" h="334">
                    <a:moveTo>
                      <a:pt x="67" y="4"/>
                    </a:moveTo>
                    <a:lnTo>
                      <a:pt x="36" y="6"/>
                    </a:lnTo>
                    <a:lnTo>
                      <a:pt x="9" y="21"/>
                    </a:lnTo>
                    <a:lnTo>
                      <a:pt x="0" y="49"/>
                    </a:lnTo>
                    <a:lnTo>
                      <a:pt x="26" y="299"/>
                    </a:lnTo>
                    <a:lnTo>
                      <a:pt x="42" y="325"/>
                    </a:lnTo>
                    <a:lnTo>
                      <a:pt x="71" y="333"/>
                    </a:lnTo>
                    <a:lnTo>
                      <a:pt x="135" y="327"/>
                    </a:lnTo>
                    <a:lnTo>
                      <a:pt x="162" y="312"/>
                    </a:lnTo>
                    <a:lnTo>
                      <a:pt x="172" y="283"/>
                    </a:lnTo>
                    <a:lnTo>
                      <a:pt x="144" y="35"/>
                    </a:lnTo>
                    <a:lnTo>
                      <a:pt x="129" y="9"/>
                    </a:lnTo>
                    <a:lnTo>
                      <a:pt x="100" y="0"/>
                    </a:lnTo>
                    <a:lnTo>
                      <a:pt x="67" y="4"/>
                    </a:lnTo>
                  </a:path>
                </a:pathLst>
              </a:custGeom>
              <a:gradFill rotWithShape="0">
                <a:gsLst>
                  <a:gs pos="0">
                    <a:srgbClr val="FF99FF"/>
                  </a:gs>
                  <a:gs pos="100000">
                    <a:srgbClr val="4C2E4C"/>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62" name="Freeform 194"/>
              <p:cNvSpPr>
                <a:spLocks/>
              </p:cNvSpPr>
              <p:nvPr/>
            </p:nvSpPr>
            <p:spPr bwMode="auto">
              <a:xfrm>
                <a:off x="1618" y="1258"/>
                <a:ext cx="169" cy="330"/>
              </a:xfrm>
              <a:custGeom>
                <a:avLst/>
                <a:gdLst>
                  <a:gd name="T0" fmla="*/ 64 w 169"/>
                  <a:gd name="T1" fmla="*/ 4 h 330"/>
                  <a:gd name="T2" fmla="*/ 34 w 169"/>
                  <a:gd name="T3" fmla="*/ 7 h 330"/>
                  <a:gd name="T4" fmla="*/ 7 w 169"/>
                  <a:gd name="T5" fmla="*/ 22 h 330"/>
                  <a:gd name="T6" fmla="*/ 0 w 169"/>
                  <a:gd name="T7" fmla="*/ 50 h 330"/>
                  <a:gd name="T8" fmla="*/ 29 w 169"/>
                  <a:gd name="T9" fmla="*/ 295 h 330"/>
                  <a:gd name="T10" fmla="*/ 45 w 169"/>
                  <a:gd name="T11" fmla="*/ 321 h 330"/>
                  <a:gd name="T12" fmla="*/ 73 w 169"/>
                  <a:gd name="T13" fmla="*/ 329 h 330"/>
                  <a:gd name="T14" fmla="*/ 135 w 169"/>
                  <a:gd name="T15" fmla="*/ 322 h 330"/>
                  <a:gd name="T16" fmla="*/ 160 w 169"/>
                  <a:gd name="T17" fmla="*/ 306 h 330"/>
                  <a:gd name="T18" fmla="*/ 168 w 169"/>
                  <a:gd name="T19" fmla="*/ 278 h 330"/>
                  <a:gd name="T20" fmla="*/ 138 w 169"/>
                  <a:gd name="T21" fmla="*/ 33 h 330"/>
                  <a:gd name="T22" fmla="*/ 123 w 169"/>
                  <a:gd name="T23" fmla="*/ 7 h 330"/>
                  <a:gd name="T24" fmla="*/ 95 w 169"/>
                  <a:gd name="T25" fmla="*/ 0 h 330"/>
                  <a:gd name="T26" fmla="*/ 64 w 169"/>
                  <a:gd name="T27" fmla="*/ 4 h 3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69"/>
                  <a:gd name="T43" fmla="*/ 0 h 330"/>
                  <a:gd name="T44" fmla="*/ 169 w 169"/>
                  <a:gd name="T45" fmla="*/ 330 h 3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69" h="330">
                    <a:moveTo>
                      <a:pt x="64" y="4"/>
                    </a:moveTo>
                    <a:lnTo>
                      <a:pt x="34" y="7"/>
                    </a:lnTo>
                    <a:lnTo>
                      <a:pt x="7" y="22"/>
                    </a:lnTo>
                    <a:lnTo>
                      <a:pt x="0" y="50"/>
                    </a:lnTo>
                    <a:lnTo>
                      <a:pt x="29" y="295"/>
                    </a:lnTo>
                    <a:lnTo>
                      <a:pt x="45" y="321"/>
                    </a:lnTo>
                    <a:lnTo>
                      <a:pt x="73" y="329"/>
                    </a:lnTo>
                    <a:lnTo>
                      <a:pt x="135" y="322"/>
                    </a:lnTo>
                    <a:lnTo>
                      <a:pt x="160" y="306"/>
                    </a:lnTo>
                    <a:lnTo>
                      <a:pt x="168" y="278"/>
                    </a:lnTo>
                    <a:lnTo>
                      <a:pt x="138" y="33"/>
                    </a:lnTo>
                    <a:lnTo>
                      <a:pt x="123" y="7"/>
                    </a:lnTo>
                    <a:lnTo>
                      <a:pt x="95" y="0"/>
                    </a:lnTo>
                    <a:lnTo>
                      <a:pt x="64" y="4"/>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63" name="Freeform 195"/>
              <p:cNvSpPr>
                <a:spLocks/>
              </p:cNvSpPr>
              <p:nvPr/>
            </p:nvSpPr>
            <p:spPr bwMode="auto">
              <a:xfrm>
                <a:off x="1618" y="1258"/>
                <a:ext cx="177" cy="335"/>
              </a:xfrm>
              <a:custGeom>
                <a:avLst/>
                <a:gdLst>
                  <a:gd name="T0" fmla="*/ 67 w 177"/>
                  <a:gd name="T1" fmla="*/ 4 h 335"/>
                  <a:gd name="T2" fmla="*/ 35 w 177"/>
                  <a:gd name="T3" fmla="*/ 7 h 335"/>
                  <a:gd name="T4" fmla="*/ 8 w 177"/>
                  <a:gd name="T5" fmla="*/ 22 h 335"/>
                  <a:gd name="T6" fmla="*/ 0 w 177"/>
                  <a:gd name="T7" fmla="*/ 51 h 335"/>
                  <a:gd name="T8" fmla="*/ 30 w 177"/>
                  <a:gd name="T9" fmla="*/ 300 h 335"/>
                  <a:gd name="T10" fmla="*/ 47 w 177"/>
                  <a:gd name="T11" fmla="*/ 326 h 335"/>
                  <a:gd name="T12" fmla="*/ 77 w 177"/>
                  <a:gd name="T13" fmla="*/ 334 h 335"/>
                  <a:gd name="T14" fmla="*/ 141 w 177"/>
                  <a:gd name="T15" fmla="*/ 327 h 335"/>
                  <a:gd name="T16" fmla="*/ 167 w 177"/>
                  <a:gd name="T17" fmla="*/ 311 h 335"/>
                  <a:gd name="T18" fmla="*/ 176 w 177"/>
                  <a:gd name="T19" fmla="*/ 282 h 335"/>
                  <a:gd name="T20" fmla="*/ 145 w 177"/>
                  <a:gd name="T21" fmla="*/ 34 h 335"/>
                  <a:gd name="T22" fmla="*/ 129 w 177"/>
                  <a:gd name="T23" fmla="*/ 7 h 335"/>
                  <a:gd name="T24" fmla="*/ 100 w 177"/>
                  <a:gd name="T25" fmla="*/ 0 h 335"/>
                  <a:gd name="T26" fmla="*/ 67 w 177"/>
                  <a:gd name="T27" fmla="*/ 4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
                  <a:gd name="T43" fmla="*/ 0 h 335"/>
                  <a:gd name="T44" fmla="*/ 177 w 177"/>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 h="335">
                    <a:moveTo>
                      <a:pt x="67" y="4"/>
                    </a:moveTo>
                    <a:lnTo>
                      <a:pt x="35" y="7"/>
                    </a:lnTo>
                    <a:lnTo>
                      <a:pt x="8" y="22"/>
                    </a:lnTo>
                    <a:lnTo>
                      <a:pt x="0" y="51"/>
                    </a:lnTo>
                    <a:lnTo>
                      <a:pt x="30" y="300"/>
                    </a:lnTo>
                    <a:lnTo>
                      <a:pt x="47" y="326"/>
                    </a:lnTo>
                    <a:lnTo>
                      <a:pt x="77" y="334"/>
                    </a:lnTo>
                    <a:lnTo>
                      <a:pt x="141" y="327"/>
                    </a:lnTo>
                    <a:lnTo>
                      <a:pt x="167" y="311"/>
                    </a:lnTo>
                    <a:lnTo>
                      <a:pt x="176" y="282"/>
                    </a:lnTo>
                    <a:lnTo>
                      <a:pt x="145" y="34"/>
                    </a:lnTo>
                    <a:lnTo>
                      <a:pt x="129" y="7"/>
                    </a:lnTo>
                    <a:lnTo>
                      <a:pt x="100" y="0"/>
                    </a:lnTo>
                    <a:lnTo>
                      <a:pt x="67" y="4"/>
                    </a:lnTo>
                  </a:path>
                </a:pathLst>
              </a:custGeom>
              <a:gradFill rotWithShape="0">
                <a:gsLst>
                  <a:gs pos="0">
                    <a:srgbClr val="FF99FF"/>
                  </a:gs>
                  <a:gs pos="100000">
                    <a:srgbClr val="4C2E4C"/>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64" name="Freeform 196"/>
              <p:cNvSpPr>
                <a:spLocks/>
              </p:cNvSpPr>
              <p:nvPr/>
            </p:nvSpPr>
            <p:spPr bwMode="auto">
              <a:xfrm>
                <a:off x="1476" y="1270"/>
                <a:ext cx="175" cy="329"/>
              </a:xfrm>
              <a:custGeom>
                <a:avLst/>
                <a:gdLst>
                  <a:gd name="T0" fmla="*/ 64 w 175"/>
                  <a:gd name="T1" fmla="*/ 4 h 329"/>
                  <a:gd name="T2" fmla="*/ 33 w 175"/>
                  <a:gd name="T3" fmla="*/ 8 h 329"/>
                  <a:gd name="T4" fmla="*/ 7 w 175"/>
                  <a:gd name="T5" fmla="*/ 24 h 329"/>
                  <a:gd name="T6" fmla="*/ 0 w 175"/>
                  <a:gd name="T7" fmla="*/ 51 h 329"/>
                  <a:gd name="T8" fmla="*/ 34 w 175"/>
                  <a:gd name="T9" fmla="*/ 295 h 329"/>
                  <a:gd name="T10" fmla="*/ 50 w 175"/>
                  <a:gd name="T11" fmla="*/ 321 h 329"/>
                  <a:gd name="T12" fmla="*/ 79 w 175"/>
                  <a:gd name="T13" fmla="*/ 328 h 329"/>
                  <a:gd name="T14" fmla="*/ 140 w 175"/>
                  <a:gd name="T15" fmla="*/ 320 h 329"/>
                  <a:gd name="T16" fmla="*/ 167 w 175"/>
                  <a:gd name="T17" fmla="*/ 304 h 329"/>
                  <a:gd name="T18" fmla="*/ 174 w 175"/>
                  <a:gd name="T19" fmla="*/ 276 h 329"/>
                  <a:gd name="T20" fmla="*/ 139 w 175"/>
                  <a:gd name="T21" fmla="*/ 32 h 329"/>
                  <a:gd name="T22" fmla="*/ 124 w 175"/>
                  <a:gd name="T23" fmla="*/ 7 h 329"/>
                  <a:gd name="T24" fmla="*/ 95 w 175"/>
                  <a:gd name="T25" fmla="*/ 0 h 329"/>
                  <a:gd name="T26" fmla="*/ 64 w 175"/>
                  <a:gd name="T27" fmla="*/ 4 h 32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5"/>
                  <a:gd name="T43" fmla="*/ 0 h 329"/>
                  <a:gd name="T44" fmla="*/ 175 w 175"/>
                  <a:gd name="T45" fmla="*/ 329 h 32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5" h="329">
                    <a:moveTo>
                      <a:pt x="64" y="4"/>
                    </a:moveTo>
                    <a:lnTo>
                      <a:pt x="33" y="8"/>
                    </a:lnTo>
                    <a:lnTo>
                      <a:pt x="7" y="24"/>
                    </a:lnTo>
                    <a:lnTo>
                      <a:pt x="0" y="51"/>
                    </a:lnTo>
                    <a:lnTo>
                      <a:pt x="34" y="295"/>
                    </a:lnTo>
                    <a:lnTo>
                      <a:pt x="50" y="321"/>
                    </a:lnTo>
                    <a:lnTo>
                      <a:pt x="79" y="328"/>
                    </a:lnTo>
                    <a:lnTo>
                      <a:pt x="140" y="320"/>
                    </a:lnTo>
                    <a:lnTo>
                      <a:pt x="167" y="304"/>
                    </a:lnTo>
                    <a:lnTo>
                      <a:pt x="174" y="276"/>
                    </a:lnTo>
                    <a:lnTo>
                      <a:pt x="139" y="32"/>
                    </a:lnTo>
                    <a:lnTo>
                      <a:pt x="124" y="7"/>
                    </a:lnTo>
                    <a:lnTo>
                      <a:pt x="95" y="0"/>
                    </a:lnTo>
                    <a:lnTo>
                      <a:pt x="64" y="4"/>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65" name="Freeform 197"/>
              <p:cNvSpPr>
                <a:spLocks/>
              </p:cNvSpPr>
              <p:nvPr/>
            </p:nvSpPr>
            <p:spPr bwMode="auto">
              <a:xfrm>
                <a:off x="1476" y="1270"/>
                <a:ext cx="181" cy="335"/>
              </a:xfrm>
              <a:custGeom>
                <a:avLst/>
                <a:gdLst>
                  <a:gd name="T0" fmla="*/ 67 w 181"/>
                  <a:gd name="T1" fmla="*/ 4 h 335"/>
                  <a:gd name="T2" fmla="*/ 34 w 181"/>
                  <a:gd name="T3" fmla="*/ 9 h 335"/>
                  <a:gd name="T4" fmla="*/ 7 w 181"/>
                  <a:gd name="T5" fmla="*/ 24 h 335"/>
                  <a:gd name="T6" fmla="*/ 0 w 181"/>
                  <a:gd name="T7" fmla="*/ 52 h 335"/>
                  <a:gd name="T8" fmla="*/ 35 w 181"/>
                  <a:gd name="T9" fmla="*/ 300 h 335"/>
                  <a:gd name="T10" fmla="*/ 51 w 181"/>
                  <a:gd name="T11" fmla="*/ 327 h 335"/>
                  <a:gd name="T12" fmla="*/ 81 w 181"/>
                  <a:gd name="T13" fmla="*/ 334 h 335"/>
                  <a:gd name="T14" fmla="*/ 145 w 181"/>
                  <a:gd name="T15" fmla="*/ 326 h 335"/>
                  <a:gd name="T16" fmla="*/ 173 w 181"/>
                  <a:gd name="T17" fmla="*/ 310 h 335"/>
                  <a:gd name="T18" fmla="*/ 180 w 181"/>
                  <a:gd name="T19" fmla="*/ 281 h 335"/>
                  <a:gd name="T20" fmla="*/ 144 w 181"/>
                  <a:gd name="T21" fmla="*/ 33 h 335"/>
                  <a:gd name="T22" fmla="*/ 128 w 181"/>
                  <a:gd name="T23" fmla="*/ 7 h 335"/>
                  <a:gd name="T24" fmla="*/ 98 w 181"/>
                  <a:gd name="T25" fmla="*/ 0 h 335"/>
                  <a:gd name="T26" fmla="*/ 67 w 181"/>
                  <a:gd name="T27" fmla="*/ 4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1"/>
                  <a:gd name="T43" fmla="*/ 0 h 335"/>
                  <a:gd name="T44" fmla="*/ 181 w 181"/>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1" h="335">
                    <a:moveTo>
                      <a:pt x="67" y="4"/>
                    </a:moveTo>
                    <a:lnTo>
                      <a:pt x="34" y="9"/>
                    </a:lnTo>
                    <a:lnTo>
                      <a:pt x="7" y="24"/>
                    </a:lnTo>
                    <a:lnTo>
                      <a:pt x="0" y="52"/>
                    </a:lnTo>
                    <a:lnTo>
                      <a:pt x="35" y="300"/>
                    </a:lnTo>
                    <a:lnTo>
                      <a:pt x="51" y="327"/>
                    </a:lnTo>
                    <a:lnTo>
                      <a:pt x="81" y="334"/>
                    </a:lnTo>
                    <a:lnTo>
                      <a:pt x="145" y="326"/>
                    </a:lnTo>
                    <a:lnTo>
                      <a:pt x="173" y="310"/>
                    </a:lnTo>
                    <a:lnTo>
                      <a:pt x="180" y="281"/>
                    </a:lnTo>
                    <a:lnTo>
                      <a:pt x="144" y="33"/>
                    </a:lnTo>
                    <a:lnTo>
                      <a:pt x="128" y="7"/>
                    </a:lnTo>
                    <a:lnTo>
                      <a:pt x="98" y="0"/>
                    </a:lnTo>
                    <a:lnTo>
                      <a:pt x="67" y="4"/>
                    </a:lnTo>
                  </a:path>
                </a:pathLst>
              </a:custGeom>
              <a:gradFill rotWithShape="0">
                <a:gsLst>
                  <a:gs pos="0">
                    <a:srgbClr val="FF99FF"/>
                  </a:gs>
                  <a:gs pos="100000">
                    <a:srgbClr val="4C2E4C"/>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66" name="Freeform 198"/>
              <p:cNvSpPr>
                <a:spLocks/>
              </p:cNvSpPr>
              <p:nvPr/>
            </p:nvSpPr>
            <p:spPr bwMode="auto">
              <a:xfrm>
                <a:off x="1328" y="1285"/>
                <a:ext cx="177" cy="331"/>
              </a:xfrm>
              <a:custGeom>
                <a:avLst/>
                <a:gdLst>
                  <a:gd name="T0" fmla="*/ 63 w 177"/>
                  <a:gd name="T1" fmla="*/ 5 h 331"/>
                  <a:gd name="T2" fmla="*/ 33 w 177"/>
                  <a:gd name="T3" fmla="*/ 10 h 331"/>
                  <a:gd name="T4" fmla="*/ 7 w 177"/>
                  <a:gd name="T5" fmla="*/ 25 h 331"/>
                  <a:gd name="T6" fmla="*/ 0 w 177"/>
                  <a:gd name="T7" fmla="*/ 54 h 331"/>
                  <a:gd name="T8" fmla="*/ 39 w 177"/>
                  <a:gd name="T9" fmla="*/ 297 h 331"/>
                  <a:gd name="T10" fmla="*/ 54 w 177"/>
                  <a:gd name="T11" fmla="*/ 324 h 331"/>
                  <a:gd name="T12" fmla="*/ 83 w 177"/>
                  <a:gd name="T13" fmla="*/ 330 h 331"/>
                  <a:gd name="T14" fmla="*/ 143 w 177"/>
                  <a:gd name="T15" fmla="*/ 321 h 331"/>
                  <a:gd name="T16" fmla="*/ 169 w 177"/>
                  <a:gd name="T17" fmla="*/ 305 h 331"/>
                  <a:gd name="T18" fmla="*/ 176 w 177"/>
                  <a:gd name="T19" fmla="*/ 276 h 331"/>
                  <a:gd name="T20" fmla="*/ 138 w 177"/>
                  <a:gd name="T21" fmla="*/ 33 h 331"/>
                  <a:gd name="T22" fmla="*/ 122 w 177"/>
                  <a:gd name="T23" fmla="*/ 7 h 331"/>
                  <a:gd name="T24" fmla="*/ 92 w 177"/>
                  <a:gd name="T25" fmla="*/ 0 h 331"/>
                  <a:gd name="T26" fmla="*/ 63 w 177"/>
                  <a:gd name="T27" fmla="*/ 5 h 3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7"/>
                  <a:gd name="T43" fmla="*/ 0 h 331"/>
                  <a:gd name="T44" fmla="*/ 177 w 177"/>
                  <a:gd name="T45" fmla="*/ 331 h 3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7" h="331">
                    <a:moveTo>
                      <a:pt x="63" y="5"/>
                    </a:moveTo>
                    <a:lnTo>
                      <a:pt x="33" y="10"/>
                    </a:lnTo>
                    <a:lnTo>
                      <a:pt x="7" y="25"/>
                    </a:lnTo>
                    <a:lnTo>
                      <a:pt x="0" y="54"/>
                    </a:lnTo>
                    <a:lnTo>
                      <a:pt x="39" y="297"/>
                    </a:lnTo>
                    <a:lnTo>
                      <a:pt x="54" y="324"/>
                    </a:lnTo>
                    <a:lnTo>
                      <a:pt x="83" y="330"/>
                    </a:lnTo>
                    <a:lnTo>
                      <a:pt x="143" y="321"/>
                    </a:lnTo>
                    <a:lnTo>
                      <a:pt x="169" y="305"/>
                    </a:lnTo>
                    <a:lnTo>
                      <a:pt x="176" y="276"/>
                    </a:lnTo>
                    <a:lnTo>
                      <a:pt x="138" y="33"/>
                    </a:lnTo>
                    <a:lnTo>
                      <a:pt x="122" y="7"/>
                    </a:lnTo>
                    <a:lnTo>
                      <a:pt x="92" y="0"/>
                    </a:lnTo>
                    <a:lnTo>
                      <a:pt x="63" y="5"/>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67" name="Freeform 199"/>
              <p:cNvSpPr>
                <a:spLocks/>
              </p:cNvSpPr>
              <p:nvPr/>
            </p:nvSpPr>
            <p:spPr bwMode="auto">
              <a:xfrm>
                <a:off x="1328" y="1285"/>
                <a:ext cx="183" cy="337"/>
              </a:xfrm>
              <a:custGeom>
                <a:avLst/>
                <a:gdLst>
                  <a:gd name="T0" fmla="*/ 65 w 183"/>
                  <a:gd name="T1" fmla="*/ 5 h 337"/>
                  <a:gd name="T2" fmla="*/ 34 w 183"/>
                  <a:gd name="T3" fmla="*/ 10 h 337"/>
                  <a:gd name="T4" fmla="*/ 7 w 183"/>
                  <a:gd name="T5" fmla="*/ 26 h 337"/>
                  <a:gd name="T6" fmla="*/ 0 w 183"/>
                  <a:gd name="T7" fmla="*/ 55 h 337"/>
                  <a:gd name="T8" fmla="*/ 40 w 183"/>
                  <a:gd name="T9" fmla="*/ 303 h 337"/>
                  <a:gd name="T10" fmla="*/ 56 w 183"/>
                  <a:gd name="T11" fmla="*/ 330 h 337"/>
                  <a:gd name="T12" fmla="*/ 85 w 183"/>
                  <a:gd name="T13" fmla="*/ 336 h 337"/>
                  <a:gd name="T14" fmla="*/ 148 w 183"/>
                  <a:gd name="T15" fmla="*/ 326 h 337"/>
                  <a:gd name="T16" fmla="*/ 175 w 183"/>
                  <a:gd name="T17" fmla="*/ 310 h 337"/>
                  <a:gd name="T18" fmla="*/ 182 w 183"/>
                  <a:gd name="T19" fmla="*/ 281 h 337"/>
                  <a:gd name="T20" fmla="*/ 142 w 183"/>
                  <a:gd name="T21" fmla="*/ 33 h 337"/>
                  <a:gd name="T22" fmla="*/ 126 w 183"/>
                  <a:gd name="T23" fmla="*/ 7 h 337"/>
                  <a:gd name="T24" fmla="*/ 96 w 183"/>
                  <a:gd name="T25" fmla="*/ 0 h 337"/>
                  <a:gd name="T26" fmla="*/ 65 w 183"/>
                  <a:gd name="T27" fmla="*/ 5 h 3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3"/>
                  <a:gd name="T43" fmla="*/ 0 h 337"/>
                  <a:gd name="T44" fmla="*/ 183 w 183"/>
                  <a:gd name="T45" fmla="*/ 337 h 3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3" h="337">
                    <a:moveTo>
                      <a:pt x="65" y="5"/>
                    </a:moveTo>
                    <a:lnTo>
                      <a:pt x="34" y="10"/>
                    </a:lnTo>
                    <a:lnTo>
                      <a:pt x="7" y="26"/>
                    </a:lnTo>
                    <a:lnTo>
                      <a:pt x="0" y="55"/>
                    </a:lnTo>
                    <a:lnTo>
                      <a:pt x="40" y="303"/>
                    </a:lnTo>
                    <a:lnTo>
                      <a:pt x="56" y="330"/>
                    </a:lnTo>
                    <a:lnTo>
                      <a:pt x="85" y="336"/>
                    </a:lnTo>
                    <a:lnTo>
                      <a:pt x="148" y="326"/>
                    </a:lnTo>
                    <a:lnTo>
                      <a:pt x="175" y="310"/>
                    </a:lnTo>
                    <a:lnTo>
                      <a:pt x="182" y="281"/>
                    </a:lnTo>
                    <a:lnTo>
                      <a:pt x="142" y="33"/>
                    </a:lnTo>
                    <a:lnTo>
                      <a:pt x="126" y="7"/>
                    </a:lnTo>
                    <a:lnTo>
                      <a:pt x="96" y="0"/>
                    </a:lnTo>
                    <a:lnTo>
                      <a:pt x="65" y="5"/>
                    </a:lnTo>
                  </a:path>
                </a:pathLst>
              </a:custGeom>
              <a:gradFill rotWithShape="0">
                <a:gsLst>
                  <a:gs pos="0">
                    <a:srgbClr val="FF99FF"/>
                  </a:gs>
                  <a:gs pos="100000">
                    <a:srgbClr val="4C2E4C"/>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68" name="Freeform 200"/>
              <p:cNvSpPr>
                <a:spLocks/>
              </p:cNvSpPr>
              <p:nvPr/>
            </p:nvSpPr>
            <p:spPr bwMode="auto">
              <a:xfrm>
                <a:off x="986" y="1358"/>
                <a:ext cx="184" cy="330"/>
              </a:xfrm>
              <a:custGeom>
                <a:avLst/>
                <a:gdLst>
                  <a:gd name="T0" fmla="*/ 61 w 184"/>
                  <a:gd name="T1" fmla="*/ 6 h 330"/>
                  <a:gd name="T2" fmla="*/ 30 w 184"/>
                  <a:gd name="T3" fmla="*/ 11 h 330"/>
                  <a:gd name="T4" fmla="*/ 6 w 184"/>
                  <a:gd name="T5" fmla="*/ 27 h 330"/>
                  <a:gd name="T6" fmla="*/ 0 w 184"/>
                  <a:gd name="T7" fmla="*/ 57 h 330"/>
                  <a:gd name="T8" fmla="*/ 46 w 184"/>
                  <a:gd name="T9" fmla="*/ 297 h 330"/>
                  <a:gd name="T10" fmla="*/ 63 w 184"/>
                  <a:gd name="T11" fmla="*/ 323 h 330"/>
                  <a:gd name="T12" fmla="*/ 91 w 184"/>
                  <a:gd name="T13" fmla="*/ 329 h 330"/>
                  <a:gd name="T14" fmla="*/ 152 w 184"/>
                  <a:gd name="T15" fmla="*/ 316 h 330"/>
                  <a:gd name="T16" fmla="*/ 177 w 184"/>
                  <a:gd name="T17" fmla="*/ 299 h 330"/>
                  <a:gd name="T18" fmla="*/ 183 w 184"/>
                  <a:gd name="T19" fmla="*/ 271 h 330"/>
                  <a:gd name="T20" fmla="*/ 137 w 184"/>
                  <a:gd name="T21" fmla="*/ 31 h 330"/>
                  <a:gd name="T22" fmla="*/ 120 w 184"/>
                  <a:gd name="T23" fmla="*/ 6 h 330"/>
                  <a:gd name="T24" fmla="*/ 91 w 184"/>
                  <a:gd name="T25" fmla="*/ 0 h 330"/>
                  <a:gd name="T26" fmla="*/ 61 w 184"/>
                  <a:gd name="T27" fmla="*/ 6 h 3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4"/>
                  <a:gd name="T43" fmla="*/ 0 h 330"/>
                  <a:gd name="T44" fmla="*/ 184 w 184"/>
                  <a:gd name="T45" fmla="*/ 330 h 3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4" h="330">
                    <a:moveTo>
                      <a:pt x="61" y="6"/>
                    </a:moveTo>
                    <a:lnTo>
                      <a:pt x="30" y="11"/>
                    </a:lnTo>
                    <a:lnTo>
                      <a:pt x="6" y="27"/>
                    </a:lnTo>
                    <a:lnTo>
                      <a:pt x="0" y="57"/>
                    </a:lnTo>
                    <a:lnTo>
                      <a:pt x="46" y="297"/>
                    </a:lnTo>
                    <a:lnTo>
                      <a:pt x="63" y="323"/>
                    </a:lnTo>
                    <a:lnTo>
                      <a:pt x="91" y="329"/>
                    </a:lnTo>
                    <a:lnTo>
                      <a:pt x="152" y="316"/>
                    </a:lnTo>
                    <a:lnTo>
                      <a:pt x="177" y="299"/>
                    </a:lnTo>
                    <a:lnTo>
                      <a:pt x="183" y="271"/>
                    </a:lnTo>
                    <a:lnTo>
                      <a:pt x="137" y="31"/>
                    </a:lnTo>
                    <a:lnTo>
                      <a:pt x="120" y="6"/>
                    </a:lnTo>
                    <a:lnTo>
                      <a:pt x="91" y="0"/>
                    </a:lnTo>
                    <a:lnTo>
                      <a:pt x="61" y="6"/>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69" name="Freeform 201"/>
              <p:cNvSpPr>
                <a:spLocks/>
              </p:cNvSpPr>
              <p:nvPr/>
            </p:nvSpPr>
            <p:spPr bwMode="auto">
              <a:xfrm>
                <a:off x="986" y="1358"/>
                <a:ext cx="191" cy="335"/>
              </a:xfrm>
              <a:custGeom>
                <a:avLst/>
                <a:gdLst>
                  <a:gd name="T0" fmla="*/ 63 w 191"/>
                  <a:gd name="T1" fmla="*/ 6 h 335"/>
                  <a:gd name="T2" fmla="*/ 32 w 191"/>
                  <a:gd name="T3" fmla="*/ 11 h 335"/>
                  <a:gd name="T4" fmla="*/ 6 w 191"/>
                  <a:gd name="T5" fmla="*/ 28 h 335"/>
                  <a:gd name="T6" fmla="*/ 0 w 191"/>
                  <a:gd name="T7" fmla="*/ 58 h 335"/>
                  <a:gd name="T8" fmla="*/ 48 w 191"/>
                  <a:gd name="T9" fmla="*/ 301 h 335"/>
                  <a:gd name="T10" fmla="*/ 65 w 191"/>
                  <a:gd name="T11" fmla="*/ 328 h 335"/>
                  <a:gd name="T12" fmla="*/ 95 w 191"/>
                  <a:gd name="T13" fmla="*/ 334 h 335"/>
                  <a:gd name="T14" fmla="*/ 157 w 191"/>
                  <a:gd name="T15" fmla="*/ 321 h 335"/>
                  <a:gd name="T16" fmla="*/ 184 w 191"/>
                  <a:gd name="T17" fmla="*/ 304 h 335"/>
                  <a:gd name="T18" fmla="*/ 190 w 191"/>
                  <a:gd name="T19" fmla="*/ 275 h 335"/>
                  <a:gd name="T20" fmla="*/ 143 w 191"/>
                  <a:gd name="T21" fmla="*/ 32 h 335"/>
                  <a:gd name="T22" fmla="*/ 125 w 191"/>
                  <a:gd name="T23" fmla="*/ 6 h 335"/>
                  <a:gd name="T24" fmla="*/ 94 w 191"/>
                  <a:gd name="T25" fmla="*/ 0 h 335"/>
                  <a:gd name="T26" fmla="*/ 63 w 191"/>
                  <a:gd name="T27" fmla="*/ 6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1"/>
                  <a:gd name="T43" fmla="*/ 0 h 335"/>
                  <a:gd name="T44" fmla="*/ 191 w 191"/>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1" h="335">
                    <a:moveTo>
                      <a:pt x="63" y="6"/>
                    </a:moveTo>
                    <a:lnTo>
                      <a:pt x="32" y="11"/>
                    </a:lnTo>
                    <a:lnTo>
                      <a:pt x="6" y="28"/>
                    </a:lnTo>
                    <a:lnTo>
                      <a:pt x="0" y="58"/>
                    </a:lnTo>
                    <a:lnTo>
                      <a:pt x="48" y="301"/>
                    </a:lnTo>
                    <a:lnTo>
                      <a:pt x="65" y="328"/>
                    </a:lnTo>
                    <a:lnTo>
                      <a:pt x="95" y="334"/>
                    </a:lnTo>
                    <a:lnTo>
                      <a:pt x="157" y="321"/>
                    </a:lnTo>
                    <a:lnTo>
                      <a:pt x="184" y="304"/>
                    </a:lnTo>
                    <a:lnTo>
                      <a:pt x="190" y="275"/>
                    </a:lnTo>
                    <a:lnTo>
                      <a:pt x="143" y="32"/>
                    </a:lnTo>
                    <a:lnTo>
                      <a:pt x="125" y="6"/>
                    </a:lnTo>
                    <a:lnTo>
                      <a:pt x="94" y="0"/>
                    </a:lnTo>
                    <a:lnTo>
                      <a:pt x="63" y="6"/>
                    </a:lnTo>
                  </a:path>
                </a:pathLst>
              </a:custGeom>
              <a:gradFill rotWithShape="0">
                <a:gsLst>
                  <a:gs pos="0">
                    <a:srgbClr val="FF99FF"/>
                  </a:gs>
                  <a:gs pos="100000">
                    <a:srgbClr val="4C2E4C"/>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70" name="Freeform 202"/>
              <p:cNvSpPr>
                <a:spLocks/>
              </p:cNvSpPr>
              <p:nvPr/>
            </p:nvSpPr>
            <p:spPr bwMode="auto">
              <a:xfrm>
                <a:off x="846" y="1382"/>
                <a:ext cx="189" cy="330"/>
              </a:xfrm>
              <a:custGeom>
                <a:avLst/>
                <a:gdLst>
                  <a:gd name="T0" fmla="*/ 60 w 189"/>
                  <a:gd name="T1" fmla="*/ 6 h 330"/>
                  <a:gd name="T2" fmla="*/ 29 w 189"/>
                  <a:gd name="T3" fmla="*/ 13 h 330"/>
                  <a:gd name="T4" fmla="*/ 5 w 189"/>
                  <a:gd name="T5" fmla="*/ 30 h 330"/>
                  <a:gd name="T6" fmla="*/ 0 w 189"/>
                  <a:gd name="T7" fmla="*/ 58 h 330"/>
                  <a:gd name="T8" fmla="*/ 51 w 189"/>
                  <a:gd name="T9" fmla="*/ 298 h 330"/>
                  <a:gd name="T10" fmla="*/ 67 w 189"/>
                  <a:gd name="T11" fmla="*/ 323 h 330"/>
                  <a:gd name="T12" fmla="*/ 96 w 189"/>
                  <a:gd name="T13" fmla="*/ 329 h 330"/>
                  <a:gd name="T14" fmla="*/ 158 w 189"/>
                  <a:gd name="T15" fmla="*/ 316 h 330"/>
                  <a:gd name="T16" fmla="*/ 182 w 189"/>
                  <a:gd name="T17" fmla="*/ 298 h 330"/>
                  <a:gd name="T18" fmla="*/ 188 w 189"/>
                  <a:gd name="T19" fmla="*/ 270 h 330"/>
                  <a:gd name="T20" fmla="*/ 137 w 189"/>
                  <a:gd name="T21" fmla="*/ 30 h 330"/>
                  <a:gd name="T22" fmla="*/ 120 w 189"/>
                  <a:gd name="T23" fmla="*/ 5 h 330"/>
                  <a:gd name="T24" fmla="*/ 91 w 189"/>
                  <a:gd name="T25" fmla="*/ 0 h 330"/>
                  <a:gd name="T26" fmla="*/ 60 w 189"/>
                  <a:gd name="T27" fmla="*/ 6 h 3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9"/>
                  <a:gd name="T43" fmla="*/ 0 h 330"/>
                  <a:gd name="T44" fmla="*/ 189 w 189"/>
                  <a:gd name="T45" fmla="*/ 330 h 3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9" h="330">
                    <a:moveTo>
                      <a:pt x="60" y="6"/>
                    </a:moveTo>
                    <a:lnTo>
                      <a:pt x="29" y="13"/>
                    </a:lnTo>
                    <a:lnTo>
                      <a:pt x="5" y="30"/>
                    </a:lnTo>
                    <a:lnTo>
                      <a:pt x="0" y="58"/>
                    </a:lnTo>
                    <a:lnTo>
                      <a:pt x="51" y="298"/>
                    </a:lnTo>
                    <a:lnTo>
                      <a:pt x="67" y="323"/>
                    </a:lnTo>
                    <a:lnTo>
                      <a:pt x="96" y="329"/>
                    </a:lnTo>
                    <a:lnTo>
                      <a:pt x="158" y="316"/>
                    </a:lnTo>
                    <a:lnTo>
                      <a:pt x="182" y="298"/>
                    </a:lnTo>
                    <a:lnTo>
                      <a:pt x="188" y="270"/>
                    </a:lnTo>
                    <a:lnTo>
                      <a:pt x="137" y="30"/>
                    </a:lnTo>
                    <a:lnTo>
                      <a:pt x="120" y="5"/>
                    </a:lnTo>
                    <a:lnTo>
                      <a:pt x="91" y="0"/>
                    </a:lnTo>
                    <a:lnTo>
                      <a:pt x="60" y="6"/>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71" name="Freeform 203"/>
              <p:cNvSpPr>
                <a:spLocks/>
              </p:cNvSpPr>
              <p:nvPr/>
            </p:nvSpPr>
            <p:spPr bwMode="auto">
              <a:xfrm>
                <a:off x="846" y="1382"/>
                <a:ext cx="196" cy="335"/>
              </a:xfrm>
              <a:custGeom>
                <a:avLst/>
                <a:gdLst>
                  <a:gd name="T0" fmla="*/ 63 w 196"/>
                  <a:gd name="T1" fmla="*/ 6 h 335"/>
                  <a:gd name="T2" fmla="*/ 30 w 196"/>
                  <a:gd name="T3" fmla="*/ 13 h 335"/>
                  <a:gd name="T4" fmla="*/ 5 w 196"/>
                  <a:gd name="T5" fmla="*/ 30 h 335"/>
                  <a:gd name="T6" fmla="*/ 0 w 196"/>
                  <a:gd name="T7" fmla="*/ 60 h 335"/>
                  <a:gd name="T8" fmla="*/ 52 w 196"/>
                  <a:gd name="T9" fmla="*/ 303 h 335"/>
                  <a:gd name="T10" fmla="*/ 70 w 196"/>
                  <a:gd name="T11" fmla="*/ 328 h 335"/>
                  <a:gd name="T12" fmla="*/ 101 w 196"/>
                  <a:gd name="T13" fmla="*/ 334 h 335"/>
                  <a:gd name="T14" fmla="*/ 164 w 196"/>
                  <a:gd name="T15" fmla="*/ 321 h 335"/>
                  <a:gd name="T16" fmla="*/ 189 w 196"/>
                  <a:gd name="T17" fmla="*/ 303 h 335"/>
                  <a:gd name="T18" fmla="*/ 195 w 196"/>
                  <a:gd name="T19" fmla="*/ 273 h 335"/>
                  <a:gd name="T20" fmla="*/ 142 w 196"/>
                  <a:gd name="T21" fmla="*/ 30 h 335"/>
                  <a:gd name="T22" fmla="*/ 124 w 196"/>
                  <a:gd name="T23" fmla="*/ 5 h 335"/>
                  <a:gd name="T24" fmla="*/ 93 w 196"/>
                  <a:gd name="T25" fmla="*/ 0 h 335"/>
                  <a:gd name="T26" fmla="*/ 63 w 196"/>
                  <a:gd name="T27" fmla="*/ 6 h 3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6"/>
                  <a:gd name="T43" fmla="*/ 0 h 335"/>
                  <a:gd name="T44" fmla="*/ 196 w 196"/>
                  <a:gd name="T45" fmla="*/ 335 h 33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6" h="335">
                    <a:moveTo>
                      <a:pt x="63" y="6"/>
                    </a:moveTo>
                    <a:lnTo>
                      <a:pt x="30" y="13"/>
                    </a:lnTo>
                    <a:lnTo>
                      <a:pt x="5" y="30"/>
                    </a:lnTo>
                    <a:lnTo>
                      <a:pt x="0" y="60"/>
                    </a:lnTo>
                    <a:lnTo>
                      <a:pt x="52" y="303"/>
                    </a:lnTo>
                    <a:lnTo>
                      <a:pt x="70" y="328"/>
                    </a:lnTo>
                    <a:lnTo>
                      <a:pt x="101" y="334"/>
                    </a:lnTo>
                    <a:lnTo>
                      <a:pt x="164" y="321"/>
                    </a:lnTo>
                    <a:lnTo>
                      <a:pt x="189" y="303"/>
                    </a:lnTo>
                    <a:lnTo>
                      <a:pt x="195" y="273"/>
                    </a:lnTo>
                    <a:lnTo>
                      <a:pt x="142" y="30"/>
                    </a:lnTo>
                    <a:lnTo>
                      <a:pt x="124" y="5"/>
                    </a:lnTo>
                    <a:lnTo>
                      <a:pt x="93" y="0"/>
                    </a:lnTo>
                    <a:lnTo>
                      <a:pt x="63" y="6"/>
                    </a:lnTo>
                  </a:path>
                </a:pathLst>
              </a:custGeom>
              <a:gradFill rotWithShape="0">
                <a:gsLst>
                  <a:gs pos="0">
                    <a:srgbClr val="FF99FF"/>
                  </a:gs>
                  <a:gs pos="100000">
                    <a:srgbClr val="4C2E4C"/>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72" name="Freeform 204"/>
              <p:cNvSpPr>
                <a:spLocks/>
              </p:cNvSpPr>
              <p:nvPr/>
            </p:nvSpPr>
            <p:spPr bwMode="auto">
              <a:xfrm>
                <a:off x="715" y="1410"/>
                <a:ext cx="193" cy="330"/>
              </a:xfrm>
              <a:custGeom>
                <a:avLst/>
                <a:gdLst>
                  <a:gd name="T0" fmla="*/ 60 w 193"/>
                  <a:gd name="T1" fmla="*/ 7 h 330"/>
                  <a:gd name="T2" fmla="*/ 29 w 193"/>
                  <a:gd name="T3" fmla="*/ 14 h 330"/>
                  <a:gd name="T4" fmla="*/ 5 w 193"/>
                  <a:gd name="T5" fmla="*/ 32 h 330"/>
                  <a:gd name="T6" fmla="*/ 0 w 193"/>
                  <a:gd name="T7" fmla="*/ 61 h 330"/>
                  <a:gd name="T8" fmla="*/ 55 w 193"/>
                  <a:gd name="T9" fmla="*/ 299 h 330"/>
                  <a:gd name="T10" fmla="*/ 73 w 193"/>
                  <a:gd name="T11" fmla="*/ 323 h 330"/>
                  <a:gd name="T12" fmla="*/ 103 w 193"/>
                  <a:gd name="T13" fmla="*/ 329 h 330"/>
                  <a:gd name="T14" fmla="*/ 162 w 193"/>
                  <a:gd name="T15" fmla="*/ 315 h 330"/>
                  <a:gd name="T16" fmla="*/ 186 w 193"/>
                  <a:gd name="T17" fmla="*/ 297 h 330"/>
                  <a:gd name="T18" fmla="*/ 192 w 193"/>
                  <a:gd name="T19" fmla="*/ 267 h 330"/>
                  <a:gd name="T20" fmla="*/ 136 w 193"/>
                  <a:gd name="T21" fmla="*/ 30 h 330"/>
                  <a:gd name="T22" fmla="*/ 118 w 193"/>
                  <a:gd name="T23" fmla="*/ 5 h 330"/>
                  <a:gd name="T24" fmla="*/ 90 w 193"/>
                  <a:gd name="T25" fmla="*/ 0 h 330"/>
                  <a:gd name="T26" fmla="*/ 60 w 193"/>
                  <a:gd name="T27" fmla="*/ 7 h 3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3"/>
                  <a:gd name="T43" fmla="*/ 0 h 330"/>
                  <a:gd name="T44" fmla="*/ 193 w 193"/>
                  <a:gd name="T45" fmla="*/ 330 h 33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3" h="330">
                    <a:moveTo>
                      <a:pt x="60" y="7"/>
                    </a:moveTo>
                    <a:lnTo>
                      <a:pt x="29" y="14"/>
                    </a:lnTo>
                    <a:lnTo>
                      <a:pt x="5" y="32"/>
                    </a:lnTo>
                    <a:lnTo>
                      <a:pt x="0" y="61"/>
                    </a:lnTo>
                    <a:lnTo>
                      <a:pt x="55" y="299"/>
                    </a:lnTo>
                    <a:lnTo>
                      <a:pt x="73" y="323"/>
                    </a:lnTo>
                    <a:lnTo>
                      <a:pt x="103" y="329"/>
                    </a:lnTo>
                    <a:lnTo>
                      <a:pt x="162" y="315"/>
                    </a:lnTo>
                    <a:lnTo>
                      <a:pt x="186" y="297"/>
                    </a:lnTo>
                    <a:lnTo>
                      <a:pt x="192" y="267"/>
                    </a:lnTo>
                    <a:lnTo>
                      <a:pt x="136" y="30"/>
                    </a:lnTo>
                    <a:lnTo>
                      <a:pt x="118" y="5"/>
                    </a:lnTo>
                    <a:lnTo>
                      <a:pt x="90" y="0"/>
                    </a:lnTo>
                    <a:lnTo>
                      <a:pt x="60" y="7"/>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73" name="Freeform 205"/>
              <p:cNvSpPr>
                <a:spLocks/>
              </p:cNvSpPr>
              <p:nvPr/>
            </p:nvSpPr>
            <p:spPr bwMode="auto">
              <a:xfrm>
                <a:off x="715" y="1410"/>
                <a:ext cx="200" cy="336"/>
              </a:xfrm>
              <a:custGeom>
                <a:avLst/>
                <a:gdLst>
                  <a:gd name="T0" fmla="*/ 62 w 200"/>
                  <a:gd name="T1" fmla="*/ 7 h 336"/>
                  <a:gd name="T2" fmla="*/ 30 w 200"/>
                  <a:gd name="T3" fmla="*/ 15 h 336"/>
                  <a:gd name="T4" fmla="*/ 5 w 200"/>
                  <a:gd name="T5" fmla="*/ 33 h 336"/>
                  <a:gd name="T6" fmla="*/ 0 w 200"/>
                  <a:gd name="T7" fmla="*/ 62 h 336"/>
                  <a:gd name="T8" fmla="*/ 57 w 200"/>
                  <a:gd name="T9" fmla="*/ 305 h 336"/>
                  <a:gd name="T10" fmla="*/ 75 w 200"/>
                  <a:gd name="T11" fmla="*/ 329 h 336"/>
                  <a:gd name="T12" fmla="*/ 107 w 200"/>
                  <a:gd name="T13" fmla="*/ 335 h 336"/>
                  <a:gd name="T14" fmla="*/ 168 w 200"/>
                  <a:gd name="T15" fmla="*/ 321 h 336"/>
                  <a:gd name="T16" fmla="*/ 193 w 200"/>
                  <a:gd name="T17" fmla="*/ 302 h 336"/>
                  <a:gd name="T18" fmla="*/ 199 w 200"/>
                  <a:gd name="T19" fmla="*/ 273 h 336"/>
                  <a:gd name="T20" fmla="*/ 141 w 200"/>
                  <a:gd name="T21" fmla="*/ 30 h 336"/>
                  <a:gd name="T22" fmla="*/ 123 w 200"/>
                  <a:gd name="T23" fmla="*/ 5 h 336"/>
                  <a:gd name="T24" fmla="*/ 93 w 200"/>
                  <a:gd name="T25" fmla="*/ 0 h 336"/>
                  <a:gd name="T26" fmla="*/ 62 w 200"/>
                  <a:gd name="T27" fmla="*/ 7 h 3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0"/>
                  <a:gd name="T43" fmla="*/ 0 h 336"/>
                  <a:gd name="T44" fmla="*/ 200 w 200"/>
                  <a:gd name="T45" fmla="*/ 336 h 3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0" h="336">
                    <a:moveTo>
                      <a:pt x="62" y="7"/>
                    </a:moveTo>
                    <a:lnTo>
                      <a:pt x="30" y="15"/>
                    </a:lnTo>
                    <a:lnTo>
                      <a:pt x="5" y="33"/>
                    </a:lnTo>
                    <a:lnTo>
                      <a:pt x="0" y="62"/>
                    </a:lnTo>
                    <a:lnTo>
                      <a:pt x="57" y="305"/>
                    </a:lnTo>
                    <a:lnTo>
                      <a:pt x="75" y="329"/>
                    </a:lnTo>
                    <a:lnTo>
                      <a:pt x="107" y="335"/>
                    </a:lnTo>
                    <a:lnTo>
                      <a:pt x="168" y="321"/>
                    </a:lnTo>
                    <a:lnTo>
                      <a:pt x="193" y="302"/>
                    </a:lnTo>
                    <a:lnTo>
                      <a:pt x="199" y="273"/>
                    </a:lnTo>
                    <a:lnTo>
                      <a:pt x="141" y="30"/>
                    </a:lnTo>
                    <a:lnTo>
                      <a:pt x="123" y="5"/>
                    </a:lnTo>
                    <a:lnTo>
                      <a:pt x="93" y="0"/>
                    </a:lnTo>
                    <a:lnTo>
                      <a:pt x="62" y="7"/>
                    </a:lnTo>
                  </a:path>
                </a:pathLst>
              </a:custGeom>
              <a:gradFill rotWithShape="0">
                <a:gsLst>
                  <a:gs pos="0">
                    <a:srgbClr val="FF99FF"/>
                  </a:gs>
                  <a:gs pos="100000">
                    <a:srgbClr val="4C2E4C"/>
                  </a:gs>
                </a:gsLst>
                <a:path path="rect">
                  <a:fillToRect r="100000" b="100000"/>
                </a:path>
              </a:gra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74" name="Oval 206"/>
              <p:cNvSpPr>
                <a:spLocks noChangeArrowheads="1"/>
              </p:cNvSpPr>
              <p:nvPr/>
            </p:nvSpPr>
            <p:spPr bwMode="auto">
              <a:xfrm>
                <a:off x="4550" y="1690"/>
                <a:ext cx="19" cy="18"/>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75" name="Oval 207"/>
              <p:cNvSpPr>
                <a:spLocks noChangeArrowheads="1"/>
              </p:cNvSpPr>
              <p:nvPr/>
            </p:nvSpPr>
            <p:spPr bwMode="auto">
              <a:xfrm>
                <a:off x="4412" y="1661"/>
                <a:ext cx="19" cy="16"/>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76" name="Oval 208"/>
              <p:cNvSpPr>
                <a:spLocks noChangeArrowheads="1"/>
              </p:cNvSpPr>
              <p:nvPr/>
            </p:nvSpPr>
            <p:spPr bwMode="auto">
              <a:xfrm>
                <a:off x="4273" y="1634"/>
                <a:ext cx="19" cy="15"/>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77" name="Oval 209"/>
              <p:cNvSpPr>
                <a:spLocks noChangeArrowheads="1"/>
              </p:cNvSpPr>
              <p:nvPr/>
            </p:nvSpPr>
            <p:spPr bwMode="auto">
              <a:xfrm>
                <a:off x="4131" y="1611"/>
                <a:ext cx="20" cy="16"/>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78" name="Oval 210"/>
              <p:cNvSpPr>
                <a:spLocks noChangeArrowheads="1"/>
              </p:cNvSpPr>
              <p:nvPr/>
            </p:nvSpPr>
            <p:spPr bwMode="auto">
              <a:xfrm>
                <a:off x="3424" y="1520"/>
                <a:ext cx="20" cy="16"/>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79" name="Oval 211"/>
              <p:cNvSpPr>
                <a:spLocks noChangeArrowheads="1"/>
              </p:cNvSpPr>
              <p:nvPr/>
            </p:nvSpPr>
            <p:spPr bwMode="auto">
              <a:xfrm>
                <a:off x="3283" y="1510"/>
                <a:ext cx="18" cy="17"/>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80" name="Oval 212"/>
              <p:cNvSpPr>
                <a:spLocks noChangeArrowheads="1"/>
              </p:cNvSpPr>
              <p:nvPr/>
            </p:nvSpPr>
            <p:spPr bwMode="auto">
              <a:xfrm>
                <a:off x="3138" y="1503"/>
                <a:ext cx="19" cy="16"/>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81" name="Oval 213"/>
              <p:cNvSpPr>
                <a:spLocks noChangeArrowheads="1"/>
              </p:cNvSpPr>
              <p:nvPr/>
            </p:nvSpPr>
            <p:spPr bwMode="auto">
              <a:xfrm>
                <a:off x="2992" y="1498"/>
                <a:ext cx="20" cy="15"/>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82" name="Oval 214"/>
              <p:cNvSpPr>
                <a:spLocks noChangeArrowheads="1"/>
              </p:cNvSpPr>
              <p:nvPr/>
            </p:nvSpPr>
            <p:spPr bwMode="auto">
              <a:xfrm>
                <a:off x="2851" y="1487"/>
                <a:ext cx="20" cy="18"/>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83" name="Oval 215"/>
              <p:cNvSpPr>
                <a:spLocks noChangeArrowheads="1"/>
              </p:cNvSpPr>
              <p:nvPr/>
            </p:nvSpPr>
            <p:spPr bwMode="auto">
              <a:xfrm>
                <a:off x="2414" y="1491"/>
                <a:ext cx="21" cy="16"/>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84" name="Oval 216"/>
              <p:cNvSpPr>
                <a:spLocks noChangeArrowheads="1"/>
              </p:cNvSpPr>
              <p:nvPr/>
            </p:nvSpPr>
            <p:spPr bwMode="auto">
              <a:xfrm>
                <a:off x="2700" y="1491"/>
                <a:ext cx="21" cy="16"/>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85" name="Oval 217"/>
              <p:cNvSpPr>
                <a:spLocks noChangeArrowheads="1"/>
              </p:cNvSpPr>
              <p:nvPr/>
            </p:nvSpPr>
            <p:spPr bwMode="auto">
              <a:xfrm>
                <a:off x="2564" y="1492"/>
                <a:ext cx="18" cy="16"/>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86" name="Oval 218"/>
              <p:cNvSpPr>
                <a:spLocks noChangeArrowheads="1"/>
              </p:cNvSpPr>
              <p:nvPr/>
            </p:nvSpPr>
            <p:spPr bwMode="auto">
              <a:xfrm>
                <a:off x="2269" y="1498"/>
                <a:ext cx="21" cy="15"/>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87" name="Oval 219"/>
              <p:cNvSpPr>
                <a:spLocks noChangeArrowheads="1"/>
              </p:cNvSpPr>
              <p:nvPr/>
            </p:nvSpPr>
            <p:spPr bwMode="auto">
              <a:xfrm>
                <a:off x="2131" y="1498"/>
                <a:ext cx="19" cy="15"/>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88" name="Oval 220"/>
              <p:cNvSpPr>
                <a:spLocks noChangeArrowheads="1"/>
              </p:cNvSpPr>
              <p:nvPr/>
            </p:nvSpPr>
            <p:spPr bwMode="auto">
              <a:xfrm>
                <a:off x="1986" y="1503"/>
                <a:ext cx="21" cy="16"/>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89" name="Oval 221"/>
              <p:cNvSpPr>
                <a:spLocks noChangeArrowheads="1"/>
              </p:cNvSpPr>
              <p:nvPr/>
            </p:nvSpPr>
            <p:spPr bwMode="auto">
              <a:xfrm>
                <a:off x="1843" y="1510"/>
                <a:ext cx="19" cy="17"/>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90" name="Oval 222"/>
              <p:cNvSpPr>
                <a:spLocks noChangeArrowheads="1"/>
              </p:cNvSpPr>
              <p:nvPr/>
            </p:nvSpPr>
            <p:spPr bwMode="auto">
              <a:xfrm>
                <a:off x="1562" y="1538"/>
                <a:ext cx="20" cy="16"/>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91" name="Oval 223"/>
              <p:cNvSpPr>
                <a:spLocks noChangeArrowheads="1"/>
              </p:cNvSpPr>
              <p:nvPr/>
            </p:nvSpPr>
            <p:spPr bwMode="auto">
              <a:xfrm>
                <a:off x="1427" y="1554"/>
                <a:ext cx="20" cy="17"/>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92" name="Oval 224"/>
              <p:cNvSpPr>
                <a:spLocks noChangeArrowheads="1"/>
              </p:cNvSpPr>
              <p:nvPr/>
            </p:nvSpPr>
            <p:spPr bwMode="auto">
              <a:xfrm>
                <a:off x="1086" y="1611"/>
                <a:ext cx="22" cy="16"/>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93" name="Oval 225"/>
              <p:cNvSpPr>
                <a:spLocks noChangeArrowheads="1"/>
              </p:cNvSpPr>
              <p:nvPr/>
            </p:nvSpPr>
            <p:spPr bwMode="auto">
              <a:xfrm>
                <a:off x="940" y="1637"/>
                <a:ext cx="18" cy="15"/>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94" name="Oval 226"/>
              <p:cNvSpPr>
                <a:spLocks noChangeArrowheads="1"/>
              </p:cNvSpPr>
              <p:nvPr/>
            </p:nvSpPr>
            <p:spPr bwMode="auto">
              <a:xfrm>
                <a:off x="814" y="1674"/>
                <a:ext cx="18" cy="16"/>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95" name="Freeform 227"/>
              <p:cNvSpPr>
                <a:spLocks/>
              </p:cNvSpPr>
              <p:nvPr/>
            </p:nvSpPr>
            <p:spPr bwMode="auto">
              <a:xfrm>
                <a:off x="1127" y="1331"/>
                <a:ext cx="101" cy="351"/>
              </a:xfrm>
              <a:custGeom>
                <a:avLst/>
                <a:gdLst>
                  <a:gd name="T0" fmla="*/ 0 w 101"/>
                  <a:gd name="T1" fmla="*/ 7 h 351"/>
                  <a:gd name="T2" fmla="*/ 41 w 101"/>
                  <a:gd name="T3" fmla="*/ 0 h 351"/>
                  <a:gd name="T4" fmla="*/ 100 w 101"/>
                  <a:gd name="T5" fmla="*/ 342 h 351"/>
                  <a:gd name="T6" fmla="*/ 59 w 101"/>
                  <a:gd name="T7" fmla="*/ 350 h 351"/>
                  <a:gd name="T8" fmla="*/ 0 w 101"/>
                  <a:gd name="T9" fmla="*/ 7 h 351"/>
                  <a:gd name="T10" fmla="*/ 0 60000 65536"/>
                  <a:gd name="T11" fmla="*/ 0 60000 65536"/>
                  <a:gd name="T12" fmla="*/ 0 60000 65536"/>
                  <a:gd name="T13" fmla="*/ 0 60000 65536"/>
                  <a:gd name="T14" fmla="*/ 0 60000 65536"/>
                  <a:gd name="T15" fmla="*/ 0 w 101"/>
                  <a:gd name="T16" fmla="*/ 0 h 351"/>
                  <a:gd name="T17" fmla="*/ 101 w 101"/>
                  <a:gd name="T18" fmla="*/ 351 h 351"/>
                </a:gdLst>
                <a:ahLst/>
                <a:cxnLst>
                  <a:cxn ang="T10">
                    <a:pos x="T0" y="T1"/>
                  </a:cxn>
                  <a:cxn ang="T11">
                    <a:pos x="T2" y="T3"/>
                  </a:cxn>
                  <a:cxn ang="T12">
                    <a:pos x="T4" y="T5"/>
                  </a:cxn>
                  <a:cxn ang="T13">
                    <a:pos x="T6" y="T7"/>
                  </a:cxn>
                  <a:cxn ang="T14">
                    <a:pos x="T8" y="T9"/>
                  </a:cxn>
                </a:cxnLst>
                <a:rect l="T15" t="T16" r="T17" b="T18"/>
                <a:pathLst>
                  <a:path w="101" h="351">
                    <a:moveTo>
                      <a:pt x="0" y="7"/>
                    </a:moveTo>
                    <a:lnTo>
                      <a:pt x="41" y="0"/>
                    </a:lnTo>
                    <a:lnTo>
                      <a:pt x="100" y="342"/>
                    </a:lnTo>
                    <a:lnTo>
                      <a:pt x="59" y="350"/>
                    </a:lnTo>
                    <a:lnTo>
                      <a:pt x="0" y="7"/>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96" name="Freeform 228"/>
              <p:cNvSpPr>
                <a:spLocks/>
              </p:cNvSpPr>
              <p:nvPr/>
            </p:nvSpPr>
            <p:spPr bwMode="auto">
              <a:xfrm>
                <a:off x="1127" y="1331"/>
                <a:ext cx="108" cy="359"/>
              </a:xfrm>
              <a:custGeom>
                <a:avLst/>
                <a:gdLst>
                  <a:gd name="T0" fmla="*/ 0 w 108"/>
                  <a:gd name="T1" fmla="*/ 7 h 359"/>
                  <a:gd name="T2" fmla="*/ 44 w 108"/>
                  <a:gd name="T3" fmla="*/ 0 h 359"/>
                  <a:gd name="T4" fmla="*/ 107 w 108"/>
                  <a:gd name="T5" fmla="*/ 349 h 359"/>
                  <a:gd name="T6" fmla="*/ 63 w 108"/>
                  <a:gd name="T7" fmla="*/ 358 h 359"/>
                  <a:gd name="T8" fmla="*/ 0 w 108"/>
                  <a:gd name="T9" fmla="*/ 7 h 359"/>
                  <a:gd name="T10" fmla="*/ 0 60000 65536"/>
                  <a:gd name="T11" fmla="*/ 0 60000 65536"/>
                  <a:gd name="T12" fmla="*/ 0 60000 65536"/>
                  <a:gd name="T13" fmla="*/ 0 60000 65536"/>
                  <a:gd name="T14" fmla="*/ 0 60000 65536"/>
                  <a:gd name="T15" fmla="*/ 0 w 108"/>
                  <a:gd name="T16" fmla="*/ 0 h 359"/>
                  <a:gd name="T17" fmla="*/ 108 w 108"/>
                  <a:gd name="T18" fmla="*/ 359 h 359"/>
                </a:gdLst>
                <a:ahLst/>
                <a:cxnLst>
                  <a:cxn ang="T10">
                    <a:pos x="T0" y="T1"/>
                  </a:cxn>
                  <a:cxn ang="T11">
                    <a:pos x="T2" y="T3"/>
                  </a:cxn>
                  <a:cxn ang="T12">
                    <a:pos x="T4" y="T5"/>
                  </a:cxn>
                  <a:cxn ang="T13">
                    <a:pos x="T6" y="T7"/>
                  </a:cxn>
                  <a:cxn ang="T14">
                    <a:pos x="T8" y="T9"/>
                  </a:cxn>
                </a:cxnLst>
                <a:rect l="T15" t="T16" r="T17" b="T18"/>
                <a:pathLst>
                  <a:path w="108" h="359">
                    <a:moveTo>
                      <a:pt x="0" y="7"/>
                    </a:moveTo>
                    <a:lnTo>
                      <a:pt x="44" y="0"/>
                    </a:lnTo>
                    <a:lnTo>
                      <a:pt x="107" y="349"/>
                    </a:lnTo>
                    <a:lnTo>
                      <a:pt x="63" y="358"/>
                    </a:lnTo>
                    <a:lnTo>
                      <a:pt x="0" y="7"/>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97" name="Freeform 229"/>
              <p:cNvSpPr>
                <a:spLocks/>
              </p:cNvSpPr>
              <p:nvPr/>
            </p:nvSpPr>
            <p:spPr bwMode="auto">
              <a:xfrm>
                <a:off x="1268" y="1304"/>
                <a:ext cx="108" cy="358"/>
              </a:xfrm>
              <a:custGeom>
                <a:avLst/>
                <a:gdLst>
                  <a:gd name="T0" fmla="*/ 0 w 108"/>
                  <a:gd name="T1" fmla="*/ 7 h 358"/>
                  <a:gd name="T2" fmla="*/ 43 w 108"/>
                  <a:gd name="T3" fmla="*/ 0 h 358"/>
                  <a:gd name="T4" fmla="*/ 107 w 108"/>
                  <a:gd name="T5" fmla="*/ 350 h 358"/>
                  <a:gd name="T6" fmla="*/ 63 w 108"/>
                  <a:gd name="T7" fmla="*/ 357 h 358"/>
                  <a:gd name="T8" fmla="*/ 0 w 108"/>
                  <a:gd name="T9" fmla="*/ 7 h 358"/>
                  <a:gd name="T10" fmla="*/ 0 60000 65536"/>
                  <a:gd name="T11" fmla="*/ 0 60000 65536"/>
                  <a:gd name="T12" fmla="*/ 0 60000 65536"/>
                  <a:gd name="T13" fmla="*/ 0 60000 65536"/>
                  <a:gd name="T14" fmla="*/ 0 60000 65536"/>
                  <a:gd name="T15" fmla="*/ 0 w 108"/>
                  <a:gd name="T16" fmla="*/ 0 h 358"/>
                  <a:gd name="T17" fmla="*/ 108 w 108"/>
                  <a:gd name="T18" fmla="*/ 358 h 358"/>
                </a:gdLst>
                <a:ahLst/>
                <a:cxnLst>
                  <a:cxn ang="T10">
                    <a:pos x="T0" y="T1"/>
                  </a:cxn>
                  <a:cxn ang="T11">
                    <a:pos x="T2" y="T3"/>
                  </a:cxn>
                  <a:cxn ang="T12">
                    <a:pos x="T4" y="T5"/>
                  </a:cxn>
                  <a:cxn ang="T13">
                    <a:pos x="T6" y="T7"/>
                  </a:cxn>
                  <a:cxn ang="T14">
                    <a:pos x="T8" y="T9"/>
                  </a:cxn>
                </a:cxnLst>
                <a:rect l="T15" t="T16" r="T17" b="T18"/>
                <a:pathLst>
                  <a:path w="108" h="358">
                    <a:moveTo>
                      <a:pt x="0" y="7"/>
                    </a:moveTo>
                    <a:lnTo>
                      <a:pt x="43" y="0"/>
                    </a:lnTo>
                    <a:lnTo>
                      <a:pt x="107" y="350"/>
                    </a:lnTo>
                    <a:lnTo>
                      <a:pt x="63" y="357"/>
                    </a:lnTo>
                    <a:lnTo>
                      <a:pt x="0" y="7"/>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298" name="Freeform 230"/>
              <p:cNvSpPr>
                <a:spLocks/>
              </p:cNvSpPr>
              <p:nvPr/>
            </p:nvSpPr>
            <p:spPr bwMode="auto">
              <a:xfrm>
                <a:off x="1328" y="1653"/>
                <a:ext cx="58" cy="62"/>
              </a:xfrm>
              <a:custGeom>
                <a:avLst/>
                <a:gdLst>
                  <a:gd name="T0" fmla="*/ 19 w 58"/>
                  <a:gd name="T1" fmla="*/ 2 h 62"/>
                  <a:gd name="T2" fmla="*/ 28 w 58"/>
                  <a:gd name="T3" fmla="*/ 0 h 62"/>
                  <a:gd name="T4" fmla="*/ 39 w 58"/>
                  <a:gd name="T5" fmla="*/ 0 h 62"/>
                  <a:gd name="T6" fmla="*/ 47 w 58"/>
                  <a:gd name="T7" fmla="*/ 8 h 62"/>
                  <a:gd name="T8" fmla="*/ 57 w 58"/>
                  <a:gd name="T9" fmla="*/ 35 h 62"/>
                  <a:gd name="T10" fmla="*/ 56 w 58"/>
                  <a:gd name="T11" fmla="*/ 46 h 62"/>
                  <a:gd name="T12" fmla="*/ 47 w 58"/>
                  <a:gd name="T13" fmla="*/ 54 h 62"/>
                  <a:gd name="T14" fmla="*/ 27 w 58"/>
                  <a:gd name="T15" fmla="*/ 61 h 62"/>
                  <a:gd name="T16" fmla="*/ 16 w 58"/>
                  <a:gd name="T17" fmla="*/ 60 h 62"/>
                  <a:gd name="T18" fmla="*/ 9 w 58"/>
                  <a:gd name="T19" fmla="*/ 51 h 62"/>
                  <a:gd name="T20" fmla="*/ 0 w 58"/>
                  <a:gd name="T21" fmla="*/ 24 h 62"/>
                  <a:gd name="T22" fmla="*/ 0 w 58"/>
                  <a:gd name="T23" fmla="*/ 13 h 62"/>
                  <a:gd name="T24" fmla="*/ 8 w 58"/>
                  <a:gd name="T25" fmla="*/ 7 h 62"/>
                  <a:gd name="T26" fmla="*/ 19 w 58"/>
                  <a:gd name="T27" fmla="*/ 2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62"/>
                  <a:gd name="T44" fmla="*/ 58 w 58"/>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62">
                    <a:moveTo>
                      <a:pt x="19" y="2"/>
                    </a:moveTo>
                    <a:lnTo>
                      <a:pt x="28" y="0"/>
                    </a:lnTo>
                    <a:lnTo>
                      <a:pt x="39" y="0"/>
                    </a:lnTo>
                    <a:lnTo>
                      <a:pt x="47" y="8"/>
                    </a:lnTo>
                    <a:lnTo>
                      <a:pt x="57" y="35"/>
                    </a:lnTo>
                    <a:lnTo>
                      <a:pt x="56" y="46"/>
                    </a:lnTo>
                    <a:lnTo>
                      <a:pt x="47" y="54"/>
                    </a:lnTo>
                    <a:lnTo>
                      <a:pt x="27" y="61"/>
                    </a:lnTo>
                    <a:lnTo>
                      <a:pt x="16" y="60"/>
                    </a:lnTo>
                    <a:lnTo>
                      <a:pt x="9" y="51"/>
                    </a:lnTo>
                    <a:lnTo>
                      <a:pt x="0" y="24"/>
                    </a:lnTo>
                    <a:lnTo>
                      <a:pt x="0" y="13"/>
                    </a:lnTo>
                    <a:lnTo>
                      <a:pt x="8" y="7"/>
                    </a:lnTo>
                    <a:lnTo>
                      <a:pt x="19" y="2"/>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99" name="Freeform 231"/>
              <p:cNvSpPr>
                <a:spLocks/>
              </p:cNvSpPr>
              <p:nvPr/>
            </p:nvSpPr>
            <p:spPr bwMode="auto">
              <a:xfrm>
                <a:off x="1328" y="1653"/>
                <a:ext cx="64" cy="67"/>
              </a:xfrm>
              <a:custGeom>
                <a:avLst/>
                <a:gdLst>
                  <a:gd name="T0" fmla="*/ 20 w 64"/>
                  <a:gd name="T1" fmla="*/ 3 h 67"/>
                  <a:gd name="T2" fmla="*/ 32 w 64"/>
                  <a:gd name="T3" fmla="*/ 0 h 67"/>
                  <a:gd name="T4" fmla="*/ 44 w 64"/>
                  <a:gd name="T5" fmla="*/ 0 h 67"/>
                  <a:gd name="T6" fmla="*/ 52 w 64"/>
                  <a:gd name="T7" fmla="*/ 9 h 67"/>
                  <a:gd name="T8" fmla="*/ 63 w 64"/>
                  <a:gd name="T9" fmla="*/ 38 h 67"/>
                  <a:gd name="T10" fmla="*/ 62 w 64"/>
                  <a:gd name="T11" fmla="*/ 50 h 67"/>
                  <a:gd name="T12" fmla="*/ 52 w 64"/>
                  <a:gd name="T13" fmla="*/ 59 h 67"/>
                  <a:gd name="T14" fmla="*/ 30 w 64"/>
                  <a:gd name="T15" fmla="*/ 66 h 67"/>
                  <a:gd name="T16" fmla="*/ 18 w 64"/>
                  <a:gd name="T17" fmla="*/ 65 h 67"/>
                  <a:gd name="T18" fmla="*/ 10 w 64"/>
                  <a:gd name="T19" fmla="*/ 55 h 67"/>
                  <a:gd name="T20" fmla="*/ 0 w 64"/>
                  <a:gd name="T21" fmla="*/ 26 h 67"/>
                  <a:gd name="T22" fmla="*/ 0 w 64"/>
                  <a:gd name="T23" fmla="*/ 14 h 67"/>
                  <a:gd name="T24" fmla="*/ 9 w 64"/>
                  <a:gd name="T25" fmla="*/ 7 h 67"/>
                  <a:gd name="T26" fmla="*/ 20 w 64"/>
                  <a:gd name="T27" fmla="*/ 3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67"/>
                  <a:gd name="T44" fmla="*/ 64 w 64"/>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67">
                    <a:moveTo>
                      <a:pt x="20" y="3"/>
                    </a:moveTo>
                    <a:lnTo>
                      <a:pt x="32" y="0"/>
                    </a:lnTo>
                    <a:lnTo>
                      <a:pt x="44" y="0"/>
                    </a:lnTo>
                    <a:lnTo>
                      <a:pt x="52" y="9"/>
                    </a:lnTo>
                    <a:lnTo>
                      <a:pt x="63" y="38"/>
                    </a:lnTo>
                    <a:lnTo>
                      <a:pt x="62" y="50"/>
                    </a:lnTo>
                    <a:lnTo>
                      <a:pt x="52" y="59"/>
                    </a:lnTo>
                    <a:lnTo>
                      <a:pt x="30" y="66"/>
                    </a:lnTo>
                    <a:lnTo>
                      <a:pt x="18" y="65"/>
                    </a:lnTo>
                    <a:lnTo>
                      <a:pt x="10" y="55"/>
                    </a:lnTo>
                    <a:lnTo>
                      <a:pt x="0" y="26"/>
                    </a:lnTo>
                    <a:lnTo>
                      <a:pt x="0" y="14"/>
                    </a:lnTo>
                    <a:lnTo>
                      <a:pt x="9" y="7"/>
                    </a:lnTo>
                    <a:lnTo>
                      <a:pt x="20" y="3"/>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300" name="Freeform 232"/>
              <p:cNvSpPr>
                <a:spLocks/>
              </p:cNvSpPr>
              <p:nvPr/>
            </p:nvSpPr>
            <p:spPr bwMode="auto">
              <a:xfrm>
                <a:off x="1338" y="1690"/>
                <a:ext cx="97" cy="72"/>
              </a:xfrm>
              <a:custGeom>
                <a:avLst/>
                <a:gdLst>
                  <a:gd name="T0" fmla="*/ 12 w 97"/>
                  <a:gd name="T1" fmla="*/ 16 h 72"/>
                  <a:gd name="T2" fmla="*/ 21 w 97"/>
                  <a:gd name="T3" fmla="*/ 7 h 72"/>
                  <a:gd name="T4" fmla="*/ 35 w 97"/>
                  <a:gd name="T5" fmla="*/ 0 h 72"/>
                  <a:gd name="T6" fmla="*/ 51 w 97"/>
                  <a:gd name="T7" fmla="*/ 1 h 72"/>
                  <a:gd name="T8" fmla="*/ 88 w 97"/>
                  <a:gd name="T9" fmla="*/ 21 h 72"/>
                  <a:gd name="T10" fmla="*/ 96 w 97"/>
                  <a:gd name="T11" fmla="*/ 33 h 72"/>
                  <a:gd name="T12" fmla="*/ 93 w 97"/>
                  <a:gd name="T13" fmla="*/ 45 h 72"/>
                  <a:gd name="T14" fmla="*/ 75 w 97"/>
                  <a:gd name="T15" fmla="*/ 64 h 72"/>
                  <a:gd name="T16" fmla="*/ 60 w 97"/>
                  <a:gd name="T17" fmla="*/ 71 h 72"/>
                  <a:gd name="T18" fmla="*/ 45 w 97"/>
                  <a:gd name="T19" fmla="*/ 69 h 72"/>
                  <a:gd name="T20" fmla="*/ 8 w 97"/>
                  <a:gd name="T21" fmla="*/ 50 h 72"/>
                  <a:gd name="T22" fmla="*/ 0 w 97"/>
                  <a:gd name="T23" fmla="*/ 38 h 72"/>
                  <a:gd name="T24" fmla="*/ 3 w 97"/>
                  <a:gd name="T25" fmla="*/ 26 h 72"/>
                  <a:gd name="T26" fmla="*/ 12 w 97"/>
                  <a:gd name="T27" fmla="*/ 16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
                  <a:gd name="T43" fmla="*/ 0 h 72"/>
                  <a:gd name="T44" fmla="*/ 97 w 97"/>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 h="72">
                    <a:moveTo>
                      <a:pt x="12" y="16"/>
                    </a:moveTo>
                    <a:lnTo>
                      <a:pt x="21" y="7"/>
                    </a:lnTo>
                    <a:lnTo>
                      <a:pt x="35" y="0"/>
                    </a:lnTo>
                    <a:lnTo>
                      <a:pt x="51" y="1"/>
                    </a:lnTo>
                    <a:lnTo>
                      <a:pt x="88" y="21"/>
                    </a:lnTo>
                    <a:lnTo>
                      <a:pt x="96" y="33"/>
                    </a:lnTo>
                    <a:lnTo>
                      <a:pt x="93" y="45"/>
                    </a:lnTo>
                    <a:lnTo>
                      <a:pt x="75" y="64"/>
                    </a:lnTo>
                    <a:lnTo>
                      <a:pt x="60" y="71"/>
                    </a:lnTo>
                    <a:lnTo>
                      <a:pt x="45" y="69"/>
                    </a:lnTo>
                    <a:lnTo>
                      <a:pt x="8" y="50"/>
                    </a:lnTo>
                    <a:lnTo>
                      <a:pt x="0" y="38"/>
                    </a:lnTo>
                    <a:lnTo>
                      <a:pt x="3" y="26"/>
                    </a:lnTo>
                    <a:lnTo>
                      <a:pt x="12" y="16"/>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01" name="Freeform 233"/>
              <p:cNvSpPr>
                <a:spLocks/>
              </p:cNvSpPr>
              <p:nvPr/>
            </p:nvSpPr>
            <p:spPr bwMode="auto">
              <a:xfrm>
                <a:off x="1338" y="1690"/>
                <a:ext cx="103" cy="79"/>
              </a:xfrm>
              <a:custGeom>
                <a:avLst/>
                <a:gdLst>
                  <a:gd name="T0" fmla="*/ 13 w 103"/>
                  <a:gd name="T1" fmla="*/ 18 h 79"/>
                  <a:gd name="T2" fmla="*/ 22 w 103"/>
                  <a:gd name="T3" fmla="*/ 7 h 79"/>
                  <a:gd name="T4" fmla="*/ 37 w 103"/>
                  <a:gd name="T5" fmla="*/ 0 h 79"/>
                  <a:gd name="T6" fmla="*/ 55 w 103"/>
                  <a:gd name="T7" fmla="*/ 1 h 79"/>
                  <a:gd name="T8" fmla="*/ 93 w 103"/>
                  <a:gd name="T9" fmla="*/ 23 h 79"/>
                  <a:gd name="T10" fmla="*/ 102 w 103"/>
                  <a:gd name="T11" fmla="*/ 36 h 79"/>
                  <a:gd name="T12" fmla="*/ 98 w 103"/>
                  <a:gd name="T13" fmla="*/ 49 h 79"/>
                  <a:gd name="T14" fmla="*/ 79 w 103"/>
                  <a:gd name="T15" fmla="*/ 71 h 79"/>
                  <a:gd name="T16" fmla="*/ 64 w 103"/>
                  <a:gd name="T17" fmla="*/ 78 h 79"/>
                  <a:gd name="T18" fmla="*/ 47 w 103"/>
                  <a:gd name="T19" fmla="*/ 76 h 79"/>
                  <a:gd name="T20" fmla="*/ 9 w 103"/>
                  <a:gd name="T21" fmla="*/ 55 h 79"/>
                  <a:gd name="T22" fmla="*/ 0 w 103"/>
                  <a:gd name="T23" fmla="*/ 42 h 79"/>
                  <a:gd name="T24" fmla="*/ 4 w 103"/>
                  <a:gd name="T25" fmla="*/ 29 h 79"/>
                  <a:gd name="T26" fmla="*/ 13 w 103"/>
                  <a:gd name="T27" fmla="*/ 18 h 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79"/>
                  <a:gd name="T44" fmla="*/ 103 w 103"/>
                  <a:gd name="T45" fmla="*/ 79 h 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79">
                    <a:moveTo>
                      <a:pt x="13" y="18"/>
                    </a:moveTo>
                    <a:lnTo>
                      <a:pt x="22" y="7"/>
                    </a:lnTo>
                    <a:lnTo>
                      <a:pt x="37" y="0"/>
                    </a:lnTo>
                    <a:lnTo>
                      <a:pt x="55" y="1"/>
                    </a:lnTo>
                    <a:lnTo>
                      <a:pt x="93" y="23"/>
                    </a:lnTo>
                    <a:lnTo>
                      <a:pt x="102" y="36"/>
                    </a:lnTo>
                    <a:lnTo>
                      <a:pt x="98" y="49"/>
                    </a:lnTo>
                    <a:lnTo>
                      <a:pt x="79" y="71"/>
                    </a:lnTo>
                    <a:lnTo>
                      <a:pt x="64" y="78"/>
                    </a:lnTo>
                    <a:lnTo>
                      <a:pt x="47" y="76"/>
                    </a:lnTo>
                    <a:lnTo>
                      <a:pt x="9" y="55"/>
                    </a:lnTo>
                    <a:lnTo>
                      <a:pt x="0" y="42"/>
                    </a:lnTo>
                    <a:lnTo>
                      <a:pt x="4" y="29"/>
                    </a:lnTo>
                    <a:lnTo>
                      <a:pt x="13" y="18"/>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302" name="Freeform 234"/>
              <p:cNvSpPr>
                <a:spLocks/>
              </p:cNvSpPr>
              <p:nvPr/>
            </p:nvSpPr>
            <p:spPr bwMode="auto">
              <a:xfrm>
                <a:off x="1406" y="1725"/>
                <a:ext cx="77" cy="80"/>
              </a:xfrm>
              <a:custGeom>
                <a:avLst/>
                <a:gdLst>
                  <a:gd name="T0" fmla="*/ 9 w 77"/>
                  <a:gd name="T1" fmla="*/ 17 h 80"/>
                  <a:gd name="T2" fmla="*/ 17 w 77"/>
                  <a:gd name="T3" fmla="*/ 7 h 80"/>
                  <a:gd name="T4" fmla="*/ 27 w 77"/>
                  <a:gd name="T5" fmla="*/ 0 h 80"/>
                  <a:gd name="T6" fmla="*/ 39 w 77"/>
                  <a:gd name="T7" fmla="*/ 2 h 80"/>
                  <a:gd name="T8" fmla="*/ 68 w 77"/>
                  <a:gd name="T9" fmla="*/ 25 h 80"/>
                  <a:gd name="T10" fmla="*/ 76 w 77"/>
                  <a:gd name="T11" fmla="*/ 36 h 80"/>
                  <a:gd name="T12" fmla="*/ 73 w 77"/>
                  <a:gd name="T13" fmla="*/ 50 h 80"/>
                  <a:gd name="T14" fmla="*/ 59 w 77"/>
                  <a:gd name="T15" fmla="*/ 72 h 80"/>
                  <a:gd name="T16" fmla="*/ 48 w 77"/>
                  <a:gd name="T17" fmla="*/ 79 h 80"/>
                  <a:gd name="T18" fmla="*/ 36 w 77"/>
                  <a:gd name="T19" fmla="*/ 76 h 80"/>
                  <a:gd name="T20" fmla="*/ 7 w 77"/>
                  <a:gd name="T21" fmla="*/ 53 h 80"/>
                  <a:gd name="T22" fmla="*/ 0 w 77"/>
                  <a:gd name="T23" fmla="*/ 42 h 80"/>
                  <a:gd name="T24" fmla="*/ 2 w 77"/>
                  <a:gd name="T25" fmla="*/ 28 h 80"/>
                  <a:gd name="T26" fmla="*/ 9 w 77"/>
                  <a:gd name="T27" fmla="*/ 17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
                  <a:gd name="T43" fmla="*/ 0 h 80"/>
                  <a:gd name="T44" fmla="*/ 77 w 77"/>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 h="80">
                    <a:moveTo>
                      <a:pt x="9" y="17"/>
                    </a:moveTo>
                    <a:lnTo>
                      <a:pt x="17" y="7"/>
                    </a:lnTo>
                    <a:lnTo>
                      <a:pt x="27" y="0"/>
                    </a:lnTo>
                    <a:lnTo>
                      <a:pt x="39" y="2"/>
                    </a:lnTo>
                    <a:lnTo>
                      <a:pt x="68" y="25"/>
                    </a:lnTo>
                    <a:lnTo>
                      <a:pt x="76" y="36"/>
                    </a:lnTo>
                    <a:lnTo>
                      <a:pt x="73" y="50"/>
                    </a:lnTo>
                    <a:lnTo>
                      <a:pt x="59" y="72"/>
                    </a:lnTo>
                    <a:lnTo>
                      <a:pt x="48" y="79"/>
                    </a:lnTo>
                    <a:lnTo>
                      <a:pt x="36" y="76"/>
                    </a:lnTo>
                    <a:lnTo>
                      <a:pt x="7" y="53"/>
                    </a:lnTo>
                    <a:lnTo>
                      <a:pt x="0" y="42"/>
                    </a:lnTo>
                    <a:lnTo>
                      <a:pt x="2" y="28"/>
                    </a:lnTo>
                    <a:lnTo>
                      <a:pt x="9" y="17"/>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03" name="Freeform 235"/>
              <p:cNvSpPr>
                <a:spLocks/>
              </p:cNvSpPr>
              <p:nvPr/>
            </p:nvSpPr>
            <p:spPr bwMode="auto">
              <a:xfrm>
                <a:off x="1406" y="1725"/>
                <a:ext cx="84" cy="87"/>
              </a:xfrm>
              <a:custGeom>
                <a:avLst/>
                <a:gdLst>
                  <a:gd name="T0" fmla="*/ 10 w 84"/>
                  <a:gd name="T1" fmla="*/ 18 h 87"/>
                  <a:gd name="T2" fmla="*/ 18 w 84"/>
                  <a:gd name="T3" fmla="*/ 7 h 87"/>
                  <a:gd name="T4" fmla="*/ 30 w 84"/>
                  <a:gd name="T5" fmla="*/ 0 h 87"/>
                  <a:gd name="T6" fmla="*/ 42 w 84"/>
                  <a:gd name="T7" fmla="*/ 3 h 87"/>
                  <a:gd name="T8" fmla="*/ 74 w 84"/>
                  <a:gd name="T9" fmla="*/ 27 h 87"/>
                  <a:gd name="T10" fmla="*/ 83 w 84"/>
                  <a:gd name="T11" fmla="*/ 39 h 87"/>
                  <a:gd name="T12" fmla="*/ 79 w 84"/>
                  <a:gd name="T13" fmla="*/ 55 h 87"/>
                  <a:gd name="T14" fmla="*/ 66 w 84"/>
                  <a:gd name="T15" fmla="*/ 79 h 87"/>
                  <a:gd name="T16" fmla="*/ 53 w 84"/>
                  <a:gd name="T17" fmla="*/ 86 h 87"/>
                  <a:gd name="T18" fmla="*/ 40 w 84"/>
                  <a:gd name="T19" fmla="*/ 82 h 87"/>
                  <a:gd name="T20" fmla="*/ 8 w 84"/>
                  <a:gd name="T21" fmla="*/ 58 h 87"/>
                  <a:gd name="T22" fmla="*/ 0 w 84"/>
                  <a:gd name="T23" fmla="*/ 46 h 87"/>
                  <a:gd name="T24" fmla="*/ 3 w 84"/>
                  <a:gd name="T25" fmla="*/ 30 h 87"/>
                  <a:gd name="T26" fmla="*/ 10 w 84"/>
                  <a:gd name="T27" fmla="*/ 18 h 8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87"/>
                  <a:gd name="T44" fmla="*/ 84 w 84"/>
                  <a:gd name="T45" fmla="*/ 87 h 8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87">
                    <a:moveTo>
                      <a:pt x="10" y="18"/>
                    </a:moveTo>
                    <a:lnTo>
                      <a:pt x="18" y="7"/>
                    </a:lnTo>
                    <a:lnTo>
                      <a:pt x="30" y="0"/>
                    </a:lnTo>
                    <a:lnTo>
                      <a:pt x="42" y="3"/>
                    </a:lnTo>
                    <a:lnTo>
                      <a:pt x="74" y="27"/>
                    </a:lnTo>
                    <a:lnTo>
                      <a:pt x="83" y="39"/>
                    </a:lnTo>
                    <a:lnTo>
                      <a:pt x="79" y="55"/>
                    </a:lnTo>
                    <a:lnTo>
                      <a:pt x="66" y="79"/>
                    </a:lnTo>
                    <a:lnTo>
                      <a:pt x="53" y="86"/>
                    </a:lnTo>
                    <a:lnTo>
                      <a:pt x="40" y="82"/>
                    </a:lnTo>
                    <a:lnTo>
                      <a:pt x="8" y="58"/>
                    </a:lnTo>
                    <a:lnTo>
                      <a:pt x="0" y="46"/>
                    </a:lnTo>
                    <a:lnTo>
                      <a:pt x="3" y="30"/>
                    </a:lnTo>
                    <a:lnTo>
                      <a:pt x="10" y="18"/>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304" name="Freeform 236"/>
              <p:cNvSpPr>
                <a:spLocks/>
              </p:cNvSpPr>
              <p:nvPr/>
            </p:nvSpPr>
            <p:spPr bwMode="auto">
              <a:xfrm>
                <a:off x="1483" y="1827"/>
                <a:ext cx="77" cy="60"/>
              </a:xfrm>
              <a:custGeom>
                <a:avLst/>
                <a:gdLst>
                  <a:gd name="T0" fmla="*/ 25 w 77"/>
                  <a:gd name="T1" fmla="*/ 2 h 60"/>
                  <a:gd name="T2" fmla="*/ 38 w 77"/>
                  <a:gd name="T3" fmla="*/ 0 h 60"/>
                  <a:gd name="T4" fmla="*/ 54 w 77"/>
                  <a:gd name="T5" fmla="*/ 0 h 60"/>
                  <a:gd name="T6" fmla="*/ 64 w 77"/>
                  <a:gd name="T7" fmla="*/ 8 h 60"/>
                  <a:gd name="T8" fmla="*/ 76 w 77"/>
                  <a:gd name="T9" fmla="*/ 34 h 60"/>
                  <a:gd name="T10" fmla="*/ 74 w 77"/>
                  <a:gd name="T11" fmla="*/ 45 h 60"/>
                  <a:gd name="T12" fmla="*/ 62 w 77"/>
                  <a:gd name="T13" fmla="*/ 53 h 60"/>
                  <a:gd name="T14" fmla="*/ 36 w 77"/>
                  <a:gd name="T15" fmla="*/ 59 h 60"/>
                  <a:gd name="T16" fmla="*/ 22 w 77"/>
                  <a:gd name="T17" fmla="*/ 58 h 60"/>
                  <a:gd name="T18" fmla="*/ 11 w 77"/>
                  <a:gd name="T19" fmla="*/ 49 h 60"/>
                  <a:gd name="T20" fmla="*/ 0 w 77"/>
                  <a:gd name="T21" fmla="*/ 24 h 60"/>
                  <a:gd name="T22" fmla="*/ 0 w 77"/>
                  <a:gd name="T23" fmla="*/ 13 h 60"/>
                  <a:gd name="T24" fmla="*/ 12 w 77"/>
                  <a:gd name="T25" fmla="*/ 5 h 60"/>
                  <a:gd name="T26" fmla="*/ 25 w 77"/>
                  <a:gd name="T27" fmla="*/ 2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
                  <a:gd name="T43" fmla="*/ 0 h 60"/>
                  <a:gd name="T44" fmla="*/ 77 w 77"/>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 h="60">
                    <a:moveTo>
                      <a:pt x="25" y="2"/>
                    </a:moveTo>
                    <a:lnTo>
                      <a:pt x="38" y="0"/>
                    </a:lnTo>
                    <a:lnTo>
                      <a:pt x="54" y="0"/>
                    </a:lnTo>
                    <a:lnTo>
                      <a:pt x="64" y="8"/>
                    </a:lnTo>
                    <a:lnTo>
                      <a:pt x="76" y="34"/>
                    </a:lnTo>
                    <a:lnTo>
                      <a:pt x="74" y="45"/>
                    </a:lnTo>
                    <a:lnTo>
                      <a:pt x="62" y="53"/>
                    </a:lnTo>
                    <a:lnTo>
                      <a:pt x="36" y="59"/>
                    </a:lnTo>
                    <a:lnTo>
                      <a:pt x="22" y="58"/>
                    </a:lnTo>
                    <a:lnTo>
                      <a:pt x="11" y="49"/>
                    </a:lnTo>
                    <a:lnTo>
                      <a:pt x="0" y="24"/>
                    </a:lnTo>
                    <a:lnTo>
                      <a:pt x="0" y="13"/>
                    </a:lnTo>
                    <a:lnTo>
                      <a:pt x="12" y="5"/>
                    </a:lnTo>
                    <a:lnTo>
                      <a:pt x="25" y="2"/>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05" name="Freeform 237"/>
              <p:cNvSpPr>
                <a:spLocks/>
              </p:cNvSpPr>
              <p:nvPr/>
            </p:nvSpPr>
            <p:spPr bwMode="auto">
              <a:xfrm>
                <a:off x="1483" y="1827"/>
                <a:ext cx="84" cy="68"/>
              </a:xfrm>
              <a:custGeom>
                <a:avLst/>
                <a:gdLst>
                  <a:gd name="T0" fmla="*/ 27 w 84"/>
                  <a:gd name="T1" fmla="*/ 3 h 68"/>
                  <a:gd name="T2" fmla="*/ 42 w 84"/>
                  <a:gd name="T3" fmla="*/ 0 h 68"/>
                  <a:gd name="T4" fmla="*/ 59 w 84"/>
                  <a:gd name="T5" fmla="*/ 0 h 68"/>
                  <a:gd name="T6" fmla="*/ 70 w 84"/>
                  <a:gd name="T7" fmla="*/ 9 h 68"/>
                  <a:gd name="T8" fmla="*/ 83 w 84"/>
                  <a:gd name="T9" fmla="*/ 39 h 68"/>
                  <a:gd name="T10" fmla="*/ 81 w 84"/>
                  <a:gd name="T11" fmla="*/ 51 h 68"/>
                  <a:gd name="T12" fmla="*/ 67 w 84"/>
                  <a:gd name="T13" fmla="*/ 60 h 68"/>
                  <a:gd name="T14" fmla="*/ 39 w 84"/>
                  <a:gd name="T15" fmla="*/ 67 h 68"/>
                  <a:gd name="T16" fmla="*/ 23 w 84"/>
                  <a:gd name="T17" fmla="*/ 66 h 68"/>
                  <a:gd name="T18" fmla="*/ 12 w 84"/>
                  <a:gd name="T19" fmla="*/ 56 h 68"/>
                  <a:gd name="T20" fmla="*/ 0 w 84"/>
                  <a:gd name="T21" fmla="*/ 27 h 68"/>
                  <a:gd name="T22" fmla="*/ 0 w 84"/>
                  <a:gd name="T23" fmla="*/ 15 h 68"/>
                  <a:gd name="T24" fmla="*/ 14 w 84"/>
                  <a:gd name="T25" fmla="*/ 6 h 68"/>
                  <a:gd name="T26" fmla="*/ 27 w 84"/>
                  <a:gd name="T27" fmla="*/ 3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68"/>
                  <a:gd name="T44" fmla="*/ 84 w 84"/>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68">
                    <a:moveTo>
                      <a:pt x="27" y="3"/>
                    </a:moveTo>
                    <a:lnTo>
                      <a:pt x="42" y="0"/>
                    </a:lnTo>
                    <a:lnTo>
                      <a:pt x="59" y="0"/>
                    </a:lnTo>
                    <a:lnTo>
                      <a:pt x="70" y="9"/>
                    </a:lnTo>
                    <a:lnTo>
                      <a:pt x="83" y="39"/>
                    </a:lnTo>
                    <a:lnTo>
                      <a:pt x="81" y="51"/>
                    </a:lnTo>
                    <a:lnTo>
                      <a:pt x="67" y="60"/>
                    </a:lnTo>
                    <a:lnTo>
                      <a:pt x="39" y="67"/>
                    </a:lnTo>
                    <a:lnTo>
                      <a:pt x="23" y="66"/>
                    </a:lnTo>
                    <a:lnTo>
                      <a:pt x="12" y="56"/>
                    </a:lnTo>
                    <a:lnTo>
                      <a:pt x="0" y="27"/>
                    </a:lnTo>
                    <a:lnTo>
                      <a:pt x="0" y="15"/>
                    </a:lnTo>
                    <a:lnTo>
                      <a:pt x="14" y="6"/>
                    </a:lnTo>
                    <a:lnTo>
                      <a:pt x="27" y="3"/>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306" name="Freeform 238"/>
              <p:cNvSpPr>
                <a:spLocks/>
              </p:cNvSpPr>
              <p:nvPr/>
            </p:nvSpPr>
            <p:spPr bwMode="auto">
              <a:xfrm>
                <a:off x="1519" y="1943"/>
                <a:ext cx="80" cy="56"/>
              </a:xfrm>
              <a:custGeom>
                <a:avLst/>
                <a:gdLst>
                  <a:gd name="T0" fmla="*/ 27 w 80"/>
                  <a:gd name="T1" fmla="*/ 3 h 56"/>
                  <a:gd name="T2" fmla="*/ 40 w 80"/>
                  <a:gd name="T3" fmla="*/ 0 h 56"/>
                  <a:gd name="T4" fmla="*/ 57 w 80"/>
                  <a:gd name="T5" fmla="*/ 0 h 56"/>
                  <a:gd name="T6" fmla="*/ 67 w 80"/>
                  <a:gd name="T7" fmla="*/ 8 h 56"/>
                  <a:gd name="T8" fmla="*/ 79 w 80"/>
                  <a:gd name="T9" fmla="*/ 32 h 56"/>
                  <a:gd name="T10" fmla="*/ 77 w 80"/>
                  <a:gd name="T11" fmla="*/ 42 h 56"/>
                  <a:gd name="T12" fmla="*/ 65 w 80"/>
                  <a:gd name="T13" fmla="*/ 49 h 56"/>
                  <a:gd name="T14" fmla="*/ 38 w 80"/>
                  <a:gd name="T15" fmla="*/ 55 h 56"/>
                  <a:gd name="T16" fmla="*/ 21 w 80"/>
                  <a:gd name="T17" fmla="*/ 54 h 56"/>
                  <a:gd name="T18" fmla="*/ 11 w 80"/>
                  <a:gd name="T19" fmla="*/ 47 h 56"/>
                  <a:gd name="T20" fmla="*/ 0 w 80"/>
                  <a:gd name="T21" fmla="*/ 23 h 56"/>
                  <a:gd name="T22" fmla="*/ 1 w 80"/>
                  <a:gd name="T23" fmla="*/ 13 h 56"/>
                  <a:gd name="T24" fmla="*/ 13 w 80"/>
                  <a:gd name="T25" fmla="*/ 6 h 56"/>
                  <a:gd name="T26" fmla="*/ 27 w 80"/>
                  <a:gd name="T27" fmla="*/ 3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0"/>
                  <a:gd name="T43" fmla="*/ 0 h 56"/>
                  <a:gd name="T44" fmla="*/ 80 w 80"/>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0" h="56">
                    <a:moveTo>
                      <a:pt x="27" y="3"/>
                    </a:moveTo>
                    <a:lnTo>
                      <a:pt x="40" y="0"/>
                    </a:lnTo>
                    <a:lnTo>
                      <a:pt x="57" y="0"/>
                    </a:lnTo>
                    <a:lnTo>
                      <a:pt x="67" y="8"/>
                    </a:lnTo>
                    <a:lnTo>
                      <a:pt x="79" y="32"/>
                    </a:lnTo>
                    <a:lnTo>
                      <a:pt x="77" y="42"/>
                    </a:lnTo>
                    <a:lnTo>
                      <a:pt x="65" y="49"/>
                    </a:lnTo>
                    <a:lnTo>
                      <a:pt x="38" y="55"/>
                    </a:lnTo>
                    <a:lnTo>
                      <a:pt x="21" y="54"/>
                    </a:lnTo>
                    <a:lnTo>
                      <a:pt x="11" y="47"/>
                    </a:lnTo>
                    <a:lnTo>
                      <a:pt x="0" y="23"/>
                    </a:lnTo>
                    <a:lnTo>
                      <a:pt x="1" y="13"/>
                    </a:lnTo>
                    <a:lnTo>
                      <a:pt x="13" y="6"/>
                    </a:lnTo>
                    <a:lnTo>
                      <a:pt x="27" y="3"/>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07" name="Freeform 239"/>
              <p:cNvSpPr>
                <a:spLocks/>
              </p:cNvSpPr>
              <p:nvPr/>
            </p:nvSpPr>
            <p:spPr bwMode="auto">
              <a:xfrm>
                <a:off x="1519" y="1943"/>
                <a:ext cx="85" cy="64"/>
              </a:xfrm>
              <a:custGeom>
                <a:avLst/>
                <a:gdLst>
                  <a:gd name="T0" fmla="*/ 29 w 85"/>
                  <a:gd name="T1" fmla="*/ 4 h 64"/>
                  <a:gd name="T2" fmla="*/ 43 w 85"/>
                  <a:gd name="T3" fmla="*/ 0 h 64"/>
                  <a:gd name="T4" fmla="*/ 61 w 85"/>
                  <a:gd name="T5" fmla="*/ 0 h 64"/>
                  <a:gd name="T6" fmla="*/ 71 w 85"/>
                  <a:gd name="T7" fmla="*/ 9 h 64"/>
                  <a:gd name="T8" fmla="*/ 84 w 85"/>
                  <a:gd name="T9" fmla="*/ 37 h 64"/>
                  <a:gd name="T10" fmla="*/ 82 w 85"/>
                  <a:gd name="T11" fmla="*/ 48 h 64"/>
                  <a:gd name="T12" fmla="*/ 69 w 85"/>
                  <a:gd name="T13" fmla="*/ 56 h 64"/>
                  <a:gd name="T14" fmla="*/ 40 w 85"/>
                  <a:gd name="T15" fmla="*/ 63 h 64"/>
                  <a:gd name="T16" fmla="*/ 22 w 85"/>
                  <a:gd name="T17" fmla="*/ 62 h 64"/>
                  <a:gd name="T18" fmla="*/ 12 w 85"/>
                  <a:gd name="T19" fmla="*/ 54 h 64"/>
                  <a:gd name="T20" fmla="*/ 0 w 85"/>
                  <a:gd name="T21" fmla="*/ 26 h 64"/>
                  <a:gd name="T22" fmla="*/ 1 w 85"/>
                  <a:gd name="T23" fmla="*/ 15 h 64"/>
                  <a:gd name="T24" fmla="*/ 14 w 85"/>
                  <a:gd name="T25" fmla="*/ 7 h 64"/>
                  <a:gd name="T26" fmla="*/ 29 w 85"/>
                  <a:gd name="T27" fmla="*/ 4 h 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64"/>
                  <a:gd name="T44" fmla="*/ 85 w 85"/>
                  <a:gd name="T45" fmla="*/ 64 h 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64">
                    <a:moveTo>
                      <a:pt x="29" y="4"/>
                    </a:moveTo>
                    <a:lnTo>
                      <a:pt x="43" y="0"/>
                    </a:lnTo>
                    <a:lnTo>
                      <a:pt x="61" y="0"/>
                    </a:lnTo>
                    <a:lnTo>
                      <a:pt x="71" y="9"/>
                    </a:lnTo>
                    <a:lnTo>
                      <a:pt x="84" y="37"/>
                    </a:lnTo>
                    <a:lnTo>
                      <a:pt x="82" y="48"/>
                    </a:lnTo>
                    <a:lnTo>
                      <a:pt x="69" y="56"/>
                    </a:lnTo>
                    <a:lnTo>
                      <a:pt x="40" y="63"/>
                    </a:lnTo>
                    <a:lnTo>
                      <a:pt x="22" y="62"/>
                    </a:lnTo>
                    <a:lnTo>
                      <a:pt x="12" y="54"/>
                    </a:lnTo>
                    <a:lnTo>
                      <a:pt x="0" y="26"/>
                    </a:lnTo>
                    <a:lnTo>
                      <a:pt x="1" y="15"/>
                    </a:lnTo>
                    <a:lnTo>
                      <a:pt x="14" y="7"/>
                    </a:lnTo>
                    <a:lnTo>
                      <a:pt x="29" y="4"/>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308" name="Freeform 240"/>
              <p:cNvSpPr>
                <a:spLocks/>
              </p:cNvSpPr>
              <p:nvPr/>
            </p:nvSpPr>
            <p:spPr bwMode="auto">
              <a:xfrm>
                <a:off x="1536" y="2000"/>
                <a:ext cx="75" cy="66"/>
              </a:xfrm>
              <a:custGeom>
                <a:avLst/>
                <a:gdLst>
                  <a:gd name="T0" fmla="*/ 28 w 75"/>
                  <a:gd name="T1" fmla="*/ 2 h 66"/>
                  <a:gd name="T2" fmla="*/ 40 w 75"/>
                  <a:gd name="T3" fmla="*/ 0 h 66"/>
                  <a:gd name="T4" fmla="*/ 56 w 75"/>
                  <a:gd name="T5" fmla="*/ 2 h 66"/>
                  <a:gd name="T6" fmla="*/ 65 w 75"/>
                  <a:gd name="T7" fmla="*/ 12 h 66"/>
                  <a:gd name="T8" fmla="*/ 74 w 75"/>
                  <a:gd name="T9" fmla="*/ 42 h 66"/>
                  <a:gd name="T10" fmla="*/ 71 w 75"/>
                  <a:gd name="T11" fmla="*/ 54 h 66"/>
                  <a:gd name="T12" fmla="*/ 58 w 75"/>
                  <a:gd name="T13" fmla="*/ 61 h 66"/>
                  <a:gd name="T14" fmla="*/ 31 w 75"/>
                  <a:gd name="T15" fmla="*/ 65 h 66"/>
                  <a:gd name="T16" fmla="*/ 17 w 75"/>
                  <a:gd name="T17" fmla="*/ 63 h 66"/>
                  <a:gd name="T18" fmla="*/ 7 w 75"/>
                  <a:gd name="T19" fmla="*/ 53 h 66"/>
                  <a:gd name="T20" fmla="*/ 0 w 75"/>
                  <a:gd name="T21" fmla="*/ 23 h 66"/>
                  <a:gd name="T22" fmla="*/ 2 w 75"/>
                  <a:gd name="T23" fmla="*/ 11 h 66"/>
                  <a:gd name="T24" fmla="*/ 15 w 75"/>
                  <a:gd name="T25" fmla="*/ 4 h 66"/>
                  <a:gd name="T26" fmla="*/ 28 w 75"/>
                  <a:gd name="T27" fmla="*/ 2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66"/>
                  <a:gd name="T44" fmla="*/ 75 w 75"/>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66">
                    <a:moveTo>
                      <a:pt x="28" y="2"/>
                    </a:moveTo>
                    <a:lnTo>
                      <a:pt x="40" y="0"/>
                    </a:lnTo>
                    <a:lnTo>
                      <a:pt x="56" y="2"/>
                    </a:lnTo>
                    <a:lnTo>
                      <a:pt x="65" y="12"/>
                    </a:lnTo>
                    <a:lnTo>
                      <a:pt x="74" y="42"/>
                    </a:lnTo>
                    <a:lnTo>
                      <a:pt x="71" y="54"/>
                    </a:lnTo>
                    <a:lnTo>
                      <a:pt x="58" y="61"/>
                    </a:lnTo>
                    <a:lnTo>
                      <a:pt x="31" y="65"/>
                    </a:lnTo>
                    <a:lnTo>
                      <a:pt x="17" y="63"/>
                    </a:lnTo>
                    <a:lnTo>
                      <a:pt x="7" y="53"/>
                    </a:lnTo>
                    <a:lnTo>
                      <a:pt x="0" y="23"/>
                    </a:lnTo>
                    <a:lnTo>
                      <a:pt x="2" y="11"/>
                    </a:lnTo>
                    <a:lnTo>
                      <a:pt x="15" y="4"/>
                    </a:lnTo>
                    <a:lnTo>
                      <a:pt x="28" y="2"/>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09" name="Freeform 241"/>
              <p:cNvSpPr>
                <a:spLocks/>
              </p:cNvSpPr>
              <p:nvPr/>
            </p:nvSpPr>
            <p:spPr bwMode="auto">
              <a:xfrm>
                <a:off x="1536" y="2000"/>
                <a:ext cx="81" cy="73"/>
              </a:xfrm>
              <a:custGeom>
                <a:avLst/>
                <a:gdLst>
                  <a:gd name="T0" fmla="*/ 31 w 81"/>
                  <a:gd name="T1" fmla="*/ 3 h 73"/>
                  <a:gd name="T2" fmla="*/ 44 w 81"/>
                  <a:gd name="T3" fmla="*/ 0 h 73"/>
                  <a:gd name="T4" fmla="*/ 61 w 81"/>
                  <a:gd name="T5" fmla="*/ 3 h 73"/>
                  <a:gd name="T6" fmla="*/ 70 w 81"/>
                  <a:gd name="T7" fmla="*/ 14 h 73"/>
                  <a:gd name="T8" fmla="*/ 80 w 81"/>
                  <a:gd name="T9" fmla="*/ 47 h 73"/>
                  <a:gd name="T10" fmla="*/ 76 w 81"/>
                  <a:gd name="T11" fmla="*/ 60 h 73"/>
                  <a:gd name="T12" fmla="*/ 63 w 81"/>
                  <a:gd name="T13" fmla="*/ 67 h 73"/>
                  <a:gd name="T14" fmla="*/ 34 w 81"/>
                  <a:gd name="T15" fmla="*/ 72 h 73"/>
                  <a:gd name="T16" fmla="*/ 18 w 81"/>
                  <a:gd name="T17" fmla="*/ 70 h 73"/>
                  <a:gd name="T18" fmla="*/ 8 w 81"/>
                  <a:gd name="T19" fmla="*/ 58 h 73"/>
                  <a:gd name="T20" fmla="*/ 0 w 81"/>
                  <a:gd name="T21" fmla="*/ 25 h 73"/>
                  <a:gd name="T22" fmla="*/ 3 w 81"/>
                  <a:gd name="T23" fmla="*/ 13 h 73"/>
                  <a:gd name="T24" fmla="*/ 16 w 81"/>
                  <a:gd name="T25" fmla="*/ 5 h 73"/>
                  <a:gd name="T26" fmla="*/ 31 w 81"/>
                  <a:gd name="T27" fmla="*/ 3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73"/>
                  <a:gd name="T44" fmla="*/ 81 w 81"/>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73">
                    <a:moveTo>
                      <a:pt x="31" y="3"/>
                    </a:moveTo>
                    <a:lnTo>
                      <a:pt x="44" y="0"/>
                    </a:lnTo>
                    <a:lnTo>
                      <a:pt x="61" y="3"/>
                    </a:lnTo>
                    <a:lnTo>
                      <a:pt x="70" y="14"/>
                    </a:lnTo>
                    <a:lnTo>
                      <a:pt x="80" y="47"/>
                    </a:lnTo>
                    <a:lnTo>
                      <a:pt x="76" y="60"/>
                    </a:lnTo>
                    <a:lnTo>
                      <a:pt x="63" y="67"/>
                    </a:lnTo>
                    <a:lnTo>
                      <a:pt x="34" y="72"/>
                    </a:lnTo>
                    <a:lnTo>
                      <a:pt x="18" y="70"/>
                    </a:lnTo>
                    <a:lnTo>
                      <a:pt x="8" y="58"/>
                    </a:lnTo>
                    <a:lnTo>
                      <a:pt x="0" y="25"/>
                    </a:lnTo>
                    <a:lnTo>
                      <a:pt x="3" y="13"/>
                    </a:lnTo>
                    <a:lnTo>
                      <a:pt x="16" y="5"/>
                    </a:lnTo>
                    <a:lnTo>
                      <a:pt x="31" y="3"/>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310" name="Freeform 242"/>
              <p:cNvSpPr>
                <a:spLocks/>
              </p:cNvSpPr>
              <p:nvPr/>
            </p:nvSpPr>
            <p:spPr bwMode="auto">
              <a:xfrm>
                <a:off x="1546" y="2070"/>
                <a:ext cx="64" cy="50"/>
              </a:xfrm>
              <a:custGeom>
                <a:avLst/>
                <a:gdLst>
                  <a:gd name="T0" fmla="*/ 32 w 64"/>
                  <a:gd name="T1" fmla="*/ 0 h 50"/>
                  <a:gd name="T2" fmla="*/ 45 w 64"/>
                  <a:gd name="T3" fmla="*/ 0 h 50"/>
                  <a:gd name="T4" fmla="*/ 58 w 64"/>
                  <a:gd name="T5" fmla="*/ 3 h 50"/>
                  <a:gd name="T6" fmla="*/ 63 w 64"/>
                  <a:gd name="T7" fmla="*/ 12 h 50"/>
                  <a:gd name="T8" fmla="*/ 62 w 64"/>
                  <a:gd name="T9" fmla="*/ 36 h 50"/>
                  <a:gd name="T10" fmla="*/ 56 w 64"/>
                  <a:gd name="T11" fmla="*/ 45 h 50"/>
                  <a:gd name="T12" fmla="*/ 42 w 64"/>
                  <a:gd name="T13" fmla="*/ 49 h 50"/>
                  <a:gd name="T14" fmla="*/ 17 w 64"/>
                  <a:gd name="T15" fmla="*/ 49 h 50"/>
                  <a:gd name="T16" fmla="*/ 5 w 64"/>
                  <a:gd name="T17" fmla="*/ 45 h 50"/>
                  <a:gd name="T18" fmla="*/ 0 w 64"/>
                  <a:gd name="T19" fmla="*/ 36 h 50"/>
                  <a:gd name="T20" fmla="*/ 1 w 64"/>
                  <a:gd name="T21" fmla="*/ 12 h 50"/>
                  <a:gd name="T22" fmla="*/ 7 w 64"/>
                  <a:gd name="T23" fmla="*/ 3 h 50"/>
                  <a:gd name="T24" fmla="*/ 20 w 64"/>
                  <a:gd name="T25" fmla="*/ 0 h 50"/>
                  <a:gd name="T26" fmla="*/ 32 w 64"/>
                  <a:gd name="T27" fmla="*/ 0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
                  <a:gd name="T43" fmla="*/ 0 h 50"/>
                  <a:gd name="T44" fmla="*/ 64 w 64"/>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 h="50">
                    <a:moveTo>
                      <a:pt x="32" y="0"/>
                    </a:moveTo>
                    <a:lnTo>
                      <a:pt x="45" y="0"/>
                    </a:lnTo>
                    <a:lnTo>
                      <a:pt x="58" y="3"/>
                    </a:lnTo>
                    <a:lnTo>
                      <a:pt x="63" y="12"/>
                    </a:lnTo>
                    <a:lnTo>
                      <a:pt x="62" y="36"/>
                    </a:lnTo>
                    <a:lnTo>
                      <a:pt x="56" y="45"/>
                    </a:lnTo>
                    <a:lnTo>
                      <a:pt x="42" y="49"/>
                    </a:lnTo>
                    <a:lnTo>
                      <a:pt x="17" y="49"/>
                    </a:lnTo>
                    <a:lnTo>
                      <a:pt x="5" y="45"/>
                    </a:lnTo>
                    <a:lnTo>
                      <a:pt x="0" y="36"/>
                    </a:lnTo>
                    <a:lnTo>
                      <a:pt x="1" y="12"/>
                    </a:lnTo>
                    <a:lnTo>
                      <a:pt x="7" y="3"/>
                    </a:lnTo>
                    <a:lnTo>
                      <a:pt x="20" y="0"/>
                    </a:lnTo>
                    <a:lnTo>
                      <a:pt x="32" y="0"/>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11" name="Freeform 243"/>
              <p:cNvSpPr>
                <a:spLocks/>
              </p:cNvSpPr>
              <p:nvPr/>
            </p:nvSpPr>
            <p:spPr bwMode="auto">
              <a:xfrm>
                <a:off x="1546" y="2070"/>
                <a:ext cx="70" cy="55"/>
              </a:xfrm>
              <a:custGeom>
                <a:avLst/>
                <a:gdLst>
                  <a:gd name="T0" fmla="*/ 35 w 70"/>
                  <a:gd name="T1" fmla="*/ 0 h 55"/>
                  <a:gd name="T2" fmla="*/ 49 w 70"/>
                  <a:gd name="T3" fmla="*/ 0 h 55"/>
                  <a:gd name="T4" fmla="*/ 63 w 70"/>
                  <a:gd name="T5" fmla="*/ 4 h 55"/>
                  <a:gd name="T6" fmla="*/ 69 w 70"/>
                  <a:gd name="T7" fmla="*/ 13 h 55"/>
                  <a:gd name="T8" fmla="*/ 68 w 70"/>
                  <a:gd name="T9" fmla="*/ 40 h 55"/>
                  <a:gd name="T10" fmla="*/ 62 w 70"/>
                  <a:gd name="T11" fmla="*/ 49 h 55"/>
                  <a:gd name="T12" fmla="*/ 47 w 70"/>
                  <a:gd name="T13" fmla="*/ 54 h 55"/>
                  <a:gd name="T14" fmla="*/ 19 w 70"/>
                  <a:gd name="T15" fmla="*/ 54 h 55"/>
                  <a:gd name="T16" fmla="*/ 6 w 70"/>
                  <a:gd name="T17" fmla="*/ 49 h 55"/>
                  <a:gd name="T18" fmla="*/ 0 w 70"/>
                  <a:gd name="T19" fmla="*/ 40 h 55"/>
                  <a:gd name="T20" fmla="*/ 1 w 70"/>
                  <a:gd name="T21" fmla="*/ 13 h 55"/>
                  <a:gd name="T22" fmla="*/ 7 w 70"/>
                  <a:gd name="T23" fmla="*/ 4 h 55"/>
                  <a:gd name="T24" fmla="*/ 21 w 70"/>
                  <a:gd name="T25" fmla="*/ 0 h 55"/>
                  <a:gd name="T26" fmla="*/ 35 w 70"/>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0"/>
                  <a:gd name="T43" fmla="*/ 0 h 55"/>
                  <a:gd name="T44" fmla="*/ 70 w 70"/>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0" h="55">
                    <a:moveTo>
                      <a:pt x="35" y="0"/>
                    </a:moveTo>
                    <a:lnTo>
                      <a:pt x="49" y="0"/>
                    </a:lnTo>
                    <a:lnTo>
                      <a:pt x="63" y="4"/>
                    </a:lnTo>
                    <a:lnTo>
                      <a:pt x="69" y="13"/>
                    </a:lnTo>
                    <a:lnTo>
                      <a:pt x="68" y="40"/>
                    </a:lnTo>
                    <a:lnTo>
                      <a:pt x="62" y="49"/>
                    </a:lnTo>
                    <a:lnTo>
                      <a:pt x="47" y="54"/>
                    </a:lnTo>
                    <a:lnTo>
                      <a:pt x="19" y="54"/>
                    </a:lnTo>
                    <a:lnTo>
                      <a:pt x="6" y="49"/>
                    </a:lnTo>
                    <a:lnTo>
                      <a:pt x="0" y="40"/>
                    </a:lnTo>
                    <a:lnTo>
                      <a:pt x="1" y="13"/>
                    </a:lnTo>
                    <a:lnTo>
                      <a:pt x="7" y="4"/>
                    </a:lnTo>
                    <a:lnTo>
                      <a:pt x="21" y="0"/>
                    </a:lnTo>
                    <a:lnTo>
                      <a:pt x="35" y="0"/>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312" name="Freeform 244"/>
              <p:cNvSpPr>
                <a:spLocks/>
              </p:cNvSpPr>
              <p:nvPr/>
            </p:nvSpPr>
            <p:spPr bwMode="auto">
              <a:xfrm>
                <a:off x="1421" y="2333"/>
                <a:ext cx="69" cy="74"/>
              </a:xfrm>
              <a:custGeom>
                <a:avLst/>
                <a:gdLst>
                  <a:gd name="T0" fmla="*/ 66 w 69"/>
                  <a:gd name="T1" fmla="*/ 23 h 74"/>
                  <a:gd name="T2" fmla="*/ 68 w 69"/>
                  <a:gd name="T3" fmla="*/ 36 h 74"/>
                  <a:gd name="T4" fmla="*/ 65 w 69"/>
                  <a:gd name="T5" fmla="*/ 51 h 74"/>
                  <a:gd name="T6" fmla="*/ 54 w 69"/>
                  <a:gd name="T7" fmla="*/ 60 h 74"/>
                  <a:gd name="T8" fmla="*/ 21 w 69"/>
                  <a:gd name="T9" fmla="*/ 73 h 74"/>
                  <a:gd name="T10" fmla="*/ 10 w 69"/>
                  <a:gd name="T11" fmla="*/ 72 h 74"/>
                  <a:gd name="T12" fmla="*/ 3 w 69"/>
                  <a:gd name="T13" fmla="*/ 61 h 74"/>
                  <a:gd name="T14" fmla="*/ 0 w 69"/>
                  <a:gd name="T15" fmla="*/ 36 h 74"/>
                  <a:gd name="T16" fmla="*/ 2 w 69"/>
                  <a:gd name="T17" fmla="*/ 21 h 74"/>
                  <a:gd name="T18" fmla="*/ 13 w 69"/>
                  <a:gd name="T19" fmla="*/ 12 h 74"/>
                  <a:gd name="T20" fmla="*/ 45 w 69"/>
                  <a:gd name="T21" fmla="*/ 0 h 74"/>
                  <a:gd name="T22" fmla="*/ 57 w 69"/>
                  <a:gd name="T23" fmla="*/ 0 h 74"/>
                  <a:gd name="T24" fmla="*/ 64 w 69"/>
                  <a:gd name="T25" fmla="*/ 11 h 74"/>
                  <a:gd name="T26" fmla="*/ 66 w 69"/>
                  <a:gd name="T27" fmla="*/ 23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9"/>
                  <a:gd name="T43" fmla="*/ 0 h 74"/>
                  <a:gd name="T44" fmla="*/ 69 w 69"/>
                  <a:gd name="T45" fmla="*/ 74 h 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9" h="74">
                    <a:moveTo>
                      <a:pt x="66" y="23"/>
                    </a:moveTo>
                    <a:lnTo>
                      <a:pt x="68" y="36"/>
                    </a:lnTo>
                    <a:lnTo>
                      <a:pt x="65" y="51"/>
                    </a:lnTo>
                    <a:lnTo>
                      <a:pt x="54" y="60"/>
                    </a:lnTo>
                    <a:lnTo>
                      <a:pt x="21" y="73"/>
                    </a:lnTo>
                    <a:lnTo>
                      <a:pt x="10" y="72"/>
                    </a:lnTo>
                    <a:lnTo>
                      <a:pt x="3" y="61"/>
                    </a:lnTo>
                    <a:lnTo>
                      <a:pt x="0" y="36"/>
                    </a:lnTo>
                    <a:lnTo>
                      <a:pt x="2" y="21"/>
                    </a:lnTo>
                    <a:lnTo>
                      <a:pt x="13" y="12"/>
                    </a:lnTo>
                    <a:lnTo>
                      <a:pt x="45" y="0"/>
                    </a:lnTo>
                    <a:lnTo>
                      <a:pt x="57" y="0"/>
                    </a:lnTo>
                    <a:lnTo>
                      <a:pt x="64" y="11"/>
                    </a:lnTo>
                    <a:lnTo>
                      <a:pt x="66" y="23"/>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13" name="Freeform 245"/>
              <p:cNvSpPr>
                <a:spLocks/>
              </p:cNvSpPr>
              <p:nvPr/>
            </p:nvSpPr>
            <p:spPr bwMode="auto">
              <a:xfrm>
                <a:off x="1421" y="2333"/>
                <a:ext cx="75" cy="81"/>
              </a:xfrm>
              <a:custGeom>
                <a:avLst/>
                <a:gdLst>
                  <a:gd name="T0" fmla="*/ 72 w 75"/>
                  <a:gd name="T1" fmla="*/ 26 h 81"/>
                  <a:gd name="T2" fmla="*/ 74 w 75"/>
                  <a:gd name="T3" fmla="*/ 40 h 81"/>
                  <a:gd name="T4" fmla="*/ 70 w 75"/>
                  <a:gd name="T5" fmla="*/ 55 h 81"/>
                  <a:gd name="T6" fmla="*/ 58 w 75"/>
                  <a:gd name="T7" fmla="*/ 65 h 81"/>
                  <a:gd name="T8" fmla="*/ 23 w 75"/>
                  <a:gd name="T9" fmla="*/ 80 h 81"/>
                  <a:gd name="T10" fmla="*/ 11 w 75"/>
                  <a:gd name="T11" fmla="*/ 79 h 81"/>
                  <a:gd name="T12" fmla="*/ 4 w 75"/>
                  <a:gd name="T13" fmla="*/ 67 h 81"/>
                  <a:gd name="T14" fmla="*/ 0 w 75"/>
                  <a:gd name="T15" fmla="*/ 40 h 81"/>
                  <a:gd name="T16" fmla="*/ 3 w 75"/>
                  <a:gd name="T17" fmla="*/ 24 h 81"/>
                  <a:gd name="T18" fmla="*/ 15 w 75"/>
                  <a:gd name="T19" fmla="*/ 14 h 81"/>
                  <a:gd name="T20" fmla="*/ 49 w 75"/>
                  <a:gd name="T21" fmla="*/ 0 h 81"/>
                  <a:gd name="T22" fmla="*/ 62 w 75"/>
                  <a:gd name="T23" fmla="*/ 0 h 81"/>
                  <a:gd name="T24" fmla="*/ 69 w 75"/>
                  <a:gd name="T25" fmla="*/ 12 h 81"/>
                  <a:gd name="T26" fmla="*/ 72 w 75"/>
                  <a:gd name="T27" fmla="*/ 26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
                  <a:gd name="T43" fmla="*/ 0 h 81"/>
                  <a:gd name="T44" fmla="*/ 75 w 75"/>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 h="81">
                    <a:moveTo>
                      <a:pt x="72" y="26"/>
                    </a:moveTo>
                    <a:lnTo>
                      <a:pt x="74" y="40"/>
                    </a:lnTo>
                    <a:lnTo>
                      <a:pt x="70" y="55"/>
                    </a:lnTo>
                    <a:lnTo>
                      <a:pt x="58" y="65"/>
                    </a:lnTo>
                    <a:lnTo>
                      <a:pt x="23" y="80"/>
                    </a:lnTo>
                    <a:lnTo>
                      <a:pt x="11" y="79"/>
                    </a:lnTo>
                    <a:lnTo>
                      <a:pt x="4" y="67"/>
                    </a:lnTo>
                    <a:lnTo>
                      <a:pt x="0" y="40"/>
                    </a:lnTo>
                    <a:lnTo>
                      <a:pt x="3" y="24"/>
                    </a:lnTo>
                    <a:lnTo>
                      <a:pt x="15" y="14"/>
                    </a:lnTo>
                    <a:lnTo>
                      <a:pt x="49" y="0"/>
                    </a:lnTo>
                    <a:lnTo>
                      <a:pt x="62" y="0"/>
                    </a:lnTo>
                    <a:lnTo>
                      <a:pt x="69" y="12"/>
                    </a:lnTo>
                    <a:lnTo>
                      <a:pt x="72" y="26"/>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314" name="Freeform 246"/>
              <p:cNvSpPr>
                <a:spLocks/>
              </p:cNvSpPr>
              <p:nvPr/>
            </p:nvSpPr>
            <p:spPr bwMode="auto">
              <a:xfrm>
                <a:off x="1471" y="2304"/>
                <a:ext cx="75" cy="63"/>
              </a:xfrm>
              <a:custGeom>
                <a:avLst/>
                <a:gdLst>
                  <a:gd name="T0" fmla="*/ 56 w 75"/>
                  <a:gd name="T1" fmla="*/ 6 h 63"/>
                  <a:gd name="T2" fmla="*/ 66 w 75"/>
                  <a:gd name="T3" fmla="*/ 11 h 63"/>
                  <a:gd name="T4" fmla="*/ 74 w 75"/>
                  <a:gd name="T5" fmla="*/ 19 h 63"/>
                  <a:gd name="T6" fmla="*/ 72 w 75"/>
                  <a:gd name="T7" fmla="*/ 31 h 63"/>
                  <a:gd name="T8" fmla="*/ 55 w 75"/>
                  <a:gd name="T9" fmla="*/ 32 h 63"/>
                  <a:gd name="T10" fmla="*/ 52 w 75"/>
                  <a:gd name="T11" fmla="*/ 41 h 63"/>
                  <a:gd name="T12" fmla="*/ 47 w 75"/>
                  <a:gd name="T13" fmla="*/ 51 h 63"/>
                  <a:gd name="T14" fmla="*/ 42 w 75"/>
                  <a:gd name="T15" fmla="*/ 60 h 63"/>
                  <a:gd name="T16" fmla="*/ 37 w 75"/>
                  <a:gd name="T17" fmla="*/ 62 h 63"/>
                  <a:gd name="T18" fmla="*/ 19 w 75"/>
                  <a:gd name="T19" fmla="*/ 51 h 63"/>
                  <a:gd name="T20" fmla="*/ 5 w 75"/>
                  <a:gd name="T21" fmla="*/ 45 h 63"/>
                  <a:gd name="T22" fmla="*/ 0 w 75"/>
                  <a:gd name="T23" fmla="*/ 37 h 63"/>
                  <a:gd name="T24" fmla="*/ 27 w 75"/>
                  <a:gd name="T25" fmla="*/ 6 h 63"/>
                  <a:gd name="T26" fmla="*/ 36 w 75"/>
                  <a:gd name="T27" fmla="*/ 0 h 63"/>
                  <a:gd name="T28" fmla="*/ 47 w 75"/>
                  <a:gd name="T29" fmla="*/ 0 h 63"/>
                  <a:gd name="T30" fmla="*/ 56 w 75"/>
                  <a:gd name="T31" fmla="*/ 6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75"/>
                  <a:gd name="T49" fmla="*/ 0 h 63"/>
                  <a:gd name="T50" fmla="*/ 75 w 75"/>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75" h="63">
                    <a:moveTo>
                      <a:pt x="56" y="6"/>
                    </a:moveTo>
                    <a:lnTo>
                      <a:pt x="66" y="11"/>
                    </a:lnTo>
                    <a:lnTo>
                      <a:pt x="74" y="19"/>
                    </a:lnTo>
                    <a:lnTo>
                      <a:pt x="72" y="31"/>
                    </a:lnTo>
                    <a:lnTo>
                      <a:pt x="55" y="32"/>
                    </a:lnTo>
                    <a:lnTo>
                      <a:pt x="52" y="41"/>
                    </a:lnTo>
                    <a:lnTo>
                      <a:pt x="47" y="51"/>
                    </a:lnTo>
                    <a:lnTo>
                      <a:pt x="42" y="60"/>
                    </a:lnTo>
                    <a:lnTo>
                      <a:pt x="37" y="62"/>
                    </a:lnTo>
                    <a:lnTo>
                      <a:pt x="19" y="51"/>
                    </a:lnTo>
                    <a:lnTo>
                      <a:pt x="5" y="45"/>
                    </a:lnTo>
                    <a:lnTo>
                      <a:pt x="0" y="37"/>
                    </a:lnTo>
                    <a:lnTo>
                      <a:pt x="27" y="6"/>
                    </a:lnTo>
                    <a:lnTo>
                      <a:pt x="36" y="0"/>
                    </a:lnTo>
                    <a:lnTo>
                      <a:pt x="47" y="0"/>
                    </a:lnTo>
                    <a:lnTo>
                      <a:pt x="56" y="6"/>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15" name="Freeform 247"/>
              <p:cNvSpPr>
                <a:spLocks/>
              </p:cNvSpPr>
              <p:nvPr/>
            </p:nvSpPr>
            <p:spPr bwMode="auto">
              <a:xfrm>
                <a:off x="1502" y="2237"/>
                <a:ext cx="77" cy="75"/>
              </a:xfrm>
              <a:custGeom>
                <a:avLst/>
                <a:gdLst>
                  <a:gd name="T0" fmla="*/ 55 w 77"/>
                  <a:gd name="T1" fmla="*/ 6 h 75"/>
                  <a:gd name="T2" fmla="*/ 67 w 77"/>
                  <a:gd name="T3" fmla="*/ 13 h 75"/>
                  <a:gd name="T4" fmla="*/ 76 w 77"/>
                  <a:gd name="T5" fmla="*/ 22 h 75"/>
                  <a:gd name="T6" fmla="*/ 75 w 77"/>
                  <a:gd name="T7" fmla="*/ 36 h 75"/>
                  <a:gd name="T8" fmla="*/ 57 w 77"/>
                  <a:gd name="T9" fmla="*/ 65 h 75"/>
                  <a:gd name="T10" fmla="*/ 45 w 77"/>
                  <a:gd name="T11" fmla="*/ 74 h 75"/>
                  <a:gd name="T12" fmla="*/ 32 w 77"/>
                  <a:gd name="T13" fmla="*/ 72 h 75"/>
                  <a:gd name="T14" fmla="*/ 8 w 77"/>
                  <a:gd name="T15" fmla="*/ 60 h 75"/>
                  <a:gd name="T16" fmla="*/ 0 w 77"/>
                  <a:gd name="T17" fmla="*/ 49 h 75"/>
                  <a:gd name="T18" fmla="*/ 0 w 77"/>
                  <a:gd name="T19" fmla="*/ 37 h 75"/>
                  <a:gd name="T20" fmla="*/ 19 w 77"/>
                  <a:gd name="T21" fmla="*/ 7 h 75"/>
                  <a:gd name="T22" fmla="*/ 30 w 77"/>
                  <a:gd name="T23" fmla="*/ 0 h 75"/>
                  <a:gd name="T24" fmla="*/ 44 w 77"/>
                  <a:gd name="T25" fmla="*/ 0 h 75"/>
                  <a:gd name="T26" fmla="*/ 55 w 77"/>
                  <a:gd name="T27" fmla="*/ 6 h 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
                  <a:gd name="T43" fmla="*/ 0 h 75"/>
                  <a:gd name="T44" fmla="*/ 77 w 77"/>
                  <a:gd name="T45" fmla="*/ 75 h 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 h="75">
                    <a:moveTo>
                      <a:pt x="55" y="6"/>
                    </a:moveTo>
                    <a:lnTo>
                      <a:pt x="67" y="13"/>
                    </a:lnTo>
                    <a:lnTo>
                      <a:pt x="76" y="22"/>
                    </a:lnTo>
                    <a:lnTo>
                      <a:pt x="75" y="36"/>
                    </a:lnTo>
                    <a:lnTo>
                      <a:pt x="57" y="65"/>
                    </a:lnTo>
                    <a:lnTo>
                      <a:pt x="45" y="74"/>
                    </a:lnTo>
                    <a:lnTo>
                      <a:pt x="32" y="72"/>
                    </a:lnTo>
                    <a:lnTo>
                      <a:pt x="8" y="60"/>
                    </a:lnTo>
                    <a:lnTo>
                      <a:pt x="0" y="49"/>
                    </a:lnTo>
                    <a:lnTo>
                      <a:pt x="0" y="37"/>
                    </a:lnTo>
                    <a:lnTo>
                      <a:pt x="19" y="7"/>
                    </a:lnTo>
                    <a:lnTo>
                      <a:pt x="30" y="0"/>
                    </a:lnTo>
                    <a:lnTo>
                      <a:pt x="44" y="0"/>
                    </a:lnTo>
                    <a:lnTo>
                      <a:pt x="55" y="6"/>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16" name="Freeform 248"/>
              <p:cNvSpPr>
                <a:spLocks/>
              </p:cNvSpPr>
              <p:nvPr/>
            </p:nvSpPr>
            <p:spPr bwMode="auto">
              <a:xfrm>
                <a:off x="1502" y="2237"/>
                <a:ext cx="82" cy="81"/>
              </a:xfrm>
              <a:custGeom>
                <a:avLst/>
                <a:gdLst>
                  <a:gd name="T0" fmla="*/ 59 w 82"/>
                  <a:gd name="T1" fmla="*/ 7 h 81"/>
                  <a:gd name="T2" fmla="*/ 71 w 82"/>
                  <a:gd name="T3" fmla="*/ 15 h 81"/>
                  <a:gd name="T4" fmla="*/ 81 w 82"/>
                  <a:gd name="T5" fmla="*/ 24 h 81"/>
                  <a:gd name="T6" fmla="*/ 80 w 82"/>
                  <a:gd name="T7" fmla="*/ 39 h 81"/>
                  <a:gd name="T8" fmla="*/ 61 w 82"/>
                  <a:gd name="T9" fmla="*/ 70 h 81"/>
                  <a:gd name="T10" fmla="*/ 48 w 82"/>
                  <a:gd name="T11" fmla="*/ 80 h 81"/>
                  <a:gd name="T12" fmla="*/ 34 w 82"/>
                  <a:gd name="T13" fmla="*/ 78 h 81"/>
                  <a:gd name="T14" fmla="*/ 9 w 82"/>
                  <a:gd name="T15" fmla="*/ 64 h 81"/>
                  <a:gd name="T16" fmla="*/ 0 w 82"/>
                  <a:gd name="T17" fmla="*/ 53 h 81"/>
                  <a:gd name="T18" fmla="*/ 0 w 82"/>
                  <a:gd name="T19" fmla="*/ 40 h 81"/>
                  <a:gd name="T20" fmla="*/ 19 w 82"/>
                  <a:gd name="T21" fmla="*/ 7 h 81"/>
                  <a:gd name="T22" fmla="*/ 32 w 82"/>
                  <a:gd name="T23" fmla="*/ 0 h 81"/>
                  <a:gd name="T24" fmla="*/ 47 w 82"/>
                  <a:gd name="T25" fmla="*/ 0 h 81"/>
                  <a:gd name="T26" fmla="*/ 59 w 82"/>
                  <a:gd name="T27" fmla="*/ 7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81"/>
                  <a:gd name="T44" fmla="*/ 82 w 82"/>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81">
                    <a:moveTo>
                      <a:pt x="59" y="7"/>
                    </a:moveTo>
                    <a:lnTo>
                      <a:pt x="71" y="15"/>
                    </a:lnTo>
                    <a:lnTo>
                      <a:pt x="81" y="24"/>
                    </a:lnTo>
                    <a:lnTo>
                      <a:pt x="80" y="39"/>
                    </a:lnTo>
                    <a:lnTo>
                      <a:pt x="61" y="70"/>
                    </a:lnTo>
                    <a:lnTo>
                      <a:pt x="48" y="80"/>
                    </a:lnTo>
                    <a:lnTo>
                      <a:pt x="34" y="78"/>
                    </a:lnTo>
                    <a:lnTo>
                      <a:pt x="9" y="64"/>
                    </a:lnTo>
                    <a:lnTo>
                      <a:pt x="0" y="53"/>
                    </a:lnTo>
                    <a:lnTo>
                      <a:pt x="0" y="40"/>
                    </a:lnTo>
                    <a:lnTo>
                      <a:pt x="19" y="7"/>
                    </a:lnTo>
                    <a:lnTo>
                      <a:pt x="32" y="0"/>
                    </a:lnTo>
                    <a:lnTo>
                      <a:pt x="47" y="0"/>
                    </a:lnTo>
                    <a:lnTo>
                      <a:pt x="59" y="7"/>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317" name="Freeform 249"/>
              <p:cNvSpPr>
                <a:spLocks/>
              </p:cNvSpPr>
              <p:nvPr/>
            </p:nvSpPr>
            <p:spPr bwMode="auto">
              <a:xfrm>
                <a:off x="1247" y="2321"/>
                <a:ext cx="82" cy="84"/>
              </a:xfrm>
              <a:custGeom>
                <a:avLst/>
                <a:gdLst>
                  <a:gd name="T0" fmla="*/ 9 w 82"/>
                  <a:gd name="T1" fmla="*/ 17 h 84"/>
                  <a:gd name="T2" fmla="*/ 16 w 82"/>
                  <a:gd name="T3" fmla="*/ 6 h 84"/>
                  <a:gd name="T4" fmla="*/ 27 w 82"/>
                  <a:gd name="T5" fmla="*/ 0 h 84"/>
                  <a:gd name="T6" fmla="*/ 41 w 82"/>
                  <a:gd name="T7" fmla="*/ 5 h 84"/>
                  <a:gd name="T8" fmla="*/ 72 w 82"/>
                  <a:gd name="T9" fmla="*/ 30 h 84"/>
                  <a:gd name="T10" fmla="*/ 81 w 82"/>
                  <a:gd name="T11" fmla="*/ 42 h 84"/>
                  <a:gd name="T12" fmla="*/ 78 w 82"/>
                  <a:gd name="T13" fmla="*/ 55 h 84"/>
                  <a:gd name="T14" fmla="*/ 64 w 82"/>
                  <a:gd name="T15" fmla="*/ 76 h 84"/>
                  <a:gd name="T16" fmla="*/ 53 w 82"/>
                  <a:gd name="T17" fmla="*/ 83 h 84"/>
                  <a:gd name="T18" fmla="*/ 39 w 82"/>
                  <a:gd name="T19" fmla="*/ 78 h 84"/>
                  <a:gd name="T20" fmla="*/ 8 w 82"/>
                  <a:gd name="T21" fmla="*/ 54 h 84"/>
                  <a:gd name="T22" fmla="*/ 0 w 82"/>
                  <a:gd name="T23" fmla="*/ 40 h 84"/>
                  <a:gd name="T24" fmla="*/ 2 w 82"/>
                  <a:gd name="T25" fmla="*/ 27 h 84"/>
                  <a:gd name="T26" fmla="*/ 9 w 82"/>
                  <a:gd name="T27" fmla="*/ 17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84"/>
                  <a:gd name="T44" fmla="*/ 82 w 8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84">
                    <a:moveTo>
                      <a:pt x="9" y="17"/>
                    </a:moveTo>
                    <a:lnTo>
                      <a:pt x="16" y="6"/>
                    </a:lnTo>
                    <a:lnTo>
                      <a:pt x="27" y="0"/>
                    </a:lnTo>
                    <a:lnTo>
                      <a:pt x="41" y="5"/>
                    </a:lnTo>
                    <a:lnTo>
                      <a:pt x="72" y="30"/>
                    </a:lnTo>
                    <a:lnTo>
                      <a:pt x="81" y="42"/>
                    </a:lnTo>
                    <a:lnTo>
                      <a:pt x="78" y="55"/>
                    </a:lnTo>
                    <a:lnTo>
                      <a:pt x="64" y="76"/>
                    </a:lnTo>
                    <a:lnTo>
                      <a:pt x="53" y="83"/>
                    </a:lnTo>
                    <a:lnTo>
                      <a:pt x="39" y="78"/>
                    </a:lnTo>
                    <a:lnTo>
                      <a:pt x="8" y="54"/>
                    </a:lnTo>
                    <a:lnTo>
                      <a:pt x="0" y="40"/>
                    </a:lnTo>
                    <a:lnTo>
                      <a:pt x="2" y="27"/>
                    </a:lnTo>
                    <a:lnTo>
                      <a:pt x="9" y="17"/>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18" name="Freeform 250"/>
              <p:cNvSpPr>
                <a:spLocks/>
              </p:cNvSpPr>
              <p:nvPr/>
            </p:nvSpPr>
            <p:spPr bwMode="auto">
              <a:xfrm>
                <a:off x="1247" y="2321"/>
                <a:ext cx="88" cy="89"/>
              </a:xfrm>
              <a:custGeom>
                <a:avLst/>
                <a:gdLst>
                  <a:gd name="T0" fmla="*/ 10 w 88"/>
                  <a:gd name="T1" fmla="*/ 18 h 89"/>
                  <a:gd name="T2" fmla="*/ 17 w 88"/>
                  <a:gd name="T3" fmla="*/ 6 h 89"/>
                  <a:gd name="T4" fmla="*/ 29 w 88"/>
                  <a:gd name="T5" fmla="*/ 0 h 89"/>
                  <a:gd name="T6" fmla="*/ 44 w 88"/>
                  <a:gd name="T7" fmla="*/ 5 h 89"/>
                  <a:gd name="T8" fmla="*/ 77 w 88"/>
                  <a:gd name="T9" fmla="*/ 31 h 89"/>
                  <a:gd name="T10" fmla="*/ 87 w 88"/>
                  <a:gd name="T11" fmla="*/ 44 h 89"/>
                  <a:gd name="T12" fmla="*/ 83 w 88"/>
                  <a:gd name="T13" fmla="*/ 58 h 89"/>
                  <a:gd name="T14" fmla="*/ 69 w 88"/>
                  <a:gd name="T15" fmla="*/ 81 h 89"/>
                  <a:gd name="T16" fmla="*/ 57 w 88"/>
                  <a:gd name="T17" fmla="*/ 88 h 89"/>
                  <a:gd name="T18" fmla="*/ 42 w 88"/>
                  <a:gd name="T19" fmla="*/ 83 h 89"/>
                  <a:gd name="T20" fmla="*/ 9 w 88"/>
                  <a:gd name="T21" fmla="*/ 57 h 89"/>
                  <a:gd name="T22" fmla="*/ 0 w 88"/>
                  <a:gd name="T23" fmla="*/ 43 h 89"/>
                  <a:gd name="T24" fmla="*/ 3 w 88"/>
                  <a:gd name="T25" fmla="*/ 29 h 89"/>
                  <a:gd name="T26" fmla="*/ 10 w 88"/>
                  <a:gd name="T27" fmla="*/ 18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8"/>
                  <a:gd name="T43" fmla="*/ 0 h 89"/>
                  <a:gd name="T44" fmla="*/ 88 w 88"/>
                  <a:gd name="T45" fmla="*/ 89 h 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8" h="89">
                    <a:moveTo>
                      <a:pt x="10" y="18"/>
                    </a:moveTo>
                    <a:lnTo>
                      <a:pt x="17" y="6"/>
                    </a:lnTo>
                    <a:lnTo>
                      <a:pt x="29" y="0"/>
                    </a:lnTo>
                    <a:lnTo>
                      <a:pt x="44" y="5"/>
                    </a:lnTo>
                    <a:lnTo>
                      <a:pt x="77" y="31"/>
                    </a:lnTo>
                    <a:lnTo>
                      <a:pt x="87" y="44"/>
                    </a:lnTo>
                    <a:lnTo>
                      <a:pt x="83" y="58"/>
                    </a:lnTo>
                    <a:lnTo>
                      <a:pt x="69" y="81"/>
                    </a:lnTo>
                    <a:lnTo>
                      <a:pt x="57" y="88"/>
                    </a:lnTo>
                    <a:lnTo>
                      <a:pt x="42" y="83"/>
                    </a:lnTo>
                    <a:lnTo>
                      <a:pt x="9" y="57"/>
                    </a:lnTo>
                    <a:lnTo>
                      <a:pt x="0" y="43"/>
                    </a:lnTo>
                    <a:lnTo>
                      <a:pt x="3" y="29"/>
                    </a:lnTo>
                    <a:lnTo>
                      <a:pt x="10" y="18"/>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319" name="Freeform 251"/>
              <p:cNvSpPr>
                <a:spLocks/>
              </p:cNvSpPr>
              <p:nvPr/>
            </p:nvSpPr>
            <p:spPr bwMode="auto">
              <a:xfrm>
                <a:off x="1194" y="2281"/>
                <a:ext cx="84" cy="82"/>
              </a:xfrm>
              <a:custGeom>
                <a:avLst/>
                <a:gdLst>
                  <a:gd name="T0" fmla="*/ 16 w 84"/>
                  <a:gd name="T1" fmla="*/ 8 h 82"/>
                  <a:gd name="T2" fmla="*/ 24 w 84"/>
                  <a:gd name="T3" fmla="*/ 2 h 82"/>
                  <a:gd name="T4" fmla="*/ 38 w 84"/>
                  <a:gd name="T5" fmla="*/ 0 h 82"/>
                  <a:gd name="T6" fmla="*/ 51 w 84"/>
                  <a:gd name="T7" fmla="*/ 8 h 82"/>
                  <a:gd name="T8" fmla="*/ 77 w 84"/>
                  <a:gd name="T9" fmla="*/ 39 h 82"/>
                  <a:gd name="T10" fmla="*/ 83 w 84"/>
                  <a:gd name="T11" fmla="*/ 53 h 82"/>
                  <a:gd name="T12" fmla="*/ 77 w 84"/>
                  <a:gd name="T13" fmla="*/ 64 h 82"/>
                  <a:gd name="T14" fmla="*/ 58 w 84"/>
                  <a:gd name="T15" fmla="*/ 78 h 82"/>
                  <a:gd name="T16" fmla="*/ 44 w 84"/>
                  <a:gd name="T17" fmla="*/ 81 h 82"/>
                  <a:gd name="T18" fmla="*/ 31 w 84"/>
                  <a:gd name="T19" fmla="*/ 72 h 82"/>
                  <a:gd name="T20" fmla="*/ 4 w 84"/>
                  <a:gd name="T21" fmla="*/ 41 h 82"/>
                  <a:gd name="T22" fmla="*/ 0 w 84"/>
                  <a:gd name="T23" fmla="*/ 27 h 82"/>
                  <a:gd name="T24" fmla="*/ 6 w 84"/>
                  <a:gd name="T25" fmla="*/ 16 h 82"/>
                  <a:gd name="T26" fmla="*/ 16 w 84"/>
                  <a:gd name="T27" fmla="*/ 8 h 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82"/>
                  <a:gd name="T44" fmla="*/ 84 w 84"/>
                  <a:gd name="T45" fmla="*/ 82 h 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82">
                    <a:moveTo>
                      <a:pt x="16" y="8"/>
                    </a:moveTo>
                    <a:lnTo>
                      <a:pt x="24" y="2"/>
                    </a:lnTo>
                    <a:lnTo>
                      <a:pt x="38" y="0"/>
                    </a:lnTo>
                    <a:lnTo>
                      <a:pt x="51" y="8"/>
                    </a:lnTo>
                    <a:lnTo>
                      <a:pt x="77" y="39"/>
                    </a:lnTo>
                    <a:lnTo>
                      <a:pt x="83" y="53"/>
                    </a:lnTo>
                    <a:lnTo>
                      <a:pt x="77" y="64"/>
                    </a:lnTo>
                    <a:lnTo>
                      <a:pt x="58" y="78"/>
                    </a:lnTo>
                    <a:lnTo>
                      <a:pt x="44" y="81"/>
                    </a:lnTo>
                    <a:lnTo>
                      <a:pt x="31" y="72"/>
                    </a:lnTo>
                    <a:lnTo>
                      <a:pt x="4" y="41"/>
                    </a:lnTo>
                    <a:lnTo>
                      <a:pt x="0" y="27"/>
                    </a:lnTo>
                    <a:lnTo>
                      <a:pt x="6" y="16"/>
                    </a:lnTo>
                    <a:lnTo>
                      <a:pt x="16" y="8"/>
                    </a:lnTo>
                  </a:path>
                </a:pathLst>
              </a:custGeom>
              <a:solidFill>
                <a:srgbClr val="FF99CC"/>
              </a:solidFill>
              <a:ln w="12700" cap="rnd">
                <a:solidFill>
                  <a:srgbClr val="808080"/>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320" name="Freeform 252"/>
              <p:cNvSpPr>
                <a:spLocks/>
              </p:cNvSpPr>
              <p:nvPr/>
            </p:nvSpPr>
            <p:spPr bwMode="auto">
              <a:xfrm>
                <a:off x="1154" y="2232"/>
                <a:ext cx="87" cy="74"/>
              </a:xfrm>
              <a:custGeom>
                <a:avLst/>
                <a:gdLst>
                  <a:gd name="T0" fmla="*/ 15 w 87"/>
                  <a:gd name="T1" fmla="*/ 7 h 74"/>
                  <a:gd name="T2" fmla="*/ 24 w 87"/>
                  <a:gd name="T3" fmla="*/ 1 h 74"/>
                  <a:gd name="T4" fmla="*/ 37 w 87"/>
                  <a:gd name="T5" fmla="*/ 0 h 74"/>
                  <a:gd name="T6" fmla="*/ 52 w 87"/>
                  <a:gd name="T7" fmla="*/ 7 h 74"/>
                  <a:gd name="T8" fmla="*/ 80 w 87"/>
                  <a:gd name="T9" fmla="*/ 37 h 74"/>
                  <a:gd name="T10" fmla="*/ 86 w 87"/>
                  <a:gd name="T11" fmla="*/ 50 h 74"/>
                  <a:gd name="T12" fmla="*/ 81 w 87"/>
                  <a:gd name="T13" fmla="*/ 59 h 74"/>
                  <a:gd name="T14" fmla="*/ 62 w 87"/>
                  <a:gd name="T15" fmla="*/ 71 h 74"/>
                  <a:gd name="T16" fmla="*/ 48 w 87"/>
                  <a:gd name="T17" fmla="*/ 73 h 74"/>
                  <a:gd name="T18" fmla="*/ 34 w 87"/>
                  <a:gd name="T19" fmla="*/ 65 h 74"/>
                  <a:gd name="T20" fmla="*/ 6 w 87"/>
                  <a:gd name="T21" fmla="*/ 36 h 74"/>
                  <a:gd name="T22" fmla="*/ 0 w 87"/>
                  <a:gd name="T23" fmla="*/ 22 h 74"/>
                  <a:gd name="T24" fmla="*/ 5 w 87"/>
                  <a:gd name="T25" fmla="*/ 13 h 74"/>
                  <a:gd name="T26" fmla="*/ 15 w 87"/>
                  <a:gd name="T27" fmla="*/ 7 h 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7"/>
                  <a:gd name="T43" fmla="*/ 0 h 74"/>
                  <a:gd name="T44" fmla="*/ 87 w 87"/>
                  <a:gd name="T45" fmla="*/ 74 h 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7" h="74">
                    <a:moveTo>
                      <a:pt x="15" y="7"/>
                    </a:moveTo>
                    <a:lnTo>
                      <a:pt x="24" y="1"/>
                    </a:lnTo>
                    <a:lnTo>
                      <a:pt x="37" y="0"/>
                    </a:lnTo>
                    <a:lnTo>
                      <a:pt x="52" y="7"/>
                    </a:lnTo>
                    <a:lnTo>
                      <a:pt x="80" y="37"/>
                    </a:lnTo>
                    <a:lnTo>
                      <a:pt x="86" y="50"/>
                    </a:lnTo>
                    <a:lnTo>
                      <a:pt x="81" y="59"/>
                    </a:lnTo>
                    <a:lnTo>
                      <a:pt x="62" y="71"/>
                    </a:lnTo>
                    <a:lnTo>
                      <a:pt x="48" y="73"/>
                    </a:lnTo>
                    <a:lnTo>
                      <a:pt x="34" y="65"/>
                    </a:lnTo>
                    <a:lnTo>
                      <a:pt x="6" y="36"/>
                    </a:lnTo>
                    <a:lnTo>
                      <a:pt x="0" y="22"/>
                    </a:lnTo>
                    <a:lnTo>
                      <a:pt x="5" y="13"/>
                    </a:lnTo>
                    <a:lnTo>
                      <a:pt x="15" y="7"/>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21" name="Freeform 253"/>
              <p:cNvSpPr>
                <a:spLocks/>
              </p:cNvSpPr>
              <p:nvPr/>
            </p:nvSpPr>
            <p:spPr bwMode="auto">
              <a:xfrm>
                <a:off x="1154" y="2232"/>
                <a:ext cx="94" cy="80"/>
              </a:xfrm>
              <a:custGeom>
                <a:avLst/>
                <a:gdLst>
                  <a:gd name="T0" fmla="*/ 16 w 94"/>
                  <a:gd name="T1" fmla="*/ 8 h 80"/>
                  <a:gd name="T2" fmla="*/ 26 w 94"/>
                  <a:gd name="T3" fmla="*/ 1 h 80"/>
                  <a:gd name="T4" fmla="*/ 40 w 94"/>
                  <a:gd name="T5" fmla="*/ 0 h 80"/>
                  <a:gd name="T6" fmla="*/ 56 w 94"/>
                  <a:gd name="T7" fmla="*/ 8 h 80"/>
                  <a:gd name="T8" fmla="*/ 87 w 94"/>
                  <a:gd name="T9" fmla="*/ 40 h 80"/>
                  <a:gd name="T10" fmla="*/ 93 w 94"/>
                  <a:gd name="T11" fmla="*/ 53 h 80"/>
                  <a:gd name="T12" fmla="*/ 87 w 94"/>
                  <a:gd name="T13" fmla="*/ 63 h 80"/>
                  <a:gd name="T14" fmla="*/ 67 w 94"/>
                  <a:gd name="T15" fmla="*/ 77 h 80"/>
                  <a:gd name="T16" fmla="*/ 52 w 94"/>
                  <a:gd name="T17" fmla="*/ 79 h 80"/>
                  <a:gd name="T18" fmla="*/ 37 w 94"/>
                  <a:gd name="T19" fmla="*/ 70 h 80"/>
                  <a:gd name="T20" fmla="*/ 6 w 94"/>
                  <a:gd name="T21" fmla="*/ 38 h 80"/>
                  <a:gd name="T22" fmla="*/ 0 w 94"/>
                  <a:gd name="T23" fmla="*/ 25 h 80"/>
                  <a:gd name="T24" fmla="*/ 5 w 94"/>
                  <a:gd name="T25" fmla="*/ 15 h 80"/>
                  <a:gd name="T26" fmla="*/ 16 w 94"/>
                  <a:gd name="T27" fmla="*/ 8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
                  <a:gd name="T43" fmla="*/ 0 h 80"/>
                  <a:gd name="T44" fmla="*/ 94 w 94"/>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 h="80">
                    <a:moveTo>
                      <a:pt x="16" y="8"/>
                    </a:moveTo>
                    <a:lnTo>
                      <a:pt x="26" y="1"/>
                    </a:lnTo>
                    <a:lnTo>
                      <a:pt x="40" y="0"/>
                    </a:lnTo>
                    <a:lnTo>
                      <a:pt x="56" y="8"/>
                    </a:lnTo>
                    <a:lnTo>
                      <a:pt x="87" y="40"/>
                    </a:lnTo>
                    <a:lnTo>
                      <a:pt x="93" y="53"/>
                    </a:lnTo>
                    <a:lnTo>
                      <a:pt x="87" y="63"/>
                    </a:lnTo>
                    <a:lnTo>
                      <a:pt x="67" y="77"/>
                    </a:lnTo>
                    <a:lnTo>
                      <a:pt x="52" y="79"/>
                    </a:lnTo>
                    <a:lnTo>
                      <a:pt x="37" y="70"/>
                    </a:lnTo>
                    <a:lnTo>
                      <a:pt x="6" y="38"/>
                    </a:lnTo>
                    <a:lnTo>
                      <a:pt x="0" y="25"/>
                    </a:lnTo>
                    <a:lnTo>
                      <a:pt x="5" y="15"/>
                    </a:lnTo>
                    <a:lnTo>
                      <a:pt x="16" y="8"/>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322" name="Freeform 254"/>
              <p:cNvSpPr>
                <a:spLocks/>
              </p:cNvSpPr>
              <p:nvPr/>
            </p:nvSpPr>
            <p:spPr bwMode="auto">
              <a:xfrm>
                <a:off x="1450" y="2291"/>
                <a:ext cx="95" cy="76"/>
              </a:xfrm>
              <a:custGeom>
                <a:avLst/>
                <a:gdLst>
                  <a:gd name="T0" fmla="*/ 72 w 95"/>
                  <a:gd name="T1" fmla="*/ 7 h 76"/>
                  <a:gd name="T2" fmla="*/ 85 w 95"/>
                  <a:gd name="T3" fmla="*/ 13 h 76"/>
                  <a:gd name="T4" fmla="*/ 94 w 95"/>
                  <a:gd name="T5" fmla="*/ 24 h 76"/>
                  <a:gd name="T6" fmla="*/ 93 w 95"/>
                  <a:gd name="T7" fmla="*/ 37 h 76"/>
                  <a:gd name="T8" fmla="*/ 71 w 95"/>
                  <a:gd name="T9" fmla="*/ 40 h 76"/>
                  <a:gd name="T10" fmla="*/ 66 w 95"/>
                  <a:gd name="T11" fmla="*/ 49 h 76"/>
                  <a:gd name="T12" fmla="*/ 60 w 95"/>
                  <a:gd name="T13" fmla="*/ 62 h 76"/>
                  <a:gd name="T14" fmla="*/ 54 w 95"/>
                  <a:gd name="T15" fmla="*/ 72 h 76"/>
                  <a:gd name="T16" fmla="*/ 48 w 95"/>
                  <a:gd name="T17" fmla="*/ 75 h 76"/>
                  <a:gd name="T18" fmla="*/ 24 w 95"/>
                  <a:gd name="T19" fmla="*/ 62 h 76"/>
                  <a:gd name="T20" fmla="*/ 14 w 95"/>
                  <a:gd name="T21" fmla="*/ 58 h 76"/>
                  <a:gd name="T22" fmla="*/ 6 w 95"/>
                  <a:gd name="T23" fmla="*/ 55 h 76"/>
                  <a:gd name="T24" fmla="*/ 0 w 95"/>
                  <a:gd name="T25" fmla="*/ 49 h 76"/>
                  <a:gd name="T26" fmla="*/ 0 w 95"/>
                  <a:gd name="T27" fmla="*/ 44 h 76"/>
                  <a:gd name="T28" fmla="*/ 34 w 95"/>
                  <a:gd name="T29" fmla="*/ 7 h 76"/>
                  <a:gd name="T30" fmla="*/ 46 w 95"/>
                  <a:gd name="T31" fmla="*/ 0 h 76"/>
                  <a:gd name="T32" fmla="*/ 60 w 95"/>
                  <a:gd name="T33" fmla="*/ 0 h 76"/>
                  <a:gd name="T34" fmla="*/ 72 w 95"/>
                  <a:gd name="T35" fmla="*/ 7 h 7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76"/>
                  <a:gd name="T56" fmla="*/ 95 w 95"/>
                  <a:gd name="T57" fmla="*/ 76 h 7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76">
                    <a:moveTo>
                      <a:pt x="72" y="7"/>
                    </a:moveTo>
                    <a:lnTo>
                      <a:pt x="85" y="13"/>
                    </a:lnTo>
                    <a:lnTo>
                      <a:pt x="94" y="24"/>
                    </a:lnTo>
                    <a:lnTo>
                      <a:pt x="93" y="37"/>
                    </a:lnTo>
                    <a:lnTo>
                      <a:pt x="71" y="40"/>
                    </a:lnTo>
                    <a:lnTo>
                      <a:pt x="66" y="49"/>
                    </a:lnTo>
                    <a:lnTo>
                      <a:pt x="60" y="62"/>
                    </a:lnTo>
                    <a:lnTo>
                      <a:pt x="54" y="72"/>
                    </a:lnTo>
                    <a:lnTo>
                      <a:pt x="48" y="75"/>
                    </a:lnTo>
                    <a:lnTo>
                      <a:pt x="24" y="62"/>
                    </a:lnTo>
                    <a:lnTo>
                      <a:pt x="14" y="58"/>
                    </a:lnTo>
                    <a:lnTo>
                      <a:pt x="6" y="55"/>
                    </a:lnTo>
                    <a:lnTo>
                      <a:pt x="0" y="49"/>
                    </a:lnTo>
                    <a:lnTo>
                      <a:pt x="0" y="44"/>
                    </a:lnTo>
                    <a:lnTo>
                      <a:pt x="34" y="7"/>
                    </a:lnTo>
                    <a:lnTo>
                      <a:pt x="46" y="0"/>
                    </a:lnTo>
                    <a:lnTo>
                      <a:pt x="60" y="0"/>
                    </a:lnTo>
                    <a:lnTo>
                      <a:pt x="72" y="7"/>
                    </a:lnTo>
                  </a:path>
                </a:pathLst>
              </a:custGeom>
              <a:solidFill>
                <a:srgbClr val="FF99CC"/>
              </a:solidFill>
              <a:ln w="12700" cap="rnd">
                <a:solidFill>
                  <a:srgbClr val="808080"/>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323" name="Freeform 255"/>
              <p:cNvSpPr>
                <a:spLocks/>
              </p:cNvSpPr>
              <p:nvPr/>
            </p:nvSpPr>
            <p:spPr bwMode="auto">
              <a:xfrm>
                <a:off x="1117" y="2173"/>
                <a:ext cx="86" cy="73"/>
              </a:xfrm>
              <a:custGeom>
                <a:avLst/>
                <a:gdLst>
                  <a:gd name="T0" fmla="*/ 62 w 86"/>
                  <a:gd name="T1" fmla="*/ 64 h 73"/>
                  <a:gd name="T2" fmla="*/ 50 w 86"/>
                  <a:gd name="T3" fmla="*/ 70 h 73"/>
                  <a:gd name="T4" fmla="*/ 32 w 86"/>
                  <a:gd name="T5" fmla="*/ 72 h 73"/>
                  <a:gd name="T6" fmla="*/ 19 w 86"/>
                  <a:gd name="T7" fmla="*/ 66 h 73"/>
                  <a:gd name="T8" fmla="*/ 28 w 86"/>
                  <a:gd name="T9" fmla="*/ 51 h 73"/>
                  <a:gd name="T10" fmla="*/ 19 w 86"/>
                  <a:gd name="T11" fmla="*/ 43 h 73"/>
                  <a:gd name="T12" fmla="*/ 7 w 86"/>
                  <a:gd name="T13" fmla="*/ 35 h 73"/>
                  <a:gd name="T14" fmla="*/ 0 w 86"/>
                  <a:gd name="T15" fmla="*/ 26 h 73"/>
                  <a:gd name="T16" fmla="*/ 0 w 86"/>
                  <a:gd name="T17" fmla="*/ 22 h 73"/>
                  <a:gd name="T18" fmla="*/ 27 w 86"/>
                  <a:gd name="T19" fmla="*/ 10 h 73"/>
                  <a:gd name="T20" fmla="*/ 44 w 86"/>
                  <a:gd name="T21" fmla="*/ 0 h 73"/>
                  <a:gd name="T22" fmla="*/ 59 w 86"/>
                  <a:gd name="T23" fmla="*/ 0 h 73"/>
                  <a:gd name="T24" fmla="*/ 82 w 86"/>
                  <a:gd name="T25" fmla="*/ 37 h 73"/>
                  <a:gd name="T26" fmla="*/ 85 w 86"/>
                  <a:gd name="T27" fmla="*/ 48 h 73"/>
                  <a:gd name="T28" fmla="*/ 75 w 86"/>
                  <a:gd name="T29" fmla="*/ 58 h 73"/>
                  <a:gd name="T30" fmla="*/ 62 w 86"/>
                  <a:gd name="T31" fmla="*/ 64 h 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
                  <a:gd name="T49" fmla="*/ 0 h 73"/>
                  <a:gd name="T50" fmla="*/ 86 w 86"/>
                  <a:gd name="T51" fmla="*/ 73 h 7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 h="73">
                    <a:moveTo>
                      <a:pt x="62" y="64"/>
                    </a:moveTo>
                    <a:lnTo>
                      <a:pt x="50" y="70"/>
                    </a:lnTo>
                    <a:lnTo>
                      <a:pt x="32" y="72"/>
                    </a:lnTo>
                    <a:lnTo>
                      <a:pt x="19" y="66"/>
                    </a:lnTo>
                    <a:lnTo>
                      <a:pt x="28" y="51"/>
                    </a:lnTo>
                    <a:lnTo>
                      <a:pt x="19" y="43"/>
                    </a:lnTo>
                    <a:lnTo>
                      <a:pt x="7" y="35"/>
                    </a:lnTo>
                    <a:lnTo>
                      <a:pt x="0" y="26"/>
                    </a:lnTo>
                    <a:lnTo>
                      <a:pt x="0" y="22"/>
                    </a:lnTo>
                    <a:lnTo>
                      <a:pt x="27" y="10"/>
                    </a:lnTo>
                    <a:lnTo>
                      <a:pt x="44" y="0"/>
                    </a:lnTo>
                    <a:lnTo>
                      <a:pt x="59" y="0"/>
                    </a:lnTo>
                    <a:lnTo>
                      <a:pt x="82" y="37"/>
                    </a:lnTo>
                    <a:lnTo>
                      <a:pt x="85" y="48"/>
                    </a:lnTo>
                    <a:lnTo>
                      <a:pt x="75" y="58"/>
                    </a:lnTo>
                    <a:lnTo>
                      <a:pt x="62" y="64"/>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24" name="Freeform 256"/>
              <p:cNvSpPr>
                <a:spLocks/>
              </p:cNvSpPr>
              <p:nvPr/>
            </p:nvSpPr>
            <p:spPr bwMode="auto">
              <a:xfrm>
                <a:off x="1117" y="2173"/>
                <a:ext cx="93" cy="78"/>
              </a:xfrm>
              <a:custGeom>
                <a:avLst/>
                <a:gdLst>
                  <a:gd name="T0" fmla="*/ 67 w 93"/>
                  <a:gd name="T1" fmla="*/ 69 h 78"/>
                  <a:gd name="T2" fmla="*/ 54 w 93"/>
                  <a:gd name="T3" fmla="*/ 75 h 78"/>
                  <a:gd name="T4" fmla="*/ 35 w 93"/>
                  <a:gd name="T5" fmla="*/ 77 h 78"/>
                  <a:gd name="T6" fmla="*/ 20 w 93"/>
                  <a:gd name="T7" fmla="*/ 71 h 78"/>
                  <a:gd name="T8" fmla="*/ 30 w 93"/>
                  <a:gd name="T9" fmla="*/ 54 h 78"/>
                  <a:gd name="T10" fmla="*/ 20 w 93"/>
                  <a:gd name="T11" fmla="*/ 45 h 78"/>
                  <a:gd name="T12" fmla="*/ 8 w 93"/>
                  <a:gd name="T13" fmla="*/ 37 h 78"/>
                  <a:gd name="T14" fmla="*/ 0 w 93"/>
                  <a:gd name="T15" fmla="*/ 29 h 78"/>
                  <a:gd name="T16" fmla="*/ 0 w 93"/>
                  <a:gd name="T17" fmla="*/ 23 h 78"/>
                  <a:gd name="T18" fmla="*/ 29 w 93"/>
                  <a:gd name="T19" fmla="*/ 11 h 78"/>
                  <a:gd name="T20" fmla="*/ 48 w 93"/>
                  <a:gd name="T21" fmla="*/ 0 h 78"/>
                  <a:gd name="T22" fmla="*/ 63 w 93"/>
                  <a:gd name="T23" fmla="*/ 0 h 78"/>
                  <a:gd name="T24" fmla="*/ 88 w 93"/>
                  <a:gd name="T25" fmla="*/ 40 h 78"/>
                  <a:gd name="T26" fmla="*/ 92 w 93"/>
                  <a:gd name="T27" fmla="*/ 52 h 78"/>
                  <a:gd name="T28" fmla="*/ 81 w 93"/>
                  <a:gd name="T29" fmla="*/ 62 h 78"/>
                  <a:gd name="T30" fmla="*/ 67 w 93"/>
                  <a:gd name="T31" fmla="*/ 69 h 7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78"/>
                  <a:gd name="T50" fmla="*/ 93 w 93"/>
                  <a:gd name="T51" fmla="*/ 78 h 7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78">
                    <a:moveTo>
                      <a:pt x="67" y="69"/>
                    </a:moveTo>
                    <a:lnTo>
                      <a:pt x="54" y="75"/>
                    </a:lnTo>
                    <a:lnTo>
                      <a:pt x="35" y="77"/>
                    </a:lnTo>
                    <a:lnTo>
                      <a:pt x="20" y="71"/>
                    </a:lnTo>
                    <a:lnTo>
                      <a:pt x="30" y="54"/>
                    </a:lnTo>
                    <a:lnTo>
                      <a:pt x="20" y="45"/>
                    </a:lnTo>
                    <a:lnTo>
                      <a:pt x="8" y="37"/>
                    </a:lnTo>
                    <a:lnTo>
                      <a:pt x="0" y="29"/>
                    </a:lnTo>
                    <a:lnTo>
                      <a:pt x="0" y="23"/>
                    </a:lnTo>
                    <a:lnTo>
                      <a:pt x="29" y="11"/>
                    </a:lnTo>
                    <a:lnTo>
                      <a:pt x="48" y="0"/>
                    </a:lnTo>
                    <a:lnTo>
                      <a:pt x="63" y="0"/>
                    </a:lnTo>
                    <a:lnTo>
                      <a:pt x="88" y="40"/>
                    </a:lnTo>
                    <a:lnTo>
                      <a:pt x="92" y="52"/>
                    </a:lnTo>
                    <a:lnTo>
                      <a:pt x="81" y="62"/>
                    </a:lnTo>
                    <a:lnTo>
                      <a:pt x="67" y="69"/>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325" name="Freeform 257"/>
              <p:cNvSpPr>
                <a:spLocks/>
              </p:cNvSpPr>
              <p:nvPr/>
            </p:nvSpPr>
            <p:spPr bwMode="auto">
              <a:xfrm>
                <a:off x="1097" y="2132"/>
                <a:ext cx="85" cy="54"/>
              </a:xfrm>
              <a:custGeom>
                <a:avLst/>
                <a:gdLst>
                  <a:gd name="T0" fmla="*/ 8 w 85"/>
                  <a:gd name="T1" fmla="*/ 37 h 54"/>
                  <a:gd name="T2" fmla="*/ 2 w 85"/>
                  <a:gd name="T3" fmla="*/ 30 h 54"/>
                  <a:gd name="T4" fmla="*/ 0 w 85"/>
                  <a:gd name="T5" fmla="*/ 20 h 54"/>
                  <a:gd name="T6" fmla="*/ 8 w 85"/>
                  <a:gd name="T7" fmla="*/ 13 h 54"/>
                  <a:gd name="T8" fmla="*/ 41 w 85"/>
                  <a:gd name="T9" fmla="*/ 0 h 54"/>
                  <a:gd name="T10" fmla="*/ 55 w 85"/>
                  <a:gd name="T11" fmla="*/ 0 h 54"/>
                  <a:gd name="T12" fmla="*/ 67 w 85"/>
                  <a:gd name="T13" fmla="*/ 7 h 54"/>
                  <a:gd name="T14" fmla="*/ 82 w 85"/>
                  <a:gd name="T15" fmla="*/ 22 h 54"/>
                  <a:gd name="T16" fmla="*/ 84 w 85"/>
                  <a:gd name="T17" fmla="*/ 34 h 54"/>
                  <a:gd name="T18" fmla="*/ 76 w 85"/>
                  <a:gd name="T19" fmla="*/ 40 h 54"/>
                  <a:gd name="T20" fmla="*/ 42 w 85"/>
                  <a:gd name="T21" fmla="*/ 52 h 54"/>
                  <a:gd name="T22" fmla="*/ 28 w 85"/>
                  <a:gd name="T23" fmla="*/ 53 h 54"/>
                  <a:gd name="T24" fmla="*/ 17 w 85"/>
                  <a:gd name="T25" fmla="*/ 47 h 54"/>
                  <a:gd name="T26" fmla="*/ 8 w 85"/>
                  <a:gd name="T27" fmla="*/ 37 h 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54"/>
                  <a:gd name="T44" fmla="*/ 85 w 85"/>
                  <a:gd name="T45" fmla="*/ 54 h 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54">
                    <a:moveTo>
                      <a:pt x="8" y="37"/>
                    </a:moveTo>
                    <a:lnTo>
                      <a:pt x="2" y="30"/>
                    </a:lnTo>
                    <a:lnTo>
                      <a:pt x="0" y="20"/>
                    </a:lnTo>
                    <a:lnTo>
                      <a:pt x="8" y="13"/>
                    </a:lnTo>
                    <a:lnTo>
                      <a:pt x="41" y="0"/>
                    </a:lnTo>
                    <a:lnTo>
                      <a:pt x="55" y="0"/>
                    </a:lnTo>
                    <a:lnTo>
                      <a:pt x="67" y="7"/>
                    </a:lnTo>
                    <a:lnTo>
                      <a:pt x="82" y="22"/>
                    </a:lnTo>
                    <a:lnTo>
                      <a:pt x="84" y="34"/>
                    </a:lnTo>
                    <a:lnTo>
                      <a:pt x="76" y="40"/>
                    </a:lnTo>
                    <a:lnTo>
                      <a:pt x="42" y="52"/>
                    </a:lnTo>
                    <a:lnTo>
                      <a:pt x="28" y="53"/>
                    </a:lnTo>
                    <a:lnTo>
                      <a:pt x="17" y="47"/>
                    </a:lnTo>
                    <a:lnTo>
                      <a:pt x="8" y="37"/>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26" name="Freeform 258"/>
              <p:cNvSpPr>
                <a:spLocks/>
              </p:cNvSpPr>
              <p:nvPr/>
            </p:nvSpPr>
            <p:spPr bwMode="auto">
              <a:xfrm>
                <a:off x="1097" y="2132"/>
                <a:ext cx="92" cy="60"/>
              </a:xfrm>
              <a:custGeom>
                <a:avLst/>
                <a:gdLst>
                  <a:gd name="T0" fmla="*/ 9 w 92"/>
                  <a:gd name="T1" fmla="*/ 41 h 60"/>
                  <a:gd name="T2" fmla="*/ 3 w 92"/>
                  <a:gd name="T3" fmla="*/ 34 h 60"/>
                  <a:gd name="T4" fmla="*/ 0 w 92"/>
                  <a:gd name="T5" fmla="*/ 22 h 60"/>
                  <a:gd name="T6" fmla="*/ 9 w 92"/>
                  <a:gd name="T7" fmla="*/ 15 h 60"/>
                  <a:gd name="T8" fmla="*/ 45 w 92"/>
                  <a:gd name="T9" fmla="*/ 0 h 60"/>
                  <a:gd name="T10" fmla="*/ 60 w 92"/>
                  <a:gd name="T11" fmla="*/ 0 h 60"/>
                  <a:gd name="T12" fmla="*/ 73 w 92"/>
                  <a:gd name="T13" fmla="*/ 7 h 60"/>
                  <a:gd name="T14" fmla="*/ 89 w 92"/>
                  <a:gd name="T15" fmla="*/ 24 h 60"/>
                  <a:gd name="T16" fmla="*/ 91 w 92"/>
                  <a:gd name="T17" fmla="*/ 37 h 60"/>
                  <a:gd name="T18" fmla="*/ 82 w 92"/>
                  <a:gd name="T19" fmla="*/ 45 h 60"/>
                  <a:gd name="T20" fmla="*/ 46 w 92"/>
                  <a:gd name="T21" fmla="*/ 58 h 60"/>
                  <a:gd name="T22" fmla="*/ 30 w 92"/>
                  <a:gd name="T23" fmla="*/ 59 h 60"/>
                  <a:gd name="T24" fmla="*/ 18 w 92"/>
                  <a:gd name="T25" fmla="*/ 52 h 60"/>
                  <a:gd name="T26" fmla="*/ 9 w 92"/>
                  <a:gd name="T27" fmla="*/ 41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2"/>
                  <a:gd name="T43" fmla="*/ 0 h 60"/>
                  <a:gd name="T44" fmla="*/ 92 w 92"/>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2" h="60">
                    <a:moveTo>
                      <a:pt x="9" y="41"/>
                    </a:moveTo>
                    <a:lnTo>
                      <a:pt x="3" y="34"/>
                    </a:lnTo>
                    <a:lnTo>
                      <a:pt x="0" y="22"/>
                    </a:lnTo>
                    <a:lnTo>
                      <a:pt x="9" y="15"/>
                    </a:lnTo>
                    <a:lnTo>
                      <a:pt x="45" y="0"/>
                    </a:lnTo>
                    <a:lnTo>
                      <a:pt x="60" y="0"/>
                    </a:lnTo>
                    <a:lnTo>
                      <a:pt x="73" y="7"/>
                    </a:lnTo>
                    <a:lnTo>
                      <a:pt x="89" y="24"/>
                    </a:lnTo>
                    <a:lnTo>
                      <a:pt x="91" y="37"/>
                    </a:lnTo>
                    <a:lnTo>
                      <a:pt x="82" y="45"/>
                    </a:lnTo>
                    <a:lnTo>
                      <a:pt x="46" y="58"/>
                    </a:lnTo>
                    <a:lnTo>
                      <a:pt x="30" y="59"/>
                    </a:lnTo>
                    <a:lnTo>
                      <a:pt x="18" y="52"/>
                    </a:lnTo>
                    <a:lnTo>
                      <a:pt x="9" y="41"/>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327" name="Freeform 259"/>
              <p:cNvSpPr>
                <a:spLocks/>
              </p:cNvSpPr>
              <p:nvPr/>
            </p:nvSpPr>
            <p:spPr bwMode="auto">
              <a:xfrm>
                <a:off x="1084" y="2068"/>
                <a:ext cx="85" cy="65"/>
              </a:xfrm>
              <a:custGeom>
                <a:avLst/>
                <a:gdLst>
                  <a:gd name="T0" fmla="*/ 31 w 85"/>
                  <a:gd name="T1" fmla="*/ 1 h 65"/>
                  <a:gd name="T2" fmla="*/ 48 w 85"/>
                  <a:gd name="T3" fmla="*/ 0 h 65"/>
                  <a:gd name="T4" fmla="*/ 64 w 85"/>
                  <a:gd name="T5" fmla="*/ 1 h 65"/>
                  <a:gd name="T6" fmla="*/ 74 w 85"/>
                  <a:gd name="T7" fmla="*/ 11 h 65"/>
                  <a:gd name="T8" fmla="*/ 84 w 85"/>
                  <a:gd name="T9" fmla="*/ 41 h 65"/>
                  <a:gd name="T10" fmla="*/ 80 w 85"/>
                  <a:gd name="T11" fmla="*/ 52 h 65"/>
                  <a:gd name="T12" fmla="*/ 65 w 85"/>
                  <a:gd name="T13" fmla="*/ 59 h 65"/>
                  <a:gd name="T14" fmla="*/ 35 w 85"/>
                  <a:gd name="T15" fmla="*/ 64 h 65"/>
                  <a:gd name="T16" fmla="*/ 19 w 85"/>
                  <a:gd name="T17" fmla="*/ 61 h 65"/>
                  <a:gd name="T18" fmla="*/ 8 w 85"/>
                  <a:gd name="T19" fmla="*/ 51 h 65"/>
                  <a:gd name="T20" fmla="*/ 0 w 85"/>
                  <a:gd name="T21" fmla="*/ 22 h 65"/>
                  <a:gd name="T22" fmla="*/ 2 w 85"/>
                  <a:gd name="T23" fmla="*/ 10 h 65"/>
                  <a:gd name="T24" fmla="*/ 17 w 85"/>
                  <a:gd name="T25" fmla="*/ 3 h 65"/>
                  <a:gd name="T26" fmla="*/ 31 w 85"/>
                  <a:gd name="T27" fmla="*/ 1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65"/>
                  <a:gd name="T44" fmla="*/ 85 w 85"/>
                  <a:gd name="T45" fmla="*/ 65 h 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65">
                    <a:moveTo>
                      <a:pt x="31" y="1"/>
                    </a:moveTo>
                    <a:lnTo>
                      <a:pt x="48" y="0"/>
                    </a:lnTo>
                    <a:lnTo>
                      <a:pt x="64" y="1"/>
                    </a:lnTo>
                    <a:lnTo>
                      <a:pt x="74" y="11"/>
                    </a:lnTo>
                    <a:lnTo>
                      <a:pt x="84" y="41"/>
                    </a:lnTo>
                    <a:lnTo>
                      <a:pt x="80" y="52"/>
                    </a:lnTo>
                    <a:lnTo>
                      <a:pt x="65" y="59"/>
                    </a:lnTo>
                    <a:lnTo>
                      <a:pt x="35" y="64"/>
                    </a:lnTo>
                    <a:lnTo>
                      <a:pt x="19" y="61"/>
                    </a:lnTo>
                    <a:lnTo>
                      <a:pt x="8" y="51"/>
                    </a:lnTo>
                    <a:lnTo>
                      <a:pt x="0" y="22"/>
                    </a:lnTo>
                    <a:lnTo>
                      <a:pt x="2" y="10"/>
                    </a:lnTo>
                    <a:lnTo>
                      <a:pt x="17" y="3"/>
                    </a:lnTo>
                    <a:lnTo>
                      <a:pt x="31" y="1"/>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28" name="Freeform 260"/>
              <p:cNvSpPr>
                <a:spLocks/>
              </p:cNvSpPr>
              <p:nvPr/>
            </p:nvSpPr>
            <p:spPr bwMode="auto">
              <a:xfrm>
                <a:off x="1084" y="2068"/>
                <a:ext cx="91" cy="70"/>
              </a:xfrm>
              <a:custGeom>
                <a:avLst/>
                <a:gdLst>
                  <a:gd name="T0" fmla="*/ 34 w 91"/>
                  <a:gd name="T1" fmla="*/ 1 h 70"/>
                  <a:gd name="T2" fmla="*/ 52 w 91"/>
                  <a:gd name="T3" fmla="*/ 0 h 70"/>
                  <a:gd name="T4" fmla="*/ 68 w 91"/>
                  <a:gd name="T5" fmla="*/ 1 h 70"/>
                  <a:gd name="T6" fmla="*/ 79 w 91"/>
                  <a:gd name="T7" fmla="*/ 12 h 70"/>
                  <a:gd name="T8" fmla="*/ 90 w 91"/>
                  <a:gd name="T9" fmla="*/ 44 h 70"/>
                  <a:gd name="T10" fmla="*/ 85 w 91"/>
                  <a:gd name="T11" fmla="*/ 56 h 70"/>
                  <a:gd name="T12" fmla="*/ 70 w 91"/>
                  <a:gd name="T13" fmla="*/ 63 h 70"/>
                  <a:gd name="T14" fmla="*/ 38 w 91"/>
                  <a:gd name="T15" fmla="*/ 69 h 70"/>
                  <a:gd name="T16" fmla="*/ 20 w 91"/>
                  <a:gd name="T17" fmla="*/ 66 h 70"/>
                  <a:gd name="T18" fmla="*/ 9 w 91"/>
                  <a:gd name="T19" fmla="*/ 55 h 70"/>
                  <a:gd name="T20" fmla="*/ 0 w 91"/>
                  <a:gd name="T21" fmla="*/ 23 h 70"/>
                  <a:gd name="T22" fmla="*/ 3 w 91"/>
                  <a:gd name="T23" fmla="*/ 11 h 70"/>
                  <a:gd name="T24" fmla="*/ 18 w 91"/>
                  <a:gd name="T25" fmla="*/ 4 h 70"/>
                  <a:gd name="T26" fmla="*/ 34 w 91"/>
                  <a:gd name="T27" fmla="*/ 1 h 7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70"/>
                  <a:gd name="T44" fmla="*/ 91 w 91"/>
                  <a:gd name="T45" fmla="*/ 70 h 7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70">
                    <a:moveTo>
                      <a:pt x="34" y="1"/>
                    </a:moveTo>
                    <a:lnTo>
                      <a:pt x="52" y="0"/>
                    </a:lnTo>
                    <a:lnTo>
                      <a:pt x="68" y="1"/>
                    </a:lnTo>
                    <a:lnTo>
                      <a:pt x="79" y="12"/>
                    </a:lnTo>
                    <a:lnTo>
                      <a:pt x="90" y="44"/>
                    </a:lnTo>
                    <a:lnTo>
                      <a:pt x="85" y="56"/>
                    </a:lnTo>
                    <a:lnTo>
                      <a:pt x="70" y="63"/>
                    </a:lnTo>
                    <a:lnTo>
                      <a:pt x="38" y="69"/>
                    </a:lnTo>
                    <a:lnTo>
                      <a:pt x="20" y="66"/>
                    </a:lnTo>
                    <a:lnTo>
                      <a:pt x="9" y="55"/>
                    </a:lnTo>
                    <a:lnTo>
                      <a:pt x="0" y="23"/>
                    </a:lnTo>
                    <a:lnTo>
                      <a:pt x="3" y="11"/>
                    </a:lnTo>
                    <a:lnTo>
                      <a:pt x="18" y="4"/>
                    </a:lnTo>
                    <a:lnTo>
                      <a:pt x="34" y="1"/>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329" name="Freeform 261"/>
              <p:cNvSpPr>
                <a:spLocks/>
              </p:cNvSpPr>
              <p:nvPr/>
            </p:nvSpPr>
            <p:spPr bwMode="auto">
              <a:xfrm>
                <a:off x="1083" y="2016"/>
                <a:ext cx="79" cy="49"/>
              </a:xfrm>
              <a:custGeom>
                <a:avLst/>
                <a:gdLst>
                  <a:gd name="T0" fmla="*/ 40 w 79"/>
                  <a:gd name="T1" fmla="*/ 0 h 49"/>
                  <a:gd name="T2" fmla="*/ 55 w 79"/>
                  <a:gd name="T3" fmla="*/ 0 h 49"/>
                  <a:gd name="T4" fmla="*/ 72 w 79"/>
                  <a:gd name="T5" fmla="*/ 3 h 49"/>
                  <a:gd name="T6" fmla="*/ 78 w 79"/>
                  <a:gd name="T7" fmla="*/ 12 h 49"/>
                  <a:gd name="T8" fmla="*/ 76 w 79"/>
                  <a:gd name="T9" fmla="*/ 36 h 49"/>
                  <a:gd name="T10" fmla="*/ 69 w 79"/>
                  <a:gd name="T11" fmla="*/ 44 h 49"/>
                  <a:gd name="T12" fmla="*/ 52 w 79"/>
                  <a:gd name="T13" fmla="*/ 48 h 49"/>
                  <a:gd name="T14" fmla="*/ 21 w 79"/>
                  <a:gd name="T15" fmla="*/ 47 h 49"/>
                  <a:gd name="T16" fmla="*/ 6 w 79"/>
                  <a:gd name="T17" fmla="*/ 44 h 49"/>
                  <a:gd name="T18" fmla="*/ 0 w 79"/>
                  <a:gd name="T19" fmla="*/ 36 h 49"/>
                  <a:gd name="T20" fmla="*/ 0 w 79"/>
                  <a:gd name="T21" fmla="*/ 12 h 49"/>
                  <a:gd name="T22" fmla="*/ 7 w 79"/>
                  <a:gd name="T23" fmla="*/ 2 h 49"/>
                  <a:gd name="T24" fmla="*/ 24 w 79"/>
                  <a:gd name="T25" fmla="*/ 0 h 49"/>
                  <a:gd name="T26" fmla="*/ 40 w 79"/>
                  <a:gd name="T27" fmla="*/ 0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
                  <a:gd name="T43" fmla="*/ 0 h 49"/>
                  <a:gd name="T44" fmla="*/ 79 w 79"/>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 h="49">
                    <a:moveTo>
                      <a:pt x="40" y="0"/>
                    </a:moveTo>
                    <a:lnTo>
                      <a:pt x="55" y="0"/>
                    </a:lnTo>
                    <a:lnTo>
                      <a:pt x="72" y="3"/>
                    </a:lnTo>
                    <a:lnTo>
                      <a:pt x="78" y="12"/>
                    </a:lnTo>
                    <a:lnTo>
                      <a:pt x="76" y="36"/>
                    </a:lnTo>
                    <a:lnTo>
                      <a:pt x="69" y="44"/>
                    </a:lnTo>
                    <a:lnTo>
                      <a:pt x="52" y="48"/>
                    </a:lnTo>
                    <a:lnTo>
                      <a:pt x="21" y="47"/>
                    </a:lnTo>
                    <a:lnTo>
                      <a:pt x="6" y="44"/>
                    </a:lnTo>
                    <a:lnTo>
                      <a:pt x="0" y="36"/>
                    </a:lnTo>
                    <a:lnTo>
                      <a:pt x="0" y="12"/>
                    </a:lnTo>
                    <a:lnTo>
                      <a:pt x="7" y="2"/>
                    </a:lnTo>
                    <a:lnTo>
                      <a:pt x="24" y="0"/>
                    </a:lnTo>
                    <a:lnTo>
                      <a:pt x="40" y="0"/>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30" name="Freeform 262"/>
              <p:cNvSpPr>
                <a:spLocks/>
              </p:cNvSpPr>
              <p:nvPr/>
            </p:nvSpPr>
            <p:spPr bwMode="auto">
              <a:xfrm>
                <a:off x="1083" y="2016"/>
                <a:ext cx="86" cy="55"/>
              </a:xfrm>
              <a:custGeom>
                <a:avLst/>
                <a:gdLst>
                  <a:gd name="T0" fmla="*/ 43 w 86"/>
                  <a:gd name="T1" fmla="*/ 0 h 55"/>
                  <a:gd name="T2" fmla="*/ 60 w 86"/>
                  <a:gd name="T3" fmla="*/ 0 h 55"/>
                  <a:gd name="T4" fmla="*/ 79 w 86"/>
                  <a:gd name="T5" fmla="*/ 4 h 55"/>
                  <a:gd name="T6" fmla="*/ 85 w 86"/>
                  <a:gd name="T7" fmla="*/ 13 h 55"/>
                  <a:gd name="T8" fmla="*/ 83 w 86"/>
                  <a:gd name="T9" fmla="*/ 40 h 55"/>
                  <a:gd name="T10" fmla="*/ 75 w 86"/>
                  <a:gd name="T11" fmla="*/ 49 h 55"/>
                  <a:gd name="T12" fmla="*/ 56 w 86"/>
                  <a:gd name="T13" fmla="*/ 54 h 55"/>
                  <a:gd name="T14" fmla="*/ 23 w 86"/>
                  <a:gd name="T15" fmla="*/ 53 h 55"/>
                  <a:gd name="T16" fmla="*/ 6 w 86"/>
                  <a:gd name="T17" fmla="*/ 49 h 55"/>
                  <a:gd name="T18" fmla="*/ 0 w 86"/>
                  <a:gd name="T19" fmla="*/ 40 h 55"/>
                  <a:gd name="T20" fmla="*/ 0 w 86"/>
                  <a:gd name="T21" fmla="*/ 13 h 55"/>
                  <a:gd name="T22" fmla="*/ 8 w 86"/>
                  <a:gd name="T23" fmla="*/ 3 h 55"/>
                  <a:gd name="T24" fmla="*/ 27 w 86"/>
                  <a:gd name="T25" fmla="*/ 0 h 55"/>
                  <a:gd name="T26" fmla="*/ 43 w 86"/>
                  <a:gd name="T27" fmla="*/ 0 h 5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6"/>
                  <a:gd name="T43" fmla="*/ 0 h 55"/>
                  <a:gd name="T44" fmla="*/ 86 w 86"/>
                  <a:gd name="T45" fmla="*/ 55 h 5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6" h="55">
                    <a:moveTo>
                      <a:pt x="43" y="0"/>
                    </a:moveTo>
                    <a:lnTo>
                      <a:pt x="60" y="0"/>
                    </a:lnTo>
                    <a:lnTo>
                      <a:pt x="79" y="4"/>
                    </a:lnTo>
                    <a:lnTo>
                      <a:pt x="85" y="13"/>
                    </a:lnTo>
                    <a:lnTo>
                      <a:pt x="83" y="40"/>
                    </a:lnTo>
                    <a:lnTo>
                      <a:pt x="75" y="49"/>
                    </a:lnTo>
                    <a:lnTo>
                      <a:pt x="56" y="54"/>
                    </a:lnTo>
                    <a:lnTo>
                      <a:pt x="23" y="53"/>
                    </a:lnTo>
                    <a:lnTo>
                      <a:pt x="6" y="49"/>
                    </a:lnTo>
                    <a:lnTo>
                      <a:pt x="0" y="40"/>
                    </a:lnTo>
                    <a:lnTo>
                      <a:pt x="0" y="13"/>
                    </a:lnTo>
                    <a:lnTo>
                      <a:pt x="8" y="3"/>
                    </a:lnTo>
                    <a:lnTo>
                      <a:pt x="27" y="0"/>
                    </a:lnTo>
                    <a:lnTo>
                      <a:pt x="43" y="0"/>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331" name="Freeform 263"/>
              <p:cNvSpPr>
                <a:spLocks/>
              </p:cNvSpPr>
              <p:nvPr/>
            </p:nvSpPr>
            <p:spPr bwMode="auto">
              <a:xfrm>
                <a:off x="1083" y="1910"/>
                <a:ext cx="71" cy="60"/>
              </a:xfrm>
              <a:custGeom>
                <a:avLst/>
                <a:gdLst>
                  <a:gd name="T0" fmla="*/ 35 w 71"/>
                  <a:gd name="T1" fmla="*/ 0 h 60"/>
                  <a:gd name="T2" fmla="*/ 49 w 71"/>
                  <a:gd name="T3" fmla="*/ 0 h 60"/>
                  <a:gd name="T4" fmla="*/ 64 w 71"/>
                  <a:gd name="T5" fmla="*/ 4 h 60"/>
                  <a:gd name="T6" fmla="*/ 70 w 71"/>
                  <a:gd name="T7" fmla="*/ 14 h 60"/>
                  <a:gd name="T8" fmla="*/ 70 w 71"/>
                  <a:gd name="T9" fmla="*/ 44 h 60"/>
                  <a:gd name="T10" fmla="*/ 64 w 71"/>
                  <a:gd name="T11" fmla="*/ 54 h 60"/>
                  <a:gd name="T12" fmla="*/ 49 w 71"/>
                  <a:gd name="T13" fmla="*/ 59 h 60"/>
                  <a:gd name="T14" fmla="*/ 21 w 71"/>
                  <a:gd name="T15" fmla="*/ 58 h 60"/>
                  <a:gd name="T16" fmla="*/ 6 w 71"/>
                  <a:gd name="T17" fmla="*/ 53 h 60"/>
                  <a:gd name="T18" fmla="*/ 0 w 71"/>
                  <a:gd name="T19" fmla="*/ 43 h 60"/>
                  <a:gd name="T20" fmla="*/ 0 w 71"/>
                  <a:gd name="T21" fmla="*/ 13 h 60"/>
                  <a:gd name="T22" fmla="*/ 6 w 71"/>
                  <a:gd name="T23" fmla="*/ 3 h 60"/>
                  <a:gd name="T24" fmla="*/ 21 w 71"/>
                  <a:gd name="T25" fmla="*/ 0 h 60"/>
                  <a:gd name="T26" fmla="*/ 35 w 71"/>
                  <a:gd name="T27" fmla="*/ 0 h 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60"/>
                  <a:gd name="T44" fmla="*/ 71 w 71"/>
                  <a:gd name="T45" fmla="*/ 60 h 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60">
                    <a:moveTo>
                      <a:pt x="35" y="0"/>
                    </a:moveTo>
                    <a:lnTo>
                      <a:pt x="49" y="0"/>
                    </a:lnTo>
                    <a:lnTo>
                      <a:pt x="64" y="4"/>
                    </a:lnTo>
                    <a:lnTo>
                      <a:pt x="70" y="14"/>
                    </a:lnTo>
                    <a:lnTo>
                      <a:pt x="70" y="44"/>
                    </a:lnTo>
                    <a:lnTo>
                      <a:pt x="64" y="54"/>
                    </a:lnTo>
                    <a:lnTo>
                      <a:pt x="49" y="59"/>
                    </a:lnTo>
                    <a:lnTo>
                      <a:pt x="21" y="58"/>
                    </a:lnTo>
                    <a:lnTo>
                      <a:pt x="6" y="53"/>
                    </a:lnTo>
                    <a:lnTo>
                      <a:pt x="0" y="43"/>
                    </a:lnTo>
                    <a:lnTo>
                      <a:pt x="0" y="13"/>
                    </a:lnTo>
                    <a:lnTo>
                      <a:pt x="6" y="3"/>
                    </a:lnTo>
                    <a:lnTo>
                      <a:pt x="21" y="0"/>
                    </a:lnTo>
                    <a:lnTo>
                      <a:pt x="35" y="0"/>
                    </a:lnTo>
                  </a:path>
                </a:pathLst>
              </a:custGeom>
              <a:solidFill>
                <a:srgbClr val="FF99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32" name="Freeform 264"/>
              <p:cNvSpPr>
                <a:spLocks/>
              </p:cNvSpPr>
              <p:nvPr/>
            </p:nvSpPr>
            <p:spPr bwMode="auto">
              <a:xfrm>
                <a:off x="1083" y="1910"/>
                <a:ext cx="77" cy="65"/>
              </a:xfrm>
              <a:custGeom>
                <a:avLst/>
                <a:gdLst>
                  <a:gd name="T0" fmla="*/ 38 w 77"/>
                  <a:gd name="T1" fmla="*/ 0 h 65"/>
                  <a:gd name="T2" fmla="*/ 53 w 77"/>
                  <a:gd name="T3" fmla="*/ 0 h 65"/>
                  <a:gd name="T4" fmla="*/ 70 w 77"/>
                  <a:gd name="T5" fmla="*/ 5 h 65"/>
                  <a:gd name="T6" fmla="*/ 76 w 77"/>
                  <a:gd name="T7" fmla="*/ 16 h 65"/>
                  <a:gd name="T8" fmla="*/ 76 w 77"/>
                  <a:gd name="T9" fmla="*/ 48 h 65"/>
                  <a:gd name="T10" fmla="*/ 70 w 77"/>
                  <a:gd name="T11" fmla="*/ 58 h 65"/>
                  <a:gd name="T12" fmla="*/ 53 w 77"/>
                  <a:gd name="T13" fmla="*/ 64 h 65"/>
                  <a:gd name="T14" fmla="*/ 22 w 77"/>
                  <a:gd name="T15" fmla="*/ 63 h 65"/>
                  <a:gd name="T16" fmla="*/ 6 w 77"/>
                  <a:gd name="T17" fmla="*/ 58 h 65"/>
                  <a:gd name="T18" fmla="*/ 0 w 77"/>
                  <a:gd name="T19" fmla="*/ 46 h 65"/>
                  <a:gd name="T20" fmla="*/ 0 w 77"/>
                  <a:gd name="T21" fmla="*/ 14 h 65"/>
                  <a:gd name="T22" fmla="*/ 6 w 77"/>
                  <a:gd name="T23" fmla="*/ 4 h 65"/>
                  <a:gd name="T24" fmla="*/ 22 w 77"/>
                  <a:gd name="T25" fmla="*/ 0 h 65"/>
                  <a:gd name="T26" fmla="*/ 38 w 77"/>
                  <a:gd name="T27" fmla="*/ 0 h 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
                  <a:gd name="T43" fmla="*/ 0 h 65"/>
                  <a:gd name="T44" fmla="*/ 77 w 77"/>
                  <a:gd name="T45" fmla="*/ 65 h 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 h="65">
                    <a:moveTo>
                      <a:pt x="38" y="0"/>
                    </a:moveTo>
                    <a:lnTo>
                      <a:pt x="53" y="0"/>
                    </a:lnTo>
                    <a:lnTo>
                      <a:pt x="70" y="5"/>
                    </a:lnTo>
                    <a:lnTo>
                      <a:pt x="76" y="16"/>
                    </a:lnTo>
                    <a:lnTo>
                      <a:pt x="76" y="48"/>
                    </a:lnTo>
                    <a:lnTo>
                      <a:pt x="70" y="58"/>
                    </a:lnTo>
                    <a:lnTo>
                      <a:pt x="53" y="64"/>
                    </a:lnTo>
                    <a:lnTo>
                      <a:pt x="22" y="63"/>
                    </a:lnTo>
                    <a:lnTo>
                      <a:pt x="6" y="58"/>
                    </a:lnTo>
                    <a:lnTo>
                      <a:pt x="0" y="46"/>
                    </a:lnTo>
                    <a:lnTo>
                      <a:pt x="0" y="14"/>
                    </a:lnTo>
                    <a:lnTo>
                      <a:pt x="6" y="4"/>
                    </a:lnTo>
                    <a:lnTo>
                      <a:pt x="22" y="0"/>
                    </a:lnTo>
                    <a:lnTo>
                      <a:pt x="38" y="0"/>
                    </a:lnTo>
                  </a:path>
                </a:pathLst>
              </a:custGeom>
              <a:noFill/>
              <a:ln w="12700" cap="rnd">
                <a:solidFill>
                  <a:srgbClr val="88888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33" name="Freeform 265"/>
              <p:cNvSpPr>
                <a:spLocks/>
              </p:cNvSpPr>
              <p:nvPr/>
            </p:nvSpPr>
            <p:spPr bwMode="auto">
              <a:xfrm>
                <a:off x="1092" y="1832"/>
                <a:ext cx="76" cy="77"/>
              </a:xfrm>
              <a:custGeom>
                <a:avLst/>
                <a:gdLst>
                  <a:gd name="T0" fmla="*/ 51 w 76"/>
                  <a:gd name="T1" fmla="*/ 2 h 77"/>
                  <a:gd name="T2" fmla="*/ 64 w 76"/>
                  <a:gd name="T3" fmla="*/ 7 h 77"/>
                  <a:gd name="T4" fmla="*/ 75 w 76"/>
                  <a:gd name="T5" fmla="*/ 15 h 77"/>
                  <a:gd name="T6" fmla="*/ 75 w 76"/>
                  <a:gd name="T7" fmla="*/ 29 h 77"/>
                  <a:gd name="T8" fmla="*/ 62 w 76"/>
                  <a:gd name="T9" fmla="*/ 64 h 77"/>
                  <a:gd name="T10" fmla="*/ 52 w 76"/>
                  <a:gd name="T11" fmla="*/ 74 h 77"/>
                  <a:gd name="T12" fmla="*/ 38 w 76"/>
                  <a:gd name="T13" fmla="*/ 76 h 77"/>
                  <a:gd name="T14" fmla="*/ 11 w 76"/>
                  <a:gd name="T15" fmla="*/ 68 h 77"/>
                  <a:gd name="T16" fmla="*/ 0 w 76"/>
                  <a:gd name="T17" fmla="*/ 60 h 77"/>
                  <a:gd name="T18" fmla="*/ 0 w 76"/>
                  <a:gd name="T19" fmla="*/ 46 h 77"/>
                  <a:gd name="T20" fmla="*/ 13 w 76"/>
                  <a:gd name="T21" fmla="*/ 11 h 77"/>
                  <a:gd name="T22" fmla="*/ 23 w 76"/>
                  <a:gd name="T23" fmla="*/ 0 h 77"/>
                  <a:gd name="T24" fmla="*/ 38 w 76"/>
                  <a:gd name="T25" fmla="*/ 0 h 77"/>
                  <a:gd name="T26" fmla="*/ 51 w 76"/>
                  <a:gd name="T27" fmla="*/ 2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
                  <a:gd name="T43" fmla="*/ 0 h 77"/>
                  <a:gd name="T44" fmla="*/ 76 w 76"/>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 h="77">
                    <a:moveTo>
                      <a:pt x="51" y="2"/>
                    </a:moveTo>
                    <a:lnTo>
                      <a:pt x="64" y="7"/>
                    </a:lnTo>
                    <a:lnTo>
                      <a:pt x="75" y="15"/>
                    </a:lnTo>
                    <a:lnTo>
                      <a:pt x="75" y="29"/>
                    </a:lnTo>
                    <a:lnTo>
                      <a:pt x="62" y="64"/>
                    </a:lnTo>
                    <a:lnTo>
                      <a:pt x="52" y="74"/>
                    </a:lnTo>
                    <a:lnTo>
                      <a:pt x="38" y="76"/>
                    </a:lnTo>
                    <a:lnTo>
                      <a:pt x="11" y="68"/>
                    </a:lnTo>
                    <a:lnTo>
                      <a:pt x="0" y="60"/>
                    </a:lnTo>
                    <a:lnTo>
                      <a:pt x="0" y="46"/>
                    </a:lnTo>
                    <a:lnTo>
                      <a:pt x="13" y="11"/>
                    </a:lnTo>
                    <a:lnTo>
                      <a:pt x="23" y="0"/>
                    </a:lnTo>
                    <a:lnTo>
                      <a:pt x="38" y="0"/>
                    </a:lnTo>
                    <a:lnTo>
                      <a:pt x="51" y="2"/>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34" name="Freeform 266"/>
              <p:cNvSpPr>
                <a:spLocks/>
              </p:cNvSpPr>
              <p:nvPr/>
            </p:nvSpPr>
            <p:spPr bwMode="auto">
              <a:xfrm>
                <a:off x="1092" y="1832"/>
                <a:ext cx="81" cy="83"/>
              </a:xfrm>
              <a:custGeom>
                <a:avLst/>
                <a:gdLst>
                  <a:gd name="T0" fmla="*/ 54 w 81"/>
                  <a:gd name="T1" fmla="*/ 3 h 83"/>
                  <a:gd name="T2" fmla="*/ 68 w 81"/>
                  <a:gd name="T3" fmla="*/ 7 h 83"/>
                  <a:gd name="T4" fmla="*/ 80 w 81"/>
                  <a:gd name="T5" fmla="*/ 16 h 83"/>
                  <a:gd name="T6" fmla="*/ 80 w 81"/>
                  <a:gd name="T7" fmla="*/ 31 h 83"/>
                  <a:gd name="T8" fmla="*/ 66 w 81"/>
                  <a:gd name="T9" fmla="*/ 69 h 83"/>
                  <a:gd name="T10" fmla="*/ 55 w 81"/>
                  <a:gd name="T11" fmla="*/ 80 h 83"/>
                  <a:gd name="T12" fmla="*/ 40 w 81"/>
                  <a:gd name="T13" fmla="*/ 82 h 83"/>
                  <a:gd name="T14" fmla="*/ 12 w 81"/>
                  <a:gd name="T15" fmla="*/ 73 h 83"/>
                  <a:gd name="T16" fmla="*/ 0 w 81"/>
                  <a:gd name="T17" fmla="*/ 65 h 83"/>
                  <a:gd name="T18" fmla="*/ 0 w 81"/>
                  <a:gd name="T19" fmla="*/ 50 h 83"/>
                  <a:gd name="T20" fmla="*/ 14 w 81"/>
                  <a:gd name="T21" fmla="*/ 12 h 83"/>
                  <a:gd name="T22" fmla="*/ 25 w 81"/>
                  <a:gd name="T23" fmla="*/ 0 h 83"/>
                  <a:gd name="T24" fmla="*/ 41 w 81"/>
                  <a:gd name="T25" fmla="*/ 0 h 83"/>
                  <a:gd name="T26" fmla="*/ 54 w 81"/>
                  <a:gd name="T27" fmla="*/ 3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1"/>
                  <a:gd name="T43" fmla="*/ 0 h 83"/>
                  <a:gd name="T44" fmla="*/ 81 w 81"/>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1" h="83">
                    <a:moveTo>
                      <a:pt x="54" y="3"/>
                    </a:moveTo>
                    <a:lnTo>
                      <a:pt x="68" y="7"/>
                    </a:lnTo>
                    <a:lnTo>
                      <a:pt x="80" y="16"/>
                    </a:lnTo>
                    <a:lnTo>
                      <a:pt x="80" y="31"/>
                    </a:lnTo>
                    <a:lnTo>
                      <a:pt x="66" y="69"/>
                    </a:lnTo>
                    <a:lnTo>
                      <a:pt x="55" y="80"/>
                    </a:lnTo>
                    <a:lnTo>
                      <a:pt x="40" y="82"/>
                    </a:lnTo>
                    <a:lnTo>
                      <a:pt x="12" y="73"/>
                    </a:lnTo>
                    <a:lnTo>
                      <a:pt x="0" y="65"/>
                    </a:lnTo>
                    <a:lnTo>
                      <a:pt x="0" y="50"/>
                    </a:lnTo>
                    <a:lnTo>
                      <a:pt x="14" y="12"/>
                    </a:lnTo>
                    <a:lnTo>
                      <a:pt x="25" y="0"/>
                    </a:lnTo>
                    <a:lnTo>
                      <a:pt x="41" y="0"/>
                    </a:lnTo>
                    <a:lnTo>
                      <a:pt x="54" y="3"/>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335" name="Freeform 267"/>
              <p:cNvSpPr>
                <a:spLocks/>
              </p:cNvSpPr>
              <p:nvPr/>
            </p:nvSpPr>
            <p:spPr bwMode="auto">
              <a:xfrm>
                <a:off x="1114" y="1772"/>
                <a:ext cx="84" cy="67"/>
              </a:xfrm>
              <a:custGeom>
                <a:avLst/>
                <a:gdLst>
                  <a:gd name="T0" fmla="*/ 60 w 84"/>
                  <a:gd name="T1" fmla="*/ 7 h 67"/>
                  <a:gd name="T2" fmla="*/ 73 w 84"/>
                  <a:gd name="T3" fmla="*/ 12 h 67"/>
                  <a:gd name="T4" fmla="*/ 83 w 84"/>
                  <a:gd name="T5" fmla="*/ 20 h 67"/>
                  <a:gd name="T6" fmla="*/ 81 w 84"/>
                  <a:gd name="T7" fmla="*/ 32 h 67"/>
                  <a:gd name="T8" fmla="*/ 63 w 84"/>
                  <a:gd name="T9" fmla="*/ 59 h 67"/>
                  <a:gd name="T10" fmla="*/ 49 w 84"/>
                  <a:gd name="T11" fmla="*/ 66 h 67"/>
                  <a:gd name="T12" fmla="*/ 34 w 84"/>
                  <a:gd name="T13" fmla="*/ 65 h 67"/>
                  <a:gd name="T14" fmla="*/ 9 w 84"/>
                  <a:gd name="T15" fmla="*/ 54 h 67"/>
                  <a:gd name="T16" fmla="*/ 0 w 84"/>
                  <a:gd name="T17" fmla="*/ 45 h 67"/>
                  <a:gd name="T18" fmla="*/ 0 w 84"/>
                  <a:gd name="T19" fmla="*/ 33 h 67"/>
                  <a:gd name="T20" fmla="*/ 21 w 84"/>
                  <a:gd name="T21" fmla="*/ 7 h 67"/>
                  <a:gd name="T22" fmla="*/ 33 w 84"/>
                  <a:gd name="T23" fmla="*/ 0 h 67"/>
                  <a:gd name="T24" fmla="*/ 49 w 84"/>
                  <a:gd name="T25" fmla="*/ 1 h 67"/>
                  <a:gd name="T26" fmla="*/ 60 w 84"/>
                  <a:gd name="T27" fmla="*/ 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67"/>
                  <a:gd name="T44" fmla="*/ 84 w 84"/>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67">
                    <a:moveTo>
                      <a:pt x="60" y="7"/>
                    </a:moveTo>
                    <a:lnTo>
                      <a:pt x="73" y="12"/>
                    </a:lnTo>
                    <a:lnTo>
                      <a:pt x="83" y="20"/>
                    </a:lnTo>
                    <a:lnTo>
                      <a:pt x="81" y="32"/>
                    </a:lnTo>
                    <a:lnTo>
                      <a:pt x="63" y="59"/>
                    </a:lnTo>
                    <a:lnTo>
                      <a:pt x="49" y="66"/>
                    </a:lnTo>
                    <a:lnTo>
                      <a:pt x="34" y="65"/>
                    </a:lnTo>
                    <a:lnTo>
                      <a:pt x="9" y="54"/>
                    </a:lnTo>
                    <a:lnTo>
                      <a:pt x="0" y="45"/>
                    </a:lnTo>
                    <a:lnTo>
                      <a:pt x="0" y="33"/>
                    </a:lnTo>
                    <a:lnTo>
                      <a:pt x="21" y="7"/>
                    </a:lnTo>
                    <a:lnTo>
                      <a:pt x="33" y="0"/>
                    </a:lnTo>
                    <a:lnTo>
                      <a:pt x="49" y="1"/>
                    </a:lnTo>
                    <a:lnTo>
                      <a:pt x="60" y="7"/>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36" name="Freeform 268"/>
              <p:cNvSpPr>
                <a:spLocks/>
              </p:cNvSpPr>
              <p:nvPr/>
            </p:nvSpPr>
            <p:spPr bwMode="auto">
              <a:xfrm>
                <a:off x="1114" y="1772"/>
                <a:ext cx="90" cy="73"/>
              </a:xfrm>
              <a:custGeom>
                <a:avLst/>
                <a:gdLst>
                  <a:gd name="T0" fmla="*/ 65 w 90"/>
                  <a:gd name="T1" fmla="*/ 6 h 73"/>
                  <a:gd name="T2" fmla="*/ 78 w 90"/>
                  <a:gd name="T3" fmla="*/ 14 h 73"/>
                  <a:gd name="T4" fmla="*/ 89 w 90"/>
                  <a:gd name="T5" fmla="*/ 22 h 73"/>
                  <a:gd name="T6" fmla="*/ 87 w 90"/>
                  <a:gd name="T7" fmla="*/ 35 h 73"/>
                  <a:gd name="T8" fmla="*/ 67 w 90"/>
                  <a:gd name="T9" fmla="*/ 65 h 73"/>
                  <a:gd name="T10" fmla="*/ 53 w 90"/>
                  <a:gd name="T11" fmla="*/ 72 h 73"/>
                  <a:gd name="T12" fmla="*/ 37 w 90"/>
                  <a:gd name="T13" fmla="*/ 71 h 73"/>
                  <a:gd name="T14" fmla="*/ 10 w 90"/>
                  <a:gd name="T15" fmla="*/ 59 h 73"/>
                  <a:gd name="T16" fmla="*/ 0 w 90"/>
                  <a:gd name="T17" fmla="*/ 49 h 73"/>
                  <a:gd name="T18" fmla="*/ 0 w 90"/>
                  <a:gd name="T19" fmla="*/ 36 h 73"/>
                  <a:gd name="T20" fmla="*/ 22 w 90"/>
                  <a:gd name="T21" fmla="*/ 8 h 73"/>
                  <a:gd name="T22" fmla="*/ 35 w 90"/>
                  <a:gd name="T23" fmla="*/ 0 h 73"/>
                  <a:gd name="T24" fmla="*/ 52 w 90"/>
                  <a:gd name="T25" fmla="*/ 1 h 73"/>
                  <a:gd name="T26" fmla="*/ 65 w 90"/>
                  <a:gd name="T27" fmla="*/ 6 h 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
                  <a:gd name="T43" fmla="*/ 0 h 73"/>
                  <a:gd name="T44" fmla="*/ 90 w 90"/>
                  <a:gd name="T45" fmla="*/ 73 h 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 h="73">
                    <a:moveTo>
                      <a:pt x="65" y="6"/>
                    </a:moveTo>
                    <a:lnTo>
                      <a:pt x="78" y="14"/>
                    </a:lnTo>
                    <a:lnTo>
                      <a:pt x="89" y="22"/>
                    </a:lnTo>
                    <a:lnTo>
                      <a:pt x="87" y="35"/>
                    </a:lnTo>
                    <a:lnTo>
                      <a:pt x="67" y="65"/>
                    </a:lnTo>
                    <a:lnTo>
                      <a:pt x="53" y="72"/>
                    </a:lnTo>
                    <a:lnTo>
                      <a:pt x="37" y="71"/>
                    </a:lnTo>
                    <a:lnTo>
                      <a:pt x="10" y="59"/>
                    </a:lnTo>
                    <a:lnTo>
                      <a:pt x="0" y="49"/>
                    </a:lnTo>
                    <a:lnTo>
                      <a:pt x="0" y="36"/>
                    </a:lnTo>
                    <a:lnTo>
                      <a:pt x="22" y="8"/>
                    </a:lnTo>
                    <a:lnTo>
                      <a:pt x="35" y="0"/>
                    </a:lnTo>
                    <a:lnTo>
                      <a:pt x="52" y="1"/>
                    </a:lnTo>
                    <a:lnTo>
                      <a:pt x="65" y="6"/>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337" name="Freeform 269"/>
              <p:cNvSpPr>
                <a:spLocks/>
              </p:cNvSpPr>
              <p:nvPr/>
            </p:nvSpPr>
            <p:spPr bwMode="auto">
              <a:xfrm>
                <a:off x="1141" y="1722"/>
                <a:ext cx="83" cy="66"/>
              </a:xfrm>
              <a:custGeom>
                <a:avLst/>
                <a:gdLst>
                  <a:gd name="T0" fmla="*/ 62 w 83"/>
                  <a:gd name="T1" fmla="*/ 10 h 66"/>
                  <a:gd name="T2" fmla="*/ 74 w 83"/>
                  <a:gd name="T3" fmla="*/ 16 h 66"/>
                  <a:gd name="T4" fmla="*/ 82 w 83"/>
                  <a:gd name="T5" fmla="*/ 27 h 66"/>
                  <a:gd name="T6" fmla="*/ 79 w 83"/>
                  <a:gd name="T7" fmla="*/ 38 h 66"/>
                  <a:gd name="T8" fmla="*/ 57 w 83"/>
                  <a:gd name="T9" fmla="*/ 60 h 66"/>
                  <a:gd name="T10" fmla="*/ 44 w 83"/>
                  <a:gd name="T11" fmla="*/ 65 h 66"/>
                  <a:gd name="T12" fmla="*/ 30 w 83"/>
                  <a:gd name="T13" fmla="*/ 62 h 66"/>
                  <a:gd name="T14" fmla="*/ 7 w 83"/>
                  <a:gd name="T15" fmla="*/ 48 h 66"/>
                  <a:gd name="T16" fmla="*/ 0 w 83"/>
                  <a:gd name="T17" fmla="*/ 38 h 66"/>
                  <a:gd name="T18" fmla="*/ 2 w 83"/>
                  <a:gd name="T19" fmla="*/ 26 h 66"/>
                  <a:gd name="T20" fmla="*/ 24 w 83"/>
                  <a:gd name="T21" fmla="*/ 4 h 66"/>
                  <a:gd name="T22" fmla="*/ 37 w 83"/>
                  <a:gd name="T23" fmla="*/ 0 h 66"/>
                  <a:gd name="T24" fmla="*/ 52 w 83"/>
                  <a:gd name="T25" fmla="*/ 3 h 66"/>
                  <a:gd name="T26" fmla="*/ 62 w 83"/>
                  <a:gd name="T27" fmla="*/ 10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3"/>
                  <a:gd name="T43" fmla="*/ 0 h 66"/>
                  <a:gd name="T44" fmla="*/ 83 w 83"/>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3" h="66">
                    <a:moveTo>
                      <a:pt x="62" y="10"/>
                    </a:moveTo>
                    <a:lnTo>
                      <a:pt x="74" y="16"/>
                    </a:lnTo>
                    <a:lnTo>
                      <a:pt x="82" y="27"/>
                    </a:lnTo>
                    <a:lnTo>
                      <a:pt x="79" y="38"/>
                    </a:lnTo>
                    <a:lnTo>
                      <a:pt x="57" y="60"/>
                    </a:lnTo>
                    <a:lnTo>
                      <a:pt x="44" y="65"/>
                    </a:lnTo>
                    <a:lnTo>
                      <a:pt x="30" y="62"/>
                    </a:lnTo>
                    <a:lnTo>
                      <a:pt x="7" y="48"/>
                    </a:lnTo>
                    <a:lnTo>
                      <a:pt x="0" y="38"/>
                    </a:lnTo>
                    <a:lnTo>
                      <a:pt x="2" y="26"/>
                    </a:lnTo>
                    <a:lnTo>
                      <a:pt x="24" y="4"/>
                    </a:lnTo>
                    <a:lnTo>
                      <a:pt x="37" y="0"/>
                    </a:lnTo>
                    <a:lnTo>
                      <a:pt x="52" y="3"/>
                    </a:lnTo>
                    <a:lnTo>
                      <a:pt x="62" y="10"/>
                    </a:lnTo>
                  </a:path>
                </a:pathLst>
              </a:custGeom>
              <a:solidFill>
                <a:srgbClr val="FF99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38" name="Freeform 270"/>
              <p:cNvSpPr>
                <a:spLocks/>
              </p:cNvSpPr>
              <p:nvPr/>
            </p:nvSpPr>
            <p:spPr bwMode="auto">
              <a:xfrm>
                <a:off x="1141" y="1722"/>
                <a:ext cx="89" cy="72"/>
              </a:xfrm>
              <a:custGeom>
                <a:avLst/>
                <a:gdLst>
                  <a:gd name="T0" fmla="*/ 67 w 89"/>
                  <a:gd name="T1" fmla="*/ 11 h 72"/>
                  <a:gd name="T2" fmla="*/ 79 w 89"/>
                  <a:gd name="T3" fmla="*/ 18 h 72"/>
                  <a:gd name="T4" fmla="*/ 88 w 89"/>
                  <a:gd name="T5" fmla="*/ 30 h 72"/>
                  <a:gd name="T6" fmla="*/ 84 w 89"/>
                  <a:gd name="T7" fmla="*/ 41 h 72"/>
                  <a:gd name="T8" fmla="*/ 61 w 89"/>
                  <a:gd name="T9" fmla="*/ 65 h 72"/>
                  <a:gd name="T10" fmla="*/ 48 w 89"/>
                  <a:gd name="T11" fmla="*/ 71 h 72"/>
                  <a:gd name="T12" fmla="*/ 33 w 89"/>
                  <a:gd name="T13" fmla="*/ 67 h 72"/>
                  <a:gd name="T14" fmla="*/ 8 w 89"/>
                  <a:gd name="T15" fmla="*/ 52 h 72"/>
                  <a:gd name="T16" fmla="*/ 0 w 89"/>
                  <a:gd name="T17" fmla="*/ 41 h 72"/>
                  <a:gd name="T18" fmla="*/ 3 w 89"/>
                  <a:gd name="T19" fmla="*/ 29 h 72"/>
                  <a:gd name="T20" fmla="*/ 26 w 89"/>
                  <a:gd name="T21" fmla="*/ 5 h 72"/>
                  <a:gd name="T22" fmla="*/ 39 w 89"/>
                  <a:gd name="T23" fmla="*/ 0 h 72"/>
                  <a:gd name="T24" fmla="*/ 55 w 89"/>
                  <a:gd name="T25" fmla="*/ 4 h 72"/>
                  <a:gd name="T26" fmla="*/ 67 w 89"/>
                  <a:gd name="T27" fmla="*/ 11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72"/>
                  <a:gd name="T44" fmla="*/ 89 w 89"/>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72">
                    <a:moveTo>
                      <a:pt x="67" y="11"/>
                    </a:moveTo>
                    <a:lnTo>
                      <a:pt x="79" y="18"/>
                    </a:lnTo>
                    <a:lnTo>
                      <a:pt x="88" y="30"/>
                    </a:lnTo>
                    <a:lnTo>
                      <a:pt x="84" y="41"/>
                    </a:lnTo>
                    <a:lnTo>
                      <a:pt x="61" y="65"/>
                    </a:lnTo>
                    <a:lnTo>
                      <a:pt x="48" y="71"/>
                    </a:lnTo>
                    <a:lnTo>
                      <a:pt x="33" y="67"/>
                    </a:lnTo>
                    <a:lnTo>
                      <a:pt x="8" y="52"/>
                    </a:lnTo>
                    <a:lnTo>
                      <a:pt x="0" y="41"/>
                    </a:lnTo>
                    <a:lnTo>
                      <a:pt x="3" y="29"/>
                    </a:lnTo>
                    <a:lnTo>
                      <a:pt x="26" y="5"/>
                    </a:lnTo>
                    <a:lnTo>
                      <a:pt x="39" y="0"/>
                    </a:lnTo>
                    <a:lnTo>
                      <a:pt x="55" y="4"/>
                    </a:lnTo>
                    <a:lnTo>
                      <a:pt x="67" y="11"/>
                    </a:lnTo>
                  </a:path>
                </a:pathLst>
              </a:custGeom>
              <a:noFill/>
              <a:ln w="12700" cap="rnd">
                <a:solidFill>
                  <a:srgbClr val="88888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39" name="Freeform 271"/>
              <p:cNvSpPr>
                <a:spLocks/>
              </p:cNvSpPr>
              <p:nvPr/>
            </p:nvSpPr>
            <p:spPr bwMode="auto">
              <a:xfrm>
                <a:off x="1182" y="1669"/>
                <a:ext cx="48" cy="77"/>
              </a:xfrm>
              <a:custGeom>
                <a:avLst/>
                <a:gdLst>
                  <a:gd name="T0" fmla="*/ 28 w 48"/>
                  <a:gd name="T1" fmla="*/ 3 h 77"/>
                  <a:gd name="T2" fmla="*/ 36 w 48"/>
                  <a:gd name="T3" fmla="*/ 8 h 77"/>
                  <a:gd name="T4" fmla="*/ 45 w 48"/>
                  <a:gd name="T5" fmla="*/ 15 h 77"/>
                  <a:gd name="T6" fmla="*/ 47 w 48"/>
                  <a:gd name="T7" fmla="*/ 29 h 77"/>
                  <a:gd name="T8" fmla="*/ 42 w 48"/>
                  <a:gd name="T9" fmla="*/ 64 h 77"/>
                  <a:gd name="T10" fmla="*/ 36 w 48"/>
                  <a:gd name="T11" fmla="*/ 74 h 77"/>
                  <a:gd name="T12" fmla="*/ 28 w 48"/>
                  <a:gd name="T13" fmla="*/ 76 h 77"/>
                  <a:gd name="T14" fmla="*/ 10 w 48"/>
                  <a:gd name="T15" fmla="*/ 68 h 77"/>
                  <a:gd name="T16" fmla="*/ 1 w 48"/>
                  <a:gd name="T17" fmla="*/ 60 h 77"/>
                  <a:gd name="T18" fmla="*/ 0 w 48"/>
                  <a:gd name="T19" fmla="*/ 46 h 77"/>
                  <a:gd name="T20" fmla="*/ 4 w 48"/>
                  <a:gd name="T21" fmla="*/ 11 h 77"/>
                  <a:gd name="T22" fmla="*/ 9 w 48"/>
                  <a:gd name="T23" fmla="*/ 1 h 77"/>
                  <a:gd name="T24" fmla="*/ 18 w 48"/>
                  <a:gd name="T25" fmla="*/ 0 h 77"/>
                  <a:gd name="T26" fmla="*/ 28 w 48"/>
                  <a:gd name="T27" fmla="*/ 3 h 7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77"/>
                  <a:gd name="T44" fmla="*/ 48 w 48"/>
                  <a:gd name="T45" fmla="*/ 77 h 7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77">
                    <a:moveTo>
                      <a:pt x="28" y="3"/>
                    </a:moveTo>
                    <a:lnTo>
                      <a:pt x="36" y="8"/>
                    </a:lnTo>
                    <a:lnTo>
                      <a:pt x="45" y="15"/>
                    </a:lnTo>
                    <a:lnTo>
                      <a:pt x="47" y="29"/>
                    </a:lnTo>
                    <a:lnTo>
                      <a:pt x="42" y="64"/>
                    </a:lnTo>
                    <a:lnTo>
                      <a:pt x="36" y="74"/>
                    </a:lnTo>
                    <a:lnTo>
                      <a:pt x="28" y="76"/>
                    </a:lnTo>
                    <a:lnTo>
                      <a:pt x="10" y="68"/>
                    </a:lnTo>
                    <a:lnTo>
                      <a:pt x="1" y="60"/>
                    </a:lnTo>
                    <a:lnTo>
                      <a:pt x="0" y="46"/>
                    </a:lnTo>
                    <a:lnTo>
                      <a:pt x="4" y="11"/>
                    </a:lnTo>
                    <a:lnTo>
                      <a:pt x="9" y="1"/>
                    </a:lnTo>
                    <a:lnTo>
                      <a:pt x="18" y="0"/>
                    </a:lnTo>
                    <a:lnTo>
                      <a:pt x="28" y="3"/>
                    </a:lnTo>
                  </a:path>
                </a:pathLst>
              </a:custGeom>
              <a:solidFill>
                <a:srgbClr val="FF99CC"/>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40" name="Freeform 272"/>
              <p:cNvSpPr>
                <a:spLocks/>
              </p:cNvSpPr>
              <p:nvPr/>
            </p:nvSpPr>
            <p:spPr bwMode="auto">
              <a:xfrm>
                <a:off x="1182" y="1669"/>
                <a:ext cx="55" cy="83"/>
              </a:xfrm>
              <a:custGeom>
                <a:avLst/>
                <a:gdLst>
                  <a:gd name="T0" fmla="*/ 32 w 55"/>
                  <a:gd name="T1" fmla="*/ 4 h 83"/>
                  <a:gd name="T2" fmla="*/ 42 w 55"/>
                  <a:gd name="T3" fmla="*/ 8 h 83"/>
                  <a:gd name="T4" fmla="*/ 52 w 55"/>
                  <a:gd name="T5" fmla="*/ 16 h 83"/>
                  <a:gd name="T6" fmla="*/ 54 w 55"/>
                  <a:gd name="T7" fmla="*/ 32 h 83"/>
                  <a:gd name="T8" fmla="*/ 48 w 55"/>
                  <a:gd name="T9" fmla="*/ 69 h 83"/>
                  <a:gd name="T10" fmla="*/ 42 w 55"/>
                  <a:gd name="T11" fmla="*/ 80 h 83"/>
                  <a:gd name="T12" fmla="*/ 32 w 55"/>
                  <a:gd name="T13" fmla="*/ 82 h 83"/>
                  <a:gd name="T14" fmla="*/ 11 w 55"/>
                  <a:gd name="T15" fmla="*/ 73 h 83"/>
                  <a:gd name="T16" fmla="*/ 1 w 55"/>
                  <a:gd name="T17" fmla="*/ 65 h 83"/>
                  <a:gd name="T18" fmla="*/ 0 w 55"/>
                  <a:gd name="T19" fmla="*/ 49 h 83"/>
                  <a:gd name="T20" fmla="*/ 5 w 55"/>
                  <a:gd name="T21" fmla="*/ 12 h 83"/>
                  <a:gd name="T22" fmla="*/ 10 w 55"/>
                  <a:gd name="T23" fmla="*/ 1 h 83"/>
                  <a:gd name="T24" fmla="*/ 21 w 55"/>
                  <a:gd name="T25" fmla="*/ 0 h 83"/>
                  <a:gd name="T26" fmla="*/ 32 w 55"/>
                  <a:gd name="T27" fmla="*/ 4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83"/>
                  <a:gd name="T44" fmla="*/ 55 w 55"/>
                  <a:gd name="T45" fmla="*/ 83 h 8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83">
                    <a:moveTo>
                      <a:pt x="32" y="4"/>
                    </a:moveTo>
                    <a:lnTo>
                      <a:pt x="42" y="8"/>
                    </a:lnTo>
                    <a:lnTo>
                      <a:pt x="52" y="16"/>
                    </a:lnTo>
                    <a:lnTo>
                      <a:pt x="54" y="32"/>
                    </a:lnTo>
                    <a:lnTo>
                      <a:pt x="48" y="69"/>
                    </a:lnTo>
                    <a:lnTo>
                      <a:pt x="42" y="80"/>
                    </a:lnTo>
                    <a:lnTo>
                      <a:pt x="32" y="82"/>
                    </a:lnTo>
                    <a:lnTo>
                      <a:pt x="11" y="73"/>
                    </a:lnTo>
                    <a:lnTo>
                      <a:pt x="1" y="65"/>
                    </a:lnTo>
                    <a:lnTo>
                      <a:pt x="0" y="49"/>
                    </a:lnTo>
                    <a:lnTo>
                      <a:pt x="5" y="12"/>
                    </a:lnTo>
                    <a:lnTo>
                      <a:pt x="10" y="1"/>
                    </a:lnTo>
                    <a:lnTo>
                      <a:pt x="21" y="0"/>
                    </a:lnTo>
                    <a:lnTo>
                      <a:pt x="32" y="4"/>
                    </a:lnTo>
                  </a:path>
                </a:pathLst>
              </a:custGeom>
              <a:noFill/>
              <a:ln w="12700" cap="rnd">
                <a:solidFill>
                  <a:srgbClr val="888888"/>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41" name="Freeform 273"/>
              <p:cNvSpPr>
                <a:spLocks/>
              </p:cNvSpPr>
              <p:nvPr/>
            </p:nvSpPr>
            <p:spPr bwMode="auto">
              <a:xfrm>
                <a:off x="1440" y="1770"/>
                <a:ext cx="84" cy="72"/>
              </a:xfrm>
              <a:custGeom>
                <a:avLst/>
                <a:gdLst>
                  <a:gd name="T0" fmla="*/ 13 w 84"/>
                  <a:gd name="T1" fmla="*/ 7 h 72"/>
                  <a:gd name="T2" fmla="*/ 23 w 84"/>
                  <a:gd name="T3" fmla="*/ 0 h 72"/>
                  <a:gd name="T4" fmla="*/ 36 w 84"/>
                  <a:gd name="T5" fmla="*/ 0 h 72"/>
                  <a:gd name="T6" fmla="*/ 50 w 84"/>
                  <a:gd name="T7" fmla="*/ 7 h 72"/>
                  <a:gd name="T8" fmla="*/ 78 w 84"/>
                  <a:gd name="T9" fmla="*/ 36 h 72"/>
                  <a:gd name="T10" fmla="*/ 83 w 84"/>
                  <a:gd name="T11" fmla="*/ 48 h 72"/>
                  <a:gd name="T12" fmla="*/ 78 w 84"/>
                  <a:gd name="T13" fmla="*/ 57 h 72"/>
                  <a:gd name="T14" fmla="*/ 60 w 84"/>
                  <a:gd name="T15" fmla="*/ 69 h 72"/>
                  <a:gd name="T16" fmla="*/ 46 w 84"/>
                  <a:gd name="T17" fmla="*/ 71 h 72"/>
                  <a:gd name="T18" fmla="*/ 33 w 84"/>
                  <a:gd name="T19" fmla="*/ 63 h 72"/>
                  <a:gd name="T20" fmla="*/ 6 w 84"/>
                  <a:gd name="T21" fmla="*/ 34 h 72"/>
                  <a:gd name="T22" fmla="*/ 0 w 84"/>
                  <a:gd name="T23" fmla="*/ 22 h 72"/>
                  <a:gd name="T24" fmla="*/ 4 w 84"/>
                  <a:gd name="T25" fmla="*/ 12 h 72"/>
                  <a:gd name="T26" fmla="*/ 13 w 84"/>
                  <a:gd name="T27" fmla="*/ 7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4"/>
                  <a:gd name="T43" fmla="*/ 0 h 72"/>
                  <a:gd name="T44" fmla="*/ 84 w 84"/>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4" h="72">
                    <a:moveTo>
                      <a:pt x="13" y="7"/>
                    </a:moveTo>
                    <a:lnTo>
                      <a:pt x="23" y="0"/>
                    </a:lnTo>
                    <a:lnTo>
                      <a:pt x="36" y="0"/>
                    </a:lnTo>
                    <a:lnTo>
                      <a:pt x="50" y="7"/>
                    </a:lnTo>
                    <a:lnTo>
                      <a:pt x="78" y="36"/>
                    </a:lnTo>
                    <a:lnTo>
                      <a:pt x="83" y="48"/>
                    </a:lnTo>
                    <a:lnTo>
                      <a:pt x="78" y="57"/>
                    </a:lnTo>
                    <a:lnTo>
                      <a:pt x="60" y="69"/>
                    </a:lnTo>
                    <a:lnTo>
                      <a:pt x="46" y="71"/>
                    </a:lnTo>
                    <a:lnTo>
                      <a:pt x="33" y="63"/>
                    </a:lnTo>
                    <a:lnTo>
                      <a:pt x="6" y="34"/>
                    </a:lnTo>
                    <a:lnTo>
                      <a:pt x="0" y="22"/>
                    </a:lnTo>
                    <a:lnTo>
                      <a:pt x="4" y="12"/>
                    </a:lnTo>
                    <a:lnTo>
                      <a:pt x="13" y="7"/>
                    </a:lnTo>
                  </a:path>
                </a:pathLst>
              </a:custGeom>
              <a:solidFill>
                <a:srgbClr val="0000AA"/>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42" name="Freeform 274"/>
              <p:cNvSpPr>
                <a:spLocks/>
              </p:cNvSpPr>
              <p:nvPr/>
            </p:nvSpPr>
            <p:spPr bwMode="auto">
              <a:xfrm>
                <a:off x="1440" y="1770"/>
                <a:ext cx="91" cy="78"/>
              </a:xfrm>
              <a:custGeom>
                <a:avLst/>
                <a:gdLst>
                  <a:gd name="T0" fmla="*/ 15 w 91"/>
                  <a:gd name="T1" fmla="*/ 6 h 78"/>
                  <a:gd name="T2" fmla="*/ 25 w 91"/>
                  <a:gd name="T3" fmla="*/ 0 h 78"/>
                  <a:gd name="T4" fmla="*/ 39 w 91"/>
                  <a:gd name="T5" fmla="*/ 0 h 78"/>
                  <a:gd name="T6" fmla="*/ 54 w 91"/>
                  <a:gd name="T7" fmla="*/ 6 h 78"/>
                  <a:gd name="T8" fmla="*/ 84 w 91"/>
                  <a:gd name="T9" fmla="*/ 38 h 78"/>
                  <a:gd name="T10" fmla="*/ 90 w 91"/>
                  <a:gd name="T11" fmla="*/ 51 h 78"/>
                  <a:gd name="T12" fmla="*/ 84 w 91"/>
                  <a:gd name="T13" fmla="*/ 61 h 78"/>
                  <a:gd name="T14" fmla="*/ 65 w 91"/>
                  <a:gd name="T15" fmla="*/ 75 h 78"/>
                  <a:gd name="T16" fmla="*/ 50 w 91"/>
                  <a:gd name="T17" fmla="*/ 77 h 78"/>
                  <a:gd name="T18" fmla="*/ 36 w 91"/>
                  <a:gd name="T19" fmla="*/ 68 h 78"/>
                  <a:gd name="T20" fmla="*/ 6 w 91"/>
                  <a:gd name="T21" fmla="*/ 37 h 78"/>
                  <a:gd name="T22" fmla="*/ 0 w 91"/>
                  <a:gd name="T23" fmla="*/ 23 h 78"/>
                  <a:gd name="T24" fmla="*/ 5 w 91"/>
                  <a:gd name="T25" fmla="*/ 13 h 78"/>
                  <a:gd name="T26" fmla="*/ 15 w 91"/>
                  <a:gd name="T27" fmla="*/ 6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1"/>
                  <a:gd name="T43" fmla="*/ 0 h 78"/>
                  <a:gd name="T44" fmla="*/ 91 w 91"/>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1" h="78">
                    <a:moveTo>
                      <a:pt x="15" y="6"/>
                    </a:moveTo>
                    <a:lnTo>
                      <a:pt x="25" y="0"/>
                    </a:lnTo>
                    <a:lnTo>
                      <a:pt x="39" y="0"/>
                    </a:lnTo>
                    <a:lnTo>
                      <a:pt x="54" y="6"/>
                    </a:lnTo>
                    <a:lnTo>
                      <a:pt x="84" y="38"/>
                    </a:lnTo>
                    <a:lnTo>
                      <a:pt x="90" y="51"/>
                    </a:lnTo>
                    <a:lnTo>
                      <a:pt x="84" y="61"/>
                    </a:lnTo>
                    <a:lnTo>
                      <a:pt x="65" y="75"/>
                    </a:lnTo>
                    <a:lnTo>
                      <a:pt x="50" y="77"/>
                    </a:lnTo>
                    <a:lnTo>
                      <a:pt x="36" y="68"/>
                    </a:lnTo>
                    <a:lnTo>
                      <a:pt x="6" y="37"/>
                    </a:lnTo>
                    <a:lnTo>
                      <a:pt x="0" y="23"/>
                    </a:lnTo>
                    <a:lnTo>
                      <a:pt x="5" y="13"/>
                    </a:lnTo>
                    <a:lnTo>
                      <a:pt x="15" y="6"/>
                    </a:lnTo>
                  </a:path>
                </a:pathLst>
              </a:custGeom>
              <a:solidFill>
                <a:srgbClr val="FF99CC"/>
              </a:solidFill>
              <a:ln w="12700" cap="rnd">
                <a:solidFill>
                  <a:srgbClr val="888888"/>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343" name="Freeform 275"/>
              <p:cNvSpPr>
                <a:spLocks/>
              </p:cNvSpPr>
              <p:nvPr/>
            </p:nvSpPr>
            <p:spPr bwMode="auto">
              <a:xfrm>
                <a:off x="1325" y="1566"/>
                <a:ext cx="27" cy="26"/>
              </a:xfrm>
              <a:custGeom>
                <a:avLst/>
                <a:gdLst>
                  <a:gd name="T0" fmla="*/ 26 w 27"/>
                  <a:gd name="T1" fmla="*/ 11 h 26"/>
                  <a:gd name="T2" fmla="*/ 23 w 27"/>
                  <a:gd name="T3" fmla="*/ 18 h 26"/>
                  <a:gd name="T4" fmla="*/ 14 w 27"/>
                  <a:gd name="T5" fmla="*/ 25 h 26"/>
                  <a:gd name="T6" fmla="*/ 5 w 27"/>
                  <a:gd name="T7" fmla="*/ 22 h 26"/>
                  <a:gd name="T8" fmla="*/ 0 w 27"/>
                  <a:gd name="T9" fmla="*/ 13 h 26"/>
                  <a:gd name="T10" fmla="*/ 2 w 27"/>
                  <a:gd name="T11" fmla="*/ 5 h 26"/>
                  <a:gd name="T12" fmla="*/ 11 w 27"/>
                  <a:gd name="T13" fmla="*/ 0 h 26"/>
                  <a:gd name="T14" fmla="*/ 20 w 27"/>
                  <a:gd name="T15" fmla="*/ 1 h 26"/>
                  <a:gd name="T16" fmla="*/ 26 w 27"/>
                  <a:gd name="T17" fmla="*/ 11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6"/>
                  <a:gd name="T29" fmla="*/ 27 w 27"/>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6">
                    <a:moveTo>
                      <a:pt x="26" y="11"/>
                    </a:moveTo>
                    <a:lnTo>
                      <a:pt x="23" y="18"/>
                    </a:lnTo>
                    <a:lnTo>
                      <a:pt x="14" y="25"/>
                    </a:lnTo>
                    <a:lnTo>
                      <a:pt x="5" y="22"/>
                    </a:lnTo>
                    <a:lnTo>
                      <a:pt x="0" y="13"/>
                    </a:lnTo>
                    <a:lnTo>
                      <a:pt x="2" y="5"/>
                    </a:lnTo>
                    <a:lnTo>
                      <a:pt x="11" y="0"/>
                    </a:lnTo>
                    <a:lnTo>
                      <a:pt x="20" y="1"/>
                    </a:lnTo>
                    <a:lnTo>
                      <a:pt x="26" y="11"/>
                    </a:lnTo>
                  </a:path>
                </a:pathLst>
              </a:custGeom>
              <a:solidFill>
                <a:srgbClr val="66CC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44" name="Freeform 276"/>
              <p:cNvSpPr>
                <a:spLocks/>
              </p:cNvSpPr>
              <p:nvPr/>
            </p:nvSpPr>
            <p:spPr bwMode="auto">
              <a:xfrm>
                <a:off x="1325" y="1566"/>
                <a:ext cx="33" cy="32"/>
              </a:xfrm>
              <a:custGeom>
                <a:avLst/>
                <a:gdLst>
                  <a:gd name="T0" fmla="*/ 32 w 33"/>
                  <a:gd name="T1" fmla="*/ 12 h 32"/>
                  <a:gd name="T2" fmla="*/ 29 w 33"/>
                  <a:gd name="T3" fmla="*/ 23 h 32"/>
                  <a:gd name="T4" fmla="*/ 18 w 33"/>
                  <a:gd name="T5" fmla="*/ 31 h 32"/>
                  <a:gd name="T6" fmla="*/ 6 w 33"/>
                  <a:gd name="T7" fmla="*/ 27 h 32"/>
                  <a:gd name="T8" fmla="*/ 0 w 33"/>
                  <a:gd name="T9" fmla="*/ 18 h 32"/>
                  <a:gd name="T10" fmla="*/ 2 w 33"/>
                  <a:gd name="T11" fmla="*/ 6 h 32"/>
                  <a:gd name="T12" fmla="*/ 13 w 33"/>
                  <a:gd name="T13" fmla="*/ 0 h 32"/>
                  <a:gd name="T14" fmla="*/ 25 w 33"/>
                  <a:gd name="T15" fmla="*/ 1 h 32"/>
                  <a:gd name="T16" fmla="*/ 32 w 33"/>
                  <a:gd name="T17" fmla="*/ 12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2"/>
                  <a:gd name="T29" fmla="*/ 33 w 33"/>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2">
                    <a:moveTo>
                      <a:pt x="32" y="12"/>
                    </a:moveTo>
                    <a:lnTo>
                      <a:pt x="29" y="23"/>
                    </a:lnTo>
                    <a:lnTo>
                      <a:pt x="18" y="31"/>
                    </a:lnTo>
                    <a:lnTo>
                      <a:pt x="6" y="27"/>
                    </a:lnTo>
                    <a:lnTo>
                      <a:pt x="0" y="18"/>
                    </a:lnTo>
                    <a:lnTo>
                      <a:pt x="2" y="6"/>
                    </a:lnTo>
                    <a:lnTo>
                      <a:pt x="13" y="0"/>
                    </a:lnTo>
                    <a:lnTo>
                      <a:pt x="25" y="1"/>
                    </a:lnTo>
                    <a:lnTo>
                      <a:pt x="32" y="12"/>
                    </a:lnTo>
                  </a:path>
                </a:pathLst>
              </a:custGeom>
              <a:noFill/>
              <a:ln w="12700" cap="rnd">
                <a:solidFill>
                  <a:srgbClr val="66CC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45" name="Freeform 277"/>
              <p:cNvSpPr>
                <a:spLocks/>
              </p:cNvSpPr>
              <p:nvPr/>
            </p:nvSpPr>
            <p:spPr bwMode="auto">
              <a:xfrm>
                <a:off x="1188" y="1592"/>
                <a:ext cx="26" cy="25"/>
              </a:xfrm>
              <a:custGeom>
                <a:avLst/>
                <a:gdLst>
                  <a:gd name="T0" fmla="*/ 25 w 26"/>
                  <a:gd name="T1" fmla="*/ 10 h 25"/>
                  <a:gd name="T2" fmla="*/ 23 w 26"/>
                  <a:gd name="T3" fmla="*/ 18 h 25"/>
                  <a:gd name="T4" fmla="*/ 14 w 26"/>
                  <a:gd name="T5" fmla="*/ 24 h 25"/>
                  <a:gd name="T6" fmla="*/ 5 w 26"/>
                  <a:gd name="T7" fmla="*/ 22 h 25"/>
                  <a:gd name="T8" fmla="*/ 0 w 26"/>
                  <a:gd name="T9" fmla="*/ 13 h 25"/>
                  <a:gd name="T10" fmla="*/ 1 w 26"/>
                  <a:gd name="T11" fmla="*/ 6 h 25"/>
                  <a:gd name="T12" fmla="*/ 10 w 26"/>
                  <a:gd name="T13" fmla="*/ 0 h 25"/>
                  <a:gd name="T14" fmla="*/ 19 w 26"/>
                  <a:gd name="T15" fmla="*/ 2 h 25"/>
                  <a:gd name="T16" fmla="*/ 25 w 26"/>
                  <a:gd name="T17" fmla="*/ 1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5"/>
                  <a:gd name="T29" fmla="*/ 26 w 26"/>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5">
                    <a:moveTo>
                      <a:pt x="25" y="10"/>
                    </a:moveTo>
                    <a:lnTo>
                      <a:pt x="23" y="18"/>
                    </a:lnTo>
                    <a:lnTo>
                      <a:pt x="14" y="24"/>
                    </a:lnTo>
                    <a:lnTo>
                      <a:pt x="5" y="22"/>
                    </a:lnTo>
                    <a:lnTo>
                      <a:pt x="0" y="13"/>
                    </a:lnTo>
                    <a:lnTo>
                      <a:pt x="1" y="6"/>
                    </a:lnTo>
                    <a:lnTo>
                      <a:pt x="10" y="0"/>
                    </a:lnTo>
                    <a:lnTo>
                      <a:pt x="19" y="2"/>
                    </a:lnTo>
                    <a:lnTo>
                      <a:pt x="25" y="10"/>
                    </a:lnTo>
                  </a:path>
                </a:pathLst>
              </a:custGeom>
              <a:solidFill>
                <a:srgbClr val="66CC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46" name="Freeform 278"/>
              <p:cNvSpPr>
                <a:spLocks/>
              </p:cNvSpPr>
              <p:nvPr/>
            </p:nvSpPr>
            <p:spPr bwMode="auto">
              <a:xfrm>
                <a:off x="1188" y="1592"/>
                <a:ext cx="33" cy="32"/>
              </a:xfrm>
              <a:custGeom>
                <a:avLst/>
                <a:gdLst>
                  <a:gd name="T0" fmla="*/ 32 w 33"/>
                  <a:gd name="T1" fmla="*/ 12 h 32"/>
                  <a:gd name="T2" fmla="*/ 30 w 33"/>
                  <a:gd name="T3" fmla="*/ 24 h 32"/>
                  <a:gd name="T4" fmla="*/ 19 w 33"/>
                  <a:gd name="T5" fmla="*/ 31 h 32"/>
                  <a:gd name="T6" fmla="*/ 6 w 33"/>
                  <a:gd name="T7" fmla="*/ 29 h 32"/>
                  <a:gd name="T8" fmla="*/ 0 w 33"/>
                  <a:gd name="T9" fmla="*/ 18 h 32"/>
                  <a:gd name="T10" fmla="*/ 1 w 33"/>
                  <a:gd name="T11" fmla="*/ 7 h 32"/>
                  <a:gd name="T12" fmla="*/ 12 w 33"/>
                  <a:gd name="T13" fmla="*/ 0 h 32"/>
                  <a:gd name="T14" fmla="*/ 25 w 33"/>
                  <a:gd name="T15" fmla="*/ 3 h 32"/>
                  <a:gd name="T16" fmla="*/ 32 w 33"/>
                  <a:gd name="T17" fmla="*/ 12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32"/>
                  <a:gd name="T29" fmla="*/ 33 w 33"/>
                  <a:gd name="T30" fmla="*/ 32 h 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32">
                    <a:moveTo>
                      <a:pt x="32" y="12"/>
                    </a:moveTo>
                    <a:lnTo>
                      <a:pt x="30" y="24"/>
                    </a:lnTo>
                    <a:lnTo>
                      <a:pt x="19" y="31"/>
                    </a:lnTo>
                    <a:lnTo>
                      <a:pt x="6" y="29"/>
                    </a:lnTo>
                    <a:lnTo>
                      <a:pt x="0" y="18"/>
                    </a:lnTo>
                    <a:lnTo>
                      <a:pt x="1" y="7"/>
                    </a:lnTo>
                    <a:lnTo>
                      <a:pt x="12" y="0"/>
                    </a:lnTo>
                    <a:lnTo>
                      <a:pt x="25" y="3"/>
                    </a:lnTo>
                    <a:lnTo>
                      <a:pt x="32" y="12"/>
                    </a:lnTo>
                  </a:path>
                </a:pathLst>
              </a:custGeom>
              <a:noFill/>
              <a:ln w="12700" cap="rnd">
                <a:solidFill>
                  <a:srgbClr val="66CC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47" name="Oval 279"/>
              <p:cNvSpPr>
                <a:spLocks noChangeArrowheads="1"/>
              </p:cNvSpPr>
              <p:nvPr/>
            </p:nvSpPr>
            <p:spPr bwMode="auto">
              <a:xfrm>
                <a:off x="1357" y="1683"/>
                <a:ext cx="7" cy="7"/>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348" name="Oval 280"/>
              <p:cNvSpPr>
                <a:spLocks noChangeArrowheads="1"/>
              </p:cNvSpPr>
              <p:nvPr/>
            </p:nvSpPr>
            <p:spPr bwMode="auto">
              <a:xfrm>
                <a:off x="1406" y="1724"/>
                <a:ext cx="8" cy="8"/>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349" name="Oval 281"/>
              <p:cNvSpPr>
                <a:spLocks noChangeArrowheads="1"/>
              </p:cNvSpPr>
              <p:nvPr/>
            </p:nvSpPr>
            <p:spPr bwMode="auto">
              <a:xfrm>
                <a:off x="1583" y="2041"/>
                <a:ext cx="7" cy="8"/>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350" name="Oval 282"/>
              <p:cNvSpPr>
                <a:spLocks noChangeArrowheads="1"/>
              </p:cNvSpPr>
              <p:nvPr/>
            </p:nvSpPr>
            <p:spPr bwMode="auto">
              <a:xfrm>
                <a:off x="1584" y="2098"/>
                <a:ext cx="8" cy="8"/>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351" name="Oval 283"/>
              <p:cNvSpPr>
                <a:spLocks noChangeArrowheads="1"/>
              </p:cNvSpPr>
              <p:nvPr/>
            </p:nvSpPr>
            <p:spPr bwMode="auto">
              <a:xfrm>
                <a:off x="1578" y="2156"/>
                <a:ext cx="8" cy="8"/>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352" name="Oval 284"/>
              <p:cNvSpPr>
                <a:spLocks noChangeArrowheads="1"/>
              </p:cNvSpPr>
              <p:nvPr/>
            </p:nvSpPr>
            <p:spPr bwMode="auto">
              <a:xfrm>
                <a:off x="1562" y="2227"/>
                <a:ext cx="8" cy="8"/>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353" name="Oval 285"/>
              <p:cNvSpPr>
                <a:spLocks noChangeArrowheads="1"/>
              </p:cNvSpPr>
              <p:nvPr/>
            </p:nvSpPr>
            <p:spPr bwMode="auto">
              <a:xfrm>
                <a:off x="1538" y="2282"/>
                <a:ext cx="8" cy="8"/>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354" name="Oval 286"/>
              <p:cNvSpPr>
                <a:spLocks noChangeArrowheads="1"/>
              </p:cNvSpPr>
              <p:nvPr/>
            </p:nvSpPr>
            <p:spPr bwMode="auto">
              <a:xfrm>
                <a:off x="1502" y="2335"/>
                <a:ext cx="7" cy="8"/>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355" name="Oval 287"/>
              <p:cNvSpPr>
                <a:spLocks noChangeArrowheads="1"/>
              </p:cNvSpPr>
              <p:nvPr/>
            </p:nvSpPr>
            <p:spPr bwMode="auto">
              <a:xfrm>
                <a:off x="1453" y="2378"/>
                <a:ext cx="8" cy="8"/>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356" name="Oval 288"/>
              <p:cNvSpPr>
                <a:spLocks noChangeArrowheads="1"/>
              </p:cNvSpPr>
              <p:nvPr/>
            </p:nvSpPr>
            <p:spPr bwMode="auto">
              <a:xfrm>
                <a:off x="1275" y="2370"/>
                <a:ext cx="9" cy="7"/>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357" name="Oval 289"/>
              <p:cNvSpPr>
                <a:spLocks noChangeArrowheads="1"/>
              </p:cNvSpPr>
              <p:nvPr/>
            </p:nvSpPr>
            <p:spPr bwMode="auto">
              <a:xfrm>
                <a:off x="1224" y="2324"/>
                <a:ext cx="7" cy="8"/>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358" name="Oval 290"/>
              <p:cNvSpPr>
                <a:spLocks noChangeArrowheads="1"/>
              </p:cNvSpPr>
              <p:nvPr/>
            </p:nvSpPr>
            <p:spPr bwMode="auto">
              <a:xfrm>
                <a:off x="1178" y="2265"/>
                <a:ext cx="8" cy="7"/>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359" name="Oval 291"/>
              <p:cNvSpPr>
                <a:spLocks noChangeArrowheads="1"/>
              </p:cNvSpPr>
              <p:nvPr/>
            </p:nvSpPr>
            <p:spPr bwMode="auto">
              <a:xfrm>
                <a:off x="1144" y="2200"/>
                <a:ext cx="9" cy="8"/>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360" name="Oval 292"/>
              <p:cNvSpPr>
                <a:spLocks noChangeArrowheads="1"/>
              </p:cNvSpPr>
              <p:nvPr/>
            </p:nvSpPr>
            <p:spPr bwMode="auto">
              <a:xfrm>
                <a:off x="1126" y="2156"/>
                <a:ext cx="8" cy="8"/>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361" name="Oval 293"/>
              <p:cNvSpPr>
                <a:spLocks noChangeArrowheads="1"/>
              </p:cNvSpPr>
              <p:nvPr/>
            </p:nvSpPr>
            <p:spPr bwMode="auto">
              <a:xfrm>
                <a:off x="1107" y="2098"/>
                <a:ext cx="7" cy="8"/>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362" name="Oval 294"/>
              <p:cNvSpPr>
                <a:spLocks noChangeArrowheads="1"/>
              </p:cNvSpPr>
              <p:nvPr/>
            </p:nvSpPr>
            <p:spPr bwMode="auto">
              <a:xfrm>
                <a:off x="1099" y="2036"/>
                <a:ext cx="10" cy="7"/>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363" name="Oval 295"/>
              <p:cNvSpPr>
                <a:spLocks noChangeArrowheads="1"/>
              </p:cNvSpPr>
              <p:nvPr/>
            </p:nvSpPr>
            <p:spPr bwMode="auto">
              <a:xfrm>
                <a:off x="1096" y="1986"/>
                <a:ext cx="7" cy="8"/>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364" name="Oval 296"/>
              <p:cNvSpPr>
                <a:spLocks noChangeArrowheads="1"/>
              </p:cNvSpPr>
              <p:nvPr/>
            </p:nvSpPr>
            <p:spPr bwMode="auto">
              <a:xfrm>
                <a:off x="1134" y="1797"/>
                <a:ext cx="9" cy="7"/>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365" name="Oval 297"/>
              <p:cNvSpPr>
                <a:spLocks noChangeArrowheads="1"/>
              </p:cNvSpPr>
              <p:nvPr/>
            </p:nvSpPr>
            <p:spPr bwMode="auto">
              <a:xfrm>
                <a:off x="1171" y="1755"/>
                <a:ext cx="8" cy="7"/>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366" name="Oval 298"/>
              <p:cNvSpPr>
                <a:spLocks noChangeArrowheads="1"/>
              </p:cNvSpPr>
              <p:nvPr/>
            </p:nvSpPr>
            <p:spPr bwMode="auto">
              <a:xfrm>
                <a:off x="1203" y="1705"/>
                <a:ext cx="9" cy="8"/>
              </a:xfrm>
              <a:prstGeom prst="ellipse">
                <a:avLst/>
              </a:prstGeom>
              <a:solidFill>
                <a:srgbClr val="66CCFF"/>
              </a:solidFill>
              <a:ln w="12700">
                <a:solidFill>
                  <a:srgbClr val="66CC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367" name="Freeform 299"/>
              <p:cNvSpPr>
                <a:spLocks/>
              </p:cNvSpPr>
              <p:nvPr/>
            </p:nvSpPr>
            <p:spPr bwMode="auto">
              <a:xfrm>
                <a:off x="3855" y="1592"/>
                <a:ext cx="851" cy="984"/>
              </a:xfrm>
              <a:custGeom>
                <a:avLst/>
                <a:gdLst>
                  <a:gd name="T0" fmla="*/ 0 w 851"/>
                  <a:gd name="T1" fmla="*/ 0 h 984"/>
                  <a:gd name="T2" fmla="*/ 11 w 851"/>
                  <a:gd name="T3" fmla="*/ 44 h 984"/>
                  <a:gd name="T4" fmla="*/ 35 w 851"/>
                  <a:gd name="T5" fmla="*/ 79 h 984"/>
                  <a:gd name="T6" fmla="*/ 66 w 851"/>
                  <a:gd name="T7" fmla="*/ 108 h 984"/>
                  <a:gd name="T8" fmla="*/ 107 w 851"/>
                  <a:gd name="T9" fmla="*/ 133 h 984"/>
                  <a:gd name="T10" fmla="*/ 199 w 851"/>
                  <a:gd name="T11" fmla="*/ 170 h 984"/>
                  <a:gd name="T12" fmla="*/ 300 w 851"/>
                  <a:gd name="T13" fmla="*/ 202 h 984"/>
                  <a:gd name="T14" fmla="*/ 392 w 851"/>
                  <a:gd name="T15" fmla="*/ 237 h 984"/>
                  <a:gd name="T16" fmla="*/ 464 w 851"/>
                  <a:gd name="T17" fmla="*/ 288 h 984"/>
                  <a:gd name="T18" fmla="*/ 486 w 851"/>
                  <a:gd name="T19" fmla="*/ 321 h 984"/>
                  <a:gd name="T20" fmla="*/ 498 w 851"/>
                  <a:gd name="T21" fmla="*/ 361 h 984"/>
                  <a:gd name="T22" fmla="*/ 498 w 851"/>
                  <a:gd name="T23" fmla="*/ 411 h 984"/>
                  <a:gd name="T24" fmla="*/ 482 w 851"/>
                  <a:gd name="T25" fmla="*/ 470 h 984"/>
                  <a:gd name="T26" fmla="*/ 472 w 851"/>
                  <a:gd name="T27" fmla="*/ 517 h 984"/>
                  <a:gd name="T28" fmla="*/ 478 w 851"/>
                  <a:gd name="T29" fmla="*/ 556 h 984"/>
                  <a:gd name="T30" fmla="*/ 495 w 851"/>
                  <a:gd name="T31" fmla="*/ 589 h 984"/>
                  <a:gd name="T32" fmla="*/ 522 w 851"/>
                  <a:gd name="T33" fmla="*/ 616 h 984"/>
                  <a:gd name="T34" fmla="*/ 589 w 851"/>
                  <a:gd name="T35" fmla="*/ 661 h 984"/>
                  <a:gd name="T36" fmla="*/ 656 w 851"/>
                  <a:gd name="T37" fmla="*/ 704 h 984"/>
                  <a:gd name="T38" fmla="*/ 704 w 851"/>
                  <a:gd name="T39" fmla="*/ 737 h 984"/>
                  <a:gd name="T40" fmla="*/ 751 w 851"/>
                  <a:gd name="T41" fmla="*/ 769 h 984"/>
                  <a:gd name="T42" fmla="*/ 790 w 851"/>
                  <a:gd name="T43" fmla="*/ 798 h 984"/>
                  <a:gd name="T44" fmla="*/ 815 w 851"/>
                  <a:gd name="T45" fmla="*/ 820 h 984"/>
                  <a:gd name="T46" fmla="*/ 844 w 851"/>
                  <a:gd name="T47" fmla="*/ 865 h 984"/>
                  <a:gd name="T48" fmla="*/ 850 w 851"/>
                  <a:gd name="T49" fmla="*/ 903 h 984"/>
                  <a:gd name="T50" fmla="*/ 846 w 851"/>
                  <a:gd name="T51" fmla="*/ 938 h 984"/>
                  <a:gd name="T52" fmla="*/ 848 w 851"/>
                  <a:gd name="T53" fmla="*/ 983 h 98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51"/>
                  <a:gd name="T82" fmla="*/ 0 h 984"/>
                  <a:gd name="T83" fmla="*/ 851 w 851"/>
                  <a:gd name="T84" fmla="*/ 984 h 98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51" h="984">
                    <a:moveTo>
                      <a:pt x="0" y="0"/>
                    </a:moveTo>
                    <a:lnTo>
                      <a:pt x="11" y="44"/>
                    </a:lnTo>
                    <a:lnTo>
                      <a:pt x="35" y="79"/>
                    </a:lnTo>
                    <a:lnTo>
                      <a:pt x="66" y="108"/>
                    </a:lnTo>
                    <a:lnTo>
                      <a:pt x="107" y="133"/>
                    </a:lnTo>
                    <a:lnTo>
                      <a:pt x="199" y="170"/>
                    </a:lnTo>
                    <a:lnTo>
                      <a:pt x="300" y="202"/>
                    </a:lnTo>
                    <a:lnTo>
                      <a:pt x="392" y="237"/>
                    </a:lnTo>
                    <a:lnTo>
                      <a:pt x="464" y="288"/>
                    </a:lnTo>
                    <a:lnTo>
                      <a:pt x="486" y="321"/>
                    </a:lnTo>
                    <a:lnTo>
                      <a:pt x="498" y="361"/>
                    </a:lnTo>
                    <a:lnTo>
                      <a:pt x="498" y="411"/>
                    </a:lnTo>
                    <a:lnTo>
                      <a:pt x="482" y="470"/>
                    </a:lnTo>
                    <a:lnTo>
                      <a:pt x="472" y="517"/>
                    </a:lnTo>
                    <a:lnTo>
                      <a:pt x="478" y="556"/>
                    </a:lnTo>
                    <a:lnTo>
                      <a:pt x="495" y="589"/>
                    </a:lnTo>
                    <a:lnTo>
                      <a:pt x="522" y="616"/>
                    </a:lnTo>
                    <a:lnTo>
                      <a:pt x="589" y="661"/>
                    </a:lnTo>
                    <a:lnTo>
                      <a:pt x="656" y="704"/>
                    </a:lnTo>
                    <a:lnTo>
                      <a:pt x="704" y="737"/>
                    </a:lnTo>
                    <a:lnTo>
                      <a:pt x="751" y="769"/>
                    </a:lnTo>
                    <a:lnTo>
                      <a:pt x="790" y="798"/>
                    </a:lnTo>
                    <a:lnTo>
                      <a:pt x="815" y="820"/>
                    </a:lnTo>
                    <a:lnTo>
                      <a:pt x="844" y="865"/>
                    </a:lnTo>
                    <a:lnTo>
                      <a:pt x="850" y="903"/>
                    </a:lnTo>
                    <a:lnTo>
                      <a:pt x="846" y="938"/>
                    </a:lnTo>
                    <a:lnTo>
                      <a:pt x="848" y="983"/>
                    </a:lnTo>
                  </a:path>
                </a:pathLst>
              </a:custGeom>
              <a:noFill/>
              <a:ln w="28575" cap="rnd">
                <a:solidFill>
                  <a:srgbClr val="FF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68" name="Freeform 300"/>
              <p:cNvSpPr>
                <a:spLocks/>
              </p:cNvSpPr>
              <p:nvPr/>
            </p:nvSpPr>
            <p:spPr bwMode="auto">
              <a:xfrm>
                <a:off x="4017" y="1646"/>
                <a:ext cx="76" cy="129"/>
              </a:xfrm>
              <a:custGeom>
                <a:avLst/>
                <a:gdLst>
                  <a:gd name="T0" fmla="*/ 75 w 76"/>
                  <a:gd name="T1" fmla="*/ 128 h 129"/>
                  <a:gd name="T2" fmla="*/ 39 w 76"/>
                  <a:gd name="T3" fmla="*/ 96 h 129"/>
                  <a:gd name="T4" fmla="*/ 17 w 76"/>
                  <a:gd name="T5" fmla="*/ 69 h 129"/>
                  <a:gd name="T6" fmla="*/ 4 w 76"/>
                  <a:gd name="T7" fmla="*/ 47 h 129"/>
                  <a:gd name="T8" fmla="*/ 0 w 76"/>
                  <a:gd name="T9" fmla="*/ 29 h 129"/>
                  <a:gd name="T10" fmla="*/ 4 w 76"/>
                  <a:gd name="T11" fmla="*/ 6 h 129"/>
                  <a:gd name="T12" fmla="*/ 10 w 76"/>
                  <a:gd name="T13" fmla="*/ 0 h 129"/>
                  <a:gd name="T14" fmla="*/ 0 60000 65536"/>
                  <a:gd name="T15" fmla="*/ 0 60000 65536"/>
                  <a:gd name="T16" fmla="*/ 0 60000 65536"/>
                  <a:gd name="T17" fmla="*/ 0 60000 65536"/>
                  <a:gd name="T18" fmla="*/ 0 60000 65536"/>
                  <a:gd name="T19" fmla="*/ 0 60000 65536"/>
                  <a:gd name="T20" fmla="*/ 0 60000 65536"/>
                  <a:gd name="T21" fmla="*/ 0 w 76"/>
                  <a:gd name="T22" fmla="*/ 0 h 129"/>
                  <a:gd name="T23" fmla="*/ 76 w 76"/>
                  <a:gd name="T24" fmla="*/ 129 h 1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129">
                    <a:moveTo>
                      <a:pt x="75" y="128"/>
                    </a:moveTo>
                    <a:lnTo>
                      <a:pt x="39" y="96"/>
                    </a:lnTo>
                    <a:lnTo>
                      <a:pt x="17" y="69"/>
                    </a:lnTo>
                    <a:lnTo>
                      <a:pt x="4" y="47"/>
                    </a:lnTo>
                    <a:lnTo>
                      <a:pt x="0" y="29"/>
                    </a:lnTo>
                    <a:lnTo>
                      <a:pt x="4" y="6"/>
                    </a:lnTo>
                    <a:lnTo>
                      <a:pt x="10" y="0"/>
                    </a:lnTo>
                  </a:path>
                </a:pathLst>
              </a:custGeom>
              <a:noFill/>
              <a:ln w="28575" cap="rnd">
                <a:solidFill>
                  <a:srgbClr val="FF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69" name="Freeform 301"/>
              <p:cNvSpPr>
                <a:spLocks/>
              </p:cNvSpPr>
              <p:nvPr/>
            </p:nvSpPr>
            <p:spPr bwMode="auto">
              <a:xfrm>
                <a:off x="4086" y="1613"/>
                <a:ext cx="62" cy="160"/>
              </a:xfrm>
              <a:custGeom>
                <a:avLst/>
                <a:gdLst>
                  <a:gd name="T0" fmla="*/ 1 w 62"/>
                  <a:gd name="T1" fmla="*/ 159 h 160"/>
                  <a:gd name="T2" fmla="*/ 0 w 62"/>
                  <a:gd name="T3" fmla="*/ 105 h 160"/>
                  <a:gd name="T4" fmla="*/ 4 w 62"/>
                  <a:gd name="T5" fmla="*/ 65 h 160"/>
                  <a:gd name="T6" fmla="*/ 13 w 62"/>
                  <a:gd name="T7" fmla="*/ 36 h 160"/>
                  <a:gd name="T8" fmla="*/ 25 w 62"/>
                  <a:gd name="T9" fmla="*/ 17 h 160"/>
                  <a:gd name="T10" fmla="*/ 49 w 62"/>
                  <a:gd name="T11" fmla="*/ 1 h 160"/>
                  <a:gd name="T12" fmla="*/ 61 w 62"/>
                  <a:gd name="T13" fmla="*/ 0 h 160"/>
                  <a:gd name="T14" fmla="*/ 0 60000 65536"/>
                  <a:gd name="T15" fmla="*/ 0 60000 65536"/>
                  <a:gd name="T16" fmla="*/ 0 60000 65536"/>
                  <a:gd name="T17" fmla="*/ 0 60000 65536"/>
                  <a:gd name="T18" fmla="*/ 0 60000 65536"/>
                  <a:gd name="T19" fmla="*/ 0 60000 65536"/>
                  <a:gd name="T20" fmla="*/ 0 60000 65536"/>
                  <a:gd name="T21" fmla="*/ 0 w 62"/>
                  <a:gd name="T22" fmla="*/ 0 h 160"/>
                  <a:gd name="T23" fmla="*/ 62 w 62"/>
                  <a:gd name="T24" fmla="*/ 160 h 1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160">
                    <a:moveTo>
                      <a:pt x="1" y="159"/>
                    </a:moveTo>
                    <a:lnTo>
                      <a:pt x="0" y="105"/>
                    </a:lnTo>
                    <a:lnTo>
                      <a:pt x="4" y="65"/>
                    </a:lnTo>
                    <a:lnTo>
                      <a:pt x="13" y="36"/>
                    </a:lnTo>
                    <a:lnTo>
                      <a:pt x="25" y="17"/>
                    </a:lnTo>
                    <a:lnTo>
                      <a:pt x="49" y="1"/>
                    </a:lnTo>
                    <a:lnTo>
                      <a:pt x="61" y="0"/>
                    </a:lnTo>
                  </a:path>
                </a:pathLst>
              </a:custGeom>
              <a:noFill/>
              <a:ln w="28575" cap="rnd">
                <a:solidFill>
                  <a:srgbClr val="FF00CC"/>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70" name="Line 302"/>
              <p:cNvSpPr>
                <a:spLocks noChangeShapeType="1"/>
              </p:cNvSpPr>
              <p:nvPr/>
            </p:nvSpPr>
            <p:spPr bwMode="auto">
              <a:xfrm>
                <a:off x="4117" y="1611"/>
                <a:ext cx="56" cy="0"/>
              </a:xfrm>
              <a:prstGeom prst="line">
                <a:avLst/>
              </a:prstGeom>
              <a:noFill/>
              <a:ln w="28575">
                <a:solidFill>
                  <a:srgbClr val="FF00CC"/>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371" name="Freeform 303"/>
              <p:cNvSpPr>
                <a:spLocks/>
              </p:cNvSpPr>
              <p:nvPr/>
            </p:nvSpPr>
            <p:spPr bwMode="auto">
              <a:xfrm>
                <a:off x="1298" y="2117"/>
                <a:ext cx="165" cy="108"/>
              </a:xfrm>
              <a:custGeom>
                <a:avLst/>
                <a:gdLst>
                  <a:gd name="T0" fmla="*/ 89 w 165"/>
                  <a:gd name="T1" fmla="*/ 7 h 108"/>
                  <a:gd name="T2" fmla="*/ 123 w 165"/>
                  <a:gd name="T3" fmla="*/ 17 h 108"/>
                  <a:gd name="T4" fmla="*/ 148 w 165"/>
                  <a:gd name="T5" fmla="*/ 34 h 108"/>
                  <a:gd name="T6" fmla="*/ 162 w 165"/>
                  <a:gd name="T7" fmla="*/ 54 h 108"/>
                  <a:gd name="T8" fmla="*/ 164 w 165"/>
                  <a:gd name="T9" fmla="*/ 74 h 108"/>
                  <a:gd name="T10" fmla="*/ 155 w 165"/>
                  <a:gd name="T11" fmla="*/ 92 h 108"/>
                  <a:gd name="T12" fmla="*/ 134 w 165"/>
                  <a:gd name="T13" fmla="*/ 105 h 108"/>
                  <a:gd name="T14" fmla="*/ 103 w 165"/>
                  <a:gd name="T15" fmla="*/ 107 h 108"/>
                  <a:gd name="T16" fmla="*/ 60 w 165"/>
                  <a:gd name="T17" fmla="*/ 96 h 108"/>
                  <a:gd name="T18" fmla="*/ 56 w 165"/>
                  <a:gd name="T19" fmla="*/ 90 h 108"/>
                  <a:gd name="T20" fmla="*/ 34 w 165"/>
                  <a:gd name="T21" fmla="*/ 74 h 108"/>
                  <a:gd name="T22" fmla="*/ 11 w 165"/>
                  <a:gd name="T23" fmla="*/ 59 h 108"/>
                  <a:gd name="T24" fmla="*/ 0 w 165"/>
                  <a:gd name="T25" fmla="*/ 51 h 108"/>
                  <a:gd name="T26" fmla="*/ 8 w 165"/>
                  <a:gd name="T27" fmla="*/ 24 h 108"/>
                  <a:gd name="T28" fmla="*/ 21 w 165"/>
                  <a:gd name="T29" fmla="*/ 10 h 108"/>
                  <a:gd name="T30" fmla="*/ 35 w 165"/>
                  <a:gd name="T31" fmla="*/ 7 h 108"/>
                  <a:gd name="T32" fmla="*/ 52 w 165"/>
                  <a:gd name="T33" fmla="*/ 7 h 108"/>
                  <a:gd name="T34" fmla="*/ 67 w 165"/>
                  <a:gd name="T35" fmla="*/ 11 h 108"/>
                  <a:gd name="T36" fmla="*/ 82 w 165"/>
                  <a:gd name="T37" fmla="*/ 15 h 108"/>
                  <a:gd name="T38" fmla="*/ 95 w 165"/>
                  <a:gd name="T39" fmla="*/ 11 h 108"/>
                  <a:gd name="T40" fmla="*/ 104 w 165"/>
                  <a:gd name="T41" fmla="*/ 0 h 108"/>
                  <a:gd name="T42" fmla="*/ 89 w 165"/>
                  <a:gd name="T43" fmla="*/ 7 h 1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65"/>
                  <a:gd name="T67" fmla="*/ 0 h 108"/>
                  <a:gd name="T68" fmla="*/ 165 w 165"/>
                  <a:gd name="T69" fmla="*/ 108 h 1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65" h="108">
                    <a:moveTo>
                      <a:pt x="89" y="7"/>
                    </a:moveTo>
                    <a:lnTo>
                      <a:pt x="123" y="17"/>
                    </a:lnTo>
                    <a:lnTo>
                      <a:pt x="148" y="34"/>
                    </a:lnTo>
                    <a:lnTo>
                      <a:pt x="162" y="54"/>
                    </a:lnTo>
                    <a:lnTo>
                      <a:pt x="164" y="74"/>
                    </a:lnTo>
                    <a:lnTo>
                      <a:pt x="155" y="92"/>
                    </a:lnTo>
                    <a:lnTo>
                      <a:pt x="134" y="105"/>
                    </a:lnTo>
                    <a:lnTo>
                      <a:pt x="103" y="107"/>
                    </a:lnTo>
                    <a:lnTo>
                      <a:pt x="60" y="96"/>
                    </a:lnTo>
                    <a:lnTo>
                      <a:pt x="56" y="90"/>
                    </a:lnTo>
                    <a:lnTo>
                      <a:pt x="34" y="74"/>
                    </a:lnTo>
                    <a:lnTo>
                      <a:pt x="11" y="59"/>
                    </a:lnTo>
                    <a:lnTo>
                      <a:pt x="0" y="51"/>
                    </a:lnTo>
                    <a:lnTo>
                      <a:pt x="8" y="24"/>
                    </a:lnTo>
                    <a:lnTo>
                      <a:pt x="21" y="10"/>
                    </a:lnTo>
                    <a:lnTo>
                      <a:pt x="35" y="7"/>
                    </a:lnTo>
                    <a:lnTo>
                      <a:pt x="52" y="7"/>
                    </a:lnTo>
                    <a:lnTo>
                      <a:pt x="67" y="11"/>
                    </a:lnTo>
                    <a:lnTo>
                      <a:pt x="82" y="15"/>
                    </a:lnTo>
                    <a:lnTo>
                      <a:pt x="95" y="11"/>
                    </a:lnTo>
                    <a:lnTo>
                      <a:pt x="104" y="0"/>
                    </a:lnTo>
                    <a:lnTo>
                      <a:pt x="89" y="7"/>
                    </a:lnTo>
                  </a:path>
                </a:pathLst>
              </a:custGeom>
              <a:solidFill>
                <a:srgbClr val="11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72" name="Freeform 304"/>
              <p:cNvSpPr>
                <a:spLocks/>
              </p:cNvSpPr>
              <p:nvPr/>
            </p:nvSpPr>
            <p:spPr bwMode="auto">
              <a:xfrm>
                <a:off x="1298" y="2117"/>
                <a:ext cx="172" cy="115"/>
              </a:xfrm>
              <a:custGeom>
                <a:avLst/>
                <a:gdLst>
                  <a:gd name="T0" fmla="*/ 93 w 172"/>
                  <a:gd name="T1" fmla="*/ 7 h 115"/>
                  <a:gd name="T2" fmla="*/ 128 w 172"/>
                  <a:gd name="T3" fmla="*/ 18 h 115"/>
                  <a:gd name="T4" fmla="*/ 154 w 172"/>
                  <a:gd name="T5" fmla="*/ 36 h 115"/>
                  <a:gd name="T6" fmla="*/ 169 w 172"/>
                  <a:gd name="T7" fmla="*/ 57 h 115"/>
                  <a:gd name="T8" fmla="*/ 171 w 172"/>
                  <a:gd name="T9" fmla="*/ 79 h 115"/>
                  <a:gd name="T10" fmla="*/ 161 w 172"/>
                  <a:gd name="T11" fmla="*/ 98 h 115"/>
                  <a:gd name="T12" fmla="*/ 139 w 172"/>
                  <a:gd name="T13" fmla="*/ 112 h 115"/>
                  <a:gd name="T14" fmla="*/ 107 w 172"/>
                  <a:gd name="T15" fmla="*/ 114 h 115"/>
                  <a:gd name="T16" fmla="*/ 62 w 172"/>
                  <a:gd name="T17" fmla="*/ 102 h 115"/>
                  <a:gd name="T18" fmla="*/ 59 w 172"/>
                  <a:gd name="T19" fmla="*/ 96 h 115"/>
                  <a:gd name="T20" fmla="*/ 36 w 172"/>
                  <a:gd name="T21" fmla="*/ 79 h 115"/>
                  <a:gd name="T22" fmla="*/ 11 w 172"/>
                  <a:gd name="T23" fmla="*/ 63 h 115"/>
                  <a:gd name="T24" fmla="*/ 0 w 172"/>
                  <a:gd name="T25" fmla="*/ 55 h 115"/>
                  <a:gd name="T26" fmla="*/ 9 w 172"/>
                  <a:gd name="T27" fmla="*/ 26 h 115"/>
                  <a:gd name="T28" fmla="*/ 21 w 172"/>
                  <a:gd name="T29" fmla="*/ 11 h 115"/>
                  <a:gd name="T30" fmla="*/ 37 w 172"/>
                  <a:gd name="T31" fmla="*/ 7 h 115"/>
                  <a:gd name="T32" fmla="*/ 54 w 172"/>
                  <a:gd name="T33" fmla="*/ 7 h 115"/>
                  <a:gd name="T34" fmla="*/ 70 w 172"/>
                  <a:gd name="T35" fmla="*/ 12 h 115"/>
                  <a:gd name="T36" fmla="*/ 86 w 172"/>
                  <a:gd name="T37" fmla="*/ 16 h 115"/>
                  <a:gd name="T38" fmla="*/ 99 w 172"/>
                  <a:gd name="T39" fmla="*/ 12 h 115"/>
                  <a:gd name="T40" fmla="*/ 109 w 172"/>
                  <a:gd name="T41" fmla="*/ 0 h 11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2"/>
                  <a:gd name="T64" fmla="*/ 0 h 115"/>
                  <a:gd name="T65" fmla="*/ 172 w 172"/>
                  <a:gd name="T66" fmla="*/ 115 h 11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2" h="115">
                    <a:moveTo>
                      <a:pt x="93" y="7"/>
                    </a:moveTo>
                    <a:lnTo>
                      <a:pt x="128" y="18"/>
                    </a:lnTo>
                    <a:lnTo>
                      <a:pt x="154" y="36"/>
                    </a:lnTo>
                    <a:lnTo>
                      <a:pt x="169" y="57"/>
                    </a:lnTo>
                    <a:lnTo>
                      <a:pt x="171" y="79"/>
                    </a:lnTo>
                    <a:lnTo>
                      <a:pt x="161" y="98"/>
                    </a:lnTo>
                    <a:lnTo>
                      <a:pt x="139" y="112"/>
                    </a:lnTo>
                    <a:lnTo>
                      <a:pt x="107" y="114"/>
                    </a:lnTo>
                    <a:lnTo>
                      <a:pt x="62" y="102"/>
                    </a:lnTo>
                    <a:lnTo>
                      <a:pt x="59" y="96"/>
                    </a:lnTo>
                    <a:lnTo>
                      <a:pt x="36" y="79"/>
                    </a:lnTo>
                    <a:lnTo>
                      <a:pt x="11" y="63"/>
                    </a:lnTo>
                    <a:lnTo>
                      <a:pt x="0" y="55"/>
                    </a:lnTo>
                    <a:lnTo>
                      <a:pt x="9" y="26"/>
                    </a:lnTo>
                    <a:lnTo>
                      <a:pt x="21" y="11"/>
                    </a:lnTo>
                    <a:lnTo>
                      <a:pt x="37" y="7"/>
                    </a:lnTo>
                    <a:lnTo>
                      <a:pt x="54" y="7"/>
                    </a:lnTo>
                    <a:lnTo>
                      <a:pt x="70" y="12"/>
                    </a:lnTo>
                    <a:lnTo>
                      <a:pt x="86" y="16"/>
                    </a:lnTo>
                    <a:lnTo>
                      <a:pt x="99" y="12"/>
                    </a:lnTo>
                    <a:lnTo>
                      <a:pt x="109" y="0"/>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73" name="Freeform 305"/>
              <p:cNvSpPr>
                <a:spLocks/>
              </p:cNvSpPr>
              <p:nvPr/>
            </p:nvSpPr>
            <p:spPr bwMode="auto">
              <a:xfrm>
                <a:off x="1211" y="1959"/>
                <a:ext cx="154" cy="115"/>
              </a:xfrm>
              <a:custGeom>
                <a:avLst/>
                <a:gdLst>
                  <a:gd name="T0" fmla="*/ 44 w 154"/>
                  <a:gd name="T1" fmla="*/ 21 h 115"/>
                  <a:gd name="T2" fmla="*/ 77 w 154"/>
                  <a:gd name="T3" fmla="*/ 5 h 115"/>
                  <a:gd name="T4" fmla="*/ 106 w 154"/>
                  <a:gd name="T5" fmla="*/ 0 h 115"/>
                  <a:gd name="T6" fmla="*/ 131 w 154"/>
                  <a:gd name="T7" fmla="*/ 5 h 115"/>
                  <a:gd name="T8" fmla="*/ 147 w 154"/>
                  <a:gd name="T9" fmla="*/ 18 h 115"/>
                  <a:gd name="T10" fmla="*/ 153 w 154"/>
                  <a:gd name="T11" fmla="*/ 37 h 115"/>
                  <a:gd name="T12" fmla="*/ 147 w 154"/>
                  <a:gd name="T13" fmla="*/ 59 h 115"/>
                  <a:gd name="T14" fmla="*/ 126 w 154"/>
                  <a:gd name="T15" fmla="*/ 82 h 115"/>
                  <a:gd name="T16" fmla="*/ 88 w 154"/>
                  <a:gd name="T17" fmla="*/ 105 h 115"/>
                  <a:gd name="T18" fmla="*/ 89 w 154"/>
                  <a:gd name="T19" fmla="*/ 103 h 115"/>
                  <a:gd name="T20" fmla="*/ 83 w 154"/>
                  <a:gd name="T21" fmla="*/ 104 h 115"/>
                  <a:gd name="T22" fmla="*/ 71 w 154"/>
                  <a:gd name="T23" fmla="*/ 105 h 115"/>
                  <a:gd name="T24" fmla="*/ 57 w 154"/>
                  <a:gd name="T25" fmla="*/ 107 h 115"/>
                  <a:gd name="T26" fmla="*/ 28 w 154"/>
                  <a:gd name="T27" fmla="*/ 112 h 115"/>
                  <a:gd name="T28" fmla="*/ 14 w 154"/>
                  <a:gd name="T29" fmla="*/ 114 h 115"/>
                  <a:gd name="T30" fmla="*/ 0 w 154"/>
                  <a:gd name="T31" fmla="*/ 88 h 115"/>
                  <a:gd name="T32" fmla="*/ 0 w 154"/>
                  <a:gd name="T33" fmla="*/ 70 h 115"/>
                  <a:gd name="T34" fmla="*/ 7 w 154"/>
                  <a:gd name="T35" fmla="*/ 57 h 115"/>
                  <a:gd name="T36" fmla="*/ 20 w 154"/>
                  <a:gd name="T37" fmla="*/ 47 h 115"/>
                  <a:gd name="T38" fmla="*/ 34 w 154"/>
                  <a:gd name="T39" fmla="*/ 39 h 115"/>
                  <a:gd name="T40" fmla="*/ 45 w 154"/>
                  <a:gd name="T41" fmla="*/ 31 h 115"/>
                  <a:gd name="T42" fmla="*/ 52 w 154"/>
                  <a:gd name="T43" fmla="*/ 21 h 115"/>
                  <a:gd name="T44" fmla="*/ 50 w 154"/>
                  <a:gd name="T45" fmla="*/ 5 h 115"/>
                  <a:gd name="T46" fmla="*/ 44 w 154"/>
                  <a:gd name="T47" fmla="*/ 21 h 1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4"/>
                  <a:gd name="T73" fmla="*/ 0 h 115"/>
                  <a:gd name="T74" fmla="*/ 154 w 154"/>
                  <a:gd name="T75" fmla="*/ 115 h 1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4" h="115">
                    <a:moveTo>
                      <a:pt x="44" y="21"/>
                    </a:moveTo>
                    <a:lnTo>
                      <a:pt x="77" y="5"/>
                    </a:lnTo>
                    <a:lnTo>
                      <a:pt x="106" y="0"/>
                    </a:lnTo>
                    <a:lnTo>
                      <a:pt x="131" y="5"/>
                    </a:lnTo>
                    <a:lnTo>
                      <a:pt x="147" y="18"/>
                    </a:lnTo>
                    <a:lnTo>
                      <a:pt x="153" y="37"/>
                    </a:lnTo>
                    <a:lnTo>
                      <a:pt x="147" y="59"/>
                    </a:lnTo>
                    <a:lnTo>
                      <a:pt x="126" y="82"/>
                    </a:lnTo>
                    <a:lnTo>
                      <a:pt x="88" y="105"/>
                    </a:lnTo>
                    <a:lnTo>
                      <a:pt x="89" y="103"/>
                    </a:lnTo>
                    <a:lnTo>
                      <a:pt x="83" y="104"/>
                    </a:lnTo>
                    <a:lnTo>
                      <a:pt x="71" y="105"/>
                    </a:lnTo>
                    <a:lnTo>
                      <a:pt x="57" y="107"/>
                    </a:lnTo>
                    <a:lnTo>
                      <a:pt x="28" y="112"/>
                    </a:lnTo>
                    <a:lnTo>
                      <a:pt x="14" y="114"/>
                    </a:lnTo>
                    <a:lnTo>
                      <a:pt x="0" y="88"/>
                    </a:lnTo>
                    <a:lnTo>
                      <a:pt x="0" y="70"/>
                    </a:lnTo>
                    <a:lnTo>
                      <a:pt x="7" y="57"/>
                    </a:lnTo>
                    <a:lnTo>
                      <a:pt x="20" y="47"/>
                    </a:lnTo>
                    <a:lnTo>
                      <a:pt x="34" y="39"/>
                    </a:lnTo>
                    <a:lnTo>
                      <a:pt x="45" y="31"/>
                    </a:lnTo>
                    <a:lnTo>
                      <a:pt x="52" y="21"/>
                    </a:lnTo>
                    <a:lnTo>
                      <a:pt x="50" y="5"/>
                    </a:lnTo>
                    <a:lnTo>
                      <a:pt x="44" y="21"/>
                    </a:lnTo>
                  </a:path>
                </a:pathLst>
              </a:custGeom>
              <a:solidFill>
                <a:srgbClr val="11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74" name="Freeform 306"/>
              <p:cNvSpPr>
                <a:spLocks/>
              </p:cNvSpPr>
              <p:nvPr/>
            </p:nvSpPr>
            <p:spPr bwMode="auto">
              <a:xfrm>
                <a:off x="1211" y="1959"/>
                <a:ext cx="159" cy="121"/>
              </a:xfrm>
              <a:custGeom>
                <a:avLst/>
                <a:gdLst>
                  <a:gd name="T0" fmla="*/ 46 w 159"/>
                  <a:gd name="T1" fmla="*/ 22 h 121"/>
                  <a:gd name="T2" fmla="*/ 79 w 159"/>
                  <a:gd name="T3" fmla="*/ 5 h 121"/>
                  <a:gd name="T4" fmla="*/ 109 w 159"/>
                  <a:gd name="T5" fmla="*/ 0 h 121"/>
                  <a:gd name="T6" fmla="*/ 135 w 159"/>
                  <a:gd name="T7" fmla="*/ 5 h 121"/>
                  <a:gd name="T8" fmla="*/ 152 w 159"/>
                  <a:gd name="T9" fmla="*/ 19 h 121"/>
                  <a:gd name="T10" fmla="*/ 158 w 159"/>
                  <a:gd name="T11" fmla="*/ 39 h 121"/>
                  <a:gd name="T12" fmla="*/ 152 w 159"/>
                  <a:gd name="T13" fmla="*/ 62 h 121"/>
                  <a:gd name="T14" fmla="*/ 130 w 159"/>
                  <a:gd name="T15" fmla="*/ 86 h 121"/>
                  <a:gd name="T16" fmla="*/ 92 w 159"/>
                  <a:gd name="T17" fmla="*/ 110 h 121"/>
                  <a:gd name="T18" fmla="*/ 93 w 159"/>
                  <a:gd name="T19" fmla="*/ 108 h 121"/>
                  <a:gd name="T20" fmla="*/ 86 w 159"/>
                  <a:gd name="T21" fmla="*/ 109 h 121"/>
                  <a:gd name="T22" fmla="*/ 74 w 159"/>
                  <a:gd name="T23" fmla="*/ 110 h 121"/>
                  <a:gd name="T24" fmla="*/ 59 w 159"/>
                  <a:gd name="T25" fmla="*/ 113 h 121"/>
                  <a:gd name="T26" fmla="*/ 29 w 159"/>
                  <a:gd name="T27" fmla="*/ 118 h 121"/>
                  <a:gd name="T28" fmla="*/ 15 w 159"/>
                  <a:gd name="T29" fmla="*/ 120 h 121"/>
                  <a:gd name="T30" fmla="*/ 0 w 159"/>
                  <a:gd name="T31" fmla="*/ 92 h 121"/>
                  <a:gd name="T32" fmla="*/ 0 w 159"/>
                  <a:gd name="T33" fmla="*/ 74 h 121"/>
                  <a:gd name="T34" fmla="*/ 7 w 159"/>
                  <a:gd name="T35" fmla="*/ 60 h 121"/>
                  <a:gd name="T36" fmla="*/ 20 w 159"/>
                  <a:gd name="T37" fmla="*/ 50 h 121"/>
                  <a:gd name="T38" fmla="*/ 35 w 159"/>
                  <a:gd name="T39" fmla="*/ 41 h 121"/>
                  <a:gd name="T40" fmla="*/ 47 w 159"/>
                  <a:gd name="T41" fmla="*/ 33 h 121"/>
                  <a:gd name="T42" fmla="*/ 54 w 159"/>
                  <a:gd name="T43" fmla="*/ 22 h 121"/>
                  <a:gd name="T44" fmla="*/ 52 w 159"/>
                  <a:gd name="T45" fmla="*/ 5 h 1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9"/>
                  <a:gd name="T70" fmla="*/ 0 h 121"/>
                  <a:gd name="T71" fmla="*/ 159 w 159"/>
                  <a:gd name="T72" fmla="*/ 121 h 1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9" h="121">
                    <a:moveTo>
                      <a:pt x="46" y="22"/>
                    </a:moveTo>
                    <a:lnTo>
                      <a:pt x="79" y="5"/>
                    </a:lnTo>
                    <a:lnTo>
                      <a:pt x="109" y="0"/>
                    </a:lnTo>
                    <a:lnTo>
                      <a:pt x="135" y="5"/>
                    </a:lnTo>
                    <a:lnTo>
                      <a:pt x="152" y="19"/>
                    </a:lnTo>
                    <a:lnTo>
                      <a:pt x="158" y="39"/>
                    </a:lnTo>
                    <a:lnTo>
                      <a:pt x="152" y="62"/>
                    </a:lnTo>
                    <a:lnTo>
                      <a:pt x="130" y="86"/>
                    </a:lnTo>
                    <a:lnTo>
                      <a:pt x="92" y="110"/>
                    </a:lnTo>
                    <a:lnTo>
                      <a:pt x="93" y="108"/>
                    </a:lnTo>
                    <a:lnTo>
                      <a:pt x="86" y="109"/>
                    </a:lnTo>
                    <a:lnTo>
                      <a:pt x="74" y="110"/>
                    </a:lnTo>
                    <a:lnTo>
                      <a:pt x="59" y="113"/>
                    </a:lnTo>
                    <a:lnTo>
                      <a:pt x="29" y="118"/>
                    </a:lnTo>
                    <a:lnTo>
                      <a:pt x="15" y="120"/>
                    </a:lnTo>
                    <a:lnTo>
                      <a:pt x="0" y="92"/>
                    </a:lnTo>
                    <a:lnTo>
                      <a:pt x="0" y="74"/>
                    </a:lnTo>
                    <a:lnTo>
                      <a:pt x="7" y="60"/>
                    </a:lnTo>
                    <a:lnTo>
                      <a:pt x="20" y="50"/>
                    </a:lnTo>
                    <a:lnTo>
                      <a:pt x="35" y="41"/>
                    </a:lnTo>
                    <a:lnTo>
                      <a:pt x="47" y="33"/>
                    </a:lnTo>
                    <a:lnTo>
                      <a:pt x="54" y="22"/>
                    </a:lnTo>
                    <a:lnTo>
                      <a:pt x="52" y="5"/>
                    </a:lnTo>
                  </a:path>
                </a:pathLst>
              </a:custGeom>
              <a:noFill/>
              <a:ln w="12700" cap="rnd">
                <a:solidFill>
                  <a:srgbClr val="FFFF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75" name="Freeform 307"/>
              <p:cNvSpPr>
                <a:spLocks/>
              </p:cNvSpPr>
              <p:nvPr/>
            </p:nvSpPr>
            <p:spPr bwMode="auto">
              <a:xfrm>
                <a:off x="782" y="1335"/>
                <a:ext cx="31" cy="77"/>
              </a:xfrm>
              <a:custGeom>
                <a:avLst/>
                <a:gdLst>
                  <a:gd name="T0" fmla="*/ 20 w 31"/>
                  <a:gd name="T1" fmla="*/ 76 h 77"/>
                  <a:gd name="T2" fmla="*/ 29 w 31"/>
                  <a:gd name="T3" fmla="*/ 65 h 77"/>
                  <a:gd name="T4" fmla="*/ 30 w 31"/>
                  <a:gd name="T5" fmla="*/ 53 h 77"/>
                  <a:gd name="T6" fmla="*/ 20 w 31"/>
                  <a:gd name="T7" fmla="*/ 45 h 77"/>
                  <a:gd name="T8" fmla="*/ 13 w 31"/>
                  <a:gd name="T9" fmla="*/ 41 h 77"/>
                  <a:gd name="T10" fmla="*/ 15 w 31"/>
                  <a:gd name="T11" fmla="*/ 28 h 77"/>
                  <a:gd name="T12" fmla="*/ 19 w 31"/>
                  <a:gd name="T13" fmla="*/ 15 h 77"/>
                  <a:gd name="T14" fmla="*/ 15 w 31"/>
                  <a:gd name="T15" fmla="*/ 6 h 77"/>
                  <a:gd name="T16" fmla="*/ 0 w 31"/>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77"/>
                  <a:gd name="T29" fmla="*/ 31 w 31"/>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77">
                    <a:moveTo>
                      <a:pt x="20" y="76"/>
                    </a:moveTo>
                    <a:lnTo>
                      <a:pt x="29" y="65"/>
                    </a:lnTo>
                    <a:lnTo>
                      <a:pt x="30" y="53"/>
                    </a:lnTo>
                    <a:lnTo>
                      <a:pt x="20" y="45"/>
                    </a:lnTo>
                    <a:lnTo>
                      <a:pt x="13" y="41"/>
                    </a:lnTo>
                    <a:lnTo>
                      <a:pt x="15" y="28"/>
                    </a:lnTo>
                    <a:lnTo>
                      <a:pt x="19" y="15"/>
                    </a:lnTo>
                    <a:lnTo>
                      <a:pt x="15" y="6"/>
                    </a:lnTo>
                    <a:lnTo>
                      <a:pt x="0"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76" name="Freeform 308"/>
              <p:cNvSpPr>
                <a:spLocks/>
              </p:cNvSpPr>
              <p:nvPr/>
            </p:nvSpPr>
            <p:spPr bwMode="auto">
              <a:xfrm>
                <a:off x="721" y="1336"/>
                <a:ext cx="19" cy="92"/>
              </a:xfrm>
              <a:custGeom>
                <a:avLst/>
                <a:gdLst>
                  <a:gd name="T0" fmla="*/ 17 w 19"/>
                  <a:gd name="T1" fmla="*/ 91 h 92"/>
                  <a:gd name="T2" fmla="*/ 18 w 19"/>
                  <a:gd name="T3" fmla="*/ 66 h 92"/>
                  <a:gd name="T4" fmla="*/ 8 w 19"/>
                  <a:gd name="T5" fmla="*/ 45 h 92"/>
                  <a:gd name="T6" fmla="*/ 0 w 19"/>
                  <a:gd name="T7" fmla="*/ 23 h 92"/>
                  <a:gd name="T8" fmla="*/ 0 w 19"/>
                  <a:gd name="T9" fmla="*/ 0 h 92"/>
                  <a:gd name="T10" fmla="*/ 0 60000 65536"/>
                  <a:gd name="T11" fmla="*/ 0 60000 65536"/>
                  <a:gd name="T12" fmla="*/ 0 60000 65536"/>
                  <a:gd name="T13" fmla="*/ 0 60000 65536"/>
                  <a:gd name="T14" fmla="*/ 0 60000 65536"/>
                  <a:gd name="T15" fmla="*/ 0 w 19"/>
                  <a:gd name="T16" fmla="*/ 0 h 92"/>
                  <a:gd name="T17" fmla="*/ 19 w 19"/>
                  <a:gd name="T18" fmla="*/ 92 h 92"/>
                </a:gdLst>
                <a:ahLst/>
                <a:cxnLst>
                  <a:cxn ang="T10">
                    <a:pos x="T0" y="T1"/>
                  </a:cxn>
                  <a:cxn ang="T11">
                    <a:pos x="T2" y="T3"/>
                  </a:cxn>
                  <a:cxn ang="T12">
                    <a:pos x="T4" y="T5"/>
                  </a:cxn>
                  <a:cxn ang="T13">
                    <a:pos x="T6" y="T7"/>
                  </a:cxn>
                  <a:cxn ang="T14">
                    <a:pos x="T8" y="T9"/>
                  </a:cxn>
                </a:cxnLst>
                <a:rect l="T15" t="T16" r="T17" b="T18"/>
                <a:pathLst>
                  <a:path w="19" h="92">
                    <a:moveTo>
                      <a:pt x="17" y="91"/>
                    </a:moveTo>
                    <a:lnTo>
                      <a:pt x="18" y="66"/>
                    </a:lnTo>
                    <a:lnTo>
                      <a:pt x="8" y="45"/>
                    </a:lnTo>
                    <a:lnTo>
                      <a:pt x="0" y="23"/>
                    </a:lnTo>
                    <a:lnTo>
                      <a:pt x="0"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77" name="Freeform 309"/>
              <p:cNvSpPr>
                <a:spLocks/>
              </p:cNvSpPr>
              <p:nvPr/>
            </p:nvSpPr>
            <p:spPr bwMode="auto">
              <a:xfrm>
                <a:off x="741" y="1332"/>
                <a:ext cx="35" cy="85"/>
              </a:xfrm>
              <a:custGeom>
                <a:avLst/>
                <a:gdLst>
                  <a:gd name="T0" fmla="*/ 34 w 35"/>
                  <a:gd name="T1" fmla="*/ 84 h 85"/>
                  <a:gd name="T2" fmla="*/ 33 w 35"/>
                  <a:gd name="T3" fmla="*/ 67 h 85"/>
                  <a:gd name="T4" fmla="*/ 26 w 35"/>
                  <a:gd name="T5" fmla="*/ 57 h 85"/>
                  <a:gd name="T6" fmla="*/ 20 w 35"/>
                  <a:gd name="T7" fmla="*/ 47 h 85"/>
                  <a:gd name="T8" fmla="*/ 28 w 35"/>
                  <a:gd name="T9" fmla="*/ 33 h 85"/>
                  <a:gd name="T10" fmla="*/ 33 w 35"/>
                  <a:gd name="T11" fmla="*/ 26 h 85"/>
                  <a:gd name="T12" fmla="*/ 29 w 35"/>
                  <a:gd name="T13" fmla="*/ 22 h 85"/>
                  <a:gd name="T14" fmla="*/ 22 w 35"/>
                  <a:gd name="T15" fmla="*/ 21 h 85"/>
                  <a:gd name="T16" fmla="*/ 12 w 35"/>
                  <a:gd name="T17" fmla="*/ 21 h 85"/>
                  <a:gd name="T18" fmla="*/ 4 w 35"/>
                  <a:gd name="T19" fmla="*/ 21 h 85"/>
                  <a:gd name="T20" fmla="*/ 0 w 35"/>
                  <a:gd name="T21" fmla="*/ 17 h 85"/>
                  <a:gd name="T22" fmla="*/ 0 w 35"/>
                  <a:gd name="T23" fmla="*/ 10 h 85"/>
                  <a:gd name="T24" fmla="*/ 11 w 35"/>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85"/>
                  <a:gd name="T41" fmla="*/ 35 w 35"/>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85">
                    <a:moveTo>
                      <a:pt x="34" y="84"/>
                    </a:moveTo>
                    <a:lnTo>
                      <a:pt x="33" y="67"/>
                    </a:lnTo>
                    <a:lnTo>
                      <a:pt x="26" y="57"/>
                    </a:lnTo>
                    <a:lnTo>
                      <a:pt x="20" y="47"/>
                    </a:lnTo>
                    <a:lnTo>
                      <a:pt x="28" y="33"/>
                    </a:lnTo>
                    <a:lnTo>
                      <a:pt x="33" y="26"/>
                    </a:lnTo>
                    <a:lnTo>
                      <a:pt x="29" y="22"/>
                    </a:lnTo>
                    <a:lnTo>
                      <a:pt x="22" y="21"/>
                    </a:lnTo>
                    <a:lnTo>
                      <a:pt x="12" y="21"/>
                    </a:lnTo>
                    <a:lnTo>
                      <a:pt x="4" y="21"/>
                    </a:lnTo>
                    <a:lnTo>
                      <a:pt x="0" y="17"/>
                    </a:lnTo>
                    <a:lnTo>
                      <a:pt x="0" y="10"/>
                    </a:lnTo>
                    <a:lnTo>
                      <a:pt x="11"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78" name="Freeform 310"/>
              <p:cNvSpPr>
                <a:spLocks/>
              </p:cNvSpPr>
              <p:nvPr/>
            </p:nvSpPr>
            <p:spPr bwMode="auto">
              <a:xfrm>
                <a:off x="917" y="1298"/>
                <a:ext cx="34" cy="81"/>
              </a:xfrm>
              <a:custGeom>
                <a:avLst/>
                <a:gdLst>
                  <a:gd name="T0" fmla="*/ 18 w 34"/>
                  <a:gd name="T1" fmla="*/ 80 h 81"/>
                  <a:gd name="T2" fmla="*/ 32 w 34"/>
                  <a:gd name="T3" fmla="*/ 64 h 81"/>
                  <a:gd name="T4" fmla="*/ 33 w 34"/>
                  <a:gd name="T5" fmla="*/ 53 h 81"/>
                  <a:gd name="T6" fmla="*/ 26 w 34"/>
                  <a:gd name="T7" fmla="*/ 44 h 81"/>
                  <a:gd name="T8" fmla="*/ 16 w 34"/>
                  <a:gd name="T9" fmla="*/ 34 h 81"/>
                  <a:gd name="T10" fmla="*/ 6 w 34"/>
                  <a:gd name="T11" fmla="*/ 27 h 81"/>
                  <a:gd name="T12" fmla="*/ 0 w 34"/>
                  <a:gd name="T13" fmla="*/ 19 h 81"/>
                  <a:gd name="T14" fmla="*/ 3 w 34"/>
                  <a:gd name="T15" fmla="*/ 10 h 81"/>
                  <a:gd name="T16" fmla="*/ 17 w 34"/>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81"/>
                  <a:gd name="T29" fmla="*/ 34 w 34"/>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81">
                    <a:moveTo>
                      <a:pt x="18" y="80"/>
                    </a:moveTo>
                    <a:lnTo>
                      <a:pt x="32" y="64"/>
                    </a:lnTo>
                    <a:lnTo>
                      <a:pt x="33" y="53"/>
                    </a:lnTo>
                    <a:lnTo>
                      <a:pt x="26" y="44"/>
                    </a:lnTo>
                    <a:lnTo>
                      <a:pt x="16" y="34"/>
                    </a:lnTo>
                    <a:lnTo>
                      <a:pt x="6" y="27"/>
                    </a:lnTo>
                    <a:lnTo>
                      <a:pt x="0" y="19"/>
                    </a:lnTo>
                    <a:lnTo>
                      <a:pt x="3" y="10"/>
                    </a:lnTo>
                    <a:lnTo>
                      <a:pt x="17"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79" name="Freeform 311"/>
              <p:cNvSpPr>
                <a:spLocks/>
              </p:cNvSpPr>
              <p:nvPr/>
            </p:nvSpPr>
            <p:spPr bwMode="auto">
              <a:xfrm>
                <a:off x="889" y="1297"/>
                <a:ext cx="18" cy="93"/>
              </a:xfrm>
              <a:custGeom>
                <a:avLst/>
                <a:gdLst>
                  <a:gd name="T0" fmla="*/ 17 w 18"/>
                  <a:gd name="T1" fmla="*/ 92 h 93"/>
                  <a:gd name="T2" fmla="*/ 17 w 18"/>
                  <a:gd name="T3" fmla="*/ 66 h 93"/>
                  <a:gd name="T4" fmla="*/ 9 w 18"/>
                  <a:gd name="T5" fmla="*/ 46 h 93"/>
                  <a:gd name="T6" fmla="*/ 0 w 18"/>
                  <a:gd name="T7" fmla="*/ 23 h 93"/>
                  <a:gd name="T8" fmla="*/ 0 w 18"/>
                  <a:gd name="T9" fmla="*/ 0 h 93"/>
                  <a:gd name="T10" fmla="*/ 0 60000 65536"/>
                  <a:gd name="T11" fmla="*/ 0 60000 65536"/>
                  <a:gd name="T12" fmla="*/ 0 60000 65536"/>
                  <a:gd name="T13" fmla="*/ 0 60000 65536"/>
                  <a:gd name="T14" fmla="*/ 0 60000 65536"/>
                  <a:gd name="T15" fmla="*/ 0 w 18"/>
                  <a:gd name="T16" fmla="*/ 0 h 93"/>
                  <a:gd name="T17" fmla="*/ 18 w 18"/>
                  <a:gd name="T18" fmla="*/ 93 h 93"/>
                </a:gdLst>
                <a:ahLst/>
                <a:cxnLst>
                  <a:cxn ang="T10">
                    <a:pos x="T0" y="T1"/>
                  </a:cxn>
                  <a:cxn ang="T11">
                    <a:pos x="T2" y="T3"/>
                  </a:cxn>
                  <a:cxn ang="T12">
                    <a:pos x="T4" y="T5"/>
                  </a:cxn>
                  <a:cxn ang="T13">
                    <a:pos x="T6" y="T7"/>
                  </a:cxn>
                  <a:cxn ang="T14">
                    <a:pos x="T8" y="T9"/>
                  </a:cxn>
                </a:cxnLst>
                <a:rect l="T15" t="T16" r="T17" b="T18"/>
                <a:pathLst>
                  <a:path w="18" h="93">
                    <a:moveTo>
                      <a:pt x="17" y="92"/>
                    </a:moveTo>
                    <a:lnTo>
                      <a:pt x="17" y="66"/>
                    </a:lnTo>
                    <a:lnTo>
                      <a:pt x="9" y="46"/>
                    </a:lnTo>
                    <a:lnTo>
                      <a:pt x="0" y="23"/>
                    </a:lnTo>
                    <a:lnTo>
                      <a:pt x="0"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80" name="Freeform 312"/>
              <p:cNvSpPr>
                <a:spLocks/>
              </p:cNvSpPr>
              <p:nvPr/>
            </p:nvSpPr>
            <p:spPr bwMode="auto">
              <a:xfrm>
                <a:off x="846" y="1317"/>
                <a:ext cx="33" cy="81"/>
              </a:xfrm>
              <a:custGeom>
                <a:avLst/>
                <a:gdLst>
                  <a:gd name="T0" fmla="*/ 18 w 33"/>
                  <a:gd name="T1" fmla="*/ 80 h 81"/>
                  <a:gd name="T2" fmla="*/ 31 w 33"/>
                  <a:gd name="T3" fmla="*/ 64 h 81"/>
                  <a:gd name="T4" fmla="*/ 32 w 33"/>
                  <a:gd name="T5" fmla="*/ 53 h 81"/>
                  <a:gd name="T6" fmla="*/ 26 w 33"/>
                  <a:gd name="T7" fmla="*/ 45 h 81"/>
                  <a:gd name="T8" fmla="*/ 15 w 33"/>
                  <a:gd name="T9" fmla="*/ 34 h 81"/>
                  <a:gd name="T10" fmla="*/ 5 w 33"/>
                  <a:gd name="T11" fmla="*/ 28 h 81"/>
                  <a:gd name="T12" fmla="*/ 0 w 33"/>
                  <a:gd name="T13" fmla="*/ 19 h 81"/>
                  <a:gd name="T14" fmla="*/ 2 w 33"/>
                  <a:gd name="T15" fmla="*/ 10 h 81"/>
                  <a:gd name="T16" fmla="*/ 17 w 33"/>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81"/>
                  <a:gd name="T29" fmla="*/ 33 w 33"/>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81">
                    <a:moveTo>
                      <a:pt x="18" y="80"/>
                    </a:moveTo>
                    <a:lnTo>
                      <a:pt x="31" y="64"/>
                    </a:lnTo>
                    <a:lnTo>
                      <a:pt x="32" y="53"/>
                    </a:lnTo>
                    <a:lnTo>
                      <a:pt x="26" y="45"/>
                    </a:lnTo>
                    <a:lnTo>
                      <a:pt x="15" y="34"/>
                    </a:lnTo>
                    <a:lnTo>
                      <a:pt x="5" y="28"/>
                    </a:lnTo>
                    <a:lnTo>
                      <a:pt x="0" y="19"/>
                    </a:lnTo>
                    <a:lnTo>
                      <a:pt x="2" y="10"/>
                    </a:lnTo>
                    <a:lnTo>
                      <a:pt x="17"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81" name="Freeform 313"/>
              <p:cNvSpPr>
                <a:spLocks/>
              </p:cNvSpPr>
              <p:nvPr/>
            </p:nvSpPr>
            <p:spPr bwMode="auto">
              <a:xfrm>
                <a:off x="1052" y="1281"/>
                <a:ext cx="32" cy="78"/>
              </a:xfrm>
              <a:custGeom>
                <a:avLst/>
                <a:gdLst>
                  <a:gd name="T0" fmla="*/ 20 w 32"/>
                  <a:gd name="T1" fmla="*/ 77 h 78"/>
                  <a:gd name="T2" fmla="*/ 29 w 32"/>
                  <a:gd name="T3" fmla="*/ 67 h 78"/>
                  <a:gd name="T4" fmla="*/ 31 w 32"/>
                  <a:gd name="T5" fmla="*/ 55 h 78"/>
                  <a:gd name="T6" fmla="*/ 21 w 32"/>
                  <a:gd name="T7" fmla="*/ 47 h 78"/>
                  <a:gd name="T8" fmla="*/ 14 w 32"/>
                  <a:gd name="T9" fmla="*/ 40 h 78"/>
                  <a:gd name="T10" fmla="*/ 16 w 32"/>
                  <a:gd name="T11" fmla="*/ 28 h 78"/>
                  <a:gd name="T12" fmla="*/ 19 w 32"/>
                  <a:gd name="T13" fmla="*/ 16 h 78"/>
                  <a:gd name="T14" fmla="*/ 16 w 32"/>
                  <a:gd name="T15" fmla="*/ 5 h 78"/>
                  <a:gd name="T16" fmla="*/ 0 w 32"/>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0" y="77"/>
                    </a:moveTo>
                    <a:lnTo>
                      <a:pt x="29" y="67"/>
                    </a:lnTo>
                    <a:lnTo>
                      <a:pt x="31" y="55"/>
                    </a:lnTo>
                    <a:lnTo>
                      <a:pt x="21" y="47"/>
                    </a:lnTo>
                    <a:lnTo>
                      <a:pt x="14" y="40"/>
                    </a:lnTo>
                    <a:lnTo>
                      <a:pt x="16" y="28"/>
                    </a:lnTo>
                    <a:lnTo>
                      <a:pt x="19" y="16"/>
                    </a:lnTo>
                    <a:lnTo>
                      <a:pt x="16" y="5"/>
                    </a:lnTo>
                    <a:lnTo>
                      <a:pt x="0"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82" name="Freeform 314"/>
              <p:cNvSpPr>
                <a:spLocks/>
              </p:cNvSpPr>
              <p:nvPr/>
            </p:nvSpPr>
            <p:spPr bwMode="auto">
              <a:xfrm>
                <a:off x="992" y="1281"/>
                <a:ext cx="19" cy="94"/>
              </a:xfrm>
              <a:custGeom>
                <a:avLst/>
                <a:gdLst>
                  <a:gd name="T0" fmla="*/ 18 w 19"/>
                  <a:gd name="T1" fmla="*/ 93 h 94"/>
                  <a:gd name="T2" fmla="*/ 18 w 19"/>
                  <a:gd name="T3" fmla="*/ 67 h 94"/>
                  <a:gd name="T4" fmla="*/ 9 w 19"/>
                  <a:gd name="T5" fmla="*/ 45 h 94"/>
                  <a:gd name="T6" fmla="*/ 0 w 19"/>
                  <a:gd name="T7" fmla="*/ 23 h 94"/>
                  <a:gd name="T8" fmla="*/ 0 w 19"/>
                  <a:gd name="T9" fmla="*/ 0 h 94"/>
                  <a:gd name="T10" fmla="*/ 0 60000 65536"/>
                  <a:gd name="T11" fmla="*/ 0 60000 65536"/>
                  <a:gd name="T12" fmla="*/ 0 60000 65536"/>
                  <a:gd name="T13" fmla="*/ 0 60000 65536"/>
                  <a:gd name="T14" fmla="*/ 0 60000 65536"/>
                  <a:gd name="T15" fmla="*/ 0 w 19"/>
                  <a:gd name="T16" fmla="*/ 0 h 94"/>
                  <a:gd name="T17" fmla="*/ 19 w 19"/>
                  <a:gd name="T18" fmla="*/ 94 h 94"/>
                </a:gdLst>
                <a:ahLst/>
                <a:cxnLst>
                  <a:cxn ang="T10">
                    <a:pos x="T0" y="T1"/>
                  </a:cxn>
                  <a:cxn ang="T11">
                    <a:pos x="T2" y="T3"/>
                  </a:cxn>
                  <a:cxn ang="T12">
                    <a:pos x="T4" y="T5"/>
                  </a:cxn>
                  <a:cxn ang="T13">
                    <a:pos x="T6" y="T7"/>
                  </a:cxn>
                  <a:cxn ang="T14">
                    <a:pos x="T8" y="T9"/>
                  </a:cxn>
                </a:cxnLst>
                <a:rect l="T15" t="T16" r="T17" b="T18"/>
                <a:pathLst>
                  <a:path w="19" h="94">
                    <a:moveTo>
                      <a:pt x="18" y="93"/>
                    </a:moveTo>
                    <a:lnTo>
                      <a:pt x="18" y="67"/>
                    </a:lnTo>
                    <a:lnTo>
                      <a:pt x="9" y="45"/>
                    </a:lnTo>
                    <a:lnTo>
                      <a:pt x="0" y="23"/>
                    </a:lnTo>
                    <a:lnTo>
                      <a:pt x="0"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83" name="Freeform 315"/>
              <p:cNvSpPr>
                <a:spLocks/>
              </p:cNvSpPr>
              <p:nvPr/>
            </p:nvSpPr>
            <p:spPr bwMode="auto">
              <a:xfrm>
                <a:off x="1012" y="1279"/>
                <a:ext cx="35" cy="83"/>
              </a:xfrm>
              <a:custGeom>
                <a:avLst/>
                <a:gdLst>
                  <a:gd name="T0" fmla="*/ 34 w 35"/>
                  <a:gd name="T1" fmla="*/ 82 h 83"/>
                  <a:gd name="T2" fmla="*/ 33 w 35"/>
                  <a:gd name="T3" fmla="*/ 65 h 83"/>
                  <a:gd name="T4" fmla="*/ 25 w 35"/>
                  <a:gd name="T5" fmla="*/ 54 h 83"/>
                  <a:gd name="T6" fmla="*/ 20 w 35"/>
                  <a:gd name="T7" fmla="*/ 45 h 83"/>
                  <a:gd name="T8" fmla="*/ 28 w 35"/>
                  <a:gd name="T9" fmla="*/ 33 h 83"/>
                  <a:gd name="T10" fmla="*/ 32 w 35"/>
                  <a:gd name="T11" fmla="*/ 25 h 83"/>
                  <a:gd name="T12" fmla="*/ 29 w 35"/>
                  <a:gd name="T13" fmla="*/ 22 h 83"/>
                  <a:gd name="T14" fmla="*/ 22 w 35"/>
                  <a:gd name="T15" fmla="*/ 22 h 83"/>
                  <a:gd name="T16" fmla="*/ 13 w 35"/>
                  <a:gd name="T17" fmla="*/ 21 h 83"/>
                  <a:gd name="T18" fmla="*/ 5 w 35"/>
                  <a:gd name="T19" fmla="*/ 21 h 83"/>
                  <a:gd name="T20" fmla="*/ 0 w 35"/>
                  <a:gd name="T21" fmla="*/ 17 h 83"/>
                  <a:gd name="T22" fmla="*/ 1 w 35"/>
                  <a:gd name="T23" fmla="*/ 11 h 83"/>
                  <a:gd name="T24" fmla="*/ 11 w 35"/>
                  <a:gd name="T25" fmla="*/ 0 h 8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83"/>
                  <a:gd name="T41" fmla="*/ 35 w 35"/>
                  <a:gd name="T42" fmla="*/ 83 h 8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83">
                    <a:moveTo>
                      <a:pt x="34" y="82"/>
                    </a:moveTo>
                    <a:lnTo>
                      <a:pt x="33" y="65"/>
                    </a:lnTo>
                    <a:lnTo>
                      <a:pt x="25" y="54"/>
                    </a:lnTo>
                    <a:lnTo>
                      <a:pt x="20" y="45"/>
                    </a:lnTo>
                    <a:lnTo>
                      <a:pt x="28" y="33"/>
                    </a:lnTo>
                    <a:lnTo>
                      <a:pt x="32" y="25"/>
                    </a:lnTo>
                    <a:lnTo>
                      <a:pt x="29" y="22"/>
                    </a:lnTo>
                    <a:lnTo>
                      <a:pt x="22" y="22"/>
                    </a:lnTo>
                    <a:lnTo>
                      <a:pt x="13" y="21"/>
                    </a:lnTo>
                    <a:lnTo>
                      <a:pt x="5" y="21"/>
                    </a:lnTo>
                    <a:lnTo>
                      <a:pt x="0" y="17"/>
                    </a:lnTo>
                    <a:lnTo>
                      <a:pt x="1" y="11"/>
                    </a:lnTo>
                    <a:lnTo>
                      <a:pt x="11"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84" name="Freeform 316"/>
              <p:cNvSpPr>
                <a:spLocks/>
              </p:cNvSpPr>
              <p:nvPr/>
            </p:nvSpPr>
            <p:spPr bwMode="auto">
              <a:xfrm>
                <a:off x="1413" y="1202"/>
                <a:ext cx="33" cy="82"/>
              </a:xfrm>
              <a:custGeom>
                <a:avLst/>
                <a:gdLst>
                  <a:gd name="T0" fmla="*/ 18 w 33"/>
                  <a:gd name="T1" fmla="*/ 81 h 82"/>
                  <a:gd name="T2" fmla="*/ 31 w 33"/>
                  <a:gd name="T3" fmla="*/ 66 h 82"/>
                  <a:gd name="T4" fmla="*/ 32 w 33"/>
                  <a:gd name="T5" fmla="*/ 54 h 82"/>
                  <a:gd name="T6" fmla="*/ 25 w 33"/>
                  <a:gd name="T7" fmla="*/ 44 h 82"/>
                  <a:gd name="T8" fmla="*/ 15 w 33"/>
                  <a:gd name="T9" fmla="*/ 35 h 82"/>
                  <a:gd name="T10" fmla="*/ 6 w 33"/>
                  <a:gd name="T11" fmla="*/ 26 h 82"/>
                  <a:gd name="T12" fmla="*/ 0 w 33"/>
                  <a:gd name="T13" fmla="*/ 20 h 82"/>
                  <a:gd name="T14" fmla="*/ 2 w 33"/>
                  <a:gd name="T15" fmla="*/ 10 h 82"/>
                  <a:gd name="T16" fmla="*/ 17 w 33"/>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82"/>
                  <a:gd name="T29" fmla="*/ 33 w 33"/>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82">
                    <a:moveTo>
                      <a:pt x="18" y="81"/>
                    </a:moveTo>
                    <a:lnTo>
                      <a:pt x="31" y="66"/>
                    </a:lnTo>
                    <a:lnTo>
                      <a:pt x="32" y="54"/>
                    </a:lnTo>
                    <a:lnTo>
                      <a:pt x="25" y="44"/>
                    </a:lnTo>
                    <a:lnTo>
                      <a:pt x="15" y="35"/>
                    </a:lnTo>
                    <a:lnTo>
                      <a:pt x="6" y="26"/>
                    </a:lnTo>
                    <a:lnTo>
                      <a:pt x="0" y="20"/>
                    </a:lnTo>
                    <a:lnTo>
                      <a:pt x="2" y="10"/>
                    </a:lnTo>
                    <a:lnTo>
                      <a:pt x="17"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85" name="Freeform 317"/>
              <p:cNvSpPr>
                <a:spLocks/>
              </p:cNvSpPr>
              <p:nvPr/>
            </p:nvSpPr>
            <p:spPr bwMode="auto">
              <a:xfrm>
                <a:off x="1384" y="1201"/>
                <a:ext cx="20" cy="95"/>
              </a:xfrm>
              <a:custGeom>
                <a:avLst/>
                <a:gdLst>
                  <a:gd name="T0" fmla="*/ 19 w 20"/>
                  <a:gd name="T1" fmla="*/ 94 h 95"/>
                  <a:gd name="T2" fmla="*/ 19 w 20"/>
                  <a:gd name="T3" fmla="*/ 69 h 95"/>
                  <a:gd name="T4" fmla="*/ 10 w 20"/>
                  <a:gd name="T5" fmla="*/ 46 h 95"/>
                  <a:gd name="T6" fmla="*/ 0 w 20"/>
                  <a:gd name="T7" fmla="*/ 24 h 95"/>
                  <a:gd name="T8" fmla="*/ 0 w 20"/>
                  <a:gd name="T9" fmla="*/ 0 h 95"/>
                  <a:gd name="T10" fmla="*/ 0 60000 65536"/>
                  <a:gd name="T11" fmla="*/ 0 60000 65536"/>
                  <a:gd name="T12" fmla="*/ 0 60000 65536"/>
                  <a:gd name="T13" fmla="*/ 0 60000 65536"/>
                  <a:gd name="T14" fmla="*/ 0 60000 65536"/>
                  <a:gd name="T15" fmla="*/ 0 w 20"/>
                  <a:gd name="T16" fmla="*/ 0 h 95"/>
                  <a:gd name="T17" fmla="*/ 20 w 20"/>
                  <a:gd name="T18" fmla="*/ 95 h 95"/>
                </a:gdLst>
                <a:ahLst/>
                <a:cxnLst>
                  <a:cxn ang="T10">
                    <a:pos x="T0" y="T1"/>
                  </a:cxn>
                  <a:cxn ang="T11">
                    <a:pos x="T2" y="T3"/>
                  </a:cxn>
                  <a:cxn ang="T12">
                    <a:pos x="T4" y="T5"/>
                  </a:cxn>
                  <a:cxn ang="T13">
                    <a:pos x="T6" y="T7"/>
                  </a:cxn>
                  <a:cxn ang="T14">
                    <a:pos x="T8" y="T9"/>
                  </a:cxn>
                </a:cxnLst>
                <a:rect l="T15" t="T16" r="T17" b="T18"/>
                <a:pathLst>
                  <a:path w="20" h="95">
                    <a:moveTo>
                      <a:pt x="19" y="94"/>
                    </a:moveTo>
                    <a:lnTo>
                      <a:pt x="19" y="69"/>
                    </a:lnTo>
                    <a:lnTo>
                      <a:pt x="10" y="46"/>
                    </a:lnTo>
                    <a:lnTo>
                      <a:pt x="0" y="24"/>
                    </a:lnTo>
                    <a:lnTo>
                      <a:pt x="0"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86" name="Freeform 318"/>
              <p:cNvSpPr>
                <a:spLocks/>
              </p:cNvSpPr>
              <p:nvPr/>
            </p:nvSpPr>
            <p:spPr bwMode="auto">
              <a:xfrm>
                <a:off x="1339" y="1222"/>
                <a:ext cx="35" cy="82"/>
              </a:xfrm>
              <a:custGeom>
                <a:avLst/>
                <a:gdLst>
                  <a:gd name="T0" fmla="*/ 19 w 35"/>
                  <a:gd name="T1" fmla="*/ 81 h 82"/>
                  <a:gd name="T2" fmla="*/ 33 w 35"/>
                  <a:gd name="T3" fmla="*/ 65 h 82"/>
                  <a:gd name="T4" fmla="*/ 34 w 35"/>
                  <a:gd name="T5" fmla="*/ 53 h 82"/>
                  <a:gd name="T6" fmla="*/ 27 w 35"/>
                  <a:gd name="T7" fmla="*/ 44 h 82"/>
                  <a:gd name="T8" fmla="*/ 16 w 35"/>
                  <a:gd name="T9" fmla="*/ 34 h 82"/>
                  <a:gd name="T10" fmla="*/ 5 w 35"/>
                  <a:gd name="T11" fmla="*/ 27 h 82"/>
                  <a:gd name="T12" fmla="*/ 0 w 35"/>
                  <a:gd name="T13" fmla="*/ 19 h 82"/>
                  <a:gd name="T14" fmla="*/ 3 w 35"/>
                  <a:gd name="T15" fmla="*/ 9 h 82"/>
                  <a:gd name="T16" fmla="*/ 18 w 35"/>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
                  <a:gd name="T28" fmla="*/ 0 h 82"/>
                  <a:gd name="T29" fmla="*/ 35 w 35"/>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 h="82">
                    <a:moveTo>
                      <a:pt x="19" y="81"/>
                    </a:moveTo>
                    <a:lnTo>
                      <a:pt x="33" y="65"/>
                    </a:lnTo>
                    <a:lnTo>
                      <a:pt x="34" y="53"/>
                    </a:lnTo>
                    <a:lnTo>
                      <a:pt x="27" y="44"/>
                    </a:lnTo>
                    <a:lnTo>
                      <a:pt x="16" y="34"/>
                    </a:lnTo>
                    <a:lnTo>
                      <a:pt x="5" y="27"/>
                    </a:lnTo>
                    <a:lnTo>
                      <a:pt x="0" y="19"/>
                    </a:lnTo>
                    <a:lnTo>
                      <a:pt x="3" y="9"/>
                    </a:lnTo>
                    <a:lnTo>
                      <a:pt x="18"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87" name="Freeform 319"/>
              <p:cNvSpPr>
                <a:spLocks/>
              </p:cNvSpPr>
              <p:nvPr/>
            </p:nvSpPr>
            <p:spPr bwMode="auto">
              <a:xfrm>
                <a:off x="1626" y="1192"/>
                <a:ext cx="32" cy="81"/>
              </a:xfrm>
              <a:custGeom>
                <a:avLst/>
                <a:gdLst>
                  <a:gd name="T0" fmla="*/ 17 w 32"/>
                  <a:gd name="T1" fmla="*/ 80 h 81"/>
                  <a:gd name="T2" fmla="*/ 31 w 32"/>
                  <a:gd name="T3" fmla="*/ 64 h 81"/>
                  <a:gd name="T4" fmla="*/ 31 w 32"/>
                  <a:gd name="T5" fmla="*/ 52 h 81"/>
                  <a:gd name="T6" fmla="*/ 24 w 32"/>
                  <a:gd name="T7" fmla="*/ 44 h 81"/>
                  <a:gd name="T8" fmla="*/ 14 w 32"/>
                  <a:gd name="T9" fmla="*/ 34 h 81"/>
                  <a:gd name="T10" fmla="*/ 5 w 32"/>
                  <a:gd name="T11" fmla="*/ 27 h 81"/>
                  <a:gd name="T12" fmla="*/ 0 w 32"/>
                  <a:gd name="T13" fmla="*/ 18 h 81"/>
                  <a:gd name="T14" fmla="*/ 1 w 32"/>
                  <a:gd name="T15" fmla="*/ 9 h 81"/>
                  <a:gd name="T16" fmla="*/ 17 w 32"/>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81"/>
                  <a:gd name="T29" fmla="*/ 32 w 32"/>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81">
                    <a:moveTo>
                      <a:pt x="17" y="80"/>
                    </a:moveTo>
                    <a:lnTo>
                      <a:pt x="31" y="64"/>
                    </a:lnTo>
                    <a:lnTo>
                      <a:pt x="31" y="52"/>
                    </a:lnTo>
                    <a:lnTo>
                      <a:pt x="24" y="44"/>
                    </a:lnTo>
                    <a:lnTo>
                      <a:pt x="14" y="34"/>
                    </a:lnTo>
                    <a:lnTo>
                      <a:pt x="5" y="27"/>
                    </a:lnTo>
                    <a:lnTo>
                      <a:pt x="0" y="18"/>
                    </a:lnTo>
                    <a:lnTo>
                      <a:pt x="1" y="9"/>
                    </a:lnTo>
                    <a:lnTo>
                      <a:pt x="17"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88" name="Freeform 320"/>
              <p:cNvSpPr>
                <a:spLocks/>
              </p:cNvSpPr>
              <p:nvPr/>
            </p:nvSpPr>
            <p:spPr bwMode="auto">
              <a:xfrm>
                <a:off x="1927" y="1165"/>
                <a:ext cx="28" cy="80"/>
              </a:xfrm>
              <a:custGeom>
                <a:avLst/>
                <a:gdLst>
                  <a:gd name="T0" fmla="*/ 19 w 28"/>
                  <a:gd name="T1" fmla="*/ 0 h 80"/>
                  <a:gd name="T2" fmla="*/ 2 w 28"/>
                  <a:gd name="T3" fmla="*/ 12 h 80"/>
                  <a:gd name="T4" fmla="*/ 0 w 28"/>
                  <a:gd name="T5" fmla="*/ 23 h 80"/>
                  <a:gd name="T6" fmla="*/ 5 w 28"/>
                  <a:gd name="T7" fmla="*/ 33 h 80"/>
                  <a:gd name="T8" fmla="*/ 13 w 28"/>
                  <a:gd name="T9" fmla="*/ 45 h 80"/>
                  <a:gd name="T10" fmla="*/ 22 w 28"/>
                  <a:gd name="T11" fmla="*/ 54 h 80"/>
                  <a:gd name="T12" fmla="*/ 27 w 28"/>
                  <a:gd name="T13" fmla="*/ 63 h 80"/>
                  <a:gd name="T14" fmla="*/ 22 w 28"/>
                  <a:gd name="T15" fmla="*/ 72 h 80"/>
                  <a:gd name="T16" fmla="*/ 6 w 28"/>
                  <a:gd name="T17" fmla="*/ 79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80"/>
                  <a:gd name="T29" fmla="*/ 28 w 28"/>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80">
                    <a:moveTo>
                      <a:pt x="19" y="0"/>
                    </a:moveTo>
                    <a:lnTo>
                      <a:pt x="2" y="12"/>
                    </a:lnTo>
                    <a:lnTo>
                      <a:pt x="0" y="23"/>
                    </a:lnTo>
                    <a:lnTo>
                      <a:pt x="5" y="33"/>
                    </a:lnTo>
                    <a:lnTo>
                      <a:pt x="13" y="45"/>
                    </a:lnTo>
                    <a:lnTo>
                      <a:pt x="22" y="54"/>
                    </a:lnTo>
                    <a:lnTo>
                      <a:pt x="27" y="63"/>
                    </a:lnTo>
                    <a:lnTo>
                      <a:pt x="22" y="72"/>
                    </a:lnTo>
                    <a:lnTo>
                      <a:pt x="6" y="79"/>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89" name="Freeform 321"/>
              <p:cNvSpPr>
                <a:spLocks/>
              </p:cNvSpPr>
              <p:nvPr/>
            </p:nvSpPr>
            <p:spPr bwMode="auto">
              <a:xfrm>
                <a:off x="1972" y="1158"/>
                <a:ext cx="16" cy="96"/>
              </a:xfrm>
              <a:custGeom>
                <a:avLst/>
                <a:gdLst>
                  <a:gd name="T0" fmla="*/ 7 w 16"/>
                  <a:gd name="T1" fmla="*/ 0 h 96"/>
                  <a:gd name="T2" fmla="*/ 0 w 16"/>
                  <a:gd name="T3" fmla="*/ 25 h 96"/>
                  <a:gd name="T4" fmla="*/ 8 w 16"/>
                  <a:gd name="T5" fmla="*/ 48 h 96"/>
                  <a:gd name="T6" fmla="*/ 15 w 16"/>
                  <a:gd name="T7" fmla="*/ 71 h 96"/>
                  <a:gd name="T8" fmla="*/ 8 w 16"/>
                  <a:gd name="T9" fmla="*/ 95 h 96"/>
                  <a:gd name="T10" fmla="*/ 0 60000 65536"/>
                  <a:gd name="T11" fmla="*/ 0 60000 65536"/>
                  <a:gd name="T12" fmla="*/ 0 60000 65536"/>
                  <a:gd name="T13" fmla="*/ 0 60000 65536"/>
                  <a:gd name="T14" fmla="*/ 0 60000 65536"/>
                  <a:gd name="T15" fmla="*/ 0 w 16"/>
                  <a:gd name="T16" fmla="*/ 0 h 96"/>
                  <a:gd name="T17" fmla="*/ 16 w 16"/>
                  <a:gd name="T18" fmla="*/ 96 h 96"/>
                </a:gdLst>
                <a:ahLst/>
                <a:cxnLst>
                  <a:cxn ang="T10">
                    <a:pos x="T0" y="T1"/>
                  </a:cxn>
                  <a:cxn ang="T11">
                    <a:pos x="T2" y="T3"/>
                  </a:cxn>
                  <a:cxn ang="T12">
                    <a:pos x="T4" y="T5"/>
                  </a:cxn>
                  <a:cxn ang="T13">
                    <a:pos x="T6" y="T7"/>
                  </a:cxn>
                  <a:cxn ang="T14">
                    <a:pos x="T8" y="T9"/>
                  </a:cxn>
                </a:cxnLst>
                <a:rect l="T15" t="T16" r="T17" b="T18"/>
                <a:pathLst>
                  <a:path w="16" h="96">
                    <a:moveTo>
                      <a:pt x="7" y="0"/>
                    </a:moveTo>
                    <a:lnTo>
                      <a:pt x="0" y="25"/>
                    </a:lnTo>
                    <a:lnTo>
                      <a:pt x="8" y="48"/>
                    </a:lnTo>
                    <a:lnTo>
                      <a:pt x="15" y="71"/>
                    </a:lnTo>
                    <a:lnTo>
                      <a:pt x="8" y="95"/>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90" name="Freeform 322"/>
              <p:cNvSpPr>
                <a:spLocks/>
              </p:cNvSpPr>
              <p:nvPr/>
            </p:nvSpPr>
            <p:spPr bwMode="auto">
              <a:xfrm>
                <a:off x="2001" y="1158"/>
                <a:ext cx="29" cy="81"/>
              </a:xfrm>
              <a:custGeom>
                <a:avLst/>
                <a:gdLst>
                  <a:gd name="T0" fmla="*/ 19 w 29"/>
                  <a:gd name="T1" fmla="*/ 0 h 81"/>
                  <a:gd name="T2" fmla="*/ 3 w 29"/>
                  <a:gd name="T3" fmla="*/ 12 h 81"/>
                  <a:gd name="T4" fmla="*/ 0 w 29"/>
                  <a:gd name="T5" fmla="*/ 24 h 81"/>
                  <a:gd name="T6" fmla="*/ 5 w 29"/>
                  <a:gd name="T7" fmla="*/ 34 h 81"/>
                  <a:gd name="T8" fmla="*/ 15 w 29"/>
                  <a:gd name="T9" fmla="*/ 45 h 81"/>
                  <a:gd name="T10" fmla="*/ 23 w 29"/>
                  <a:gd name="T11" fmla="*/ 54 h 81"/>
                  <a:gd name="T12" fmla="*/ 28 w 29"/>
                  <a:gd name="T13" fmla="*/ 63 h 81"/>
                  <a:gd name="T14" fmla="*/ 23 w 29"/>
                  <a:gd name="T15" fmla="*/ 71 h 81"/>
                  <a:gd name="T16" fmla="*/ 6 w 29"/>
                  <a:gd name="T17" fmla="*/ 8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81"/>
                  <a:gd name="T29" fmla="*/ 29 w 29"/>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81">
                    <a:moveTo>
                      <a:pt x="19" y="0"/>
                    </a:moveTo>
                    <a:lnTo>
                      <a:pt x="3" y="12"/>
                    </a:lnTo>
                    <a:lnTo>
                      <a:pt x="0" y="24"/>
                    </a:lnTo>
                    <a:lnTo>
                      <a:pt x="5" y="34"/>
                    </a:lnTo>
                    <a:lnTo>
                      <a:pt x="15" y="45"/>
                    </a:lnTo>
                    <a:lnTo>
                      <a:pt x="23" y="54"/>
                    </a:lnTo>
                    <a:lnTo>
                      <a:pt x="28" y="63"/>
                    </a:lnTo>
                    <a:lnTo>
                      <a:pt x="23" y="71"/>
                    </a:lnTo>
                    <a:lnTo>
                      <a:pt x="6" y="8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91" name="Freeform 323"/>
              <p:cNvSpPr>
                <a:spLocks/>
              </p:cNvSpPr>
              <p:nvPr/>
            </p:nvSpPr>
            <p:spPr bwMode="auto">
              <a:xfrm>
                <a:off x="2297" y="1144"/>
                <a:ext cx="28" cy="83"/>
              </a:xfrm>
              <a:custGeom>
                <a:avLst/>
                <a:gdLst>
                  <a:gd name="T0" fmla="*/ 10 w 28"/>
                  <a:gd name="T1" fmla="*/ 82 h 83"/>
                  <a:gd name="T2" fmla="*/ 25 w 28"/>
                  <a:gd name="T3" fmla="*/ 67 h 83"/>
                  <a:gd name="T4" fmla="*/ 27 w 28"/>
                  <a:gd name="T5" fmla="*/ 56 h 83"/>
                  <a:gd name="T6" fmla="*/ 22 w 28"/>
                  <a:gd name="T7" fmla="*/ 45 h 83"/>
                  <a:gd name="T8" fmla="*/ 13 w 28"/>
                  <a:gd name="T9" fmla="*/ 34 h 83"/>
                  <a:gd name="T10" fmla="*/ 5 w 28"/>
                  <a:gd name="T11" fmla="*/ 25 h 83"/>
                  <a:gd name="T12" fmla="*/ 0 w 28"/>
                  <a:gd name="T13" fmla="*/ 16 h 83"/>
                  <a:gd name="T14" fmla="*/ 4 w 28"/>
                  <a:gd name="T15" fmla="*/ 8 h 83"/>
                  <a:gd name="T16" fmla="*/ 21 w 28"/>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83"/>
                  <a:gd name="T29" fmla="*/ 28 w 28"/>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83">
                    <a:moveTo>
                      <a:pt x="10" y="82"/>
                    </a:moveTo>
                    <a:lnTo>
                      <a:pt x="25" y="67"/>
                    </a:lnTo>
                    <a:lnTo>
                      <a:pt x="27" y="56"/>
                    </a:lnTo>
                    <a:lnTo>
                      <a:pt x="22" y="45"/>
                    </a:lnTo>
                    <a:lnTo>
                      <a:pt x="13" y="34"/>
                    </a:lnTo>
                    <a:lnTo>
                      <a:pt x="5" y="25"/>
                    </a:lnTo>
                    <a:lnTo>
                      <a:pt x="0" y="16"/>
                    </a:lnTo>
                    <a:lnTo>
                      <a:pt x="4" y="8"/>
                    </a:lnTo>
                    <a:lnTo>
                      <a:pt x="21"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92" name="Freeform 324"/>
              <p:cNvSpPr>
                <a:spLocks/>
              </p:cNvSpPr>
              <p:nvPr/>
            </p:nvSpPr>
            <p:spPr bwMode="auto">
              <a:xfrm>
                <a:off x="2269" y="1138"/>
                <a:ext cx="16" cy="94"/>
              </a:xfrm>
              <a:custGeom>
                <a:avLst/>
                <a:gdLst>
                  <a:gd name="T0" fmla="*/ 9 w 16"/>
                  <a:gd name="T1" fmla="*/ 93 h 94"/>
                  <a:gd name="T2" fmla="*/ 15 w 16"/>
                  <a:gd name="T3" fmla="*/ 68 h 94"/>
                  <a:gd name="T4" fmla="*/ 8 w 16"/>
                  <a:gd name="T5" fmla="*/ 46 h 94"/>
                  <a:gd name="T6" fmla="*/ 0 w 16"/>
                  <a:gd name="T7" fmla="*/ 23 h 94"/>
                  <a:gd name="T8" fmla="*/ 5 w 16"/>
                  <a:gd name="T9" fmla="*/ 0 h 94"/>
                  <a:gd name="T10" fmla="*/ 0 60000 65536"/>
                  <a:gd name="T11" fmla="*/ 0 60000 65536"/>
                  <a:gd name="T12" fmla="*/ 0 60000 65536"/>
                  <a:gd name="T13" fmla="*/ 0 60000 65536"/>
                  <a:gd name="T14" fmla="*/ 0 60000 65536"/>
                  <a:gd name="T15" fmla="*/ 0 w 16"/>
                  <a:gd name="T16" fmla="*/ 0 h 94"/>
                  <a:gd name="T17" fmla="*/ 16 w 16"/>
                  <a:gd name="T18" fmla="*/ 94 h 94"/>
                </a:gdLst>
                <a:ahLst/>
                <a:cxnLst>
                  <a:cxn ang="T10">
                    <a:pos x="T0" y="T1"/>
                  </a:cxn>
                  <a:cxn ang="T11">
                    <a:pos x="T2" y="T3"/>
                  </a:cxn>
                  <a:cxn ang="T12">
                    <a:pos x="T4" y="T5"/>
                  </a:cxn>
                  <a:cxn ang="T13">
                    <a:pos x="T6" y="T7"/>
                  </a:cxn>
                  <a:cxn ang="T14">
                    <a:pos x="T8" y="T9"/>
                  </a:cxn>
                </a:cxnLst>
                <a:rect l="T15" t="T16" r="T17" b="T18"/>
                <a:pathLst>
                  <a:path w="16" h="94">
                    <a:moveTo>
                      <a:pt x="9" y="93"/>
                    </a:moveTo>
                    <a:lnTo>
                      <a:pt x="15" y="68"/>
                    </a:lnTo>
                    <a:lnTo>
                      <a:pt x="8" y="46"/>
                    </a:lnTo>
                    <a:lnTo>
                      <a:pt x="0" y="23"/>
                    </a:lnTo>
                    <a:lnTo>
                      <a:pt x="5"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93" name="Freeform 325"/>
              <p:cNvSpPr>
                <a:spLocks/>
              </p:cNvSpPr>
              <p:nvPr/>
            </p:nvSpPr>
            <p:spPr bwMode="auto">
              <a:xfrm>
                <a:off x="2224" y="1155"/>
                <a:ext cx="27" cy="80"/>
              </a:xfrm>
              <a:custGeom>
                <a:avLst/>
                <a:gdLst>
                  <a:gd name="T0" fmla="*/ 8 w 27"/>
                  <a:gd name="T1" fmla="*/ 79 h 80"/>
                  <a:gd name="T2" fmla="*/ 24 w 27"/>
                  <a:gd name="T3" fmla="*/ 66 h 80"/>
                  <a:gd name="T4" fmla="*/ 26 w 27"/>
                  <a:gd name="T5" fmla="*/ 55 h 80"/>
                  <a:gd name="T6" fmla="*/ 21 w 27"/>
                  <a:gd name="T7" fmla="*/ 45 h 80"/>
                  <a:gd name="T8" fmla="*/ 12 w 27"/>
                  <a:gd name="T9" fmla="*/ 33 h 80"/>
                  <a:gd name="T10" fmla="*/ 4 w 27"/>
                  <a:gd name="T11" fmla="*/ 24 h 80"/>
                  <a:gd name="T12" fmla="*/ 0 w 27"/>
                  <a:gd name="T13" fmla="*/ 16 h 80"/>
                  <a:gd name="T14" fmla="*/ 2 w 27"/>
                  <a:gd name="T15" fmla="*/ 7 h 80"/>
                  <a:gd name="T16" fmla="*/ 20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8" y="79"/>
                    </a:moveTo>
                    <a:lnTo>
                      <a:pt x="24" y="66"/>
                    </a:lnTo>
                    <a:lnTo>
                      <a:pt x="26" y="55"/>
                    </a:lnTo>
                    <a:lnTo>
                      <a:pt x="21" y="45"/>
                    </a:lnTo>
                    <a:lnTo>
                      <a:pt x="12" y="33"/>
                    </a:lnTo>
                    <a:lnTo>
                      <a:pt x="4" y="24"/>
                    </a:lnTo>
                    <a:lnTo>
                      <a:pt x="0" y="16"/>
                    </a:lnTo>
                    <a:lnTo>
                      <a:pt x="2" y="7"/>
                    </a:lnTo>
                    <a:lnTo>
                      <a:pt x="20"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94" name="Freeform 326"/>
              <p:cNvSpPr>
                <a:spLocks/>
              </p:cNvSpPr>
              <p:nvPr/>
            </p:nvSpPr>
            <p:spPr bwMode="auto">
              <a:xfrm>
                <a:off x="1556" y="1189"/>
                <a:ext cx="32" cy="77"/>
              </a:xfrm>
              <a:custGeom>
                <a:avLst/>
                <a:gdLst>
                  <a:gd name="T0" fmla="*/ 20 w 32"/>
                  <a:gd name="T1" fmla="*/ 76 h 77"/>
                  <a:gd name="T2" fmla="*/ 29 w 32"/>
                  <a:gd name="T3" fmla="*/ 66 h 77"/>
                  <a:gd name="T4" fmla="*/ 31 w 32"/>
                  <a:gd name="T5" fmla="*/ 54 h 77"/>
                  <a:gd name="T6" fmla="*/ 21 w 32"/>
                  <a:gd name="T7" fmla="*/ 46 h 77"/>
                  <a:gd name="T8" fmla="*/ 14 w 32"/>
                  <a:gd name="T9" fmla="*/ 40 h 77"/>
                  <a:gd name="T10" fmla="*/ 15 w 32"/>
                  <a:gd name="T11" fmla="*/ 27 h 77"/>
                  <a:gd name="T12" fmla="*/ 19 w 32"/>
                  <a:gd name="T13" fmla="*/ 14 h 77"/>
                  <a:gd name="T14" fmla="*/ 15 w 32"/>
                  <a:gd name="T15" fmla="*/ 5 h 77"/>
                  <a:gd name="T16" fmla="*/ 0 w 32"/>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7"/>
                  <a:gd name="T29" fmla="*/ 32 w 32"/>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7">
                    <a:moveTo>
                      <a:pt x="20" y="76"/>
                    </a:moveTo>
                    <a:lnTo>
                      <a:pt x="29" y="66"/>
                    </a:lnTo>
                    <a:lnTo>
                      <a:pt x="31" y="54"/>
                    </a:lnTo>
                    <a:lnTo>
                      <a:pt x="21" y="46"/>
                    </a:lnTo>
                    <a:lnTo>
                      <a:pt x="14" y="40"/>
                    </a:lnTo>
                    <a:lnTo>
                      <a:pt x="15" y="27"/>
                    </a:lnTo>
                    <a:lnTo>
                      <a:pt x="19" y="14"/>
                    </a:lnTo>
                    <a:lnTo>
                      <a:pt x="15" y="5"/>
                    </a:lnTo>
                    <a:lnTo>
                      <a:pt x="0"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95" name="Freeform 327"/>
              <p:cNvSpPr>
                <a:spLocks/>
              </p:cNvSpPr>
              <p:nvPr/>
            </p:nvSpPr>
            <p:spPr bwMode="auto">
              <a:xfrm>
                <a:off x="1495" y="1189"/>
                <a:ext cx="18" cy="94"/>
              </a:xfrm>
              <a:custGeom>
                <a:avLst/>
                <a:gdLst>
                  <a:gd name="T0" fmla="*/ 17 w 18"/>
                  <a:gd name="T1" fmla="*/ 93 h 94"/>
                  <a:gd name="T2" fmla="*/ 17 w 18"/>
                  <a:gd name="T3" fmla="*/ 68 h 94"/>
                  <a:gd name="T4" fmla="*/ 9 w 18"/>
                  <a:gd name="T5" fmla="*/ 46 h 94"/>
                  <a:gd name="T6" fmla="*/ 0 w 18"/>
                  <a:gd name="T7" fmla="*/ 23 h 94"/>
                  <a:gd name="T8" fmla="*/ 0 w 18"/>
                  <a:gd name="T9" fmla="*/ 0 h 94"/>
                  <a:gd name="T10" fmla="*/ 0 60000 65536"/>
                  <a:gd name="T11" fmla="*/ 0 60000 65536"/>
                  <a:gd name="T12" fmla="*/ 0 60000 65536"/>
                  <a:gd name="T13" fmla="*/ 0 60000 65536"/>
                  <a:gd name="T14" fmla="*/ 0 60000 65536"/>
                  <a:gd name="T15" fmla="*/ 0 w 18"/>
                  <a:gd name="T16" fmla="*/ 0 h 94"/>
                  <a:gd name="T17" fmla="*/ 18 w 18"/>
                  <a:gd name="T18" fmla="*/ 94 h 94"/>
                </a:gdLst>
                <a:ahLst/>
                <a:cxnLst>
                  <a:cxn ang="T10">
                    <a:pos x="T0" y="T1"/>
                  </a:cxn>
                  <a:cxn ang="T11">
                    <a:pos x="T2" y="T3"/>
                  </a:cxn>
                  <a:cxn ang="T12">
                    <a:pos x="T4" y="T5"/>
                  </a:cxn>
                  <a:cxn ang="T13">
                    <a:pos x="T6" y="T7"/>
                  </a:cxn>
                  <a:cxn ang="T14">
                    <a:pos x="T8" y="T9"/>
                  </a:cxn>
                </a:cxnLst>
                <a:rect l="T15" t="T16" r="T17" b="T18"/>
                <a:pathLst>
                  <a:path w="18" h="94">
                    <a:moveTo>
                      <a:pt x="17" y="93"/>
                    </a:moveTo>
                    <a:lnTo>
                      <a:pt x="17" y="68"/>
                    </a:lnTo>
                    <a:lnTo>
                      <a:pt x="9" y="46"/>
                    </a:lnTo>
                    <a:lnTo>
                      <a:pt x="0" y="23"/>
                    </a:lnTo>
                    <a:lnTo>
                      <a:pt x="0"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96" name="Freeform 328"/>
              <p:cNvSpPr>
                <a:spLocks/>
              </p:cNvSpPr>
              <p:nvPr/>
            </p:nvSpPr>
            <p:spPr bwMode="auto">
              <a:xfrm>
                <a:off x="1516" y="1186"/>
                <a:ext cx="34" cy="84"/>
              </a:xfrm>
              <a:custGeom>
                <a:avLst/>
                <a:gdLst>
                  <a:gd name="T0" fmla="*/ 33 w 34"/>
                  <a:gd name="T1" fmla="*/ 83 h 84"/>
                  <a:gd name="T2" fmla="*/ 32 w 34"/>
                  <a:gd name="T3" fmla="*/ 66 h 84"/>
                  <a:gd name="T4" fmla="*/ 25 w 34"/>
                  <a:gd name="T5" fmla="*/ 55 h 84"/>
                  <a:gd name="T6" fmla="*/ 19 w 34"/>
                  <a:gd name="T7" fmla="*/ 46 h 84"/>
                  <a:gd name="T8" fmla="*/ 28 w 34"/>
                  <a:gd name="T9" fmla="*/ 32 h 84"/>
                  <a:gd name="T10" fmla="*/ 32 w 34"/>
                  <a:gd name="T11" fmla="*/ 26 h 84"/>
                  <a:gd name="T12" fmla="*/ 28 w 34"/>
                  <a:gd name="T13" fmla="*/ 23 h 84"/>
                  <a:gd name="T14" fmla="*/ 21 w 34"/>
                  <a:gd name="T15" fmla="*/ 22 h 84"/>
                  <a:gd name="T16" fmla="*/ 12 w 34"/>
                  <a:gd name="T17" fmla="*/ 21 h 84"/>
                  <a:gd name="T18" fmla="*/ 4 w 34"/>
                  <a:gd name="T19" fmla="*/ 21 h 84"/>
                  <a:gd name="T20" fmla="*/ 0 w 34"/>
                  <a:gd name="T21" fmla="*/ 17 h 84"/>
                  <a:gd name="T22" fmla="*/ 0 w 34"/>
                  <a:gd name="T23" fmla="*/ 11 h 84"/>
                  <a:gd name="T24" fmla="*/ 11 w 34"/>
                  <a:gd name="T25" fmla="*/ 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84"/>
                  <a:gd name="T41" fmla="*/ 34 w 34"/>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84">
                    <a:moveTo>
                      <a:pt x="33" y="83"/>
                    </a:moveTo>
                    <a:lnTo>
                      <a:pt x="32" y="66"/>
                    </a:lnTo>
                    <a:lnTo>
                      <a:pt x="25" y="55"/>
                    </a:lnTo>
                    <a:lnTo>
                      <a:pt x="19" y="46"/>
                    </a:lnTo>
                    <a:lnTo>
                      <a:pt x="28" y="32"/>
                    </a:lnTo>
                    <a:lnTo>
                      <a:pt x="32" y="26"/>
                    </a:lnTo>
                    <a:lnTo>
                      <a:pt x="28" y="23"/>
                    </a:lnTo>
                    <a:lnTo>
                      <a:pt x="21" y="22"/>
                    </a:lnTo>
                    <a:lnTo>
                      <a:pt x="12" y="21"/>
                    </a:lnTo>
                    <a:lnTo>
                      <a:pt x="4" y="21"/>
                    </a:lnTo>
                    <a:lnTo>
                      <a:pt x="0" y="17"/>
                    </a:lnTo>
                    <a:lnTo>
                      <a:pt x="0" y="11"/>
                    </a:lnTo>
                    <a:lnTo>
                      <a:pt x="11"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97" name="Freeform 329"/>
              <p:cNvSpPr>
                <a:spLocks/>
              </p:cNvSpPr>
              <p:nvPr/>
            </p:nvSpPr>
            <p:spPr bwMode="auto">
              <a:xfrm>
                <a:off x="1778" y="1174"/>
                <a:ext cx="32" cy="78"/>
              </a:xfrm>
              <a:custGeom>
                <a:avLst/>
                <a:gdLst>
                  <a:gd name="T0" fmla="*/ 10 w 32"/>
                  <a:gd name="T1" fmla="*/ 0 h 78"/>
                  <a:gd name="T2" fmla="*/ 0 w 32"/>
                  <a:gd name="T3" fmla="*/ 9 h 78"/>
                  <a:gd name="T4" fmla="*/ 0 w 32"/>
                  <a:gd name="T5" fmla="*/ 22 h 78"/>
                  <a:gd name="T6" fmla="*/ 9 w 32"/>
                  <a:gd name="T7" fmla="*/ 29 h 78"/>
                  <a:gd name="T8" fmla="*/ 17 w 32"/>
                  <a:gd name="T9" fmla="*/ 36 h 78"/>
                  <a:gd name="T10" fmla="*/ 14 w 32"/>
                  <a:gd name="T11" fmla="*/ 48 h 78"/>
                  <a:gd name="T12" fmla="*/ 11 w 32"/>
                  <a:gd name="T13" fmla="*/ 61 h 78"/>
                  <a:gd name="T14" fmla="*/ 14 w 32"/>
                  <a:gd name="T15" fmla="*/ 71 h 78"/>
                  <a:gd name="T16" fmla="*/ 31 w 32"/>
                  <a:gd name="T17" fmla="*/ 77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10" y="0"/>
                    </a:moveTo>
                    <a:lnTo>
                      <a:pt x="0" y="9"/>
                    </a:lnTo>
                    <a:lnTo>
                      <a:pt x="0" y="22"/>
                    </a:lnTo>
                    <a:lnTo>
                      <a:pt x="9" y="29"/>
                    </a:lnTo>
                    <a:lnTo>
                      <a:pt x="17" y="36"/>
                    </a:lnTo>
                    <a:lnTo>
                      <a:pt x="14" y="48"/>
                    </a:lnTo>
                    <a:lnTo>
                      <a:pt x="11" y="61"/>
                    </a:lnTo>
                    <a:lnTo>
                      <a:pt x="14" y="71"/>
                    </a:lnTo>
                    <a:lnTo>
                      <a:pt x="31" y="77"/>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98" name="Freeform 330"/>
              <p:cNvSpPr>
                <a:spLocks/>
              </p:cNvSpPr>
              <p:nvPr/>
            </p:nvSpPr>
            <p:spPr bwMode="auto">
              <a:xfrm>
                <a:off x="1852" y="1158"/>
                <a:ext cx="18" cy="93"/>
              </a:xfrm>
              <a:custGeom>
                <a:avLst/>
                <a:gdLst>
                  <a:gd name="T0" fmla="*/ 0 w 18"/>
                  <a:gd name="T1" fmla="*/ 0 h 93"/>
                  <a:gd name="T2" fmla="*/ 0 w 18"/>
                  <a:gd name="T3" fmla="*/ 25 h 93"/>
                  <a:gd name="T4" fmla="*/ 8 w 18"/>
                  <a:gd name="T5" fmla="*/ 46 h 93"/>
                  <a:gd name="T6" fmla="*/ 17 w 18"/>
                  <a:gd name="T7" fmla="*/ 69 h 93"/>
                  <a:gd name="T8" fmla="*/ 17 w 18"/>
                  <a:gd name="T9" fmla="*/ 92 h 93"/>
                  <a:gd name="T10" fmla="*/ 0 60000 65536"/>
                  <a:gd name="T11" fmla="*/ 0 60000 65536"/>
                  <a:gd name="T12" fmla="*/ 0 60000 65536"/>
                  <a:gd name="T13" fmla="*/ 0 60000 65536"/>
                  <a:gd name="T14" fmla="*/ 0 60000 65536"/>
                  <a:gd name="T15" fmla="*/ 0 w 18"/>
                  <a:gd name="T16" fmla="*/ 0 h 93"/>
                  <a:gd name="T17" fmla="*/ 18 w 18"/>
                  <a:gd name="T18" fmla="*/ 93 h 93"/>
                </a:gdLst>
                <a:ahLst/>
                <a:cxnLst>
                  <a:cxn ang="T10">
                    <a:pos x="T0" y="T1"/>
                  </a:cxn>
                  <a:cxn ang="T11">
                    <a:pos x="T2" y="T3"/>
                  </a:cxn>
                  <a:cxn ang="T12">
                    <a:pos x="T4" y="T5"/>
                  </a:cxn>
                  <a:cxn ang="T13">
                    <a:pos x="T6" y="T7"/>
                  </a:cxn>
                  <a:cxn ang="T14">
                    <a:pos x="T8" y="T9"/>
                  </a:cxn>
                </a:cxnLst>
                <a:rect l="T15" t="T16" r="T17" b="T18"/>
                <a:pathLst>
                  <a:path w="18" h="93">
                    <a:moveTo>
                      <a:pt x="0" y="0"/>
                    </a:moveTo>
                    <a:lnTo>
                      <a:pt x="0" y="25"/>
                    </a:lnTo>
                    <a:lnTo>
                      <a:pt x="8" y="46"/>
                    </a:lnTo>
                    <a:lnTo>
                      <a:pt x="17" y="69"/>
                    </a:lnTo>
                    <a:lnTo>
                      <a:pt x="17" y="92"/>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399" name="Freeform 331"/>
              <p:cNvSpPr>
                <a:spLocks/>
              </p:cNvSpPr>
              <p:nvPr/>
            </p:nvSpPr>
            <p:spPr bwMode="auto">
              <a:xfrm>
                <a:off x="1814" y="1170"/>
                <a:ext cx="37" cy="85"/>
              </a:xfrm>
              <a:custGeom>
                <a:avLst/>
                <a:gdLst>
                  <a:gd name="T0" fmla="*/ 0 w 37"/>
                  <a:gd name="T1" fmla="*/ 0 h 85"/>
                  <a:gd name="T2" fmla="*/ 1 w 37"/>
                  <a:gd name="T3" fmla="*/ 16 h 85"/>
                  <a:gd name="T4" fmla="*/ 9 w 37"/>
                  <a:gd name="T5" fmla="*/ 27 h 85"/>
                  <a:gd name="T6" fmla="*/ 15 w 37"/>
                  <a:gd name="T7" fmla="*/ 36 h 85"/>
                  <a:gd name="T8" fmla="*/ 6 w 37"/>
                  <a:gd name="T9" fmla="*/ 50 h 85"/>
                  <a:gd name="T10" fmla="*/ 1 w 37"/>
                  <a:gd name="T11" fmla="*/ 56 h 85"/>
                  <a:gd name="T12" fmla="*/ 5 w 37"/>
                  <a:gd name="T13" fmla="*/ 60 h 85"/>
                  <a:gd name="T14" fmla="*/ 13 w 37"/>
                  <a:gd name="T15" fmla="*/ 61 h 85"/>
                  <a:gd name="T16" fmla="*/ 21 w 37"/>
                  <a:gd name="T17" fmla="*/ 61 h 85"/>
                  <a:gd name="T18" fmla="*/ 30 w 37"/>
                  <a:gd name="T19" fmla="*/ 63 h 85"/>
                  <a:gd name="T20" fmla="*/ 36 w 37"/>
                  <a:gd name="T21" fmla="*/ 65 h 85"/>
                  <a:gd name="T22" fmla="*/ 35 w 37"/>
                  <a:gd name="T23" fmla="*/ 72 h 85"/>
                  <a:gd name="T24" fmla="*/ 24 w 37"/>
                  <a:gd name="T25" fmla="*/ 84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85"/>
                  <a:gd name="T41" fmla="*/ 37 w 37"/>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85">
                    <a:moveTo>
                      <a:pt x="0" y="0"/>
                    </a:moveTo>
                    <a:lnTo>
                      <a:pt x="1" y="16"/>
                    </a:lnTo>
                    <a:lnTo>
                      <a:pt x="9" y="27"/>
                    </a:lnTo>
                    <a:lnTo>
                      <a:pt x="15" y="36"/>
                    </a:lnTo>
                    <a:lnTo>
                      <a:pt x="6" y="50"/>
                    </a:lnTo>
                    <a:lnTo>
                      <a:pt x="1" y="56"/>
                    </a:lnTo>
                    <a:lnTo>
                      <a:pt x="5" y="60"/>
                    </a:lnTo>
                    <a:lnTo>
                      <a:pt x="13" y="61"/>
                    </a:lnTo>
                    <a:lnTo>
                      <a:pt x="21" y="61"/>
                    </a:lnTo>
                    <a:lnTo>
                      <a:pt x="30" y="63"/>
                    </a:lnTo>
                    <a:lnTo>
                      <a:pt x="36" y="65"/>
                    </a:lnTo>
                    <a:lnTo>
                      <a:pt x="35" y="72"/>
                    </a:lnTo>
                    <a:lnTo>
                      <a:pt x="24" y="84"/>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00" name="Freeform 332"/>
              <p:cNvSpPr>
                <a:spLocks/>
              </p:cNvSpPr>
              <p:nvPr/>
            </p:nvSpPr>
            <p:spPr bwMode="auto">
              <a:xfrm>
                <a:off x="2142" y="1152"/>
                <a:ext cx="33" cy="77"/>
              </a:xfrm>
              <a:custGeom>
                <a:avLst/>
                <a:gdLst>
                  <a:gd name="T0" fmla="*/ 21 w 33"/>
                  <a:gd name="T1" fmla="*/ 76 h 77"/>
                  <a:gd name="T2" fmla="*/ 30 w 33"/>
                  <a:gd name="T3" fmla="*/ 66 h 77"/>
                  <a:gd name="T4" fmla="*/ 32 w 33"/>
                  <a:gd name="T5" fmla="*/ 54 h 77"/>
                  <a:gd name="T6" fmla="*/ 23 w 33"/>
                  <a:gd name="T7" fmla="*/ 46 h 77"/>
                  <a:gd name="T8" fmla="*/ 14 w 33"/>
                  <a:gd name="T9" fmla="*/ 40 h 77"/>
                  <a:gd name="T10" fmla="*/ 17 w 33"/>
                  <a:gd name="T11" fmla="*/ 28 h 77"/>
                  <a:gd name="T12" fmla="*/ 20 w 33"/>
                  <a:gd name="T13" fmla="*/ 15 h 77"/>
                  <a:gd name="T14" fmla="*/ 17 w 33"/>
                  <a:gd name="T15" fmla="*/ 5 h 77"/>
                  <a:gd name="T16" fmla="*/ 0 w 33"/>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77"/>
                  <a:gd name="T29" fmla="*/ 33 w 33"/>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77">
                    <a:moveTo>
                      <a:pt x="21" y="76"/>
                    </a:moveTo>
                    <a:lnTo>
                      <a:pt x="30" y="66"/>
                    </a:lnTo>
                    <a:lnTo>
                      <a:pt x="32" y="54"/>
                    </a:lnTo>
                    <a:lnTo>
                      <a:pt x="23" y="46"/>
                    </a:lnTo>
                    <a:lnTo>
                      <a:pt x="14" y="40"/>
                    </a:lnTo>
                    <a:lnTo>
                      <a:pt x="17" y="28"/>
                    </a:lnTo>
                    <a:lnTo>
                      <a:pt x="20" y="15"/>
                    </a:lnTo>
                    <a:lnTo>
                      <a:pt x="17" y="5"/>
                    </a:lnTo>
                    <a:lnTo>
                      <a:pt x="0"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01" name="Freeform 333"/>
              <p:cNvSpPr>
                <a:spLocks/>
              </p:cNvSpPr>
              <p:nvPr/>
            </p:nvSpPr>
            <p:spPr bwMode="auto">
              <a:xfrm>
                <a:off x="2082" y="1154"/>
                <a:ext cx="18" cy="92"/>
              </a:xfrm>
              <a:custGeom>
                <a:avLst/>
                <a:gdLst>
                  <a:gd name="T0" fmla="*/ 17 w 18"/>
                  <a:gd name="T1" fmla="*/ 91 h 92"/>
                  <a:gd name="T2" fmla="*/ 17 w 18"/>
                  <a:gd name="T3" fmla="*/ 66 h 92"/>
                  <a:gd name="T4" fmla="*/ 9 w 18"/>
                  <a:gd name="T5" fmla="*/ 45 h 92"/>
                  <a:gd name="T6" fmla="*/ 0 w 18"/>
                  <a:gd name="T7" fmla="*/ 22 h 92"/>
                  <a:gd name="T8" fmla="*/ 0 w 18"/>
                  <a:gd name="T9" fmla="*/ 0 h 92"/>
                  <a:gd name="T10" fmla="*/ 0 60000 65536"/>
                  <a:gd name="T11" fmla="*/ 0 60000 65536"/>
                  <a:gd name="T12" fmla="*/ 0 60000 65536"/>
                  <a:gd name="T13" fmla="*/ 0 60000 65536"/>
                  <a:gd name="T14" fmla="*/ 0 60000 65536"/>
                  <a:gd name="T15" fmla="*/ 0 w 18"/>
                  <a:gd name="T16" fmla="*/ 0 h 92"/>
                  <a:gd name="T17" fmla="*/ 18 w 18"/>
                  <a:gd name="T18" fmla="*/ 92 h 92"/>
                </a:gdLst>
                <a:ahLst/>
                <a:cxnLst>
                  <a:cxn ang="T10">
                    <a:pos x="T0" y="T1"/>
                  </a:cxn>
                  <a:cxn ang="T11">
                    <a:pos x="T2" y="T3"/>
                  </a:cxn>
                  <a:cxn ang="T12">
                    <a:pos x="T4" y="T5"/>
                  </a:cxn>
                  <a:cxn ang="T13">
                    <a:pos x="T6" y="T7"/>
                  </a:cxn>
                  <a:cxn ang="T14">
                    <a:pos x="T8" y="T9"/>
                  </a:cxn>
                </a:cxnLst>
                <a:rect l="T15" t="T16" r="T17" b="T18"/>
                <a:pathLst>
                  <a:path w="18" h="92">
                    <a:moveTo>
                      <a:pt x="17" y="91"/>
                    </a:moveTo>
                    <a:lnTo>
                      <a:pt x="17" y="66"/>
                    </a:lnTo>
                    <a:lnTo>
                      <a:pt x="9" y="45"/>
                    </a:lnTo>
                    <a:lnTo>
                      <a:pt x="0" y="22"/>
                    </a:lnTo>
                    <a:lnTo>
                      <a:pt x="0"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02" name="Freeform 334"/>
              <p:cNvSpPr>
                <a:spLocks/>
              </p:cNvSpPr>
              <p:nvPr/>
            </p:nvSpPr>
            <p:spPr bwMode="auto">
              <a:xfrm>
                <a:off x="2101" y="1149"/>
                <a:ext cx="36" cy="85"/>
              </a:xfrm>
              <a:custGeom>
                <a:avLst/>
                <a:gdLst>
                  <a:gd name="T0" fmla="*/ 35 w 36"/>
                  <a:gd name="T1" fmla="*/ 84 h 85"/>
                  <a:gd name="T2" fmla="*/ 34 w 36"/>
                  <a:gd name="T3" fmla="*/ 67 h 85"/>
                  <a:gd name="T4" fmla="*/ 27 w 36"/>
                  <a:gd name="T5" fmla="*/ 56 h 85"/>
                  <a:gd name="T6" fmla="*/ 21 w 36"/>
                  <a:gd name="T7" fmla="*/ 47 h 85"/>
                  <a:gd name="T8" fmla="*/ 30 w 36"/>
                  <a:gd name="T9" fmla="*/ 34 h 85"/>
                  <a:gd name="T10" fmla="*/ 34 w 36"/>
                  <a:gd name="T11" fmla="*/ 27 h 85"/>
                  <a:gd name="T12" fmla="*/ 30 w 36"/>
                  <a:gd name="T13" fmla="*/ 23 h 85"/>
                  <a:gd name="T14" fmla="*/ 23 w 36"/>
                  <a:gd name="T15" fmla="*/ 22 h 85"/>
                  <a:gd name="T16" fmla="*/ 13 w 36"/>
                  <a:gd name="T17" fmla="*/ 22 h 85"/>
                  <a:gd name="T18" fmla="*/ 5 w 36"/>
                  <a:gd name="T19" fmla="*/ 21 h 85"/>
                  <a:gd name="T20" fmla="*/ 0 w 36"/>
                  <a:gd name="T21" fmla="*/ 18 h 85"/>
                  <a:gd name="T22" fmla="*/ 1 w 36"/>
                  <a:gd name="T23" fmla="*/ 11 h 85"/>
                  <a:gd name="T24" fmla="*/ 12 w 36"/>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85"/>
                  <a:gd name="T41" fmla="*/ 36 w 36"/>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85">
                    <a:moveTo>
                      <a:pt x="35" y="84"/>
                    </a:moveTo>
                    <a:lnTo>
                      <a:pt x="34" y="67"/>
                    </a:lnTo>
                    <a:lnTo>
                      <a:pt x="27" y="56"/>
                    </a:lnTo>
                    <a:lnTo>
                      <a:pt x="21" y="47"/>
                    </a:lnTo>
                    <a:lnTo>
                      <a:pt x="30" y="34"/>
                    </a:lnTo>
                    <a:lnTo>
                      <a:pt x="34" y="27"/>
                    </a:lnTo>
                    <a:lnTo>
                      <a:pt x="30" y="23"/>
                    </a:lnTo>
                    <a:lnTo>
                      <a:pt x="23" y="22"/>
                    </a:lnTo>
                    <a:lnTo>
                      <a:pt x="13" y="22"/>
                    </a:lnTo>
                    <a:lnTo>
                      <a:pt x="5" y="21"/>
                    </a:lnTo>
                    <a:lnTo>
                      <a:pt x="0" y="18"/>
                    </a:lnTo>
                    <a:lnTo>
                      <a:pt x="1" y="11"/>
                    </a:lnTo>
                    <a:lnTo>
                      <a:pt x="12"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03" name="Freeform 335"/>
              <p:cNvSpPr>
                <a:spLocks/>
              </p:cNvSpPr>
              <p:nvPr/>
            </p:nvSpPr>
            <p:spPr bwMode="auto">
              <a:xfrm>
                <a:off x="2914" y="1137"/>
                <a:ext cx="16" cy="94"/>
              </a:xfrm>
              <a:custGeom>
                <a:avLst/>
                <a:gdLst>
                  <a:gd name="T0" fmla="*/ 9 w 16"/>
                  <a:gd name="T1" fmla="*/ 93 h 94"/>
                  <a:gd name="T2" fmla="*/ 15 w 16"/>
                  <a:gd name="T3" fmla="*/ 68 h 94"/>
                  <a:gd name="T4" fmla="*/ 6 w 16"/>
                  <a:gd name="T5" fmla="*/ 46 h 94"/>
                  <a:gd name="T6" fmla="*/ 0 w 16"/>
                  <a:gd name="T7" fmla="*/ 22 h 94"/>
                  <a:gd name="T8" fmla="*/ 4 w 16"/>
                  <a:gd name="T9" fmla="*/ 0 h 94"/>
                  <a:gd name="T10" fmla="*/ 0 60000 65536"/>
                  <a:gd name="T11" fmla="*/ 0 60000 65536"/>
                  <a:gd name="T12" fmla="*/ 0 60000 65536"/>
                  <a:gd name="T13" fmla="*/ 0 60000 65536"/>
                  <a:gd name="T14" fmla="*/ 0 60000 65536"/>
                  <a:gd name="T15" fmla="*/ 0 w 16"/>
                  <a:gd name="T16" fmla="*/ 0 h 94"/>
                  <a:gd name="T17" fmla="*/ 16 w 16"/>
                  <a:gd name="T18" fmla="*/ 94 h 94"/>
                </a:gdLst>
                <a:ahLst/>
                <a:cxnLst>
                  <a:cxn ang="T10">
                    <a:pos x="T0" y="T1"/>
                  </a:cxn>
                  <a:cxn ang="T11">
                    <a:pos x="T2" y="T3"/>
                  </a:cxn>
                  <a:cxn ang="T12">
                    <a:pos x="T4" y="T5"/>
                  </a:cxn>
                  <a:cxn ang="T13">
                    <a:pos x="T6" y="T7"/>
                  </a:cxn>
                  <a:cxn ang="T14">
                    <a:pos x="T8" y="T9"/>
                  </a:cxn>
                </a:cxnLst>
                <a:rect l="T15" t="T16" r="T17" b="T18"/>
                <a:pathLst>
                  <a:path w="16" h="94">
                    <a:moveTo>
                      <a:pt x="9" y="93"/>
                    </a:moveTo>
                    <a:lnTo>
                      <a:pt x="15" y="68"/>
                    </a:lnTo>
                    <a:lnTo>
                      <a:pt x="6" y="46"/>
                    </a:lnTo>
                    <a:lnTo>
                      <a:pt x="0" y="22"/>
                    </a:lnTo>
                    <a:lnTo>
                      <a:pt x="4"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04" name="Freeform 336"/>
              <p:cNvSpPr>
                <a:spLocks/>
              </p:cNvSpPr>
              <p:nvPr/>
            </p:nvSpPr>
            <p:spPr bwMode="auto">
              <a:xfrm>
                <a:off x="2830" y="1151"/>
                <a:ext cx="28" cy="80"/>
              </a:xfrm>
              <a:custGeom>
                <a:avLst/>
                <a:gdLst>
                  <a:gd name="T0" fmla="*/ 9 w 28"/>
                  <a:gd name="T1" fmla="*/ 79 h 80"/>
                  <a:gd name="T2" fmla="*/ 23 w 28"/>
                  <a:gd name="T3" fmla="*/ 66 h 80"/>
                  <a:gd name="T4" fmla="*/ 27 w 28"/>
                  <a:gd name="T5" fmla="*/ 55 h 80"/>
                  <a:gd name="T6" fmla="*/ 21 w 28"/>
                  <a:gd name="T7" fmla="*/ 44 h 80"/>
                  <a:gd name="T8" fmla="*/ 12 w 28"/>
                  <a:gd name="T9" fmla="*/ 33 h 80"/>
                  <a:gd name="T10" fmla="*/ 4 w 28"/>
                  <a:gd name="T11" fmla="*/ 24 h 80"/>
                  <a:gd name="T12" fmla="*/ 0 w 28"/>
                  <a:gd name="T13" fmla="*/ 16 h 80"/>
                  <a:gd name="T14" fmla="*/ 4 w 28"/>
                  <a:gd name="T15" fmla="*/ 7 h 80"/>
                  <a:gd name="T16" fmla="*/ 20 w 28"/>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80"/>
                  <a:gd name="T29" fmla="*/ 28 w 28"/>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80">
                    <a:moveTo>
                      <a:pt x="9" y="79"/>
                    </a:moveTo>
                    <a:lnTo>
                      <a:pt x="23" y="66"/>
                    </a:lnTo>
                    <a:lnTo>
                      <a:pt x="27" y="55"/>
                    </a:lnTo>
                    <a:lnTo>
                      <a:pt x="21" y="44"/>
                    </a:lnTo>
                    <a:lnTo>
                      <a:pt x="12" y="33"/>
                    </a:lnTo>
                    <a:lnTo>
                      <a:pt x="4" y="24"/>
                    </a:lnTo>
                    <a:lnTo>
                      <a:pt x="0" y="16"/>
                    </a:lnTo>
                    <a:lnTo>
                      <a:pt x="4" y="7"/>
                    </a:lnTo>
                    <a:lnTo>
                      <a:pt x="2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05" name="Freeform 337"/>
              <p:cNvSpPr>
                <a:spLocks/>
              </p:cNvSpPr>
              <p:nvPr/>
            </p:nvSpPr>
            <p:spPr bwMode="auto">
              <a:xfrm>
                <a:off x="2870" y="1138"/>
                <a:ext cx="16" cy="94"/>
              </a:xfrm>
              <a:custGeom>
                <a:avLst/>
                <a:gdLst>
                  <a:gd name="T0" fmla="*/ 8 w 16"/>
                  <a:gd name="T1" fmla="*/ 93 h 94"/>
                  <a:gd name="T2" fmla="*/ 15 w 16"/>
                  <a:gd name="T3" fmla="*/ 68 h 94"/>
                  <a:gd name="T4" fmla="*/ 8 w 16"/>
                  <a:gd name="T5" fmla="*/ 46 h 94"/>
                  <a:gd name="T6" fmla="*/ 0 w 16"/>
                  <a:gd name="T7" fmla="*/ 23 h 94"/>
                  <a:gd name="T8" fmla="*/ 6 w 16"/>
                  <a:gd name="T9" fmla="*/ 0 h 94"/>
                  <a:gd name="T10" fmla="*/ 0 60000 65536"/>
                  <a:gd name="T11" fmla="*/ 0 60000 65536"/>
                  <a:gd name="T12" fmla="*/ 0 60000 65536"/>
                  <a:gd name="T13" fmla="*/ 0 60000 65536"/>
                  <a:gd name="T14" fmla="*/ 0 60000 65536"/>
                  <a:gd name="T15" fmla="*/ 0 w 16"/>
                  <a:gd name="T16" fmla="*/ 0 h 94"/>
                  <a:gd name="T17" fmla="*/ 16 w 16"/>
                  <a:gd name="T18" fmla="*/ 94 h 94"/>
                </a:gdLst>
                <a:ahLst/>
                <a:cxnLst>
                  <a:cxn ang="T10">
                    <a:pos x="T0" y="T1"/>
                  </a:cxn>
                  <a:cxn ang="T11">
                    <a:pos x="T2" y="T3"/>
                  </a:cxn>
                  <a:cxn ang="T12">
                    <a:pos x="T4" y="T5"/>
                  </a:cxn>
                  <a:cxn ang="T13">
                    <a:pos x="T6" y="T7"/>
                  </a:cxn>
                  <a:cxn ang="T14">
                    <a:pos x="T8" y="T9"/>
                  </a:cxn>
                </a:cxnLst>
                <a:rect l="T15" t="T16" r="T17" b="T18"/>
                <a:pathLst>
                  <a:path w="16" h="94">
                    <a:moveTo>
                      <a:pt x="8" y="93"/>
                    </a:moveTo>
                    <a:lnTo>
                      <a:pt x="15" y="68"/>
                    </a:lnTo>
                    <a:lnTo>
                      <a:pt x="8" y="46"/>
                    </a:lnTo>
                    <a:lnTo>
                      <a:pt x="0" y="23"/>
                    </a:lnTo>
                    <a:lnTo>
                      <a:pt x="6"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06" name="Freeform 338"/>
              <p:cNvSpPr>
                <a:spLocks/>
              </p:cNvSpPr>
              <p:nvPr/>
            </p:nvSpPr>
            <p:spPr bwMode="auto">
              <a:xfrm>
                <a:off x="2372" y="1151"/>
                <a:ext cx="29" cy="81"/>
              </a:xfrm>
              <a:custGeom>
                <a:avLst/>
                <a:gdLst>
                  <a:gd name="T0" fmla="*/ 18 w 29"/>
                  <a:gd name="T1" fmla="*/ 0 h 81"/>
                  <a:gd name="T2" fmla="*/ 2 w 29"/>
                  <a:gd name="T3" fmla="*/ 12 h 81"/>
                  <a:gd name="T4" fmla="*/ 0 w 29"/>
                  <a:gd name="T5" fmla="*/ 24 h 81"/>
                  <a:gd name="T6" fmla="*/ 5 w 29"/>
                  <a:gd name="T7" fmla="*/ 34 h 81"/>
                  <a:gd name="T8" fmla="*/ 15 w 29"/>
                  <a:gd name="T9" fmla="*/ 46 h 81"/>
                  <a:gd name="T10" fmla="*/ 23 w 29"/>
                  <a:gd name="T11" fmla="*/ 53 h 81"/>
                  <a:gd name="T12" fmla="*/ 28 w 29"/>
                  <a:gd name="T13" fmla="*/ 63 h 81"/>
                  <a:gd name="T14" fmla="*/ 24 w 29"/>
                  <a:gd name="T15" fmla="*/ 72 h 81"/>
                  <a:gd name="T16" fmla="*/ 7 w 29"/>
                  <a:gd name="T17" fmla="*/ 8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81"/>
                  <a:gd name="T29" fmla="*/ 29 w 29"/>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81">
                    <a:moveTo>
                      <a:pt x="18" y="0"/>
                    </a:moveTo>
                    <a:lnTo>
                      <a:pt x="2" y="12"/>
                    </a:lnTo>
                    <a:lnTo>
                      <a:pt x="0" y="24"/>
                    </a:lnTo>
                    <a:lnTo>
                      <a:pt x="5" y="34"/>
                    </a:lnTo>
                    <a:lnTo>
                      <a:pt x="15" y="46"/>
                    </a:lnTo>
                    <a:lnTo>
                      <a:pt x="23" y="53"/>
                    </a:lnTo>
                    <a:lnTo>
                      <a:pt x="28" y="63"/>
                    </a:lnTo>
                    <a:lnTo>
                      <a:pt x="24" y="72"/>
                    </a:lnTo>
                    <a:lnTo>
                      <a:pt x="7" y="8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07" name="Freeform 339"/>
              <p:cNvSpPr>
                <a:spLocks/>
              </p:cNvSpPr>
              <p:nvPr/>
            </p:nvSpPr>
            <p:spPr bwMode="auto">
              <a:xfrm>
                <a:off x="2416" y="1144"/>
                <a:ext cx="16" cy="96"/>
              </a:xfrm>
              <a:custGeom>
                <a:avLst/>
                <a:gdLst>
                  <a:gd name="T0" fmla="*/ 6 w 16"/>
                  <a:gd name="T1" fmla="*/ 0 h 96"/>
                  <a:gd name="T2" fmla="*/ 0 w 16"/>
                  <a:gd name="T3" fmla="*/ 25 h 96"/>
                  <a:gd name="T4" fmla="*/ 8 w 16"/>
                  <a:gd name="T5" fmla="*/ 48 h 96"/>
                  <a:gd name="T6" fmla="*/ 15 w 16"/>
                  <a:gd name="T7" fmla="*/ 71 h 96"/>
                  <a:gd name="T8" fmla="*/ 10 w 16"/>
                  <a:gd name="T9" fmla="*/ 95 h 96"/>
                  <a:gd name="T10" fmla="*/ 0 60000 65536"/>
                  <a:gd name="T11" fmla="*/ 0 60000 65536"/>
                  <a:gd name="T12" fmla="*/ 0 60000 65536"/>
                  <a:gd name="T13" fmla="*/ 0 60000 65536"/>
                  <a:gd name="T14" fmla="*/ 0 60000 65536"/>
                  <a:gd name="T15" fmla="*/ 0 w 16"/>
                  <a:gd name="T16" fmla="*/ 0 h 96"/>
                  <a:gd name="T17" fmla="*/ 16 w 16"/>
                  <a:gd name="T18" fmla="*/ 96 h 96"/>
                </a:gdLst>
                <a:ahLst/>
                <a:cxnLst>
                  <a:cxn ang="T10">
                    <a:pos x="T0" y="T1"/>
                  </a:cxn>
                  <a:cxn ang="T11">
                    <a:pos x="T2" y="T3"/>
                  </a:cxn>
                  <a:cxn ang="T12">
                    <a:pos x="T4" y="T5"/>
                  </a:cxn>
                  <a:cxn ang="T13">
                    <a:pos x="T6" y="T7"/>
                  </a:cxn>
                  <a:cxn ang="T14">
                    <a:pos x="T8" y="T9"/>
                  </a:cxn>
                </a:cxnLst>
                <a:rect l="T15" t="T16" r="T17" b="T18"/>
                <a:pathLst>
                  <a:path w="16" h="96">
                    <a:moveTo>
                      <a:pt x="6" y="0"/>
                    </a:moveTo>
                    <a:lnTo>
                      <a:pt x="0" y="25"/>
                    </a:lnTo>
                    <a:lnTo>
                      <a:pt x="8" y="48"/>
                    </a:lnTo>
                    <a:lnTo>
                      <a:pt x="15" y="71"/>
                    </a:lnTo>
                    <a:lnTo>
                      <a:pt x="10" y="95"/>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08" name="Freeform 340"/>
              <p:cNvSpPr>
                <a:spLocks/>
              </p:cNvSpPr>
              <p:nvPr/>
            </p:nvSpPr>
            <p:spPr bwMode="auto">
              <a:xfrm>
                <a:off x="2446" y="1143"/>
                <a:ext cx="30" cy="80"/>
              </a:xfrm>
              <a:custGeom>
                <a:avLst/>
                <a:gdLst>
                  <a:gd name="T0" fmla="*/ 19 w 30"/>
                  <a:gd name="T1" fmla="*/ 0 h 80"/>
                  <a:gd name="T2" fmla="*/ 4 w 30"/>
                  <a:gd name="T3" fmla="*/ 12 h 80"/>
                  <a:gd name="T4" fmla="*/ 0 w 30"/>
                  <a:gd name="T5" fmla="*/ 23 h 80"/>
                  <a:gd name="T6" fmla="*/ 6 w 30"/>
                  <a:gd name="T7" fmla="*/ 34 h 80"/>
                  <a:gd name="T8" fmla="*/ 16 w 30"/>
                  <a:gd name="T9" fmla="*/ 45 h 80"/>
                  <a:gd name="T10" fmla="*/ 24 w 30"/>
                  <a:gd name="T11" fmla="*/ 54 h 80"/>
                  <a:gd name="T12" fmla="*/ 29 w 30"/>
                  <a:gd name="T13" fmla="*/ 62 h 80"/>
                  <a:gd name="T14" fmla="*/ 25 w 30"/>
                  <a:gd name="T15" fmla="*/ 71 h 80"/>
                  <a:gd name="T16" fmla="*/ 7 w 30"/>
                  <a:gd name="T17" fmla="*/ 79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80"/>
                  <a:gd name="T29" fmla="*/ 30 w 30"/>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80">
                    <a:moveTo>
                      <a:pt x="19" y="0"/>
                    </a:moveTo>
                    <a:lnTo>
                      <a:pt x="4" y="12"/>
                    </a:lnTo>
                    <a:lnTo>
                      <a:pt x="0" y="23"/>
                    </a:lnTo>
                    <a:lnTo>
                      <a:pt x="6" y="34"/>
                    </a:lnTo>
                    <a:lnTo>
                      <a:pt x="16" y="45"/>
                    </a:lnTo>
                    <a:lnTo>
                      <a:pt x="24" y="54"/>
                    </a:lnTo>
                    <a:lnTo>
                      <a:pt x="29" y="62"/>
                    </a:lnTo>
                    <a:lnTo>
                      <a:pt x="25" y="71"/>
                    </a:lnTo>
                    <a:lnTo>
                      <a:pt x="7" y="79"/>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09" name="Freeform 341"/>
              <p:cNvSpPr>
                <a:spLocks/>
              </p:cNvSpPr>
              <p:nvPr/>
            </p:nvSpPr>
            <p:spPr bwMode="auto">
              <a:xfrm>
                <a:off x="2737" y="1144"/>
                <a:ext cx="25" cy="79"/>
              </a:xfrm>
              <a:custGeom>
                <a:avLst/>
                <a:gdLst>
                  <a:gd name="T0" fmla="*/ 9 w 25"/>
                  <a:gd name="T1" fmla="*/ 78 h 79"/>
                  <a:gd name="T2" fmla="*/ 19 w 25"/>
                  <a:gd name="T3" fmla="*/ 70 h 79"/>
                  <a:gd name="T4" fmla="*/ 24 w 25"/>
                  <a:gd name="T5" fmla="*/ 57 h 79"/>
                  <a:gd name="T6" fmla="*/ 15 w 25"/>
                  <a:gd name="T7" fmla="*/ 48 h 79"/>
                  <a:gd name="T8" fmla="*/ 8 w 25"/>
                  <a:gd name="T9" fmla="*/ 43 h 79"/>
                  <a:gd name="T10" fmla="*/ 12 w 25"/>
                  <a:gd name="T11" fmla="*/ 29 h 79"/>
                  <a:gd name="T12" fmla="*/ 18 w 25"/>
                  <a:gd name="T13" fmla="*/ 17 h 79"/>
                  <a:gd name="T14" fmla="*/ 16 w 25"/>
                  <a:gd name="T15" fmla="*/ 7 h 79"/>
                  <a:gd name="T16" fmla="*/ 0 w 25"/>
                  <a:gd name="T17" fmla="*/ 0 h 7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79"/>
                  <a:gd name="T29" fmla="*/ 25 w 25"/>
                  <a:gd name="T30" fmla="*/ 79 h 7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79">
                    <a:moveTo>
                      <a:pt x="9" y="78"/>
                    </a:moveTo>
                    <a:lnTo>
                      <a:pt x="19" y="70"/>
                    </a:lnTo>
                    <a:lnTo>
                      <a:pt x="24" y="57"/>
                    </a:lnTo>
                    <a:lnTo>
                      <a:pt x="15" y="48"/>
                    </a:lnTo>
                    <a:lnTo>
                      <a:pt x="8" y="43"/>
                    </a:lnTo>
                    <a:lnTo>
                      <a:pt x="12" y="29"/>
                    </a:lnTo>
                    <a:lnTo>
                      <a:pt x="18" y="17"/>
                    </a:lnTo>
                    <a:lnTo>
                      <a:pt x="16" y="7"/>
                    </a:lnTo>
                    <a:lnTo>
                      <a:pt x="0"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10" name="Freeform 342"/>
              <p:cNvSpPr>
                <a:spLocks/>
              </p:cNvSpPr>
              <p:nvPr/>
            </p:nvSpPr>
            <p:spPr bwMode="auto">
              <a:xfrm>
                <a:off x="2673" y="1137"/>
                <a:ext cx="16" cy="93"/>
              </a:xfrm>
              <a:custGeom>
                <a:avLst/>
                <a:gdLst>
                  <a:gd name="T0" fmla="*/ 8 w 16"/>
                  <a:gd name="T1" fmla="*/ 92 h 93"/>
                  <a:gd name="T2" fmla="*/ 15 w 16"/>
                  <a:gd name="T3" fmla="*/ 67 h 93"/>
                  <a:gd name="T4" fmla="*/ 8 w 16"/>
                  <a:gd name="T5" fmla="*/ 45 h 93"/>
                  <a:gd name="T6" fmla="*/ 0 w 16"/>
                  <a:gd name="T7" fmla="*/ 22 h 93"/>
                  <a:gd name="T8" fmla="*/ 6 w 16"/>
                  <a:gd name="T9" fmla="*/ 0 h 93"/>
                  <a:gd name="T10" fmla="*/ 0 60000 65536"/>
                  <a:gd name="T11" fmla="*/ 0 60000 65536"/>
                  <a:gd name="T12" fmla="*/ 0 60000 65536"/>
                  <a:gd name="T13" fmla="*/ 0 60000 65536"/>
                  <a:gd name="T14" fmla="*/ 0 60000 65536"/>
                  <a:gd name="T15" fmla="*/ 0 w 16"/>
                  <a:gd name="T16" fmla="*/ 0 h 93"/>
                  <a:gd name="T17" fmla="*/ 16 w 16"/>
                  <a:gd name="T18" fmla="*/ 93 h 93"/>
                </a:gdLst>
                <a:ahLst/>
                <a:cxnLst>
                  <a:cxn ang="T10">
                    <a:pos x="T0" y="T1"/>
                  </a:cxn>
                  <a:cxn ang="T11">
                    <a:pos x="T2" y="T3"/>
                  </a:cxn>
                  <a:cxn ang="T12">
                    <a:pos x="T4" y="T5"/>
                  </a:cxn>
                  <a:cxn ang="T13">
                    <a:pos x="T6" y="T7"/>
                  </a:cxn>
                  <a:cxn ang="T14">
                    <a:pos x="T8" y="T9"/>
                  </a:cxn>
                </a:cxnLst>
                <a:rect l="T15" t="T16" r="T17" b="T18"/>
                <a:pathLst>
                  <a:path w="16" h="93">
                    <a:moveTo>
                      <a:pt x="8" y="92"/>
                    </a:moveTo>
                    <a:lnTo>
                      <a:pt x="15" y="67"/>
                    </a:lnTo>
                    <a:lnTo>
                      <a:pt x="8" y="45"/>
                    </a:lnTo>
                    <a:lnTo>
                      <a:pt x="0" y="22"/>
                    </a:lnTo>
                    <a:lnTo>
                      <a:pt x="6"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11" name="Freeform 343"/>
              <p:cNvSpPr>
                <a:spLocks/>
              </p:cNvSpPr>
              <p:nvPr/>
            </p:nvSpPr>
            <p:spPr bwMode="auto">
              <a:xfrm>
                <a:off x="2694" y="1137"/>
                <a:ext cx="33" cy="86"/>
              </a:xfrm>
              <a:custGeom>
                <a:avLst/>
                <a:gdLst>
                  <a:gd name="T0" fmla="*/ 26 w 33"/>
                  <a:gd name="T1" fmla="*/ 85 h 86"/>
                  <a:gd name="T2" fmla="*/ 27 w 33"/>
                  <a:gd name="T3" fmla="*/ 69 h 86"/>
                  <a:gd name="T4" fmla="*/ 20 w 33"/>
                  <a:gd name="T5" fmla="*/ 57 h 86"/>
                  <a:gd name="T6" fmla="*/ 17 w 33"/>
                  <a:gd name="T7" fmla="*/ 47 h 86"/>
                  <a:gd name="T8" fmla="*/ 27 w 33"/>
                  <a:gd name="T9" fmla="*/ 35 h 86"/>
                  <a:gd name="T10" fmla="*/ 32 w 33"/>
                  <a:gd name="T11" fmla="*/ 28 h 86"/>
                  <a:gd name="T12" fmla="*/ 30 w 33"/>
                  <a:gd name="T13" fmla="*/ 26 h 86"/>
                  <a:gd name="T14" fmla="*/ 23 w 33"/>
                  <a:gd name="T15" fmla="*/ 23 h 86"/>
                  <a:gd name="T16" fmla="*/ 13 w 33"/>
                  <a:gd name="T17" fmla="*/ 22 h 86"/>
                  <a:gd name="T18" fmla="*/ 5 w 33"/>
                  <a:gd name="T19" fmla="*/ 21 h 86"/>
                  <a:gd name="T20" fmla="*/ 0 w 33"/>
                  <a:gd name="T21" fmla="*/ 16 h 86"/>
                  <a:gd name="T22" fmla="*/ 2 w 33"/>
                  <a:gd name="T23" fmla="*/ 10 h 86"/>
                  <a:gd name="T24" fmla="*/ 15 w 33"/>
                  <a:gd name="T25" fmla="*/ 0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86"/>
                  <a:gd name="T41" fmla="*/ 33 w 33"/>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86">
                    <a:moveTo>
                      <a:pt x="26" y="85"/>
                    </a:moveTo>
                    <a:lnTo>
                      <a:pt x="27" y="69"/>
                    </a:lnTo>
                    <a:lnTo>
                      <a:pt x="20" y="57"/>
                    </a:lnTo>
                    <a:lnTo>
                      <a:pt x="17" y="47"/>
                    </a:lnTo>
                    <a:lnTo>
                      <a:pt x="27" y="35"/>
                    </a:lnTo>
                    <a:lnTo>
                      <a:pt x="32" y="28"/>
                    </a:lnTo>
                    <a:lnTo>
                      <a:pt x="30" y="26"/>
                    </a:lnTo>
                    <a:lnTo>
                      <a:pt x="23" y="23"/>
                    </a:lnTo>
                    <a:lnTo>
                      <a:pt x="13" y="22"/>
                    </a:lnTo>
                    <a:lnTo>
                      <a:pt x="5" y="21"/>
                    </a:lnTo>
                    <a:lnTo>
                      <a:pt x="0" y="16"/>
                    </a:lnTo>
                    <a:lnTo>
                      <a:pt x="2" y="10"/>
                    </a:lnTo>
                    <a:lnTo>
                      <a:pt x="15"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12" name="Freeform 344"/>
              <p:cNvSpPr>
                <a:spLocks/>
              </p:cNvSpPr>
              <p:nvPr/>
            </p:nvSpPr>
            <p:spPr bwMode="auto">
              <a:xfrm>
                <a:off x="2978" y="1147"/>
                <a:ext cx="16" cy="95"/>
              </a:xfrm>
              <a:custGeom>
                <a:avLst/>
                <a:gdLst>
                  <a:gd name="T0" fmla="*/ 9 w 16"/>
                  <a:gd name="T1" fmla="*/ 94 h 95"/>
                  <a:gd name="T2" fmla="*/ 15 w 16"/>
                  <a:gd name="T3" fmla="*/ 69 h 95"/>
                  <a:gd name="T4" fmla="*/ 6 w 16"/>
                  <a:gd name="T5" fmla="*/ 46 h 95"/>
                  <a:gd name="T6" fmla="*/ 0 w 16"/>
                  <a:gd name="T7" fmla="*/ 24 h 95"/>
                  <a:gd name="T8" fmla="*/ 4 w 16"/>
                  <a:gd name="T9" fmla="*/ 0 h 95"/>
                  <a:gd name="T10" fmla="*/ 0 60000 65536"/>
                  <a:gd name="T11" fmla="*/ 0 60000 65536"/>
                  <a:gd name="T12" fmla="*/ 0 60000 65536"/>
                  <a:gd name="T13" fmla="*/ 0 60000 65536"/>
                  <a:gd name="T14" fmla="*/ 0 60000 65536"/>
                  <a:gd name="T15" fmla="*/ 0 w 16"/>
                  <a:gd name="T16" fmla="*/ 0 h 95"/>
                  <a:gd name="T17" fmla="*/ 16 w 16"/>
                  <a:gd name="T18" fmla="*/ 95 h 95"/>
                </a:gdLst>
                <a:ahLst/>
                <a:cxnLst>
                  <a:cxn ang="T10">
                    <a:pos x="T0" y="T1"/>
                  </a:cxn>
                  <a:cxn ang="T11">
                    <a:pos x="T2" y="T3"/>
                  </a:cxn>
                  <a:cxn ang="T12">
                    <a:pos x="T4" y="T5"/>
                  </a:cxn>
                  <a:cxn ang="T13">
                    <a:pos x="T6" y="T7"/>
                  </a:cxn>
                  <a:cxn ang="T14">
                    <a:pos x="T8" y="T9"/>
                  </a:cxn>
                </a:cxnLst>
                <a:rect l="T15" t="T16" r="T17" b="T18"/>
                <a:pathLst>
                  <a:path w="16" h="95">
                    <a:moveTo>
                      <a:pt x="9" y="94"/>
                    </a:moveTo>
                    <a:lnTo>
                      <a:pt x="15" y="69"/>
                    </a:lnTo>
                    <a:lnTo>
                      <a:pt x="6" y="46"/>
                    </a:lnTo>
                    <a:lnTo>
                      <a:pt x="0" y="24"/>
                    </a:lnTo>
                    <a:lnTo>
                      <a:pt x="4"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13" name="Freeform 345"/>
              <p:cNvSpPr>
                <a:spLocks/>
              </p:cNvSpPr>
              <p:nvPr/>
            </p:nvSpPr>
            <p:spPr bwMode="auto">
              <a:xfrm>
                <a:off x="3003" y="1158"/>
                <a:ext cx="28" cy="81"/>
              </a:xfrm>
              <a:custGeom>
                <a:avLst/>
                <a:gdLst>
                  <a:gd name="T0" fmla="*/ 9 w 28"/>
                  <a:gd name="T1" fmla="*/ 80 h 81"/>
                  <a:gd name="T2" fmla="*/ 23 w 28"/>
                  <a:gd name="T3" fmla="*/ 67 h 81"/>
                  <a:gd name="T4" fmla="*/ 27 w 28"/>
                  <a:gd name="T5" fmla="*/ 55 h 81"/>
                  <a:gd name="T6" fmla="*/ 22 w 28"/>
                  <a:gd name="T7" fmla="*/ 44 h 81"/>
                  <a:gd name="T8" fmla="*/ 14 w 28"/>
                  <a:gd name="T9" fmla="*/ 34 h 81"/>
                  <a:gd name="T10" fmla="*/ 5 w 28"/>
                  <a:gd name="T11" fmla="*/ 25 h 81"/>
                  <a:gd name="T12" fmla="*/ 0 w 28"/>
                  <a:gd name="T13" fmla="*/ 16 h 81"/>
                  <a:gd name="T14" fmla="*/ 4 w 28"/>
                  <a:gd name="T15" fmla="*/ 8 h 81"/>
                  <a:gd name="T16" fmla="*/ 21 w 28"/>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81"/>
                  <a:gd name="T29" fmla="*/ 28 w 28"/>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81">
                    <a:moveTo>
                      <a:pt x="9" y="80"/>
                    </a:moveTo>
                    <a:lnTo>
                      <a:pt x="23" y="67"/>
                    </a:lnTo>
                    <a:lnTo>
                      <a:pt x="27" y="55"/>
                    </a:lnTo>
                    <a:lnTo>
                      <a:pt x="22" y="44"/>
                    </a:lnTo>
                    <a:lnTo>
                      <a:pt x="14" y="34"/>
                    </a:lnTo>
                    <a:lnTo>
                      <a:pt x="5" y="25"/>
                    </a:lnTo>
                    <a:lnTo>
                      <a:pt x="0" y="16"/>
                    </a:lnTo>
                    <a:lnTo>
                      <a:pt x="4" y="8"/>
                    </a:lnTo>
                    <a:lnTo>
                      <a:pt x="21"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14" name="Freeform 346"/>
              <p:cNvSpPr>
                <a:spLocks/>
              </p:cNvSpPr>
              <p:nvPr/>
            </p:nvSpPr>
            <p:spPr bwMode="auto">
              <a:xfrm>
                <a:off x="3045" y="1163"/>
                <a:ext cx="28" cy="80"/>
              </a:xfrm>
              <a:custGeom>
                <a:avLst/>
                <a:gdLst>
                  <a:gd name="T0" fmla="*/ 10 w 28"/>
                  <a:gd name="T1" fmla="*/ 79 h 80"/>
                  <a:gd name="T2" fmla="*/ 25 w 28"/>
                  <a:gd name="T3" fmla="*/ 66 h 80"/>
                  <a:gd name="T4" fmla="*/ 27 w 28"/>
                  <a:gd name="T5" fmla="*/ 55 h 80"/>
                  <a:gd name="T6" fmla="*/ 22 w 28"/>
                  <a:gd name="T7" fmla="*/ 44 h 80"/>
                  <a:gd name="T8" fmla="*/ 13 w 28"/>
                  <a:gd name="T9" fmla="*/ 33 h 80"/>
                  <a:gd name="T10" fmla="*/ 5 w 28"/>
                  <a:gd name="T11" fmla="*/ 24 h 80"/>
                  <a:gd name="T12" fmla="*/ 0 w 28"/>
                  <a:gd name="T13" fmla="*/ 16 h 80"/>
                  <a:gd name="T14" fmla="*/ 4 w 28"/>
                  <a:gd name="T15" fmla="*/ 7 h 80"/>
                  <a:gd name="T16" fmla="*/ 21 w 28"/>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80"/>
                  <a:gd name="T29" fmla="*/ 28 w 28"/>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80">
                    <a:moveTo>
                      <a:pt x="10" y="79"/>
                    </a:moveTo>
                    <a:lnTo>
                      <a:pt x="25" y="66"/>
                    </a:lnTo>
                    <a:lnTo>
                      <a:pt x="27" y="55"/>
                    </a:lnTo>
                    <a:lnTo>
                      <a:pt x="22" y="44"/>
                    </a:lnTo>
                    <a:lnTo>
                      <a:pt x="13" y="33"/>
                    </a:lnTo>
                    <a:lnTo>
                      <a:pt x="5" y="24"/>
                    </a:lnTo>
                    <a:lnTo>
                      <a:pt x="0" y="16"/>
                    </a:lnTo>
                    <a:lnTo>
                      <a:pt x="4" y="7"/>
                    </a:lnTo>
                    <a:lnTo>
                      <a:pt x="21"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15" name="Freeform 347"/>
              <p:cNvSpPr>
                <a:spLocks/>
              </p:cNvSpPr>
              <p:nvPr/>
            </p:nvSpPr>
            <p:spPr bwMode="auto">
              <a:xfrm>
                <a:off x="2520" y="1138"/>
                <a:ext cx="16" cy="94"/>
              </a:xfrm>
              <a:custGeom>
                <a:avLst/>
                <a:gdLst>
                  <a:gd name="T0" fmla="*/ 9 w 16"/>
                  <a:gd name="T1" fmla="*/ 93 h 94"/>
                  <a:gd name="T2" fmla="*/ 15 w 16"/>
                  <a:gd name="T3" fmla="*/ 68 h 94"/>
                  <a:gd name="T4" fmla="*/ 6 w 16"/>
                  <a:gd name="T5" fmla="*/ 46 h 94"/>
                  <a:gd name="T6" fmla="*/ 0 w 16"/>
                  <a:gd name="T7" fmla="*/ 23 h 94"/>
                  <a:gd name="T8" fmla="*/ 4 w 16"/>
                  <a:gd name="T9" fmla="*/ 0 h 94"/>
                  <a:gd name="T10" fmla="*/ 0 60000 65536"/>
                  <a:gd name="T11" fmla="*/ 0 60000 65536"/>
                  <a:gd name="T12" fmla="*/ 0 60000 65536"/>
                  <a:gd name="T13" fmla="*/ 0 60000 65536"/>
                  <a:gd name="T14" fmla="*/ 0 60000 65536"/>
                  <a:gd name="T15" fmla="*/ 0 w 16"/>
                  <a:gd name="T16" fmla="*/ 0 h 94"/>
                  <a:gd name="T17" fmla="*/ 16 w 16"/>
                  <a:gd name="T18" fmla="*/ 94 h 94"/>
                </a:gdLst>
                <a:ahLst/>
                <a:cxnLst>
                  <a:cxn ang="T10">
                    <a:pos x="T0" y="T1"/>
                  </a:cxn>
                  <a:cxn ang="T11">
                    <a:pos x="T2" y="T3"/>
                  </a:cxn>
                  <a:cxn ang="T12">
                    <a:pos x="T4" y="T5"/>
                  </a:cxn>
                  <a:cxn ang="T13">
                    <a:pos x="T6" y="T7"/>
                  </a:cxn>
                  <a:cxn ang="T14">
                    <a:pos x="T8" y="T9"/>
                  </a:cxn>
                </a:cxnLst>
                <a:rect l="T15" t="T16" r="T17" b="T18"/>
                <a:pathLst>
                  <a:path w="16" h="94">
                    <a:moveTo>
                      <a:pt x="9" y="93"/>
                    </a:moveTo>
                    <a:lnTo>
                      <a:pt x="15" y="68"/>
                    </a:lnTo>
                    <a:lnTo>
                      <a:pt x="6" y="46"/>
                    </a:lnTo>
                    <a:lnTo>
                      <a:pt x="0" y="23"/>
                    </a:lnTo>
                    <a:lnTo>
                      <a:pt x="4"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16" name="Freeform 348"/>
              <p:cNvSpPr>
                <a:spLocks/>
              </p:cNvSpPr>
              <p:nvPr/>
            </p:nvSpPr>
            <p:spPr bwMode="auto">
              <a:xfrm>
                <a:off x="2545" y="1148"/>
                <a:ext cx="28" cy="80"/>
              </a:xfrm>
              <a:custGeom>
                <a:avLst/>
                <a:gdLst>
                  <a:gd name="T0" fmla="*/ 8 w 28"/>
                  <a:gd name="T1" fmla="*/ 79 h 80"/>
                  <a:gd name="T2" fmla="*/ 24 w 28"/>
                  <a:gd name="T3" fmla="*/ 66 h 80"/>
                  <a:gd name="T4" fmla="*/ 27 w 28"/>
                  <a:gd name="T5" fmla="*/ 55 h 80"/>
                  <a:gd name="T6" fmla="*/ 21 w 28"/>
                  <a:gd name="T7" fmla="*/ 45 h 80"/>
                  <a:gd name="T8" fmla="*/ 13 w 28"/>
                  <a:gd name="T9" fmla="*/ 33 h 80"/>
                  <a:gd name="T10" fmla="*/ 4 w 28"/>
                  <a:gd name="T11" fmla="*/ 24 h 80"/>
                  <a:gd name="T12" fmla="*/ 0 w 28"/>
                  <a:gd name="T13" fmla="*/ 16 h 80"/>
                  <a:gd name="T14" fmla="*/ 4 w 28"/>
                  <a:gd name="T15" fmla="*/ 7 h 80"/>
                  <a:gd name="T16" fmla="*/ 20 w 28"/>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80"/>
                  <a:gd name="T29" fmla="*/ 28 w 28"/>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80">
                    <a:moveTo>
                      <a:pt x="8" y="79"/>
                    </a:moveTo>
                    <a:lnTo>
                      <a:pt x="24" y="66"/>
                    </a:lnTo>
                    <a:lnTo>
                      <a:pt x="27" y="55"/>
                    </a:lnTo>
                    <a:lnTo>
                      <a:pt x="21" y="45"/>
                    </a:lnTo>
                    <a:lnTo>
                      <a:pt x="13" y="33"/>
                    </a:lnTo>
                    <a:lnTo>
                      <a:pt x="4" y="24"/>
                    </a:lnTo>
                    <a:lnTo>
                      <a:pt x="0" y="16"/>
                    </a:lnTo>
                    <a:lnTo>
                      <a:pt x="4" y="7"/>
                    </a:lnTo>
                    <a:lnTo>
                      <a:pt x="20"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17" name="Freeform 349"/>
              <p:cNvSpPr>
                <a:spLocks/>
              </p:cNvSpPr>
              <p:nvPr/>
            </p:nvSpPr>
            <p:spPr bwMode="auto">
              <a:xfrm>
                <a:off x="2585" y="1155"/>
                <a:ext cx="30" cy="80"/>
              </a:xfrm>
              <a:custGeom>
                <a:avLst/>
                <a:gdLst>
                  <a:gd name="T0" fmla="*/ 10 w 30"/>
                  <a:gd name="T1" fmla="*/ 79 h 80"/>
                  <a:gd name="T2" fmla="*/ 27 w 30"/>
                  <a:gd name="T3" fmla="*/ 66 h 80"/>
                  <a:gd name="T4" fmla="*/ 29 w 30"/>
                  <a:gd name="T5" fmla="*/ 55 h 80"/>
                  <a:gd name="T6" fmla="*/ 24 w 30"/>
                  <a:gd name="T7" fmla="*/ 45 h 80"/>
                  <a:gd name="T8" fmla="*/ 14 w 30"/>
                  <a:gd name="T9" fmla="*/ 33 h 80"/>
                  <a:gd name="T10" fmla="*/ 4 w 30"/>
                  <a:gd name="T11" fmla="*/ 24 h 80"/>
                  <a:gd name="T12" fmla="*/ 0 w 30"/>
                  <a:gd name="T13" fmla="*/ 16 h 80"/>
                  <a:gd name="T14" fmla="*/ 4 w 30"/>
                  <a:gd name="T15" fmla="*/ 7 h 80"/>
                  <a:gd name="T16" fmla="*/ 22 w 30"/>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
                  <a:gd name="T28" fmla="*/ 0 h 80"/>
                  <a:gd name="T29" fmla="*/ 30 w 30"/>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 h="80">
                    <a:moveTo>
                      <a:pt x="10" y="79"/>
                    </a:moveTo>
                    <a:lnTo>
                      <a:pt x="27" y="66"/>
                    </a:lnTo>
                    <a:lnTo>
                      <a:pt x="29" y="55"/>
                    </a:lnTo>
                    <a:lnTo>
                      <a:pt x="24" y="45"/>
                    </a:lnTo>
                    <a:lnTo>
                      <a:pt x="14" y="33"/>
                    </a:lnTo>
                    <a:lnTo>
                      <a:pt x="4" y="24"/>
                    </a:lnTo>
                    <a:lnTo>
                      <a:pt x="0" y="16"/>
                    </a:lnTo>
                    <a:lnTo>
                      <a:pt x="4" y="7"/>
                    </a:lnTo>
                    <a:lnTo>
                      <a:pt x="22"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18" name="Freeform 350"/>
              <p:cNvSpPr>
                <a:spLocks/>
              </p:cNvSpPr>
              <p:nvPr/>
            </p:nvSpPr>
            <p:spPr bwMode="auto">
              <a:xfrm>
                <a:off x="2914" y="1137"/>
                <a:ext cx="16" cy="94"/>
              </a:xfrm>
              <a:custGeom>
                <a:avLst/>
                <a:gdLst>
                  <a:gd name="T0" fmla="*/ 9 w 16"/>
                  <a:gd name="T1" fmla="*/ 93 h 94"/>
                  <a:gd name="T2" fmla="*/ 15 w 16"/>
                  <a:gd name="T3" fmla="*/ 68 h 94"/>
                  <a:gd name="T4" fmla="*/ 6 w 16"/>
                  <a:gd name="T5" fmla="*/ 46 h 94"/>
                  <a:gd name="T6" fmla="*/ 0 w 16"/>
                  <a:gd name="T7" fmla="*/ 22 h 94"/>
                  <a:gd name="T8" fmla="*/ 4 w 16"/>
                  <a:gd name="T9" fmla="*/ 0 h 94"/>
                  <a:gd name="T10" fmla="*/ 0 60000 65536"/>
                  <a:gd name="T11" fmla="*/ 0 60000 65536"/>
                  <a:gd name="T12" fmla="*/ 0 60000 65536"/>
                  <a:gd name="T13" fmla="*/ 0 60000 65536"/>
                  <a:gd name="T14" fmla="*/ 0 60000 65536"/>
                  <a:gd name="T15" fmla="*/ 0 w 16"/>
                  <a:gd name="T16" fmla="*/ 0 h 94"/>
                  <a:gd name="T17" fmla="*/ 16 w 16"/>
                  <a:gd name="T18" fmla="*/ 94 h 94"/>
                </a:gdLst>
                <a:ahLst/>
                <a:cxnLst>
                  <a:cxn ang="T10">
                    <a:pos x="T0" y="T1"/>
                  </a:cxn>
                  <a:cxn ang="T11">
                    <a:pos x="T2" y="T3"/>
                  </a:cxn>
                  <a:cxn ang="T12">
                    <a:pos x="T4" y="T5"/>
                  </a:cxn>
                  <a:cxn ang="T13">
                    <a:pos x="T6" y="T7"/>
                  </a:cxn>
                  <a:cxn ang="T14">
                    <a:pos x="T8" y="T9"/>
                  </a:cxn>
                </a:cxnLst>
                <a:rect l="T15" t="T16" r="T17" b="T18"/>
                <a:pathLst>
                  <a:path w="16" h="94">
                    <a:moveTo>
                      <a:pt x="9" y="93"/>
                    </a:moveTo>
                    <a:lnTo>
                      <a:pt x="15" y="68"/>
                    </a:lnTo>
                    <a:lnTo>
                      <a:pt x="6" y="46"/>
                    </a:lnTo>
                    <a:lnTo>
                      <a:pt x="0" y="22"/>
                    </a:lnTo>
                    <a:lnTo>
                      <a:pt x="4"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19" name="Freeform 351"/>
              <p:cNvSpPr>
                <a:spLocks/>
              </p:cNvSpPr>
              <p:nvPr/>
            </p:nvSpPr>
            <p:spPr bwMode="auto">
              <a:xfrm>
                <a:off x="2830" y="1151"/>
                <a:ext cx="28" cy="80"/>
              </a:xfrm>
              <a:custGeom>
                <a:avLst/>
                <a:gdLst>
                  <a:gd name="T0" fmla="*/ 9 w 28"/>
                  <a:gd name="T1" fmla="*/ 79 h 80"/>
                  <a:gd name="T2" fmla="*/ 23 w 28"/>
                  <a:gd name="T3" fmla="*/ 66 h 80"/>
                  <a:gd name="T4" fmla="*/ 27 w 28"/>
                  <a:gd name="T5" fmla="*/ 55 h 80"/>
                  <a:gd name="T6" fmla="*/ 21 w 28"/>
                  <a:gd name="T7" fmla="*/ 44 h 80"/>
                  <a:gd name="T8" fmla="*/ 12 w 28"/>
                  <a:gd name="T9" fmla="*/ 33 h 80"/>
                  <a:gd name="T10" fmla="*/ 4 w 28"/>
                  <a:gd name="T11" fmla="*/ 24 h 80"/>
                  <a:gd name="T12" fmla="*/ 0 w 28"/>
                  <a:gd name="T13" fmla="*/ 16 h 80"/>
                  <a:gd name="T14" fmla="*/ 4 w 28"/>
                  <a:gd name="T15" fmla="*/ 7 h 80"/>
                  <a:gd name="T16" fmla="*/ 20 w 28"/>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80"/>
                  <a:gd name="T29" fmla="*/ 28 w 28"/>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80">
                    <a:moveTo>
                      <a:pt x="9" y="79"/>
                    </a:moveTo>
                    <a:lnTo>
                      <a:pt x="23" y="66"/>
                    </a:lnTo>
                    <a:lnTo>
                      <a:pt x="27" y="55"/>
                    </a:lnTo>
                    <a:lnTo>
                      <a:pt x="21" y="44"/>
                    </a:lnTo>
                    <a:lnTo>
                      <a:pt x="12" y="33"/>
                    </a:lnTo>
                    <a:lnTo>
                      <a:pt x="4" y="24"/>
                    </a:lnTo>
                    <a:lnTo>
                      <a:pt x="0" y="16"/>
                    </a:lnTo>
                    <a:lnTo>
                      <a:pt x="4" y="7"/>
                    </a:lnTo>
                    <a:lnTo>
                      <a:pt x="20"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20" name="Freeform 352"/>
              <p:cNvSpPr>
                <a:spLocks/>
              </p:cNvSpPr>
              <p:nvPr/>
            </p:nvSpPr>
            <p:spPr bwMode="auto">
              <a:xfrm>
                <a:off x="2870" y="1138"/>
                <a:ext cx="16" cy="94"/>
              </a:xfrm>
              <a:custGeom>
                <a:avLst/>
                <a:gdLst>
                  <a:gd name="T0" fmla="*/ 8 w 16"/>
                  <a:gd name="T1" fmla="*/ 93 h 94"/>
                  <a:gd name="T2" fmla="*/ 15 w 16"/>
                  <a:gd name="T3" fmla="*/ 68 h 94"/>
                  <a:gd name="T4" fmla="*/ 8 w 16"/>
                  <a:gd name="T5" fmla="*/ 46 h 94"/>
                  <a:gd name="T6" fmla="*/ 0 w 16"/>
                  <a:gd name="T7" fmla="*/ 23 h 94"/>
                  <a:gd name="T8" fmla="*/ 6 w 16"/>
                  <a:gd name="T9" fmla="*/ 0 h 94"/>
                  <a:gd name="T10" fmla="*/ 0 60000 65536"/>
                  <a:gd name="T11" fmla="*/ 0 60000 65536"/>
                  <a:gd name="T12" fmla="*/ 0 60000 65536"/>
                  <a:gd name="T13" fmla="*/ 0 60000 65536"/>
                  <a:gd name="T14" fmla="*/ 0 60000 65536"/>
                  <a:gd name="T15" fmla="*/ 0 w 16"/>
                  <a:gd name="T16" fmla="*/ 0 h 94"/>
                  <a:gd name="T17" fmla="*/ 16 w 16"/>
                  <a:gd name="T18" fmla="*/ 94 h 94"/>
                </a:gdLst>
                <a:ahLst/>
                <a:cxnLst>
                  <a:cxn ang="T10">
                    <a:pos x="T0" y="T1"/>
                  </a:cxn>
                  <a:cxn ang="T11">
                    <a:pos x="T2" y="T3"/>
                  </a:cxn>
                  <a:cxn ang="T12">
                    <a:pos x="T4" y="T5"/>
                  </a:cxn>
                  <a:cxn ang="T13">
                    <a:pos x="T6" y="T7"/>
                  </a:cxn>
                  <a:cxn ang="T14">
                    <a:pos x="T8" y="T9"/>
                  </a:cxn>
                </a:cxnLst>
                <a:rect l="T15" t="T16" r="T17" b="T18"/>
                <a:pathLst>
                  <a:path w="16" h="94">
                    <a:moveTo>
                      <a:pt x="8" y="93"/>
                    </a:moveTo>
                    <a:lnTo>
                      <a:pt x="15" y="68"/>
                    </a:lnTo>
                    <a:lnTo>
                      <a:pt x="8" y="46"/>
                    </a:lnTo>
                    <a:lnTo>
                      <a:pt x="0" y="23"/>
                    </a:lnTo>
                    <a:lnTo>
                      <a:pt x="6"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21" name="Freeform 353"/>
              <p:cNvSpPr>
                <a:spLocks/>
              </p:cNvSpPr>
              <p:nvPr/>
            </p:nvSpPr>
            <p:spPr bwMode="auto">
              <a:xfrm>
                <a:off x="3200" y="1152"/>
                <a:ext cx="16" cy="95"/>
              </a:xfrm>
              <a:custGeom>
                <a:avLst/>
                <a:gdLst>
                  <a:gd name="T0" fmla="*/ 8 w 16"/>
                  <a:gd name="T1" fmla="*/ 94 h 95"/>
                  <a:gd name="T2" fmla="*/ 15 w 16"/>
                  <a:gd name="T3" fmla="*/ 68 h 95"/>
                  <a:gd name="T4" fmla="*/ 7 w 16"/>
                  <a:gd name="T5" fmla="*/ 46 h 95"/>
                  <a:gd name="T6" fmla="*/ 0 w 16"/>
                  <a:gd name="T7" fmla="*/ 23 h 95"/>
                  <a:gd name="T8" fmla="*/ 4 w 16"/>
                  <a:gd name="T9" fmla="*/ 0 h 95"/>
                  <a:gd name="T10" fmla="*/ 0 60000 65536"/>
                  <a:gd name="T11" fmla="*/ 0 60000 65536"/>
                  <a:gd name="T12" fmla="*/ 0 60000 65536"/>
                  <a:gd name="T13" fmla="*/ 0 60000 65536"/>
                  <a:gd name="T14" fmla="*/ 0 60000 65536"/>
                  <a:gd name="T15" fmla="*/ 0 w 16"/>
                  <a:gd name="T16" fmla="*/ 0 h 95"/>
                  <a:gd name="T17" fmla="*/ 16 w 16"/>
                  <a:gd name="T18" fmla="*/ 95 h 95"/>
                </a:gdLst>
                <a:ahLst/>
                <a:cxnLst>
                  <a:cxn ang="T10">
                    <a:pos x="T0" y="T1"/>
                  </a:cxn>
                  <a:cxn ang="T11">
                    <a:pos x="T2" y="T3"/>
                  </a:cxn>
                  <a:cxn ang="T12">
                    <a:pos x="T4" y="T5"/>
                  </a:cxn>
                  <a:cxn ang="T13">
                    <a:pos x="T6" y="T7"/>
                  </a:cxn>
                  <a:cxn ang="T14">
                    <a:pos x="T8" y="T9"/>
                  </a:cxn>
                </a:cxnLst>
                <a:rect l="T15" t="T16" r="T17" b="T18"/>
                <a:pathLst>
                  <a:path w="16" h="95">
                    <a:moveTo>
                      <a:pt x="8" y="94"/>
                    </a:moveTo>
                    <a:lnTo>
                      <a:pt x="15" y="68"/>
                    </a:lnTo>
                    <a:lnTo>
                      <a:pt x="7" y="46"/>
                    </a:lnTo>
                    <a:lnTo>
                      <a:pt x="0" y="23"/>
                    </a:lnTo>
                    <a:lnTo>
                      <a:pt x="4"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22" name="Freeform 354"/>
              <p:cNvSpPr>
                <a:spLocks/>
              </p:cNvSpPr>
              <p:nvPr/>
            </p:nvSpPr>
            <p:spPr bwMode="auto">
              <a:xfrm>
                <a:off x="3118" y="1167"/>
                <a:ext cx="27" cy="80"/>
              </a:xfrm>
              <a:custGeom>
                <a:avLst/>
                <a:gdLst>
                  <a:gd name="T0" fmla="*/ 9 w 27"/>
                  <a:gd name="T1" fmla="*/ 79 h 80"/>
                  <a:gd name="T2" fmla="*/ 24 w 27"/>
                  <a:gd name="T3" fmla="*/ 66 h 80"/>
                  <a:gd name="T4" fmla="*/ 26 w 27"/>
                  <a:gd name="T5" fmla="*/ 55 h 80"/>
                  <a:gd name="T6" fmla="*/ 21 w 27"/>
                  <a:gd name="T7" fmla="*/ 45 h 80"/>
                  <a:gd name="T8" fmla="*/ 12 w 27"/>
                  <a:gd name="T9" fmla="*/ 33 h 80"/>
                  <a:gd name="T10" fmla="*/ 4 w 27"/>
                  <a:gd name="T11" fmla="*/ 24 h 80"/>
                  <a:gd name="T12" fmla="*/ 0 w 27"/>
                  <a:gd name="T13" fmla="*/ 16 h 80"/>
                  <a:gd name="T14" fmla="*/ 3 w 27"/>
                  <a:gd name="T15" fmla="*/ 7 h 80"/>
                  <a:gd name="T16" fmla="*/ 20 w 27"/>
                  <a:gd name="T17" fmla="*/ 0 h 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80"/>
                  <a:gd name="T29" fmla="*/ 27 w 27"/>
                  <a:gd name="T30" fmla="*/ 80 h 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80">
                    <a:moveTo>
                      <a:pt x="9" y="79"/>
                    </a:moveTo>
                    <a:lnTo>
                      <a:pt x="24" y="66"/>
                    </a:lnTo>
                    <a:lnTo>
                      <a:pt x="26" y="55"/>
                    </a:lnTo>
                    <a:lnTo>
                      <a:pt x="21" y="45"/>
                    </a:lnTo>
                    <a:lnTo>
                      <a:pt x="12" y="33"/>
                    </a:lnTo>
                    <a:lnTo>
                      <a:pt x="4" y="24"/>
                    </a:lnTo>
                    <a:lnTo>
                      <a:pt x="0" y="16"/>
                    </a:lnTo>
                    <a:lnTo>
                      <a:pt x="3" y="7"/>
                    </a:lnTo>
                    <a:lnTo>
                      <a:pt x="20"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23" name="Freeform 355"/>
              <p:cNvSpPr>
                <a:spLocks/>
              </p:cNvSpPr>
              <p:nvPr/>
            </p:nvSpPr>
            <p:spPr bwMode="auto">
              <a:xfrm>
                <a:off x="3157" y="1154"/>
                <a:ext cx="16" cy="94"/>
              </a:xfrm>
              <a:custGeom>
                <a:avLst/>
                <a:gdLst>
                  <a:gd name="T0" fmla="*/ 9 w 16"/>
                  <a:gd name="T1" fmla="*/ 93 h 94"/>
                  <a:gd name="T2" fmla="*/ 15 w 16"/>
                  <a:gd name="T3" fmla="*/ 68 h 94"/>
                  <a:gd name="T4" fmla="*/ 6 w 16"/>
                  <a:gd name="T5" fmla="*/ 46 h 94"/>
                  <a:gd name="T6" fmla="*/ 0 w 16"/>
                  <a:gd name="T7" fmla="*/ 23 h 94"/>
                  <a:gd name="T8" fmla="*/ 4 w 16"/>
                  <a:gd name="T9" fmla="*/ 0 h 94"/>
                  <a:gd name="T10" fmla="*/ 0 60000 65536"/>
                  <a:gd name="T11" fmla="*/ 0 60000 65536"/>
                  <a:gd name="T12" fmla="*/ 0 60000 65536"/>
                  <a:gd name="T13" fmla="*/ 0 60000 65536"/>
                  <a:gd name="T14" fmla="*/ 0 60000 65536"/>
                  <a:gd name="T15" fmla="*/ 0 w 16"/>
                  <a:gd name="T16" fmla="*/ 0 h 94"/>
                  <a:gd name="T17" fmla="*/ 16 w 16"/>
                  <a:gd name="T18" fmla="*/ 94 h 94"/>
                </a:gdLst>
                <a:ahLst/>
                <a:cxnLst>
                  <a:cxn ang="T10">
                    <a:pos x="T0" y="T1"/>
                  </a:cxn>
                  <a:cxn ang="T11">
                    <a:pos x="T2" y="T3"/>
                  </a:cxn>
                  <a:cxn ang="T12">
                    <a:pos x="T4" y="T5"/>
                  </a:cxn>
                  <a:cxn ang="T13">
                    <a:pos x="T6" y="T7"/>
                  </a:cxn>
                  <a:cxn ang="T14">
                    <a:pos x="T8" y="T9"/>
                  </a:cxn>
                </a:cxnLst>
                <a:rect l="T15" t="T16" r="T17" b="T18"/>
                <a:pathLst>
                  <a:path w="16" h="94">
                    <a:moveTo>
                      <a:pt x="9" y="93"/>
                    </a:moveTo>
                    <a:lnTo>
                      <a:pt x="15" y="68"/>
                    </a:lnTo>
                    <a:lnTo>
                      <a:pt x="6" y="46"/>
                    </a:lnTo>
                    <a:lnTo>
                      <a:pt x="0" y="23"/>
                    </a:lnTo>
                    <a:lnTo>
                      <a:pt x="4"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24" name="Freeform 356"/>
              <p:cNvSpPr>
                <a:spLocks/>
              </p:cNvSpPr>
              <p:nvPr/>
            </p:nvSpPr>
            <p:spPr bwMode="auto">
              <a:xfrm>
                <a:off x="3334" y="1170"/>
                <a:ext cx="21" cy="81"/>
              </a:xfrm>
              <a:custGeom>
                <a:avLst/>
                <a:gdLst>
                  <a:gd name="T0" fmla="*/ 5 w 21"/>
                  <a:gd name="T1" fmla="*/ 80 h 81"/>
                  <a:gd name="T2" fmla="*/ 16 w 21"/>
                  <a:gd name="T3" fmla="*/ 71 h 81"/>
                  <a:gd name="T4" fmla="*/ 20 w 21"/>
                  <a:gd name="T5" fmla="*/ 59 h 81"/>
                  <a:gd name="T6" fmla="*/ 12 w 21"/>
                  <a:gd name="T7" fmla="*/ 48 h 81"/>
                  <a:gd name="T8" fmla="*/ 5 w 21"/>
                  <a:gd name="T9" fmla="*/ 43 h 81"/>
                  <a:gd name="T10" fmla="*/ 10 w 21"/>
                  <a:gd name="T11" fmla="*/ 30 h 81"/>
                  <a:gd name="T12" fmla="*/ 15 w 21"/>
                  <a:gd name="T13" fmla="*/ 17 h 81"/>
                  <a:gd name="T14" fmla="*/ 14 w 21"/>
                  <a:gd name="T15" fmla="*/ 8 h 81"/>
                  <a:gd name="T16" fmla="*/ 0 w 21"/>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81"/>
                  <a:gd name="T29" fmla="*/ 21 w 21"/>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81">
                    <a:moveTo>
                      <a:pt x="5" y="80"/>
                    </a:moveTo>
                    <a:lnTo>
                      <a:pt x="16" y="71"/>
                    </a:lnTo>
                    <a:lnTo>
                      <a:pt x="20" y="59"/>
                    </a:lnTo>
                    <a:lnTo>
                      <a:pt x="12" y="48"/>
                    </a:lnTo>
                    <a:lnTo>
                      <a:pt x="5" y="43"/>
                    </a:lnTo>
                    <a:lnTo>
                      <a:pt x="10" y="30"/>
                    </a:lnTo>
                    <a:lnTo>
                      <a:pt x="15" y="17"/>
                    </a:lnTo>
                    <a:lnTo>
                      <a:pt x="14" y="8"/>
                    </a:lnTo>
                    <a:lnTo>
                      <a:pt x="0"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25" name="Freeform 357"/>
              <p:cNvSpPr>
                <a:spLocks/>
              </p:cNvSpPr>
              <p:nvPr/>
            </p:nvSpPr>
            <p:spPr bwMode="auto">
              <a:xfrm>
                <a:off x="3269" y="1159"/>
                <a:ext cx="15" cy="97"/>
              </a:xfrm>
              <a:custGeom>
                <a:avLst/>
                <a:gdLst>
                  <a:gd name="T0" fmla="*/ 6 w 15"/>
                  <a:gd name="T1" fmla="*/ 96 h 97"/>
                  <a:gd name="T2" fmla="*/ 14 w 15"/>
                  <a:gd name="T3" fmla="*/ 69 h 97"/>
                  <a:gd name="T4" fmla="*/ 6 w 15"/>
                  <a:gd name="T5" fmla="*/ 47 h 97"/>
                  <a:gd name="T6" fmla="*/ 0 w 15"/>
                  <a:gd name="T7" fmla="*/ 24 h 97"/>
                  <a:gd name="T8" fmla="*/ 6 w 15"/>
                  <a:gd name="T9" fmla="*/ 0 h 97"/>
                  <a:gd name="T10" fmla="*/ 0 60000 65536"/>
                  <a:gd name="T11" fmla="*/ 0 60000 65536"/>
                  <a:gd name="T12" fmla="*/ 0 60000 65536"/>
                  <a:gd name="T13" fmla="*/ 0 60000 65536"/>
                  <a:gd name="T14" fmla="*/ 0 60000 65536"/>
                  <a:gd name="T15" fmla="*/ 0 w 15"/>
                  <a:gd name="T16" fmla="*/ 0 h 97"/>
                  <a:gd name="T17" fmla="*/ 15 w 15"/>
                  <a:gd name="T18" fmla="*/ 97 h 97"/>
                </a:gdLst>
                <a:ahLst/>
                <a:cxnLst>
                  <a:cxn ang="T10">
                    <a:pos x="T0" y="T1"/>
                  </a:cxn>
                  <a:cxn ang="T11">
                    <a:pos x="T2" y="T3"/>
                  </a:cxn>
                  <a:cxn ang="T12">
                    <a:pos x="T4" y="T5"/>
                  </a:cxn>
                  <a:cxn ang="T13">
                    <a:pos x="T6" y="T7"/>
                  </a:cxn>
                  <a:cxn ang="T14">
                    <a:pos x="T8" y="T9"/>
                  </a:cxn>
                </a:cxnLst>
                <a:rect l="T15" t="T16" r="T17" b="T18"/>
                <a:pathLst>
                  <a:path w="15" h="97">
                    <a:moveTo>
                      <a:pt x="6" y="96"/>
                    </a:moveTo>
                    <a:lnTo>
                      <a:pt x="14" y="69"/>
                    </a:lnTo>
                    <a:lnTo>
                      <a:pt x="6" y="47"/>
                    </a:lnTo>
                    <a:lnTo>
                      <a:pt x="0" y="24"/>
                    </a:lnTo>
                    <a:lnTo>
                      <a:pt x="6"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26" name="Freeform 358"/>
              <p:cNvSpPr>
                <a:spLocks/>
              </p:cNvSpPr>
              <p:nvPr/>
            </p:nvSpPr>
            <p:spPr bwMode="auto">
              <a:xfrm>
                <a:off x="3290" y="1161"/>
                <a:ext cx="32" cy="88"/>
              </a:xfrm>
              <a:custGeom>
                <a:avLst/>
                <a:gdLst>
                  <a:gd name="T0" fmla="*/ 23 w 32"/>
                  <a:gd name="T1" fmla="*/ 87 h 88"/>
                  <a:gd name="T2" fmla="*/ 24 w 32"/>
                  <a:gd name="T3" fmla="*/ 69 h 88"/>
                  <a:gd name="T4" fmla="*/ 18 w 32"/>
                  <a:gd name="T5" fmla="*/ 58 h 88"/>
                  <a:gd name="T6" fmla="*/ 14 w 32"/>
                  <a:gd name="T7" fmla="*/ 48 h 88"/>
                  <a:gd name="T8" fmla="*/ 25 w 32"/>
                  <a:gd name="T9" fmla="*/ 35 h 88"/>
                  <a:gd name="T10" fmla="*/ 31 w 32"/>
                  <a:gd name="T11" fmla="*/ 30 h 88"/>
                  <a:gd name="T12" fmla="*/ 29 w 32"/>
                  <a:gd name="T13" fmla="*/ 27 h 88"/>
                  <a:gd name="T14" fmla="*/ 21 w 32"/>
                  <a:gd name="T15" fmla="*/ 23 h 88"/>
                  <a:gd name="T16" fmla="*/ 12 w 32"/>
                  <a:gd name="T17" fmla="*/ 22 h 88"/>
                  <a:gd name="T18" fmla="*/ 4 w 32"/>
                  <a:gd name="T19" fmla="*/ 19 h 88"/>
                  <a:gd name="T20" fmla="*/ 0 w 32"/>
                  <a:gd name="T21" fmla="*/ 17 h 88"/>
                  <a:gd name="T22" fmla="*/ 1 w 32"/>
                  <a:gd name="T23" fmla="*/ 10 h 88"/>
                  <a:gd name="T24" fmla="*/ 14 w 32"/>
                  <a:gd name="T25" fmla="*/ 0 h 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88"/>
                  <a:gd name="T41" fmla="*/ 32 w 32"/>
                  <a:gd name="T42" fmla="*/ 88 h 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88">
                    <a:moveTo>
                      <a:pt x="23" y="87"/>
                    </a:moveTo>
                    <a:lnTo>
                      <a:pt x="24" y="69"/>
                    </a:lnTo>
                    <a:lnTo>
                      <a:pt x="18" y="58"/>
                    </a:lnTo>
                    <a:lnTo>
                      <a:pt x="14" y="48"/>
                    </a:lnTo>
                    <a:lnTo>
                      <a:pt x="25" y="35"/>
                    </a:lnTo>
                    <a:lnTo>
                      <a:pt x="31" y="30"/>
                    </a:lnTo>
                    <a:lnTo>
                      <a:pt x="29" y="27"/>
                    </a:lnTo>
                    <a:lnTo>
                      <a:pt x="21" y="23"/>
                    </a:lnTo>
                    <a:lnTo>
                      <a:pt x="12" y="22"/>
                    </a:lnTo>
                    <a:lnTo>
                      <a:pt x="4" y="19"/>
                    </a:lnTo>
                    <a:lnTo>
                      <a:pt x="0" y="17"/>
                    </a:lnTo>
                    <a:lnTo>
                      <a:pt x="1" y="10"/>
                    </a:lnTo>
                    <a:lnTo>
                      <a:pt x="14" y="0"/>
                    </a:lnTo>
                  </a:path>
                </a:pathLst>
              </a:custGeom>
              <a:gradFill rotWithShape="0">
                <a:gsLst>
                  <a:gs pos="0">
                    <a:srgbClr val="3365FB"/>
                  </a:gs>
                  <a:gs pos="100000">
                    <a:srgbClr val="0F1E4B"/>
                  </a:gs>
                </a:gsLst>
                <a:path path="rect">
                  <a:fillToRect r="100000" b="100000"/>
                </a:path>
              </a:gradFill>
              <a:ln w="12700" cap="rnd">
                <a:solidFill>
                  <a:srgbClr val="DDDDDD"/>
                </a:solidFill>
                <a:round/>
                <a:headEnd type="none" w="sm" len="sm"/>
                <a:tailEnd type="none" w="sm" len="sm"/>
              </a:ln>
            </p:spPr>
            <p:txBody>
              <a:bodyPr/>
              <a:lstStyle/>
              <a:p>
                <a:pPr fontAlgn="base">
                  <a:spcBef>
                    <a:spcPct val="0"/>
                  </a:spcBef>
                  <a:spcAft>
                    <a:spcPct val="0"/>
                  </a:spcAft>
                </a:pPr>
                <a:endParaRPr lang="fr-FR">
                  <a:solidFill>
                    <a:srgbClr val="0079BC"/>
                  </a:solidFill>
                  <a:ea typeface="ＭＳ Ｐゴシック" charset="0"/>
                </a:endParaRPr>
              </a:p>
            </p:txBody>
          </p:sp>
          <p:sp>
            <p:nvSpPr>
              <p:cNvPr id="44427" name="Freeform 359"/>
              <p:cNvSpPr>
                <a:spLocks/>
              </p:cNvSpPr>
              <p:nvPr/>
            </p:nvSpPr>
            <p:spPr bwMode="auto">
              <a:xfrm>
                <a:off x="4524" y="1317"/>
                <a:ext cx="17" cy="93"/>
              </a:xfrm>
              <a:custGeom>
                <a:avLst/>
                <a:gdLst>
                  <a:gd name="T0" fmla="*/ 0 w 17"/>
                  <a:gd name="T1" fmla="*/ 92 h 93"/>
                  <a:gd name="T2" fmla="*/ 9 w 17"/>
                  <a:gd name="T3" fmla="*/ 68 h 93"/>
                  <a:gd name="T4" fmla="*/ 8 w 17"/>
                  <a:gd name="T5" fmla="*/ 45 h 93"/>
                  <a:gd name="T6" fmla="*/ 8 w 17"/>
                  <a:gd name="T7" fmla="*/ 21 h 93"/>
                  <a:gd name="T8" fmla="*/ 16 w 17"/>
                  <a:gd name="T9" fmla="*/ 0 h 93"/>
                  <a:gd name="T10" fmla="*/ 0 60000 65536"/>
                  <a:gd name="T11" fmla="*/ 0 60000 65536"/>
                  <a:gd name="T12" fmla="*/ 0 60000 65536"/>
                  <a:gd name="T13" fmla="*/ 0 60000 65536"/>
                  <a:gd name="T14" fmla="*/ 0 60000 65536"/>
                  <a:gd name="T15" fmla="*/ 0 w 17"/>
                  <a:gd name="T16" fmla="*/ 0 h 93"/>
                  <a:gd name="T17" fmla="*/ 17 w 17"/>
                  <a:gd name="T18" fmla="*/ 93 h 93"/>
                </a:gdLst>
                <a:ahLst/>
                <a:cxnLst>
                  <a:cxn ang="T10">
                    <a:pos x="T0" y="T1"/>
                  </a:cxn>
                  <a:cxn ang="T11">
                    <a:pos x="T2" y="T3"/>
                  </a:cxn>
                  <a:cxn ang="T12">
                    <a:pos x="T4" y="T5"/>
                  </a:cxn>
                  <a:cxn ang="T13">
                    <a:pos x="T6" y="T7"/>
                  </a:cxn>
                  <a:cxn ang="T14">
                    <a:pos x="T8" y="T9"/>
                  </a:cxn>
                </a:cxnLst>
                <a:rect l="T15" t="T16" r="T17" b="T18"/>
                <a:pathLst>
                  <a:path w="17" h="93">
                    <a:moveTo>
                      <a:pt x="0" y="92"/>
                    </a:moveTo>
                    <a:lnTo>
                      <a:pt x="9" y="68"/>
                    </a:lnTo>
                    <a:lnTo>
                      <a:pt x="8" y="45"/>
                    </a:lnTo>
                    <a:lnTo>
                      <a:pt x="8" y="21"/>
                    </a:lnTo>
                    <a:lnTo>
                      <a:pt x="16"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28" name="Freeform 360"/>
              <p:cNvSpPr>
                <a:spLocks/>
              </p:cNvSpPr>
              <p:nvPr/>
            </p:nvSpPr>
            <p:spPr bwMode="auto">
              <a:xfrm>
                <a:off x="4444" y="1318"/>
                <a:ext cx="28" cy="77"/>
              </a:xfrm>
              <a:custGeom>
                <a:avLst/>
                <a:gdLst>
                  <a:gd name="T0" fmla="*/ 0 w 28"/>
                  <a:gd name="T1" fmla="*/ 76 h 77"/>
                  <a:gd name="T2" fmla="*/ 16 w 28"/>
                  <a:gd name="T3" fmla="*/ 66 h 77"/>
                  <a:gd name="T4" fmla="*/ 21 w 28"/>
                  <a:gd name="T5" fmla="*/ 55 h 77"/>
                  <a:gd name="T6" fmla="*/ 20 w 28"/>
                  <a:gd name="T7" fmla="*/ 44 h 77"/>
                  <a:gd name="T8" fmla="*/ 12 w 28"/>
                  <a:gd name="T9" fmla="*/ 31 h 77"/>
                  <a:gd name="T10" fmla="*/ 6 w 28"/>
                  <a:gd name="T11" fmla="*/ 21 h 77"/>
                  <a:gd name="T12" fmla="*/ 3 w 28"/>
                  <a:gd name="T13" fmla="*/ 11 h 77"/>
                  <a:gd name="T14" fmla="*/ 9 w 28"/>
                  <a:gd name="T15" fmla="*/ 4 h 77"/>
                  <a:gd name="T16" fmla="*/ 27 w 28"/>
                  <a:gd name="T17" fmla="*/ 0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77"/>
                  <a:gd name="T29" fmla="*/ 28 w 28"/>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77">
                    <a:moveTo>
                      <a:pt x="0" y="76"/>
                    </a:moveTo>
                    <a:lnTo>
                      <a:pt x="16" y="66"/>
                    </a:lnTo>
                    <a:lnTo>
                      <a:pt x="21" y="55"/>
                    </a:lnTo>
                    <a:lnTo>
                      <a:pt x="20" y="44"/>
                    </a:lnTo>
                    <a:lnTo>
                      <a:pt x="12" y="31"/>
                    </a:lnTo>
                    <a:lnTo>
                      <a:pt x="6" y="21"/>
                    </a:lnTo>
                    <a:lnTo>
                      <a:pt x="3" y="11"/>
                    </a:lnTo>
                    <a:lnTo>
                      <a:pt x="9" y="4"/>
                    </a:lnTo>
                    <a:lnTo>
                      <a:pt x="27"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29" name="Freeform 361"/>
              <p:cNvSpPr>
                <a:spLocks/>
              </p:cNvSpPr>
              <p:nvPr/>
            </p:nvSpPr>
            <p:spPr bwMode="auto">
              <a:xfrm>
                <a:off x="4480" y="1309"/>
                <a:ext cx="18" cy="95"/>
              </a:xfrm>
              <a:custGeom>
                <a:avLst/>
                <a:gdLst>
                  <a:gd name="T0" fmla="*/ 0 w 18"/>
                  <a:gd name="T1" fmla="*/ 94 h 95"/>
                  <a:gd name="T2" fmla="*/ 10 w 18"/>
                  <a:gd name="T3" fmla="*/ 69 h 95"/>
                  <a:gd name="T4" fmla="*/ 9 w 18"/>
                  <a:gd name="T5" fmla="*/ 47 h 95"/>
                  <a:gd name="T6" fmla="*/ 8 w 18"/>
                  <a:gd name="T7" fmla="*/ 21 h 95"/>
                  <a:gd name="T8" fmla="*/ 17 w 18"/>
                  <a:gd name="T9" fmla="*/ 0 h 95"/>
                  <a:gd name="T10" fmla="*/ 0 60000 65536"/>
                  <a:gd name="T11" fmla="*/ 0 60000 65536"/>
                  <a:gd name="T12" fmla="*/ 0 60000 65536"/>
                  <a:gd name="T13" fmla="*/ 0 60000 65536"/>
                  <a:gd name="T14" fmla="*/ 0 60000 65536"/>
                  <a:gd name="T15" fmla="*/ 0 w 18"/>
                  <a:gd name="T16" fmla="*/ 0 h 95"/>
                  <a:gd name="T17" fmla="*/ 18 w 18"/>
                  <a:gd name="T18" fmla="*/ 95 h 95"/>
                </a:gdLst>
                <a:ahLst/>
                <a:cxnLst>
                  <a:cxn ang="T10">
                    <a:pos x="T0" y="T1"/>
                  </a:cxn>
                  <a:cxn ang="T11">
                    <a:pos x="T2" y="T3"/>
                  </a:cxn>
                  <a:cxn ang="T12">
                    <a:pos x="T4" y="T5"/>
                  </a:cxn>
                  <a:cxn ang="T13">
                    <a:pos x="T6" y="T7"/>
                  </a:cxn>
                  <a:cxn ang="T14">
                    <a:pos x="T8" y="T9"/>
                  </a:cxn>
                </a:cxnLst>
                <a:rect l="T15" t="T16" r="T17" b="T18"/>
                <a:pathLst>
                  <a:path w="18" h="95">
                    <a:moveTo>
                      <a:pt x="0" y="94"/>
                    </a:moveTo>
                    <a:lnTo>
                      <a:pt x="10" y="69"/>
                    </a:lnTo>
                    <a:lnTo>
                      <a:pt x="9" y="47"/>
                    </a:lnTo>
                    <a:lnTo>
                      <a:pt x="8" y="21"/>
                    </a:lnTo>
                    <a:lnTo>
                      <a:pt x="17"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30" name="Freeform 362"/>
              <p:cNvSpPr>
                <a:spLocks/>
              </p:cNvSpPr>
              <p:nvPr/>
            </p:nvSpPr>
            <p:spPr bwMode="auto">
              <a:xfrm>
                <a:off x="4584" y="1329"/>
                <a:ext cx="16" cy="94"/>
              </a:xfrm>
              <a:custGeom>
                <a:avLst/>
                <a:gdLst>
                  <a:gd name="T0" fmla="*/ 0 w 16"/>
                  <a:gd name="T1" fmla="*/ 93 h 94"/>
                  <a:gd name="T2" fmla="*/ 8 w 16"/>
                  <a:gd name="T3" fmla="*/ 69 h 94"/>
                  <a:gd name="T4" fmla="*/ 8 w 16"/>
                  <a:gd name="T5" fmla="*/ 45 h 94"/>
                  <a:gd name="T6" fmla="*/ 7 w 16"/>
                  <a:gd name="T7" fmla="*/ 22 h 94"/>
                  <a:gd name="T8" fmla="*/ 15 w 16"/>
                  <a:gd name="T9" fmla="*/ 0 h 94"/>
                  <a:gd name="T10" fmla="*/ 0 60000 65536"/>
                  <a:gd name="T11" fmla="*/ 0 60000 65536"/>
                  <a:gd name="T12" fmla="*/ 0 60000 65536"/>
                  <a:gd name="T13" fmla="*/ 0 60000 65536"/>
                  <a:gd name="T14" fmla="*/ 0 60000 65536"/>
                  <a:gd name="T15" fmla="*/ 0 w 16"/>
                  <a:gd name="T16" fmla="*/ 0 h 94"/>
                  <a:gd name="T17" fmla="*/ 16 w 16"/>
                  <a:gd name="T18" fmla="*/ 94 h 94"/>
                </a:gdLst>
                <a:ahLst/>
                <a:cxnLst>
                  <a:cxn ang="T10">
                    <a:pos x="T0" y="T1"/>
                  </a:cxn>
                  <a:cxn ang="T11">
                    <a:pos x="T2" y="T3"/>
                  </a:cxn>
                  <a:cxn ang="T12">
                    <a:pos x="T4" y="T5"/>
                  </a:cxn>
                  <a:cxn ang="T13">
                    <a:pos x="T6" y="T7"/>
                  </a:cxn>
                  <a:cxn ang="T14">
                    <a:pos x="T8" y="T9"/>
                  </a:cxn>
                </a:cxnLst>
                <a:rect l="T15" t="T16" r="T17" b="T18"/>
                <a:pathLst>
                  <a:path w="16" h="94">
                    <a:moveTo>
                      <a:pt x="0" y="93"/>
                    </a:moveTo>
                    <a:lnTo>
                      <a:pt x="8" y="69"/>
                    </a:lnTo>
                    <a:lnTo>
                      <a:pt x="8" y="45"/>
                    </a:lnTo>
                    <a:lnTo>
                      <a:pt x="7" y="22"/>
                    </a:lnTo>
                    <a:lnTo>
                      <a:pt x="15"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31" name="Freeform 363"/>
              <p:cNvSpPr>
                <a:spLocks/>
              </p:cNvSpPr>
              <p:nvPr/>
            </p:nvSpPr>
            <p:spPr bwMode="auto">
              <a:xfrm>
                <a:off x="4608" y="1348"/>
                <a:ext cx="31" cy="76"/>
              </a:xfrm>
              <a:custGeom>
                <a:avLst/>
                <a:gdLst>
                  <a:gd name="T0" fmla="*/ 0 w 31"/>
                  <a:gd name="T1" fmla="*/ 75 h 76"/>
                  <a:gd name="T2" fmla="*/ 18 w 31"/>
                  <a:gd name="T3" fmla="*/ 65 h 76"/>
                  <a:gd name="T4" fmla="*/ 23 w 31"/>
                  <a:gd name="T5" fmla="*/ 55 h 76"/>
                  <a:gd name="T6" fmla="*/ 22 w 31"/>
                  <a:gd name="T7" fmla="*/ 44 h 76"/>
                  <a:gd name="T8" fmla="*/ 15 w 31"/>
                  <a:gd name="T9" fmla="*/ 32 h 76"/>
                  <a:gd name="T10" fmla="*/ 7 w 31"/>
                  <a:gd name="T11" fmla="*/ 21 h 76"/>
                  <a:gd name="T12" fmla="*/ 5 w 31"/>
                  <a:gd name="T13" fmla="*/ 11 h 76"/>
                  <a:gd name="T14" fmla="*/ 11 w 31"/>
                  <a:gd name="T15" fmla="*/ 4 h 76"/>
                  <a:gd name="T16" fmla="*/ 30 w 31"/>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76"/>
                  <a:gd name="T29" fmla="*/ 31 w 31"/>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76">
                    <a:moveTo>
                      <a:pt x="0" y="75"/>
                    </a:moveTo>
                    <a:lnTo>
                      <a:pt x="18" y="65"/>
                    </a:lnTo>
                    <a:lnTo>
                      <a:pt x="23" y="55"/>
                    </a:lnTo>
                    <a:lnTo>
                      <a:pt x="22" y="44"/>
                    </a:lnTo>
                    <a:lnTo>
                      <a:pt x="15" y="32"/>
                    </a:lnTo>
                    <a:lnTo>
                      <a:pt x="7" y="21"/>
                    </a:lnTo>
                    <a:lnTo>
                      <a:pt x="5" y="11"/>
                    </a:lnTo>
                    <a:lnTo>
                      <a:pt x="11" y="4"/>
                    </a:lnTo>
                    <a:lnTo>
                      <a:pt x="30"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32" name="Freeform 364"/>
              <p:cNvSpPr>
                <a:spLocks/>
              </p:cNvSpPr>
              <p:nvPr/>
            </p:nvSpPr>
            <p:spPr bwMode="auto">
              <a:xfrm>
                <a:off x="4648" y="1363"/>
                <a:ext cx="29" cy="76"/>
              </a:xfrm>
              <a:custGeom>
                <a:avLst/>
                <a:gdLst>
                  <a:gd name="T0" fmla="*/ 0 w 29"/>
                  <a:gd name="T1" fmla="*/ 75 h 76"/>
                  <a:gd name="T2" fmla="*/ 18 w 29"/>
                  <a:gd name="T3" fmla="*/ 65 h 76"/>
                  <a:gd name="T4" fmla="*/ 22 w 29"/>
                  <a:gd name="T5" fmla="*/ 55 h 76"/>
                  <a:gd name="T6" fmla="*/ 19 w 29"/>
                  <a:gd name="T7" fmla="*/ 44 h 76"/>
                  <a:gd name="T8" fmla="*/ 13 w 29"/>
                  <a:gd name="T9" fmla="*/ 31 h 76"/>
                  <a:gd name="T10" fmla="*/ 7 w 29"/>
                  <a:gd name="T11" fmla="*/ 20 h 76"/>
                  <a:gd name="T12" fmla="*/ 5 w 29"/>
                  <a:gd name="T13" fmla="*/ 11 h 76"/>
                  <a:gd name="T14" fmla="*/ 10 w 29"/>
                  <a:gd name="T15" fmla="*/ 4 h 76"/>
                  <a:gd name="T16" fmla="*/ 28 w 29"/>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76"/>
                  <a:gd name="T29" fmla="*/ 29 w 29"/>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76">
                    <a:moveTo>
                      <a:pt x="0" y="75"/>
                    </a:moveTo>
                    <a:lnTo>
                      <a:pt x="18" y="65"/>
                    </a:lnTo>
                    <a:lnTo>
                      <a:pt x="22" y="55"/>
                    </a:lnTo>
                    <a:lnTo>
                      <a:pt x="19" y="44"/>
                    </a:lnTo>
                    <a:lnTo>
                      <a:pt x="13" y="31"/>
                    </a:lnTo>
                    <a:lnTo>
                      <a:pt x="7" y="20"/>
                    </a:lnTo>
                    <a:lnTo>
                      <a:pt x="5" y="11"/>
                    </a:lnTo>
                    <a:lnTo>
                      <a:pt x="10" y="4"/>
                    </a:lnTo>
                    <a:lnTo>
                      <a:pt x="28"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33" name="Freeform 365"/>
              <p:cNvSpPr>
                <a:spLocks/>
              </p:cNvSpPr>
              <p:nvPr/>
            </p:nvSpPr>
            <p:spPr bwMode="auto">
              <a:xfrm>
                <a:off x="4363" y="1305"/>
                <a:ext cx="27" cy="78"/>
              </a:xfrm>
              <a:custGeom>
                <a:avLst/>
                <a:gdLst>
                  <a:gd name="T0" fmla="*/ 0 w 27"/>
                  <a:gd name="T1" fmla="*/ 77 h 78"/>
                  <a:gd name="T2" fmla="*/ 11 w 27"/>
                  <a:gd name="T3" fmla="*/ 71 h 78"/>
                  <a:gd name="T4" fmla="*/ 20 w 27"/>
                  <a:gd name="T5" fmla="*/ 60 h 78"/>
                  <a:gd name="T6" fmla="*/ 13 w 27"/>
                  <a:gd name="T7" fmla="*/ 49 h 78"/>
                  <a:gd name="T8" fmla="*/ 8 w 27"/>
                  <a:gd name="T9" fmla="*/ 42 h 78"/>
                  <a:gd name="T10" fmla="*/ 16 w 27"/>
                  <a:gd name="T11" fmla="*/ 31 h 78"/>
                  <a:gd name="T12" fmla="*/ 24 w 27"/>
                  <a:gd name="T13" fmla="*/ 20 h 78"/>
                  <a:gd name="T14" fmla="*/ 26 w 27"/>
                  <a:gd name="T15" fmla="*/ 10 h 78"/>
                  <a:gd name="T16" fmla="*/ 13 w 27"/>
                  <a:gd name="T17" fmla="*/ 0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78"/>
                  <a:gd name="T29" fmla="*/ 27 w 27"/>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78">
                    <a:moveTo>
                      <a:pt x="0" y="77"/>
                    </a:moveTo>
                    <a:lnTo>
                      <a:pt x="11" y="71"/>
                    </a:lnTo>
                    <a:lnTo>
                      <a:pt x="20" y="60"/>
                    </a:lnTo>
                    <a:lnTo>
                      <a:pt x="13" y="49"/>
                    </a:lnTo>
                    <a:lnTo>
                      <a:pt x="8" y="42"/>
                    </a:lnTo>
                    <a:lnTo>
                      <a:pt x="16" y="31"/>
                    </a:lnTo>
                    <a:lnTo>
                      <a:pt x="24" y="20"/>
                    </a:lnTo>
                    <a:lnTo>
                      <a:pt x="26" y="10"/>
                    </a:lnTo>
                    <a:lnTo>
                      <a:pt x="13"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34" name="Freeform 366"/>
              <p:cNvSpPr>
                <a:spLocks/>
              </p:cNvSpPr>
              <p:nvPr/>
            </p:nvSpPr>
            <p:spPr bwMode="auto">
              <a:xfrm>
                <a:off x="4299" y="1281"/>
                <a:ext cx="23" cy="92"/>
              </a:xfrm>
              <a:custGeom>
                <a:avLst/>
                <a:gdLst>
                  <a:gd name="T0" fmla="*/ 0 w 23"/>
                  <a:gd name="T1" fmla="*/ 91 h 92"/>
                  <a:gd name="T2" fmla="*/ 11 w 23"/>
                  <a:gd name="T3" fmla="*/ 68 h 92"/>
                  <a:gd name="T4" fmla="*/ 12 w 23"/>
                  <a:gd name="T5" fmla="*/ 45 h 92"/>
                  <a:gd name="T6" fmla="*/ 12 w 23"/>
                  <a:gd name="T7" fmla="*/ 20 h 92"/>
                  <a:gd name="T8" fmla="*/ 22 w 23"/>
                  <a:gd name="T9" fmla="*/ 0 h 92"/>
                  <a:gd name="T10" fmla="*/ 0 60000 65536"/>
                  <a:gd name="T11" fmla="*/ 0 60000 65536"/>
                  <a:gd name="T12" fmla="*/ 0 60000 65536"/>
                  <a:gd name="T13" fmla="*/ 0 60000 65536"/>
                  <a:gd name="T14" fmla="*/ 0 60000 65536"/>
                  <a:gd name="T15" fmla="*/ 0 w 23"/>
                  <a:gd name="T16" fmla="*/ 0 h 92"/>
                  <a:gd name="T17" fmla="*/ 23 w 23"/>
                  <a:gd name="T18" fmla="*/ 92 h 92"/>
                </a:gdLst>
                <a:ahLst/>
                <a:cxnLst>
                  <a:cxn ang="T10">
                    <a:pos x="T0" y="T1"/>
                  </a:cxn>
                  <a:cxn ang="T11">
                    <a:pos x="T2" y="T3"/>
                  </a:cxn>
                  <a:cxn ang="T12">
                    <a:pos x="T4" y="T5"/>
                  </a:cxn>
                  <a:cxn ang="T13">
                    <a:pos x="T6" y="T7"/>
                  </a:cxn>
                  <a:cxn ang="T14">
                    <a:pos x="T8" y="T9"/>
                  </a:cxn>
                </a:cxnLst>
                <a:rect l="T15" t="T16" r="T17" b="T18"/>
                <a:pathLst>
                  <a:path w="23" h="92">
                    <a:moveTo>
                      <a:pt x="0" y="91"/>
                    </a:moveTo>
                    <a:lnTo>
                      <a:pt x="11" y="68"/>
                    </a:lnTo>
                    <a:lnTo>
                      <a:pt x="12" y="45"/>
                    </a:lnTo>
                    <a:lnTo>
                      <a:pt x="12" y="20"/>
                    </a:lnTo>
                    <a:lnTo>
                      <a:pt x="22"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435" name="Freeform 367"/>
              <p:cNvSpPr>
                <a:spLocks/>
              </p:cNvSpPr>
              <p:nvPr/>
            </p:nvSpPr>
            <p:spPr bwMode="auto">
              <a:xfrm>
                <a:off x="4333" y="1291"/>
                <a:ext cx="28" cy="86"/>
              </a:xfrm>
              <a:custGeom>
                <a:avLst/>
                <a:gdLst>
                  <a:gd name="T0" fmla="*/ 5 w 28"/>
                  <a:gd name="T1" fmla="*/ 85 h 86"/>
                  <a:gd name="T2" fmla="*/ 11 w 28"/>
                  <a:gd name="T3" fmla="*/ 68 h 86"/>
                  <a:gd name="T4" fmla="*/ 7 w 28"/>
                  <a:gd name="T5" fmla="*/ 55 h 86"/>
                  <a:gd name="T6" fmla="*/ 7 w 28"/>
                  <a:gd name="T7" fmla="*/ 46 h 86"/>
                  <a:gd name="T8" fmla="*/ 20 w 28"/>
                  <a:gd name="T9" fmla="*/ 36 h 86"/>
                  <a:gd name="T10" fmla="*/ 27 w 28"/>
                  <a:gd name="T11" fmla="*/ 32 h 86"/>
                  <a:gd name="T12" fmla="*/ 26 w 28"/>
                  <a:gd name="T13" fmla="*/ 28 h 86"/>
                  <a:gd name="T14" fmla="*/ 19 w 28"/>
                  <a:gd name="T15" fmla="*/ 24 h 86"/>
                  <a:gd name="T16" fmla="*/ 11 w 28"/>
                  <a:gd name="T17" fmla="*/ 20 h 86"/>
                  <a:gd name="T18" fmla="*/ 3 w 28"/>
                  <a:gd name="T19" fmla="*/ 17 h 86"/>
                  <a:gd name="T20" fmla="*/ 0 w 28"/>
                  <a:gd name="T21" fmla="*/ 11 h 86"/>
                  <a:gd name="T22" fmla="*/ 4 w 28"/>
                  <a:gd name="T23" fmla="*/ 6 h 86"/>
                  <a:gd name="T24" fmla="*/ 17 w 28"/>
                  <a:gd name="T25" fmla="*/ 0 h 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86"/>
                  <a:gd name="T41" fmla="*/ 28 w 28"/>
                  <a:gd name="T42" fmla="*/ 86 h 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86">
                    <a:moveTo>
                      <a:pt x="5" y="85"/>
                    </a:moveTo>
                    <a:lnTo>
                      <a:pt x="11" y="68"/>
                    </a:lnTo>
                    <a:lnTo>
                      <a:pt x="7" y="55"/>
                    </a:lnTo>
                    <a:lnTo>
                      <a:pt x="7" y="46"/>
                    </a:lnTo>
                    <a:lnTo>
                      <a:pt x="20" y="36"/>
                    </a:lnTo>
                    <a:lnTo>
                      <a:pt x="27" y="32"/>
                    </a:lnTo>
                    <a:lnTo>
                      <a:pt x="26" y="28"/>
                    </a:lnTo>
                    <a:lnTo>
                      <a:pt x="19" y="24"/>
                    </a:lnTo>
                    <a:lnTo>
                      <a:pt x="11" y="20"/>
                    </a:lnTo>
                    <a:lnTo>
                      <a:pt x="3" y="17"/>
                    </a:lnTo>
                    <a:lnTo>
                      <a:pt x="0" y="11"/>
                    </a:lnTo>
                    <a:lnTo>
                      <a:pt x="4" y="6"/>
                    </a:lnTo>
                    <a:lnTo>
                      <a:pt x="17" y="0"/>
                    </a:lnTo>
                  </a:path>
                </a:pathLst>
              </a:custGeom>
              <a:noFill/>
              <a:ln w="12700" cap="rnd">
                <a:solidFill>
                  <a:srgbClr val="DDDDDD"/>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grpSp>
        <p:grpSp>
          <p:nvGrpSpPr>
            <p:cNvPr id="6" name="Group 368"/>
            <p:cNvGrpSpPr>
              <a:grpSpLocks/>
            </p:cNvGrpSpPr>
            <p:nvPr/>
          </p:nvGrpSpPr>
          <p:grpSpPr bwMode="auto">
            <a:xfrm>
              <a:off x="848" y="2549"/>
              <a:ext cx="500" cy="478"/>
              <a:chOff x="848" y="2549"/>
              <a:chExt cx="500" cy="478"/>
            </a:xfrm>
          </p:grpSpPr>
          <p:sp>
            <p:nvSpPr>
              <p:cNvPr id="44217" name="Freeform 369"/>
              <p:cNvSpPr>
                <a:spLocks/>
              </p:cNvSpPr>
              <p:nvPr/>
            </p:nvSpPr>
            <p:spPr bwMode="auto">
              <a:xfrm>
                <a:off x="974" y="2549"/>
                <a:ext cx="252" cy="88"/>
              </a:xfrm>
              <a:custGeom>
                <a:avLst/>
                <a:gdLst>
                  <a:gd name="T0" fmla="*/ 251 w 252"/>
                  <a:gd name="T1" fmla="*/ 74 h 88"/>
                  <a:gd name="T2" fmla="*/ 250 w 252"/>
                  <a:gd name="T3" fmla="*/ 85 h 88"/>
                  <a:gd name="T4" fmla="*/ 244 w 252"/>
                  <a:gd name="T5" fmla="*/ 87 h 88"/>
                  <a:gd name="T6" fmla="*/ 231 w 252"/>
                  <a:gd name="T7" fmla="*/ 82 h 88"/>
                  <a:gd name="T8" fmla="*/ 217 w 252"/>
                  <a:gd name="T9" fmla="*/ 73 h 88"/>
                  <a:gd name="T10" fmla="*/ 175 w 252"/>
                  <a:gd name="T11" fmla="*/ 53 h 88"/>
                  <a:gd name="T12" fmla="*/ 126 w 252"/>
                  <a:gd name="T13" fmla="*/ 42 h 88"/>
                  <a:gd name="T14" fmla="*/ 77 w 252"/>
                  <a:gd name="T15" fmla="*/ 53 h 88"/>
                  <a:gd name="T16" fmla="*/ 34 w 252"/>
                  <a:gd name="T17" fmla="*/ 73 h 88"/>
                  <a:gd name="T18" fmla="*/ 19 w 252"/>
                  <a:gd name="T19" fmla="*/ 82 h 88"/>
                  <a:gd name="T20" fmla="*/ 6 w 252"/>
                  <a:gd name="T21" fmla="*/ 87 h 88"/>
                  <a:gd name="T22" fmla="*/ 0 w 252"/>
                  <a:gd name="T23" fmla="*/ 85 h 88"/>
                  <a:gd name="T24" fmla="*/ 0 w 252"/>
                  <a:gd name="T25" fmla="*/ 74 h 88"/>
                  <a:gd name="T26" fmla="*/ 12 w 252"/>
                  <a:gd name="T27" fmla="*/ 45 h 88"/>
                  <a:gd name="T28" fmla="*/ 39 w 252"/>
                  <a:gd name="T29" fmla="*/ 20 h 88"/>
                  <a:gd name="T30" fmla="*/ 77 w 252"/>
                  <a:gd name="T31" fmla="*/ 6 h 88"/>
                  <a:gd name="T32" fmla="*/ 125 w 252"/>
                  <a:gd name="T33" fmla="*/ 0 h 88"/>
                  <a:gd name="T34" fmla="*/ 173 w 252"/>
                  <a:gd name="T35" fmla="*/ 6 h 88"/>
                  <a:gd name="T36" fmla="*/ 212 w 252"/>
                  <a:gd name="T37" fmla="*/ 21 h 88"/>
                  <a:gd name="T38" fmla="*/ 239 w 252"/>
                  <a:gd name="T39" fmla="*/ 45 h 88"/>
                  <a:gd name="T40" fmla="*/ 251 w 252"/>
                  <a:gd name="T41" fmla="*/ 74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2"/>
                  <a:gd name="T64" fmla="*/ 0 h 88"/>
                  <a:gd name="T65" fmla="*/ 252 w 252"/>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2" h="88">
                    <a:moveTo>
                      <a:pt x="251" y="74"/>
                    </a:moveTo>
                    <a:lnTo>
                      <a:pt x="250" y="85"/>
                    </a:lnTo>
                    <a:lnTo>
                      <a:pt x="244" y="87"/>
                    </a:lnTo>
                    <a:lnTo>
                      <a:pt x="231" y="82"/>
                    </a:lnTo>
                    <a:lnTo>
                      <a:pt x="217" y="73"/>
                    </a:lnTo>
                    <a:lnTo>
                      <a:pt x="175" y="53"/>
                    </a:lnTo>
                    <a:lnTo>
                      <a:pt x="126" y="42"/>
                    </a:lnTo>
                    <a:lnTo>
                      <a:pt x="77" y="53"/>
                    </a:lnTo>
                    <a:lnTo>
                      <a:pt x="34" y="73"/>
                    </a:lnTo>
                    <a:lnTo>
                      <a:pt x="19" y="82"/>
                    </a:lnTo>
                    <a:lnTo>
                      <a:pt x="6" y="87"/>
                    </a:lnTo>
                    <a:lnTo>
                      <a:pt x="0" y="85"/>
                    </a:lnTo>
                    <a:lnTo>
                      <a:pt x="0" y="74"/>
                    </a:lnTo>
                    <a:lnTo>
                      <a:pt x="12" y="45"/>
                    </a:lnTo>
                    <a:lnTo>
                      <a:pt x="39" y="20"/>
                    </a:lnTo>
                    <a:lnTo>
                      <a:pt x="77" y="6"/>
                    </a:lnTo>
                    <a:lnTo>
                      <a:pt x="125" y="0"/>
                    </a:lnTo>
                    <a:lnTo>
                      <a:pt x="173" y="6"/>
                    </a:lnTo>
                    <a:lnTo>
                      <a:pt x="212" y="21"/>
                    </a:lnTo>
                    <a:lnTo>
                      <a:pt x="239" y="45"/>
                    </a:lnTo>
                    <a:lnTo>
                      <a:pt x="251" y="74"/>
                    </a:lnTo>
                  </a:path>
                </a:pathLst>
              </a:custGeom>
              <a:solidFill>
                <a:srgbClr val="AA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18" name="Freeform 370"/>
              <p:cNvSpPr>
                <a:spLocks/>
              </p:cNvSpPr>
              <p:nvPr/>
            </p:nvSpPr>
            <p:spPr bwMode="auto">
              <a:xfrm>
                <a:off x="974" y="2549"/>
                <a:ext cx="258" cy="95"/>
              </a:xfrm>
              <a:custGeom>
                <a:avLst/>
                <a:gdLst>
                  <a:gd name="T0" fmla="*/ 257 w 258"/>
                  <a:gd name="T1" fmla="*/ 80 h 95"/>
                  <a:gd name="T2" fmla="*/ 256 w 258"/>
                  <a:gd name="T3" fmla="*/ 92 h 95"/>
                  <a:gd name="T4" fmla="*/ 250 w 258"/>
                  <a:gd name="T5" fmla="*/ 94 h 95"/>
                  <a:gd name="T6" fmla="*/ 237 w 258"/>
                  <a:gd name="T7" fmla="*/ 88 h 95"/>
                  <a:gd name="T8" fmla="*/ 222 w 258"/>
                  <a:gd name="T9" fmla="*/ 78 h 95"/>
                  <a:gd name="T10" fmla="*/ 180 w 258"/>
                  <a:gd name="T11" fmla="*/ 57 h 95"/>
                  <a:gd name="T12" fmla="*/ 129 w 258"/>
                  <a:gd name="T13" fmla="*/ 46 h 95"/>
                  <a:gd name="T14" fmla="*/ 79 w 258"/>
                  <a:gd name="T15" fmla="*/ 57 h 95"/>
                  <a:gd name="T16" fmla="*/ 35 w 258"/>
                  <a:gd name="T17" fmla="*/ 78 h 95"/>
                  <a:gd name="T18" fmla="*/ 19 w 258"/>
                  <a:gd name="T19" fmla="*/ 88 h 95"/>
                  <a:gd name="T20" fmla="*/ 6 w 258"/>
                  <a:gd name="T21" fmla="*/ 94 h 95"/>
                  <a:gd name="T22" fmla="*/ 0 w 258"/>
                  <a:gd name="T23" fmla="*/ 92 h 95"/>
                  <a:gd name="T24" fmla="*/ 0 w 258"/>
                  <a:gd name="T25" fmla="*/ 80 h 95"/>
                  <a:gd name="T26" fmla="*/ 12 w 258"/>
                  <a:gd name="T27" fmla="*/ 48 h 95"/>
                  <a:gd name="T28" fmla="*/ 40 w 258"/>
                  <a:gd name="T29" fmla="*/ 22 h 95"/>
                  <a:gd name="T30" fmla="*/ 79 w 258"/>
                  <a:gd name="T31" fmla="*/ 6 h 95"/>
                  <a:gd name="T32" fmla="*/ 128 w 258"/>
                  <a:gd name="T33" fmla="*/ 0 h 95"/>
                  <a:gd name="T34" fmla="*/ 177 w 258"/>
                  <a:gd name="T35" fmla="*/ 6 h 95"/>
                  <a:gd name="T36" fmla="*/ 217 w 258"/>
                  <a:gd name="T37" fmla="*/ 23 h 95"/>
                  <a:gd name="T38" fmla="*/ 245 w 258"/>
                  <a:gd name="T39" fmla="*/ 48 h 95"/>
                  <a:gd name="T40" fmla="*/ 257 w 258"/>
                  <a:gd name="T41" fmla="*/ 80 h 9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8"/>
                  <a:gd name="T64" fmla="*/ 0 h 95"/>
                  <a:gd name="T65" fmla="*/ 258 w 258"/>
                  <a:gd name="T66" fmla="*/ 95 h 9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8" h="95">
                    <a:moveTo>
                      <a:pt x="257" y="80"/>
                    </a:moveTo>
                    <a:lnTo>
                      <a:pt x="256" y="92"/>
                    </a:lnTo>
                    <a:lnTo>
                      <a:pt x="250" y="94"/>
                    </a:lnTo>
                    <a:lnTo>
                      <a:pt x="237" y="88"/>
                    </a:lnTo>
                    <a:lnTo>
                      <a:pt x="222" y="78"/>
                    </a:lnTo>
                    <a:lnTo>
                      <a:pt x="180" y="57"/>
                    </a:lnTo>
                    <a:lnTo>
                      <a:pt x="129" y="46"/>
                    </a:lnTo>
                    <a:lnTo>
                      <a:pt x="79" y="57"/>
                    </a:lnTo>
                    <a:lnTo>
                      <a:pt x="35" y="78"/>
                    </a:lnTo>
                    <a:lnTo>
                      <a:pt x="19" y="88"/>
                    </a:lnTo>
                    <a:lnTo>
                      <a:pt x="6" y="94"/>
                    </a:lnTo>
                    <a:lnTo>
                      <a:pt x="0" y="92"/>
                    </a:lnTo>
                    <a:lnTo>
                      <a:pt x="0" y="80"/>
                    </a:lnTo>
                    <a:lnTo>
                      <a:pt x="12" y="48"/>
                    </a:lnTo>
                    <a:lnTo>
                      <a:pt x="40" y="22"/>
                    </a:lnTo>
                    <a:lnTo>
                      <a:pt x="79" y="6"/>
                    </a:lnTo>
                    <a:lnTo>
                      <a:pt x="128" y="0"/>
                    </a:lnTo>
                    <a:lnTo>
                      <a:pt x="177" y="6"/>
                    </a:lnTo>
                    <a:lnTo>
                      <a:pt x="217" y="23"/>
                    </a:lnTo>
                    <a:lnTo>
                      <a:pt x="245" y="48"/>
                    </a:lnTo>
                    <a:lnTo>
                      <a:pt x="257" y="8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19" name="Freeform 371"/>
              <p:cNvSpPr>
                <a:spLocks/>
              </p:cNvSpPr>
              <p:nvPr/>
            </p:nvSpPr>
            <p:spPr bwMode="auto">
              <a:xfrm>
                <a:off x="848" y="2657"/>
                <a:ext cx="90" cy="249"/>
              </a:xfrm>
              <a:custGeom>
                <a:avLst/>
                <a:gdLst>
                  <a:gd name="T0" fmla="*/ 77 w 90"/>
                  <a:gd name="T1" fmla="*/ 0 h 249"/>
                  <a:gd name="T2" fmla="*/ 87 w 90"/>
                  <a:gd name="T3" fmla="*/ 1 h 249"/>
                  <a:gd name="T4" fmla="*/ 89 w 90"/>
                  <a:gd name="T5" fmla="*/ 7 h 249"/>
                  <a:gd name="T6" fmla="*/ 85 w 90"/>
                  <a:gd name="T7" fmla="*/ 19 h 249"/>
                  <a:gd name="T8" fmla="*/ 76 w 90"/>
                  <a:gd name="T9" fmla="*/ 35 h 249"/>
                  <a:gd name="T10" fmla="*/ 53 w 90"/>
                  <a:gd name="T11" fmla="*/ 74 h 249"/>
                  <a:gd name="T12" fmla="*/ 43 w 90"/>
                  <a:gd name="T13" fmla="*/ 123 h 249"/>
                  <a:gd name="T14" fmla="*/ 53 w 90"/>
                  <a:gd name="T15" fmla="*/ 173 h 249"/>
                  <a:gd name="T16" fmla="*/ 74 w 90"/>
                  <a:gd name="T17" fmla="*/ 214 h 249"/>
                  <a:gd name="T18" fmla="*/ 83 w 90"/>
                  <a:gd name="T19" fmla="*/ 230 h 249"/>
                  <a:gd name="T20" fmla="*/ 89 w 90"/>
                  <a:gd name="T21" fmla="*/ 242 h 249"/>
                  <a:gd name="T22" fmla="*/ 87 w 90"/>
                  <a:gd name="T23" fmla="*/ 248 h 249"/>
                  <a:gd name="T24" fmla="*/ 77 w 90"/>
                  <a:gd name="T25" fmla="*/ 248 h 249"/>
                  <a:gd name="T26" fmla="*/ 45 w 90"/>
                  <a:gd name="T27" fmla="*/ 234 h 249"/>
                  <a:gd name="T28" fmla="*/ 22 w 90"/>
                  <a:gd name="T29" fmla="*/ 208 h 249"/>
                  <a:gd name="T30" fmla="*/ 6 w 90"/>
                  <a:gd name="T31" fmla="*/ 172 h 249"/>
                  <a:gd name="T32" fmla="*/ 0 w 90"/>
                  <a:gd name="T33" fmla="*/ 124 h 249"/>
                  <a:gd name="T34" fmla="*/ 6 w 90"/>
                  <a:gd name="T35" fmla="*/ 77 h 249"/>
                  <a:gd name="T36" fmla="*/ 22 w 90"/>
                  <a:gd name="T37" fmla="*/ 38 h 249"/>
                  <a:gd name="T38" fmla="*/ 46 w 90"/>
                  <a:gd name="T39" fmla="*/ 12 h 249"/>
                  <a:gd name="T40" fmla="*/ 77 w 90"/>
                  <a:gd name="T41" fmla="*/ 0 h 2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0"/>
                  <a:gd name="T64" fmla="*/ 0 h 249"/>
                  <a:gd name="T65" fmla="*/ 90 w 90"/>
                  <a:gd name="T66" fmla="*/ 249 h 2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0" h="249">
                    <a:moveTo>
                      <a:pt x="77" y="0"/>
                    </a:moveTo>
                    <a:lnTo>
                      <a:pt x="87" y="1"/>
                    </a:lnTo>
                    <a:lnTo>
                      <a:pt x="89" y="7"/>
                    </a:lnTo>
                    <a:lnTo>
                      <a:pt x="85" y="19"/>
                    </a:lnTo>
                    <a:lnTo>
                      <a:pt x="76" y="35"/>
                    </a:lnTo>
                    <a:lnTo>
                      <a:pt x="53" y="74"/>
                    </a:lnTo>
                    <a:lnTo>
                      <a:pt x="43" y="123"/>
                    </a:lnTo>
                    <a:lnTo>
                      <a:pt x="53" y="173"/>
                    </a:lnTo>
                    <a:lnTo>
                      <a:pt x="74" y="214"/>
                    </a:lnTo>
                    <a:lnTo>
                      <a:pt x="83" y="230"/>
                    </a:lnTo>
                    <a:lnTo>
                      <a:pt x="89" y="242"/>
                    </a:lnTo>
                    <a:lnTo>
                      <a:pt x="87" y="248"/>
                    </a:lnTo>
                    <a:lnTo>
                      <a:pt x="77" y="248"/>
                    </a:lnTo>
                    <a:lnTo>
                      <a:pt x="45" y="234"/>
                    </a:lnTo>
                    <a:lnTo>
                      <a:pt x="22" y="208"/>
                    </a:lnTo>
                    <a:lnTo>
                      <a:pt x="6" y="172"/>
                    </a:lnTo>
                    <a:lnTo>
                      <a:pt x="0" y="124"/>
                    </a:lnTo>
                    <a:lnTo>
                      <a:pt x="6" y="77"/>
                    </a:lnTo>
                    <a:lnTo>
                      <a:pt x="22" y="38"/>
                    </a:lnTo>
                    <a:lnTo>
                      <a:pt x="46" y="12"/>
                    </a:lnTo>
                    <a:lnTo>
                      <a:pt x="77" y="0"/>
                    </a:lnTo>
                  </a:path>
                </a:pathLst>
              </a:custGeom>
              <a:solidFill>
                <a:srgbClr val="AA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20" name="Freeform 372"/>
              <p:cNvSpPr>
                <a:spLocks/>
              </p:cNvSpPr>
              <p:nvPr/>
            </p:nvSpPr>
            <p:spPr bwMode="auto">
              <a:xfrm>
                <a:off x="848" y="2657"/>
                <a:ext cx="96" cy="257"/>
              </a:xfrm>
              <a:custGeom>
                <a:avLst/>
                <a:gdLst>
                  <a:gd name="T0" fmla="*/ 82 w 96"/>
                  <a:gd name="T1" fmla="*/ 0 h 257"/>
                  <a:gd name="T2" fmla="*/ 93 w 96"/>
                  <a:gd name="T3" fmla="*/ 1 h 257"/>
                  <a:gd name="T4" fmla="*/ 95 w 96"/>
                  <a:gd name="T5" fmla="*/ 7 h 257"/>
                  <a:gd name="T6" fmla="*/ 90 w 96"/>
                  <a:gd name="T7" fmla="*/ 20 h 257"/>
                  <a:gd name="T8" fmla="*/ 81 w 96"/>
                  <a:gd name="T9" fmla="*/ 36 h 257"/>
                  <a:gd name="T10" fmla="*/ 56 w 96"/>
                  <a:gd name="T11" fmla="*/ 77 h 257"/>
                  <a:gd name="T12" fmla="*/ 45 w 96"/>
                  <a:gd name="T13" fmla="*/ 127 h 257"/>
                  <a:gd name="T14" fmla="*/ 56 w 96"/>
                  <a:gd name="T15" fmla="*/ 178 h 257"/>
                  <a:gd name="T16" fmla="*/ 79 w 96"/>
                  <a:gd name="T17" fmla="*/ 221 h 257"/>
                  <a:gd name="T18" fmla="*/ 89 w 96"/>
                  <a:gd name="T19" fmla="*/ 237 h 257"/>
                  <a:gd name="T20" fmla="*/ 95 w 96"/>
                  <a:gd name="T21" fmla="*/ 250 h 257"/>
                  <a:gd name="T22" fmla="*/ 93 w 96"/>
                  <a:gd name="T23" fmla="*/ 256 h 257"/>
                  <a:gd name="T24" fmla="*/ 82 w 96"/>
                  <a:gd name="T25" fmla="*/ 256 h 257"/>
                  <a:gd name="T26" fmla="*/ 49 w 96"/>
                  <a:gd name="T27" fmla="*/ 242 h 257"/>
                  <a:gd name="T28" fmla="*/ 23 w 96"/>
                  <a:gd name="T29" fmla="*/ 215 h 257"/>
                  <a:gd name="T30" fmla="*/ 6 w 96"/>
                  <a:gd name="T31" fmla="*/ 177 h 257"/>
                  <a:gd name="T32" fmla="*/ 0 w 96"/>
                  <a:gd name="T33" fmla="*/ 128 h 257"/>
                  <a:gd name="T34" fmla="*/ 6 w 96"/>
                  <a:gd name="T35" fmla="*/ 79 h 257"/>
                  <a:gd name="T36" fmla="*/ 23 w 96"/>
                  <a:gd name="T37" fmla="*/ 39 h 257"/>
                  <a:gd name="T38" fmla="*/ 50 w 96"/>
                  <a:gd name="T39" fmla="*/ 12 h 257"/>
                  <a:gd name="T40" fmla="*/ 82 w 96"/>
                  <a:gd name="T41" fmla="*/ 0 h 2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257"/>
                  <a:gd name="T65" fmla="*/ 96 w 96"/>
                  <a:gd name="T66" fmla="*/ 257 h 2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257">
                    <a:moveTo>
                      <a:pt x="82" y="0"/>
                    </a:moveTo>
                    <a:lnTo>
                      <a:pt x="93" y="1"/>
                    </a:lnTo>
                    <a:lnTo>
                      <a:pt x="95" y="7"/>
                    </a:lnTo>
                    <a:lnTo>
                      <a:pt x="90" y="20"/>
                    </a:lnTo>
                    <a:lnTo>
                      <a:pt x="81" y="36"/>
                    </a:lnTo>
                    <a:lnTo>
                      <a:pt x="56" y="77"/>
                    </a:lnTo>
                    <a:lnTo>
                      <a:pt x="45" y="127"/>
                    </a:lnTo>
                    <a:lnTo>
                      <a:pt x="56" y="178"/>
                    </a:lnTo>
                    <a:lnTo>
                      <a:pt x="79" y="221"/>
                    </a:lnTo>
                    <a:lnTo>
                      <a:pt x="89" y="237"/>
                    </a:lnTo>
                    <a:lnTo>
                      <a:pt x="95" y="250"/>
                    </a:lnTo>
                    <a:lnTo>
                      <a:pt x="93" y="256"/>
                    </a:lnTo>
                    <a:lnTo>
                      <a:pt x="82" y="256"/>
                    </a:lnTo>
                    <a:lnTo>
                      <a:pt x="49" y="242"/>
                    </a:lnTo>
                    <a:lnTo>
                      <a:pt x="23" y="215"/>
                    </a:lnTo>
                    <a:lnTo>
                      <a:pt x="6" y="177"/>
                    </a:lnTo>
                    <a:lnTo>
                      <a:pt x="0" y="128"/>
                    </a:lnTo>
                    <a:lnTo>
                      <a:pt x="6" y="79"/>
                    </a:lnTo>
                    <a:lnTo>
                      <a:pt x="23" y="39"/>
                    </a:lnTo>
                    <a:lnTo>
                      <a:pt x="50" y="12"/>
                    </a:lnTo>
                    <a:lnTo>
                      <a:pt x="8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21" name="Freeform 373"/>
              <p:cNvSpPr>
                <a:spLocks/>
              </p:cNvSpPr>
              <p:nvPr/>
            </p:nvSpPr>
            <p:spPr bwMode="auto">
              <a:xfrm>
                <a:off x="1252" y="2658"/>
                <a:ext cx="88" cy="249"/>
              </a:xfrm>
              <a:custGeom>
                <a:avLst/>
                <a:gdLst>
                  <a:gd name="T0" fmla="*/ 12 w 88"/>
                  <a:gd name="T1" fmla="*/ 248 h 249"/>
                  <a:gd name="T2" fmla="*/ 1 w 88"/>
                  <a:gd name="T3" fmla="*/ 246 h 249"/>
                  <a:gd name="T4" fmla="*/ 0 w 88"/>
                  <a:gd name="T5" fmla="*/ 240 h 249"/>
                  <a:gd name="T6" fmla="*/ 5 w 88"/>
                  <a:gd name="T7" fmla="*/ 228 h 249"/>
                  <a:gd name="T8" fmla="*/ 14 w 88"/>
                  <a:gd name="T9" fmla="*/ 213 h 249"/>
                  <a:gd name="T10" fmla="*/ 34 w 88"/>
                  <a:gd name="T11" fmla="*/ 173 h 249"/>
                  <a:gd name="T12" fmla="*/ 44 w 88"/>
                  <a:gd name="T13" fmla="*/ 125 h 249"/>
                  <a:gd name="T14" fmla="*/ 34 w 88"/>
                  <a:gd name="T15" fmla="*/ 75 h 249"/>
                  <a:gd name="T16" fmla="*/ 14 w 88"/>
                  <a:gd name="T17" fmla="*/ 34 h 249"/>
                  <a:gd name="T18" fmla="*/ 5 w 88"/>
                  <a:gd name="T19" fmla="*/ 18 h 249"/>
                  <a:gd name="T20" fmla="*/ 0 w 88"/>
                  <a:gd name="T21" fmla="*/ 7 h 249"/>
                  <a:gd name="T22" fmla="*/ 1 w 88"/>
                  <a:gd name="T23" fmla="*/ 0 h 249"/>
                  <a:gd name="T24" fmla="*/ 12 w 88"/>
                  <a:gd name="T25" fmla="*/ 0 h 249"/>
                  <a:gd name="T26" fmla="*/ 42 w 88"/>
                  <a:gd name="T27" fmla="*/ 13 h 249"/>
                  <a:gd name="T28" fmla="*/ 66 w 88"/>
                  <a:gd name="T29" fmla="*/ 39 h 249"/>
                  <a:gd name="T30" fmla="*/ 81 w 88"/>
                  <a:gd name="T31" fmla="*/ 76 h 249"/>
                  <a:gd name="T32" fmla="*/ 87 w 88"/>
                  <a:gd name="T33" fmla="*/ 123 h 249"/>
                  <a:gd name="T34" fmla="*/ 81 w 88"/>
                  <a:gd name="T35" fmla="*/ 172 h 249"/>
                  <a:gd name="T36" fmla="*/ 66 w 88"/>
                  <a:gd name="T37" fmla="*/ 209 h 249"/>
                  <a:gd name="T38" fmla="*/ 42 w 88"/>
                  <a:gd name="T39" fmla="*/ 235 h 249"/>
                  <a:gd name="T40" fmla="*/ 12 w 88"/>
                  <a:gd name="T41" fmla="*/ 248 h 2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249"/>
                  <a:gd name="T65" fmla="*/ 88 w 88"/>
                  <a:gd name="T66" fmla="*/ 249 h 2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249">
                    <a:moveTo>
                      <a:pt x="12" y="248"/>
                    </a:moveTo>
                    <a:lnTo>
                      <a:pt x="1" y="246"/>
                    </a:lnTo>
                    <a:lnTo>
                      <a:pt x="0" y="240"/>
                    </a:lnTo>
                    <a:lnTo>
                      <a:pt x="5" y="228"/>
                    </a:lnTo>
                    <a:lnTo>
                      <a:pt x="14" y="213"/>
                    </a:lnTo>
                    <a:lnTo>
                      <a:pt x="34" y="173"/>
                    </a:lnTo>
                    <a:lnTo>
                      <a:pt x="44" y="125"/>
                    </a:lnTo>
                    <a:lnTo>
                      <a:pt x="34" y="75"/>
                    </a:lnTo>
                    <a:lnTo>
                      <a:pt x="14" y="34"/>
                    </a:lnTo>
                    <a:lnTo>
                      <a:pt x="5" y="18"/>
                    </a:lnTo>
                    <a:lnTo>
                      <a:pt x="0" y="7"/>
                    </a:lnTo>
                    <a:lnTo>
                      <a:pt x="1" y="0"/>
                    </a:lnTo>
                    <a:lnTo>
                      <a:pt x="12" y="0"/>
                    </a:lnTo>
                    <a:lnTo>
                      <a:pt x="42" y="13"/>
                    </a:lnTo>
                    <a:lnTo>
                      <a:pt x="66" y="39"/>
                    </a:lnTo>
                    <a:lnTo>
                      <a:pt x="81" y="76"/>
                    </a:lnTo>
                    <a:lnTo>
                      <a:pt x="87" y="123"/>
                    </a:lnTo>
                    <a:lnTo>
                      <a:pt x="81" y="172"/>
                    </a:lnTo>
                    <a:lnTo>
                      <a:pt x="66" y="209"/>
                    </a:lnTo>
                    <a:lnTo>
                      <a:pt x="42" y="235"/>
                    </a:lnTo>
                    <a:lnTo>
                      <a:pt x="12" y="248"/>
                    </a:lnTo>
                  </a:path>
                </a:pathLst>
              </a:custGeom>
              <a:solidFill>
                <a:srgbClr val="AA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22" name="Freeform 374"/>
              <p:cNvSpPr>
                <a:spLocks/>
              </p:cNvSpPr>
              <p:nvPr/>
            </p:nvSpPr>
            <p:spPr bwMode="auto">
              <a:xfrm>
                <a:off x="1252" y="2658"/>
                <a:ext cx="96" cy="257"/>
              </a:xfrm>
              <a:custGeom>
                <a:avLst/>
                <a:gdLst>
                  <a:gd name="T0" fmla="*/ 14 w 96"/>
                  <a:gd name="T1" fmla="*/ 256 h 257"/>
                  <a:gd name="T2" fmla="*/ 1 w 96"/>
                  <a:gd name="T3" fmla="*/ 254 h 257"/>
                  <a:gd name="T4" fmla="*/ 0 w 96"/>
                  <a:gd name="T5" fmla="*/ 248 h 257"/>
                  <a:gd name="T6" fmla="*/ 5 w 96"/>
                  <a:gd name="T7" fmla="*/ 236 h 257"/>
                  <a:gd name="T8" fmla="*/ 15 w 96"/>
                  <a:gd name="T9" fmla="*/ 220 h 257"/>
                  <a:gd name="T10" fmla="*/ 37 w 96"/>
                  <a:gd name="T11" fmla="*/ 178 h 257"/>
                  <a:gd name="T12" fmla="*/ 48 w 96"/>
                  <a:gd name="T13" fmla="*/ 129 h 257"/>
                  <a:gd name="T14" fmla="*/ 37 w 96"/>
                  <a:gd name="T15" fmla="*/ 78 h 257"/>
                  <a:gd name="T16" fmla="*/ 15 w 96"/>
                  <a:gd name="T17" fmla="*/ 35 h 257"/>
                  <a:gd name="T18" fmla="*/ 5 w 96"/>
                  <a:gd name="T19" fmla="*/ 18 h 257"/>
                  <a:gd name="T20" fmla="*/ 0 w 96"/>
                  <a:gd name="T21" fmla="*/ 7 h 257"/>
                  <a:gd name="T22" fmla="*/ 1 w 96"/>
                  <a:gd name="T23" fmla="*/ 0 h 257"/>
                  <a:gd name="T24" fmla="*/ 14 w 96"/>
                  <a:gd name="T25" fmla="*/ 0 h 257"/>
                  <a:gd name="T26" fmla="*/ 46 w 96"/>
                  <a:gd name="T27" fmla="*/ 13 h 257"/>
                  <a:gd name="T28" fmla="*/ 72 w 96"/>
                  <a:gd name="T29" fmla="*/ 40 h 257"/>
                  <a:gd name="T30" fmla="*/ 89 w 96"/>
                  <a:gd name="T31" fmla="*/ 79 h 257"/>
                  <a:gd name="T32" fmla="*/ 95 w 96"/>
                  <a:gd name="T33" fmla="*/ 127 h 257"/>
                  <a:gd name="T34" fmla="*/ 89 w 96"/>
                  <a:gd name="T35" fmla="*/ 177 h 257"/>
                  <a:gd name="T36" fmla="*/ 72 w 96"/>
                  <a:gd name="T37" fmla="*/ 216 h 257"/>
                  <a:gd name="T38" fmla="*/ 46 w 96"/>
                  <a:gd name="T39" fmla="*/ 243 h 257"/>
                  <a:gd name="T40" fmla="*/ 14 w 96"/>
                  <a:gd name="T41" fmla="*/ 256 h 2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6"/>
                  <a:gd name="T64" fmla="*/ 0 h 257"/>
                  <a:gd name="T65" fmla="*/ 96 w 96"/>
                  <a:gd name="T66" fmla="*/ 257 h 2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6" h="257">
                    <a:moveTo>
                      <a:pt x="14" y="256"/>
                    </a:moveTo>
                    <a:lnTo>
                      <a:pt x="1" y="254"/>
                    </a:lnTo>
                    <a:lnTo>
                      <a:pt x="0" y="248"/>
                    </a:lnTo>
                    <a:lnTo>
                      <a:pt x="5" y="236"/>
                    </a:lnTo>
                    <a:lnTo>
                      <a:pt x="15" y="220"/>
                    </a:lnTo>
                    <a:lnTo>
                      <a:pt x="37" y="178"/>
                    </a:lnTo>
                    <a:lnTo>
                      <a:pt x="48" y="129"/>
                    </a:lnTo>
                    <a:lnTo>
                      <a:pt x="37" y="78"/>
                    </a:lnTo>
                    <a:lnTo>
                      <a:pt x="15" y="35"/>
                    </a:lnTo>
                    <a:lnTo>
                      <a:pt x="5" y="18"/>
                    </a:lnTo>
                    <a:lnTo>
                      <a:pt x="0" y="7"/>
                    </a:lnTo>
                    <a:lnTo>
                      <a:pt x="1" y="0"/>
                    </a:lnTo>
                    <a:lnTo>
                      <a:pt x="14" y="0"/>
                    </a:lnTo>
                    <a:lnTo>
                      <a:pt x="46" y="13"/>
                    </a:lnTo>
                    <a:lnTo>
                      <a:pt x="72" y="40"/>
                    </a:lnTo>
                    <a:lnTo>
                      <a:pt x="89" y="79"/>
                    </a:lnTo>
                    <a:lnTo>
                      <a:pt x="95" y="127"/>
                    </a:lnTo>
                    <a:lnTo>
                      <a:pt x="89" y="177"/>
                    </a:lnTo>
                    <a:lnTo>
                      <a:pt x="72" y="216"/>
                    </a:lnTo>
                    <a:lnTo>
                      <a:pt x="46" y="243"/>
                    </a:lnTo>
                    <a:lnTo>
                      <a:pt x="14" y="25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23" name="Freeform 375"/>
              <p:cNvSpPr>
                <a:spLocks/>
              </p:cNvSpPr>
              <p:nvPr/>
            </p:nvSpPr>
            <p:spPr bwMode="auto">
              <a:xfrm>
                <a:off x="973" y="2931"/>
                <a:ext cx="253" cy="88"/>
              </a:xfrm>
              <a:custGeom>
                <a:avLst/>
                <a:gdLst>
                  <a:gd name="T0" fmla="*/ 0 w 253"/>
                  <a:gd name="T1" fmla="*/ 11 h 88"/>
                  <a:gd name="T2" fmla="*/ 0 w 253"/>
                  <a:gd name="T3" fmla="*/ 1 h 88"/>
                  <a:gd name="T4" fmla="*/ 7 w 253"/>
                  <a:gd name="T5" fmla="*/ 0 h 88"/>
                  <a:gd name="T6" fmla="*/ 20 w 253"/>
                  <a:gd name="T7" fmla="*/ 3 h 88"/>
                  <a:gd name="T8" fmla="*/ 35 w 253"/>
                  <a:gd name="T9" fmla="*/ 12 h 88"/>
                  <a:gd name="T10" fmla="*/ 76 w 253"/>
                  <a:gd name="T11" fmla="*/ 33 h 88"/>
                  <a:gd name="T12" fmla="*/ 125 w 253"/>
                  <a:gd name="T13" fmla="*/ 44 h 88"/>
                  <a:gd name="T14" fmla="*/ 175 w 253"/>
                  <a:gd name="T15" fmla="*/ 34 h 88"/>
                  <a:gd name="T16" fmla="*/ 217 w 253"/>
                  <a:gd name="T17" fmla="*/ 14 h 88"/>
                  <a:gd name="T18" fmla="*/ 232 w 253"/>
                  <a:gd name="T19" fmla="*/ 5 h 88"/>
                  <a:gd name="T20" fmla="*/ 246 w 253"/>
                  <a:gd name="T21" fmla="*/ 0 h 88"/>
                  <a:gd name="T22" fmla="*/ 252 w 253"/>
                  <a:gd name="T23" fmla="*/ 1 h 88"/>
                  <a:gd name="T24" fmla="*/ 252 w 253"/>
                  <a:gd name="T25" fmla="*/ 11 h 88"/>
                  <a:gd name="T26" fmla="*/ 238 w 253"/>
                  <a:gd name="T27" fmla="*/ 42 h 88"/>
                  <a:gd name="T28" fmla="*/ 211 w 253"/>
                  <a:gd name="T29" fmla="*/ 66 h 88"/>
                  <a:gd name="T30" fmla="*/ 173 w 253"/>
                  <a:gd name="T31" fmla="*/ 81 h 88"/>
                  <a:gd name="T32" fmla="*/ 125 w 253"/>
                  <a:gd name="T33" fmla="*/ 87 h 88"/>
                  <a:gd name="T34" fmla="*/ 77 w 253"/>
                  <a:gd name="T35" fmla="*/ 81 h 88"/>
                  <a:gd name="T36" fmla="*/ 39 w 253"/>
                  <a:gd name="T37" fmla="*/ 66 h 88"/>
                  <a:gd name="T38" fmla="*/ 12 w 253"/>
                  <a:gd name="T39" fmla="*/ 41 h 88"/>
                  <a:gd name="T40" fmla="*/ 0 w 253"/>
                  <a:gd name="T41" fmla="*/ 11 h 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3"/>
                  <a:gd name="T64" fmla="*/ 0 h 88"/>
                  <a:gd name="T65" fmla="*/ 253 w 253"/>
                  <a:gd name="T66" fmla="*/ 88 h 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3" h="88">
                    <a:moveTo>
                      <a:pt x="0" y="11"/>
                    </a:moveTo>
                    <a:lnTo>
                      <a:pt x="0" y="1"/>
                    </a:lnTo>
                    <a:lnTo>
                      <a:pt x="7" y="0"/>
                    </a:lnTo>
                    <a:lnTo>
                      <a:pt x="20" y="3"/>
                    </a:lnTo>
                    <a:lnTo>
                      <a:pt x="35" y="12"/>
                    </a:lnTo>
                    <a:lnTo>
                      <a:pt x="76" y="33"/>
                    </a:lnTo>
                    <a:lnTo>
                      <a:pt x="125" y="44"/>
                    </a:lnTo>
                    <a:lnTo>
                      <a:pt x="175" y="34"/>
                    </a:lnTo>
                    <a:lnTo>
                      <a:pt x="217" y="14"/>
                    </a:lnTo>
                    <a:lnTo>
                      <a:pt x="232" y="5"/>
                    </a:lnTo>
                    <a:lnTo>
                      <a:pt x="246" y="0"/>
                    </a:lnTo>
                    <a:lnTo>
                      <a:pt x="252" y="1"/>
                    </a:lnTo>
                    <a:lnTo>
                      <a:pt x="252" y="11"/>
                    </a:lnTo>
                    <a:lnTo>
                      <a:pt x="238" y="42"/>
                    </a:lnTo>
                    <a:lnTo>
                      <a:pt x="211" y="66"/>
                    </a:lnTo>
                    <a:lnTo>
                      <a:pt x="173" y="81"/>
                    </a:lnTo>
                    <a:lnTo>
                      <a:pt x="125" y="87"/>
                    </a:lnTo>
                    <a:lnTo>
                      <a:pt x="77" y="81"/>
                    </a:lnTo>
                    <a:lnTo>
                      <a:pt x="39" y="66"/>
                    </a:lnTo>
                    <a:lnTo>
                      <a:pt x="12" y="41"/>
                    </a:lnTo>
                    <a:lnTo>
                      <a:pt x="0" y="11"/>
                    </a:lnTo>
                  </a:path>
                </a:pathLst>
              </a:custGeom>
              <a:solidFill>
                <a:srgbClr val="AA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24" name="Freeform 376"/>
              <p:cNvSpPr>
                <a:spLocks/>
              </p:cNvSpPr>
              <p:nvPr/>
            </p:nvSpPr>
            <p:spPr bwMode="auto">
              <a:xfrm>
                <a:off x="973" y="2931"/>
                <a:ext cx="259" cy="96"/>
              </a:xfrm>
              <a:custGeom>
                <a:avLst/>
                <a:gdLst>
                  <a:gd name="T0" fmla="*/ 0 w 259"/>
                  <a:gd name="T1" fmla="*/ 12 h 96"/>
                  <a:gd name="T2" fmla="*/ 0 w 259"/>
                  <a:gd name="T3" fmla="*/ 1 h 96"/>
                  <a:gd name="T4" fmla="*/ 7 w 259"/>
                  <a:gd name="T5" fmla="*/ 0 h 96"/>
                  <a:gd name="T6" fmla="*/ 21 w 259"/>
                  <a:gd name="T7" fmla="*/ 4 h 96"/>
                  <a:gd name="T8" fmla="*/ 36 w 259"/>
                  <a:gd name="T9" fmla="*/ 14 h 96"/>
                  <a:gd name="T10" fmla="*/ 78 w 259"/>
                  <a:gd name="T11" fmla="*/ 36 h 96"/>
                  <a:gd name="T12" fmla="*/ 128 w 259"/>
                  <a:gd name="T13" fmla="*/ 48 h 96"/>
                  <a:gd name="T14" fmla="*/ 179 w 259"/>
                  <a:gd name="T15" fmla="*/ 37 h 96"/>
                  <a:gd name="T16" fmla="*/ 222 w 259"/>
                  <a:gd name="T17" fmla="*/ 15 h 96"/>
                  <a:gd name="T18" fmla="*/ 238 w 259"/>
                  <a:gd name="T19" fmla="*/ 5 h 96"/>
                  <a:gd name="T20" fmla="*/ 252 w 259"/>
                  <a:gd name="T21" fmla="*/ 0 h 96"/>
                  <a:gd name="T22" fmla="*/ 258 w 259"/>
                  <a:gd name="T23" fmla="*/ 1 h 96"/>
                  <a:gd name="T24" fmla="*/ 258 w 259"/>
                  <a:gd name="T25" fmla="*/ 12 h 96"/>
                  <a:gd name="T26" fmla="*/ 244 w 259"/>
                  <a:gd name="T27" fmla="*/ 46 h 96"/>
                  <a:gd name="T28" fmla="*/ 216 w 259"/>
                  <a:gd name="T29" fmla="*/ 72 h 96"/>
                  <a:gd name="T30" fmla="*/ 177 w 259"/>
                  <a:gd name="T31" fmla="*/ 88 h 96"/>
                  <a:gd name="T32" fmla="*/ 128 w 259"/>
                  <a:gd name="T33" fmla="*/ 95 h 96"/>
                  <a:gd name="T34" fmla="*/ 79 w 259"/>
                  <a:gd name="T35" fmla="*/ 88 h 96"/>
                  <a:gd name="T36" fmla="*/ 40 w 259"/>
                  <a:gd name="T37" fmla="*/ 72 h 96"/>
                  <a:gd name="T38" fmla="*/ 12 w 259"/>
                  <a:gd name="T39" fmla="*/ 44 h 96"/>
                  <a:gd name="T40" fmla="*/ 0 w 259"/>
                  <a:gd name="T41" fmla="*/ 12 h 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9"/>
                  <a:gd name="T64" fmla="*/ 0 h 96"/>
                  <a:gd name="T65" fmla="*/ 259 w 259"/>
                  <a:gd name="T66" fmla="*/ 96 h 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9" h="96">
                    <a:moveTo>
                      <a:pt x="0" y="12"/>
                    </a:moveTo>
                    <a:lnTo>
                      <a:pt x="0" y="1"/>
                    </a:lnTo>
                    <a:lnTo>
                      <a:pt x="7" y="0"/>
                    </a:lnTo>
                    <a:lnTo>
                      <a:pt x="21" y="4"/>
                    </a:lnTo>
                    <a:lnTo>
                      <a:pt x="36" y="14"/>
                    </a:lnTo>
                    <a:lnTo>
                      <a:pt x="78" y="36"/>
                    </a:lnTo>
                    <a:lnTo>
                      <a:pt x="128" y="48"/>
                    </a:lnTo>
                    <a:lnTo>
                      <a:pt x="179" y="37"/>
                    </a:lnTo>
                    <a:lnTo>
                      <a:pt x="222" y="15"/>
                    </a:lnTo>
                    <a:lnTo>
                      <a:pt x="238" y="5"/>
                    </a:lnTo>
                    <a:lnTo>
                      <a:pt x="252" y="0"/>
                    </a:lnTo>
                    <a:lnTo>
                      <a:pt x="258" y="1"/>
                    </a:lnTo>
                    <a:lnTo>
                      <a:pt x="258" y="12"/>
                    </a:lnTo>
                    <a:lnTo>
                      <a:pt x="244" y="46"/>
                    </a:lnTo>
                    <a:lnTo>
                      <a:pt x="216" y="72"/>
                    </a:lnTo>
                    <a:lnTo>
                      <a:pt x="177" y="88"/>
                    </a:lnTo>
                    <a:lnTo>
                      <a:pt x="128" y="95"/>
                    </a:lnTo>
                    <a:lnTo>
                      <a:pt x="79" y="88"/>
                    </a:lnTo>
                    <a:lnTo>
                      <a:pt x="40" y="72"/>
                    </a:lnTo>
                    <a:lnTo>
                      <a:pt x="12" y="44"/>
                    </a:lnTo>
                    <a:lnTo>
                      <a:pt x="0" y="1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25" name="Oval 377"/>
              <p:cNvSpPr>
                <a:spLocks noChangeArrowheads="1"/>
              </p:cNvSpPr>
              <p:nvPr/>
            </p:nvSpPr>
            <p:spPr bwMode="auto">
              <a:xfrm>
                <a:off x="872" y="2765"/>
                <a:ext cx="7" cy="40"/>
              </a:xfrm>
              <a:prstGeom prst="ellipse">
                <a:avLst/>
              </a:prstGeom>
              <a:solidFill>
                <a:srgbClr val="FF99FF"/>
              </a:solidFill>
              <a:ln w="12700">
                <a:solidFill>
                  <a:srgbClr val="FF99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26" name="Oval 378"/>
              <p:cNvSpPr>
                <a:spLocks noChangeArrowheads="1"/>
              </p:cNvSpPr>
              <p:nvPr/>
            </p:nvSpPr>
            <p:spPr bwMode="auto">
              <a:xfrm>
                <a:off x="1314" y="2765"/>
                <a:ext cx="8" cy="40"/>
              </a:xfrm>
              <a:prstGeom prst="ellipse">
                <a:avLst/>
              </a:prstGeom>
              <a:solidFill>
                <a:srgbClr val="FF99FF"/>
              </a:solidFill>
              <a:ln w="12700">
                <a:solidFill>
                  <a:srgbClr val="FF99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27" name="Oval 379"/>
              <p:cNvSpPr>
                <a:spLocks noChangeArrowheads="1"/>
              </p:cNvSpPr>
              <p:nvPr/>
            </p:nvSpPr>
            <p:spPr bwMode="auto">
              <a:xfrm>
                <a:off x="1084" y="2996"/>
                <a:ext cx="37" cy="7"/>
              </a:xfrm>
              <a:prstGeom prst="ellipse">
                <a:avLst/>
              </a:prstGeom>
              <a:solidFill>
                <a:srgbClr val="FF99FF"/>
              </a:solidFill>
              <a:ln w="12700">
                <a:solidFill>
                  <a:srgbClr val="FF99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28" name="Oval 380"/>
              <p:cNvSpPr>
                <a:spLocks noChangeArrowheads="1"/>
              </p:cNvSpPr>
              <p:nvPr/>
            </p:nvSpPr>
            <p:spPr bwMode="auto">
              <a:xfrm>
                <a:off x="1080" y="2576"/>
                <a:ext cx="37" cy="7"/>
              </a:xfrm>
              <a:prstGeom prst="ellipse">
                <a:avLst/>
              </a:prstGeom>
              <a:solidFill>
                <a:srgbClr val="FF99FF"/>
              </a:solidFill>
              <a:ln w="12700">
                <a:solidFill>
                  <a:srgbClr val="FF99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229" name="Oval 381"/>
              <p:cNvSpPr>
                <a:spLocks noChangeArrowheads="1"/>
              </p:cNvSpPr>
              <p:nvPr/>
            </p:nvSpPr>
            <p:spPr bwMode="auto">
              <a:xfrm>
                <a:off x="1314" y="2765"/>
                <a:ext cx="8" cy="40"/>
              </a:xfrm>
              <a:prstGeom prst="ellipse">
                <a:avLst/>
              </a:prstGeom>
              <a:solidFill>
                <a:srgbClr val="FF99FF"/>
              </a:solidFill>
              <a:ln w="12700">
                <a:solidFill>
                  <a:srgbClr val="FF99FF"/>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grpSp>
      </p:grpSp>
      <p:grpSp>
        <p:nvGrpSpPr>
          <p:cNvPr id="7" name="Group 382"/>
          <p:cNvGrpSpPr>
            <a:grpSpLocks/>
          </p:cNvGrpSpPr>
          <p:nvPr/>
        </p:nvGrpSpPr>
        <p:grpSpPr bwMode="auto">
          <a:xfrm>
            <a:off x="3154363" y="4448175"/>
            <a:ext cx="2438400" cy="501650"/>
            <a:chOff x="1834" y="2612"/>
            <a:chExt cx="1600" cy="339"/>
          </a:xfrm>
        </p:grpSpPr>
        <p:sp>
          <p:nvSpPr>
            <p:cNvPr id="44206" name="Oval 383"/>
            <p:cNvSpPr>
              <a:spLocks noChangeArrowheads="1"/>
            </p:cNvSpPr>
            <p:nvPr/>
          </p:nvSpPr>
          <p:spPr bwMode="auto">
            <a:xfrm>
              <a:off x="1834" y="2612"/>
              <a:ext cx="1600" cy="339"/>
            </a:xfrm>
            <a:prstGeom prst="ellipse">
              <a:avLst/>
            </a:prstGeom>
            <a:solidFill>
              <a:srgbClr val="0066CC"/>
            </a:soli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ctr" fontAlgn="base">
                <a:spcBef>
                  <a:spcPct val="0"/>
                </a:spcBef>
                <a:spcAft>
                  <a:spcPct val="0"/>
                </a:spcAft>
              </a:pPr>
              <a:endParaRPr lang="fr-FR">
                <a:solidFill>
                  <a:srgbClr val="0079BC"/>
                </a:solidFill>
                <a:ea typeface="ＭＳ Ｐゴシック" charset="0"/>
              </a:endParaRPr>
            </a:p>
          </p:txBody>
        </p:sp>
        <p:sp>
          <p:nvSpPr>
            <p:cNvPr id="44207" name="Rectangle 384"/>
            <p:cNvSpPr>
              <a:spLocks noChangeArrowheads="1"/>
            </p:cNvSpPr>
            <p:nvPr/>
          </p:nvSpPr>
          <p:spPr bwMode="auto">
            <a:xfrm>
              <a:off x="2185" y="2696"/>
              <a:ext cx="932"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225" tIns="11112" rIns="22225" bIns="11112">
              <a:spAutoFit/>
            </a:bodyPr>
            <a:lstStyle/>
            <a:p>
              <a:pPr algn="ctr" defTabSz="854075" eaLnBrk="0" fontAlgn="base" hangingPunct="0">
                <a:lnSpc>
                  <a:spcPts val="1700"/>
                </a:lnSpc>
                <a:spcBef>
                  <a:spcPct val="0"/>
                </a:spcBef>
                <a:spcAft>
                  <a:spcPct val="0"/>
                </a:spcAft>
              </a:pPr>
              <a:r>
                <a:rPr lang="en-US">
                  <a:solidFill>
                    <a:srgbClr val="FFFFFF"/>
                  </a:solidFill>
                  <a:ea typeface="ＭＳ Ｐゴシック" charset="0"/>
                </a:rPr>
                <a:t>CysLTs</a:t>
              </a:r>
            </a:p>
          </p:txBody>
        </p:sp>
      </p:grpSp>
      <p:sp>
        <p:nvSpPr>
          <p:cNvPr id="44077" name="Line 385"/>
          <p:cNvSpPr>
            <a:spLocks noChangeShapeType="1"/>
          </p:cNvSpPr>
          <p:nvPr/>
        </p:nvSpPr>
        <p:spPr bwMode="auto">
          <a:xfrm flipV="1">
            <a:off x="4321175" y="5072063"/>
            <a:ext cx="0" cy="303212"/>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fr-FR">
              <a:solidFill>
                <a:srgbClr val="0079BC"/>
              </a:solidFill>
              <a:ea typeface="ＭＳ Ｐゴシック" charset="0"/>
            </a:endParaRPr>
          </a:p>
        </p:txBody>
      </p:sp>
      <p:sp>
        <p:nvSpPr>
          <p:cNvPr id="44078" name="Freeform 386"/>
          <p:cNvSpPr>
            <a:spLocks/>
          </p:cNvSpPr>
          <p:nvPr/>
        </p:nvSpPr>
        <p:spPr bwMode="auto">
          <a:xfrm>
            <a:off x="1700213" y="4368800"/>
            <a:ext cx="274637" cy="273050"/>
          </a:xfrm>
          <a:custGeom>
            <a:avLst/>
            <a:gdLst>
              <a:gd name="T0" fmla="*/ 0 w 180"/>
              <a:gd name="T1" fmla="*/ 0 h 184"/>
              <a:gd name="T2" fmla="*/ 2147483647 w 180"/>
              <a:gd name="T3" fmla="*/ 2147483647 h 184"/>
              <a:gd name="T4" fmla="*/ 2147483647 w 180"/>
              <a:gd name="T5" fmla="*/ 2147483647 h 184"/>
              <a:gd name="T6" fmla="*/ 2147483647 w 180"/>
              <a:gd name="T7" fmla="*/ 2147483647 h 184"/>
              <a:gd name="T8" fmla="*/ 2147483647 w 180"/>
              <a:gd name="T9" fmla="*/ 2147483647 h 184"/>
              <a:gd name="T10" fmla="*/ 2147483647 w 180"/>
              <a:gd name="T11" fmla="*/ 2147483647 h 184"/>
              <a:gd name="T12" fmla="*/ 2147483647 w 180"/>
              <a:gd name="T13" fmla="*/ 2147483647 h 184"/>
              <a:gd name="T14" fmla="*/ 2147483647 w 180"/>
              <a:gd name="T15" fmla="*/ 2147483647 h 184"/>
              <a:gd name="T16" fmla="*/ 2147483647 w 180"/>
              <a:gd name="T17" fmla="*/ 2147483647 h 184"/>
              <a:gd name="T18" fmla="*/ 0 w 180"/>
              <a:gd name="T19" fmla="*/ 0 h 1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0"/>
              <a:gd name="T31" fmla="*/ 0 h 184"/>
              <a:gd name="T32" fmla="*/ 180 w 180"/>
              <a:gd name="T33" fmla="*/ 184 h 1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0" h="184">
                <a:moveTo>
                  <a:pt x="0" y="0"/>
                </a:moveTo>
                <a:lnTo>
                  <a:pt x="37" y="73"/>
                </a:lnTo>
                <a:lnTo>
                  <a:pt x="50" y="63"/>
                </a:lnTo>
                <a:lnTo>
                  <a:pt x="94" y="120"/>
                </a:lnTo>
                <a:lnTo>
                  <a:pt x="142" y="183"/>
                </a:lnTo>
                <a:lnTo>
                  <a:pt x="179" y="148"/>
                </a:lnTo>
                <a:lnTo>
                  <a:pt x="117" y="99"/>
                </a:lnTo>
                <a:lnTo>
                  <a:pt x="59" y="54"/>
                </a:lnTo>
                <a:lnTo>
                  <a:pt x="73" y="37"/>
                </a:lnTo>
                <a:lnTo>
                  <a:pt x="0" y="0"/>
                </a:lnTo>
              </a:path>
            </a:pathLst>
          </a:custGeom>
          <a:solidFill>
            <a:srgbClr val="FFFF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grpSp>
        <p:nvGrpSpPr>
          <p:cNvPr id="8" name="Group 387"/>
          <p:cNvGrpSpPr>
            <a:grpSpLocks/>
          </p:cNvGrpSpPr>
          <p:nvPr/>
        </p:nvGrpSpPr>
        <p:grpSpPr bwMode="auto">
          <a:xfrm>
            <a:off x="1693863" y="4368800"/>
            <a:ext cx="1390650" cy="969963"/>
            <a:chOff x="860" y="2759"/>
            <a:chExt cx="912" cy="654"/>
          </a:xfrm>
        </p:grpSpPr>
        <p:sp>
          <p:nvSpPr>
            <p:cNvPr id="44196" name="Freeform 388"/>
            <p:cNvSpPr>
              <a:spLocks/>
            </p:cNvSpPr>
            <p:nvPr/>
          </p:nvSpPr>
          <p:spPr bwMode="auto">
            <a:xfrm>
              <a:off x="1145" y="2766"/>
              <a:ext cx="188" cy="177"/>
            </a:xfrm>
            <a:custGeom>
              <a:avLst/>
              <a:gdLst>
                <a:gd name="T0" fmla="*/ 187 w 188"/>
                <a:gd name="T1" fmla="*/ 0 h 177"/>
                <a:gd name="T2" fmla="*/ 111 w 188"/>
                <a:gd name="T3" fmla="*/ 35 h 177"/>
                <a:gd name="T4" fmla="*/ 123 w 188"/>
                <a:gd name="T5" fmla="*/ 49 h 177"/>
                <a:gd name="T6" fmla="*/ 63 w 188"/>
                <a:gd name="T7" fmla="*/ 94 h 177"/>
                <a:gd name="T8" fmla="*/ 0 w 188"/>
                <a:gd name="T9" fmla="*/ 140 h 177"/>
                <a:gd name="T10" fmla="*/ 35 w 188"/>
                <a:gd name="T11" fmla="*/ 176 h 177"/>
                <a:gd name="T12" fmla="*/ 84 w 188"/>
                <a:gd name="T13" fmla="*/ 115 h 177"/>
                <a:gd name="T14" fmla="*/ 131 w 188"/>
                <a:gd name="T15" fmla="*/ 58 h 177"/>
                <a:gd name="T16" fmla="*/ 148 w 188"/>
                <a:gd name="T17" fmla="*/ 72 h 177"/>
                <a:gd name="T18" fmla="*/ 187 w 188"/>
                <a:gd name="T19" fmla="*/ 0 h 17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
                <a:gd name="T31" fmla="*/ 0 h 177"/>
                <a:gd name="T32" fmla="*/ 188 w 188"/>
                <a:gd name="T33" fmla="*/ 177 h 17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 h="177">
                  <a:moveTo>
                    <a:pt x="187" y="0"/>
                  </a:moveTo>
                  <a:lnTo>
                    <a:pt x="111" y="35"/>
                  </a:lnTo>
                  <a:lnTo>
                    <a:pt x="123" y="49"/>
                  </a:lnTo>
                  <a:lnTo>
                    <a:pt x="63" y="94"/>
                  </a:lnTo>
                  <a:lnTo>
                    <a:pt x="0" y="140"/>
                  </a:lnTo>
                  <a:lnTo>
                    <a:pt x="35" y="176"/>
                  </a:lnTo>
                  <a:lnTo>
                    <a:pt x="84" y="115"/>
                  </a:lnTo>
                  <a:lnTo>
                    <a:pt x="131" y="58"/>
                  </a:lnTo>
                  <a:lnTo>
                    <a:pt x="148" y="72"/>
                  </a:lnTo>
                  <a:lnTo>
                    <a:pt x="187" y="0"/>
                  </a:lnTo>
                </a:path>
              </a:pathLst>
            </a:custGeom>
            <a:solidFill>
              <a:srgbClr val="FFFF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97" name="Freeform 389"/>
            <p:cNvSpPr>
              <a:spLocks/>
            </p:cNvSpPr>
            <p:nvPr/>
          </p:nvSpPr>
          <p:spPr bwMode="auto">
            <a:xfrm>
              <a:off x="868" y="3017"/>
              <a:ext cx="187" cy="178"/>
            </a:xfrm>
            <a:custGeom>
              <a:avLst/>
              <a:gdLst>
                <a:gd name="T0" fmla="*/ 0 w 187"/>
                <a:gd name="T1" fmla="*/ 177 h 178"/>
                <a:gd name="T2" fmla="*/ 74 w 187"/>
                <a:gd name="T3" fmla="*/ 141 h 178"/>
                <a:gd name="T4" fmla="*/ 64 w 187"/>
                <a:gd name="T5" fmla="*/ 128 h 178"/>
                <a:gd name="T6" fmla="*/ 122 w 187"/>
                <a:gd name="T7" fmla="*/ 82 h 178"/>
                <a:gd name="T8" fmla="*/ 186 w 187"/>
                <a:gd name="T9" fmla="*/ 35 h 178"/>
                <a:gd name="T10" fmla="*/ 151 w 187"/>
                <a:gd name="T11" fmla="*/ 0 h 178"/>
                <a:gd name="T12" fmla="*/ 101 w 187"/>
                <a:gd name="T13" fmla="*/ 62 h 178"/>
                <a:gd name="T14" fmla="*/ 55 w 187"/>
                <a:gd name="T15" fmla="*/ 117 h 178"/>
                <a:gd name="T16" fmla="*/ 40 w 187"/>
                <a:gd name="T17" fmla="*/ 103 h 178"/>
                <a:gd name="T18" fmla="*/ 0 w 187"/>
                <a:gd name="T19" fmla="*/ 177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7"/>
                <a:gd name="T31" fmla="*/ 0 h 178"/>
                <a:gd name="T32" fmla="*/ 187 w 187"/>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7" h="178">
                  <a:moveTo>
                    <a:pt x="0" y="177"/>
                  </a:moveTo>
                  <a:lnTo>
                    <a:pt x="74" y="141"/>
                  </a:lnTo>
                  <a:lnTo>
                    <a:pt x="64" y="128"/>
                  </a:lnTo>
                  <a:lnTo>
                    <a:pt x="122" y="82"/>
                  </a:lnTo>
                  <a:lnTo>
                    <a:pt x="186" y="35"/>
                  </a:lnTo>
                  <a:lnTo>
                    <a:pt x="151" y="0"/>
                  </a:lnTo>
                  <a:lnTo>
                    <a:pt x="101" y="62"/>
                  </a:lnTo>
                  <a:lnTo>
                    <a:pt x="55" y="117"/>
                  </a:lnTo>
                  <a:lnTo>
                    <a:pt x="40" y="103"/>
                  </a:lnTo>
                  <a:lnTo>
                    <a:pt x="0" y="177"/>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98" name="Freeform 390"/>
            <p:cNvSpPr>
              <a:spLocks/>
            </p:cNvSpPr>
            <p:nvPr/>
          </p:nvSpPr>
          <p:spPr bwMode="auto">
            <a:xfrm>
              <a:off x="1142" y="3023"/>
              <a:ext cx="182" cy="185"/>
            </a:xfrm>
            <a:custGeom>
              <a:avLst/>
              <a:gdLst>
                <a:gd name="T0" fmla="*/ 181 w 182"/>
                <a:gd name="T1" fmla="*/ 184 h 185"/>
                <a:gd name="T2" fmla="*/ 143 w 182"/>
                <a:gd name="T3" fmla="*/ 110 h 185"/>
                <a:gd name="T4" fmla="*/ 130 w 182"/>
                <a:gd name="T5" fmla="*/ 121 h 185"/>
                <a:gd name="T6" fmla="*/ 85 w 182"/>
                <a:gd name="T7" fmla="*/ 62 h 185"/>
                <a:gd name="T8" fmla="*/ 37 w 182"/>
                <a:gd name="T9" fmla="*/ 0 h 185"/>
                <a:gd name="T10" fmla="*/ 0 w 182"/>
                <a:gd name="T11" fmla="*/ 35 h 185"/>
                <a:gd name="T12" fmla="*/ 62 w 182"/>
                <a:gd name="T13" fmla="*/ 83 h 185"/>
                <a:gd name="T14" fmla="*/ 120 w 182"/>
                <a:gd name="T15" fmla="*/ 129 h 185"/>
                <a:gd name="T16" fmla="*/ 106 w 182"/>
                <a:gd name="T17" fmla="*/ 144 h 185"/>
                <a:gd name="T18" fmla="*/ 181 w 182"/>
                <a:gd name="T19" fmla="*/ 184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185"/>
                <a:gd name="T32" fmla="*/ 182 w 182"/>
                <a:gd name="T33" fmla="*/ 185 h 1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185">
                  <a:moveTo>
                    <a:pt x="181" y="184"/>
                  </a:moveTo>
                  <a:lnTo>
                    <a:pt x="143" y="110"/>
                  </a:lnTo>
                  <a:lnTo>
                    <a:pt x="130" y="121"/>
                  </a:lnTo>
                  <a:lnTo>
                    <a:pt x="85" y="62"/>
                  </a:lnTo>
                  <a:lnTo>
                    <a:pt x="37" y="0"/>
                  </a:lnTo>
                  <a:lnTo>
                    <a:pt x="0" y="35"/>
                  </a:lnTo>
                  <a:lnTo>
                    <a:pt x="62" y="83"/>
                  </a:lnTo>
                  <a:lnTo>
                    <a:pt x="120" y="129"/>
                  </a:lnTo>
                  <a:lnTo>
                    <a:pt x="106" y="144"/>
                  </a:lnTo>
                  <a:lnTo>
                    <a:pt x="181" y="18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grpSp>
          <p:nvGrpSpPr>
            <p:cNvPr id="9" name="Group 391"/>
            <p:cNvGrpSpPr>
              <a:grpSpLocks/>
            </p:cNvGrpSpPr>
            <p:nvPr/>
          </p:nvGrpSpPr>
          <p:grpSpPr bwMode="auto">
            <a:xfrm>
              <a:off x="860" y="2759"/>
              <a:ext cx="912" cy="654"/>
              <a:chOff x="868" y="2559"/>
              <a:chExt cx="912" cy="654"/>
            </a:xfrm>
          </p:grpSpPr>
          <p:sp>
            <p:nvSpPr>
              <p:cNvPr id="44200" name="Rectangle 392"/>
              <p:cNvSpPr>
                <a:spLocks noChangeArrowheads="1"/>
              </p:cNvSpPr>
              <p:nvPr/>
            </p:nvSpPr>
            <p:spPr bwMode="auto">
              <a:xfrm>
                <a:off x="869" y="3052"/>
                <a:ext cx="49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225" tIns="11112" rIns="22225" bIns="11112">
                <a:spAutoFit/>
              </a:bodyPr>
              <a:lstStyle/>
              <a:p>
                <a:pPr algn="ctr" defTabSz="854075" eaLnBrk="0" fontAlgn="base" hangingPunct="0">
                  <a:lnSpc>
                    <a:spcPts val="1700"/>
                  </a:lnSpc>
                  <a:spcBef>
                    <a:spcPct val="0"/>
                  </a:spcBef>
                  <a:spcAft>
                    <a:spcPct val="0"/>
                  </a:spcAft>
                </a:pPr>
                <a:r>
                  <a:rPr lang="fr-FR" sz="1600">
                    <a:solidFill>
                      <a:srgbClr val="0079BC"/>
                    </a:solidFill>
                    <a:ea typeface="ＭＳ Ｐゴシック" charset="0"/>
                  </a:rPr>
                  <a:t>Œdème</a:t>
                </a:r>
              </a:p>
            </p:txBody>
          </p:sp>
          <p:sp>
            <p:nvSpPr>
              <p:cNvPr id="44201" name="Freeform 393"/>
              <p:cNvSpPr>
                <a:spLocks/>
              </p:cNvSpPr>
              <p:nvPr/>
            </p:nvSpPr>
            <p:spPr bwMode="auto">
              <a:xfrm>
                <a:off x="872" y="2559"/>
                <a:ext cx="186" cy="190"/>
              </a:xfrm>
              <a:custGeom>
                <a:avLst/>
                <a:gdLst>
                  <a:gd name="T0" fmla="*/ 0 w 186"/>
                  <a:gd name="T1" fmla="*/ 0 h 190"/>
                  <a:gd name="T2" fmla="*/ 39 w 186"/>
                  <a:gd name="T3" fmla="*/ 75 h 190"/>
                  <a:gd name="T4" fmla="*/ 52 w 186"/>
                  <a:gd name="T5" fmla="*/ 64 h 190"/>
                  <a:gd name="T6" fmla="*/ 98 w 186"/>
                  <a:gd name="T7" fmla="*/ 125 h 190"/>
                  <a:gd name="T8" fmla="*/ 146 w 186"/>
                  <a:gd name="T9" fmla="*/ 189 h 190"/>
                  <a:gd name="T10" fmla="*/ 185 w 186"/>
                  <a:gd name="T11" fmla="*/ 153 h 190"/>
                  <a:gd name="T12" fmla="*/ 121 w 186"/>
                  <a:gd name="T13" fmla="*/ 102 h 190"/>
                  <a:gd name="T14" fmla="*/ 61 w 186"/>
                  <a:gd name="T15" fmla="*/ 56 h 190"/>
                  <a:gd name="T16" fmla="*/ 75 w 186"/>
                  <a:gd name="T17" fmla="*/ 39 h 190"/>
                  <a:gd name="T18" fmla="*/ 0 w 186"/>
                  <a:gd name="T19" fmla="*/ 0 h 19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190"/>
                  <a:gd name="T32" fmla="*/ 186 w 186"/>
                  <a:gd name="T33" fmla="*/ 190 h 19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190">
                    <a:moveTo>
                      <a:pt x="0" y="0"/>
                    </a:moveTo>
                    <a:lnTo>
                      <a:pt x="39" y="75"/>
                    </a:lnTo>
                    <a:lnTo>
                      <a:pt x="52" y="64"/>
                    </a:lnTo>
                    <a:lnTo>
                      <a:pt x="98" y="125"/>
                    </a:lnTo>
                    <a:lnTo>
                      <a:pt x="146" y="189"/>
                    </a:lnTo>
                    <a:lnTo>
                      <a:pt x="185" y="153"/>
                    </a:lnTo>
                    <a:lnTo>
                      <a:pt x="121" y="102"/>
                    </a:lnTo>
                    <a:lnTo>
                      <a:pt x="61" y="56"/>
                    </a:lnTo>
                    <a:lnTo>
                      <a:pt x="75" y="39"/>
                    </a:lnTo>
                    <a:lnTo>
                      <a:pt x="0"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02" name="Freeform 394"/>
              <p:cNvSpPr>
                <a:spLocks/>
              </p:cNvSpPr>
              <p:nvPr/>
            </p:nvSpPr>
            <p:spPr bwMode="auto">
              <a:xfrm>
                <a:off x="1145" y="2566"/>
                <a:ext cx="193" cy="183"/>
              </a:xfrm>
              <a:custGeom>
                <a:avLst/>
                <a:gdLst>
                  <a:gd name="T0" fmla="*/ 192 w 193"/>
                  <a:gd name="T1" fmla="*/ 0 h 183"/>
                  <a:gd name="T2" fmla="*/ 115 w 193"/>
                  <a:gd name="T3" fmla="*/ 37 h 183"/>
                  <a:gd name="T4" fmla="*/ 126 w 193"/>
                  <a:gd name="T5" fmla="*/ 51 h 183"/>
                  <a:gd name="T6" fmla="*/ 64 w 193"/>
                  <a:gd name="T7" fmla="*/ 98 h 183"/>
                  <a:gd name="T8" fmla="*/ 0 w 193"/>
                  <a:gd name="T9" fmla="*/ 144 h 183"/>
                  <a:gd name="T10" fmla="*/ 36 w 193"/>
                  <a:gd name="T11" fmla="*/ 182 h 183"/>
                  <a:gd name="T12" fmla="*/ 87 w 193"/>
                  <a:gd name="T13" fmla="*/ 119 h 183"/>
                  <a:gd name="T14" fmla="*/ 134 w 193"/>
                  <a:gd name="T15" fmla="*/ 60 h 183"/>
                  <a:gd name="T16" fmla="*/ 152 w 193"/>
                  <a:gd name="T17" fmla="*/ 74 h 183"/>
                  <a:gd name="T18" fmla="*/ 192 w 193"/>
                  <a:gd name="T19" fmla="*/ 0 h 18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3"/>
                  <a:gd name="T31" fmla="*/ 0 h 183"/>
                  <a:gd name="T32" fmla="*/ 193 w 193"/>
                  <a:gd name="T33" fmla="*/ 183 h 18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3" h="183">
                    <a:moveTo>
                      <a:pt x="192" y="0"/>
                    </a:moveTo>
                    <a:lnTo>
                      <a:pt x="115" y="37"/>
                    </a:lnTo>
                    <a:lnTo>
                      <a:pt x="126" y="51"/>
                    </a:lnTo>
                    <a:lnTo>
                      <a:pt x="64" y="98"/>
                    </a:lnTo>
                    <a:lnTo>
                      <a:pt x="0" y="144"/>
                    </a:lnTo>
                    <a:lnTo>
                      <a:pt x="36" y="182"/>
                    </a:lnTo>
                    <a:lnTo>
                      <a:pt x="87" y="119"/>
                    </a:lnTo>
                    <a:lnTo>
                      <a:pt x="134" y="60"/>
                    </a:lnTo>
                    <a:lnTo>
                      <a:pt x="152" y="74"/>
                    </a:lnTo>
                    <a:lnTo>
                      <a:pt x="19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03" name="Freeform 395"/>
              <p:cNvSpPr>
                <a:spLocks/>
              </p:cNvSpPr>
              <p:nvPr/>
            </p:nvSpPr>
            <p:spPr bwMode="auto">
              <a:xfrm>
                <a:off x="868" y="2817"/>
                <a:ext cx="194" cy="185"/>
              </a:xfrm>
              <a:custGeom>
                <a:avLst/>
                <a:gdLst>
                  <a:gd name="T0" fmla="*/ 0 w 194"/>
                  <a:gd name="T1" fmla="*/ 184 h 185"/>
                  <a:gd name="T2" fmla="*/ 77 w 194"/>
                  <a:gd name="T3" fmla="*/ 146 h 185"/>
                  <a:gd name="T4" fmla="*/ 66 w 194"/>
                  <a:gd name="T5" fmla="*/ 132 h 185"/>
                  <a:gd name="T6" fmla="*/ 128 w 194"/>
                  <a:gd name="T7" fmla="*/ 86 h 185"/>
                  <a:gd name="T8" fmla="*/ 193 w 194"/>
                  <a:gd name="T9" fmla="*/ 37 h 185"/>
                  <a:gd name="T10" fmla="*/ 157 w 194"/>
                  <a:gd name="T11" fmla="*/ 0 h 185"/>
                  <a:gd name="T12" fmla="*/ 105 w 194"/>
                  <a:gd name="T13" fmla="*/ 64 h 185"/>
                  <a:gd name="T14" fmla="*/ 57 w 194"/>
                  <a:gd name="T15" fmla="*/ 123 h 185"/>
                  <a:gd name="T16" fmla="*/ 41 w 194"/>
                  <a:gd name="T17" fmla="*/ 108 h 185"/>
                  <a:gd name="T18" fmla="*/ 0 w 194"/>
                  <a:gd name="T19" fmla="*/ 184 h 1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4"/>
                  <a:gd name="T31" fmla="*/ 0 h 185"/>
                  <a:gd name="T32" fmla="*/ 194 w 194"/>
                  <a:gd name="T33" fmla="*/ 185 h 1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4" h="185">
                    <a:moveTo>
                      <a:pt x="0" y="184"/>
                    </a:moveTo>
                    <a:lnTo>
                      <a:pt x="77" y="146"/>
                    </a:lnTo>
                    <a:lnTo>
                      <a:pt x="66" y="132"/>
                    </a:lnTo>
                    <a:lnTo>
                      <a:pt x="128" y="86"/>
                    </a:lnTo>
                    <a:lnTo>
                      <a:pt x="193" y="37"/>
                    </a:lnTo>
                    <a:lnTo>
                      <a:pt x="157" y="0"/>
                    </a:lnTo>
                    <a:lnTo>
                      <a:pt x="105" y="64"/>
                    </a:lnTo>
                    <a:lnTo>
                      <a:pt x="57" y="123"/>
                    </a:lnTo>
                    <a:lnTo>
                      <a:pt x="41" y="108"/>
                    </a:lnTo>
                    <a:lnTo>
                      <a:pt x="0" y="18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04" name="Freeform 396"/>
              <p:cNvSpPr>
                <a:spLocks/>
              </p:cNvSpPr>
              <p:nvPr/>
            </p:nvSpPr>
            <p:spPr bwMode="auto">
              <a:xfrm>
                <a:off x="1142" y="2823"/>
                <a:ext cx="188" cy="192"/>
              </a:xfrm>
              <a:custGeom>
                <a:avLst/>
                <a:gdLst>
                  <a:gd name="T0" fmla="*/ 187 w 188"/>
                  <a:gd name="T1" fmla="*/ 191 h 192"/>
                  <a:gd name="T2" fmla="*/ 148 w 188"/>
                  <a:gd name="T3" fmla="*/ 113 h 192"/>
                  <a:gd name="T4" fmla="*/ 135 w 188"/>
                  <a:gd name="T5" fmla="*/ 126 h 192"/>
                  <a:gd name="T6" fmla="*/ 87 w 188"/>
                  <a:gd name="T7" fmla="*/ 64 h 192"/>
                  <a:gd name="T8" fmla="*/ 38 w 188"/>
                  <a:gd name="T9" fmla="*/ 0 h 192"/>
                  <a:gd name="T10" fmla="*/ 0 w 188"/>
                  <a:gd name="T11" fmla="*/ 37 h 192"/>
                  <a:gd name="T12" fmla="*/ 64 w 188"/>
                  <a:gd name="T13" fmla="*/ 87 h 192"/>
                  <a:gd name="T14" fmla="*/ 124 w 188"/>
                  <a:gd name="T15" fmla="*/ 134 h 192"/>
                  <a:gd name="T16" fmla="*/ 109 w 188"/>
                  <a:gd name="T17" fmla="*/ 150 h 192"/>
                  <a:gd name="T18" fmla="*/ 187 w 188"/>
                  <a:gd name="T19" fmla="*/ 191 h 19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8"/>
                  <a:gd name="T31" fmla="*/ 0 h 192"/>
                  <a:gd name="T32" fmla="*/ 188 w 188"/>
                  <a:gd name="T33" fmla="*/ 192 h 19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8" h="192">
                    <a:moveTo>
                      <a:pt x="187" y="191"/>
                    </a:moveTo>
                    <a:lnTo>
                      <a:pt x="148" y="113"/>
                    </a:lnTo>
                    <a:lnTo>
                      <a:pt x="135" y="126"/>
                    </a:lnTo>
                    <a:lnTo>
                      <a:pt x="87" y="64"/>
                    </a:lnTo>
                    <a:lnTo>
                      <a:pt x="38" y="0"/>
                    </a:lnTo>
                    <a:lnTo>
                      <a:pt x="0" y="37"/>
                    </a:lnTo>
                    <a:lnTo>
                      <a:pt x="64" y="87"/>
                    </a:lnTo>
                    <a:lnTo>
                      <a:pt x="124" y="134"/>
                    </a:lnTo>
                    <a:lnTo>
                      <a:pt x="109" y="150"/>
                    </a:lnTo>
                    <a:lnTo>
                      <a:pt x="187" y="19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205" name="Line 397"/>
              <p:cNvSpPr>
                <a:spLocks noChangeShapeType="1"/>
              </p:cNvSpPr>
              <p:nvPr/>
            </p:nvSpPr>
            <p:spPr bwMode="auto">
              <a:xfrm flipH="1">
                <a:off x="1416" y="2759"/>
                <a:ext cx="364" cy="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lIns="0" tIns="0" rIns="0" bIns="0">
                <a:spAutoFit/>
              </a:bodyPr>
              <a:lstStyle/>
              <a:p>
                <a:pPr fontAlgn="base">
                  <a:spcBef>
                    <a:spcPct val="0"/>
                  </a:spcBef>
                  <a:spcAft>
                    <a:spcPct val="0"/>
                  </a:spcAft>
                </a:pPr>
                <a:endParaRPr lang="fr-FR">
                  <a:solidFill>
                    <a:srgbClr val="0079BC"/>
                  </a:solidFill>
                  <a:ea typeface="ＭＳ Ｐゴシック" charset="0"/>
                </a:endParaRPr>
              </a:p>
            </p:txBody>
          </p:sp>
        </p:grpSp>
      </p:grpSp>
      <p:sp>
        <p:nvSpPr>
          <p:cNvPr id="44080" name="Rectangle 398"/>
          <p:cNvSpPr>
            <a:spLocks noChangeArrowheads="1"/>
          </p:cNvSpPr>
          <p:nvPr/>
        </p:nvSpPr>
        <p:spPr bwMode="auto">
          <a:xfrm>
            <a:off x="6011863" y="5876925"/>
            <a:ext cx="18415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225" tIns="11112" rIns="22225" bIns="11112">
            <a:spAutoFit/>
          </a:bodyPr>
          <a:lstStyle/>
          <a:p>
            <a:pPr algn="ctr" defTabSz="854075" eaLnBrk="0" fontAlgn="base" hangingPunct="0">
              <a:lnSpc>
                <a:spcPts val="1700"/>
              </a:lnSpc>
              <a:spcBef>
                <a:spcPct val="0"/>
              </a:spcBef>
              <a:spcAft>
                <a:spcPct val="0"/>
              </a:spcAft>
            </a:pPr>
            <a:r>
              <a:rPr lang="en-US" sz="1600">
                <a:solidFill>
                  <a:srgbClr val="0079BC"/>
                </a:solidFill>
                <a:ea typeface="ＭＳ Ｐゴシック" charset="0"/>
              </a:rPr>
              <a:t>Contraction et proliferation</a:t>
            </a:r>
          </a:p>
        </p:txBody>
      </p:sp>
      <p:sp>
        <p:nvSpPr>
          <p:cNvPr id="44081" name="Line 399"/>
          <p:cNvSpPr>
            <a:spLocks noChangeShapeType="1"/>
          </p:cNvSpPr>
          <p:nvPr/>
        </p:nvSpPr>
        <p:spPr bwMode="auto">
          <a:xfrm>
            <a:off x="5592763" y="4897438"/>
            <a:ext cx="401637" cy="236537"/>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fr-FR">
              <a:solidFill>
                <a:srgbClr val="0079BC"/>
              </a:solidFill>
              <a:ea typeface="ＭＳ Ｐゴシック" charset="0"/>
            </a:endParaRPr>
          </a:p>
        </p:txBody>
      </p:sp>
      <p:sp>
        <p:nvSpPr>
          <p:cNvPr id="44082" name="Rectangle 400"/>
          <p:cNvSpPr>
            <a:spLocks noChangeArrowheads="1"/>
          </p:cNvSpPr>
          <p:nvPr/>
        </p:nvSpPr>
        <p:spPr bwMode="auto">
          <a:xfrm>
            <a:off x="1042988" y="1692275"/>
            <a:ext cx="154622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225" tIns="11112" rIns="22225" bIns="11112">
            <a:spAutoFit/>
          </a:bodyPr>
          <a:lstStyle/>
          <a:p>
            <a:pPr defTabSz="854075" eaLnBrk="0" fontAlgn="base" hangingPunct="0">
              <a:lnSpc>
                <a:spcPts val="1700"/>
              </a:lnSpc>
              <a:spcBef>
                <a:spcPct val="0"/>
              </a:spcBef>
              <a:spcAft>
                <a:spcPct val="0"/>
              </a:spcAft>
            </a:pPr>
            <a:r>
              <a:rPr lang="fr-FR" sz="1600">
                <a:solidFill>
                  <a:srgbClr val="0079BC"/>
                </a:solidFill>
                <a:ea typeface="ＭＳ Ｐゴシック" charset="0"/>
              </a:rPr>
              <a:t>Augmentation</a:t>
            </a:r>
          </a:p>
          <a:p>
            <a:pPr defTabSz="854075" eaLnBrk="0" fontAlgn="base" hangingPunct="0">
              <a:lnSpc>
                <a:spcPts val="1700"/>
              </a:lnSpc>
              <a:spcBef>
                <a:spcPct val="0"/>
              </a:spcBef>
              <a:spcAft>
                <a:spcPct val="0"/>
              </a:spcAft>
            </a:pPr>
            <a:r>
              <a:rPr lang="fr-FR" sz="1600">
                <a:solidFill>
                  <a:srgbClr val="0079BC"/>
                </a:solidFill>
                <a:ea typeface="ＭＳ Ｐゴシック" charset="0"/>
              </a:rPr>
              <a:t>de la production </a:t>
            </a:r>
            <a:br>
              <a:rPr lang="fr-FR" sz="1600">
                <a:solidFill>
                  <a:srgbClr val="0079BC"/>
                </a:solidFill>
                <a:ea typeface="ＭＳ Ｐゴシック" charset="0"/>
              </a:rPr>
            </a:br>
            <a:r>
              <a:rPr lang="fr-FR" sz="1600">
                <a:solidFill>
                  <a:srgbClr val="0079BC"/>
                </a:solidFill>
                <a:ea typeface="ＭＳ Ｐゴシック" charset="0"/>
              </a:rPr>
              <a:t>de mucus</a:t>
            </a:r>
          </a:p>
          <a:p>
            <a:pPr defTabSz="854075" eaLnBrk="0" fontAlgn="base" hangingPunct="0">
              <a:lnSpc>
                <a:spcPts val="1700"/>
              </a:lnSpc>
              <a:spcBef>
                <a:spcPct val="0"/>
              </a:spcBef>
              <a:spcAft>
                <a:spcPct val="0"/>
              </a:spcAft>
            </a:pPr>
            <a:endParaRPr lang="en-US" sz="1600">
              <a:solidFill>
                <a:srgbClr val="0079BC"/>
              </a:solidFill>
              <a:ea typeface="ＭＳ Ｐゴシック" charset="0"/>
            </a:endParaRPr>
          </a:p>
        </p:txBody>
      </p:sp>
      <p:sp>
        <p:nvSpPr>
          <p:cNvPr id="44083" name="Line 401"/>
          <p:cNvSpPr>
            <a:spLocks noChangeShapeType="1"/>
          </p:cNvSpPr>
          <p:nvPr/>
        </p:nvSpPr>
        <p:spPr bwMode="auto">
          <a:xfrm flipH="1" flipV="1">
            <a:off x="2173288" y="2293938"/>
            <a:ext cx="192087" cy="109537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fr-FR">
              <a:solidFill>
                <a:srgbClr val="0079BC"/>
              </a:solidFill>
              <a:ea typeface="ＭＳ Ｐゴシック" charset="0"/>
            </a:endParaRPr>
          </a:p>
        </p:txBody>
      </p:sp>
      <p:sp>
        <p:nvSpPr>
          <p:cNvPr id="44084" name="Line 402"/>
          <p:cNvSpPr>
            <a:spLocks noChangeShapeType="1"/>
          </p:cNvSpPr>
          <p:nvPr/>
        </p:nvSpPr>
        <p:spPr bwMode="auto">
          <a:xfrm flipH="1" flipV="1">
            <a:off x="2786063" y="4092575"/>
            <a:ext cx="503237" cy="409575"/>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fr-FR">
              <a:solidFill>
                <a:srgbClr val="0079BC"/>
              </a:solidFill>
              <a:ea typeface="ＭＳ Ｐゴシック" charset="0"/>
            </a:endParaRPr>
          </a:p>
        </p:txBody>
      </p:sp>
      <p:sp>
        <p:nvSpPr>
          <p:cNvPr id="44085" name="Line 403"/>
          <p:cNvSpPr>
            <a:spLocks noChangeShapeType="1"/>
          </p:cNvSpPr>
          <p:nvPr/>
        </p:nvSpPr>
        <p:spPr bwMode="auto">
          <a:xfrm flipV="1">
            <a:off x="5702300" y="4373563"/>
            <a:ext cx="1590675" cy="280987"/>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fr-FR">
              <a:solidFill>
                <a:srgbClr val="0079BC"/>
              </a:solidFill>
              <a:ea typeface="ＭＳ Ｐゴシック" charset="0"/>
            </a:endParaRPr>
          </a:p>
        </p:txBody>
      </p:sp>
      <p:grpSp>
        <p:nvGrpSpPr>
          <p:cNvPr id="10" name="Group 404"/>
          <p:cNvGrpSpPr>
            <a:grpSpLocks/>
          </p:cNvGrpSpPr>
          <p:nvPr/>
        </p:nvGrpSpPr>
        <p:grpSpPr bwMode="auto">
          <a:xfrm>
            <a:off x="3127375" y="1692275"/>
            <a:ext cx="1341438" cy="2659063"/>
            <a:chOff x="1816" y="755"/>
            <a:chExt cx="880" cy="1792"/>
          </a:xfrm>
        </p:grpSpPr>
        <p:sp>
          <p:nvSpPr>
            <p:cNvPr id="44194" name="Rectangle 405"/>
            <p:cNvSpPr>
              <a:spLocks noChangeArrowheads="1"/>
            </p:cNvSpPr>
            <p:nvPr/>
          </p:nvSpPr>
          <p:spPr bwMode="auto">
            <a:xfrm>
              <a:off x="1816" y="755"/>
              <a:ext cx="880" cy="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225" tIns="11112" rIns="22225" bIns="11112">
              <a:spAutoFit/>
            </a:bodyPr>
            <a:lstStyle/>
            <a:p>
              <a:pPr defTabSz="854075" eaLnBrk="0" fontAlgn="base" hangingPunct="0">
                <a:lnSpc>
                  <a:spcPts val="1700"/>
                </a:lnSpc>
                <a:spcBef>
                  <a:spcPct val="0"/>
                </a:spcBef>
                <a:spcAft>
                  <a:spcPct val="0"/>
                </a:spcAft>
              </a:pPr>
              <a:r>
                <a:rPr lang="en-US" sz="1600">
                  <a:solidFill>
                    <a:srgbClr val="0079BC"/>
                  </a:solidFill>
                  <a:ea typeface="ＭＳ Ｐゴシック" charset="0"/>
                </a:rPr>
                <a:t>Diminution du </a:t>
              </a:r>
              <a:br>
                <a:rPr lang="en-US" sz="1600">
                  <a:solidFill>
                    <a:srgbClr val="0079BC"/>
                  </a:solidFill>
                  <a:ea typeface="ＭＳ Ｐゴシック" charset="0"/>
                </a:rPr>
              </a:br>
              <a:r>
                <a:rPr lang="en-US" sz="1600">
                  <a:solidFill>
                    <a:srgbClr val="0079BC"/>
                  </a:solidFill>
                  <a:ea typeface="ＭＳ Ｐゴシック" charset="0"/>
                </a:rPr>
                <a:t>transport </a:t>
              </a:r>
              <a:br>
                <a:rPr lang="en-US" sz="1600">
                  <a:solidFill>
                    <a:srgbClr val="0079BC"/>
                  </a:solidFill>
                  <a:ea typeface="ＭＳ Ｐゴシック" charset="0"/>
                </a:rPr>
              </a:br>
              <a:r>
                <a:rPr lang="en-US" sz="1600">
                  <a:solidFill>
                    <a:srgbClr val="0079BC"/>
                  </a:solidFill>
                  <a:ea typeface="ＭＳ Ｐゴシック" charset="0"/>
                </a:rPr>
                <a:t>de mucus</a:t>
              </a:r>
            </a:p>
          </p:txBody>
        </p:sp>
        <p:sp>
          <p:nvSpPr>
            <p:cNvPr id="44195" name="Line 406"/>
            <p:cNvSpPr>
              <a:spLocks noChangeShapeType="1"/>
            </p:cNvSpPr>
            <p:nvPr/>
          </p:nvSpPr>
          <p:spPr bwMode="auto">
            <a:xfrm flipV="1">
              <a:off x="2600" y="1629"/>
              <a:ext cx="0" cy="918"/>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pPr fontAlgn="base">
                <a:spcBef>
                  <a:spcPct val="0"/>
                </a:spcBef>
                <a:spcAft>
                  <a:spcPct val="0"/>
                </a:spcAft>
              </a:pPr>
              <a:endParaRPr lang="fr-FR">
                <a:solidFill>
                  <a:srgbClr val="0079BC"/>
                </a:solidFill>
                <a:ea typeface="ＭＳ Ｐゴシック" charset="0"/>
              </a:endParaRPr>
            </a:p>
          </p:txBody>
        </p:sp>
      </p:grpSp>
      <p:sp>
        <p:nvSpPr>
          <p:cNvPr id="44087" name="Line 407"/>
          <p:cNvSpPr>
            <a:spLocks noChangeShapeType="1"/>
          </p:cNvSpPr>
          <p:nvPr/>
        </p:nvSpPr>
        <p:spPr bwMode="auto">
          <a:xfrm>
            <a:off x="4240213" y="2108200"/>
            <a:ext cx="666750" cy="0"/>
          </a:xfrm>
          <a:prstGeom prst="line">
            <a:avLst/>
          </a:prstGeom>
          <a:noFill/>
          <a:ln w="38100">
            <a:solidFill>
              <a:srgbClr val="0E45B2"/>
            </a:solidFill>
            <a:round/>
            <a:headEnd/>
            <a:tailEnd type="triangle" w="med" len="med"/>
          </a:ln>
          <a:extLst>
            <a:ext uri="{909E8E84-426E-40DD-AFC4-6F175D3DCCD1}">
              <a14:hiddenFill xmlns:a14="http://schemas.microsoft.com/office/drawing/2010/main">
                <a:noFill/>
              </a14:hiddenFill>
            </a:ext>
          </a:extLst>
        </p:spPr>
        <p:txBody>
          <a:bodyPr wrap="none" lIns="0" tIns="0" rIns="0" bIns="0">
            <a:spAutoFit/>
          </a:bodyPr>
          <a:lstStyle/>
          <a:p>
            <a:pPr fontAlgn="base">
              <a:spcBef>
                <a:spcPct val="0"/>
              </a:spcBef>
              <a:spcAft>
                <a:spcPct val="0"/>
              </a:spcAft>
            </a:pPr>
            <a:endParaRPr lang="fr-FR">
              <a:solidFill>
                <a:srgbClr val="0079BC"/>
              </a:solidFill>
              <a:ea typeface="ＭＳ Ｐゴシック" charset="0"/>
            </a:endParaRPr>
          </a:p>
        </p:txBody>
      </p:sp>
      <p:sp>
        <p:nvSpPr>
          <p:cNvPr id="44088" name="Freeform 408"/>
          <p:cNvSpPr>
            <a:spLocks/>
          </p:cNvSpPr>
          <p:nvPr/>
        </p:nvSpPr>
        <p:spPr bwMode="auto">
          <a:xfrm>
            <a:off x="5918200" y="2536825"/>
            <a:ext cx="550863" cy="374650"/>
          </a:xfrm>
          <a:custGeom>
            <a:avLst/>
            <a:gdLst>
              <a:gd name="T0" fmla="*/ 2147483647 w 361"/>
              <a:gd name="T1" fmla="*/ 2147483647 h 253"/>
              <a:gd name="T2" fmla="*/ 2147483647 w 361"/>
              <a:gd name="T3" fmla="*/ 2147483647 h 253"/>
              <a:gd name="T4" fmla="*/ 2147483647 w 361"/>
              <a:gd name="T5" fmla="*/ 2147483647 h 253"/>
              <a:gd name="T6" fmla="*/ 2147483647 w 361"/>
              <a:gd name="T7" fmla="*/ 2147483647 h 253"/>
              <a:gd name="T8" fmla="*/ 2147483647 w 361"/>
              <a:gd name="T9" fmla="*/ 2147483647 h 253"/>
              <a:gd name="T10" fmla="*/ 2147483647 w 361"/>
              <a:gd name="T11" fmla="*/ 2147483647 h 253"/>
              <a:gd name="T12" fmla="*/ 2147483647 w 361"/>
              <a:gd name="T13" fmla="*/ 2147483647 h 253"/>
              <a:gd name="T14" fmla="*/ 2147483647 w 361"/>
              <a:gd name="T15" fmla="*/ 2147483647 h 253"/>
              <a:gd name="T16" fmla="*/ 2147483647 w 361"/>
              <a:gd name="T17" fmla="*/ 2147483647 h 253"/>
              <a:gd name="T18" fmla="*/ 2147483647 w 361"/>
              <a:gd name="T19" fmla="*/ 2147483647 h 253"/>
              <a:gd name="T20" fmla="*/ 2147483647 w 361"/>
              <a:gd name="T21" fmla="*/ 2147483647 h 253"/>
              <a:gd name="T22" fmla="*/ 2147483647 w 361"/>
              <a:gd name="T23" fmla="*/ 2147483647 h 253"/>
              <a:gd name="T24" fmla="*/ 2147483647 w 361"/>
              <a:gd name="T25" fmla="*/ 2147483647 h 253"/>
              <a:gd name="T26" fmla="*/ 2147483647 w 361"/>
              <a:gd name="T27" fmla="*/ 2147483647 h 253"/>
              <a:gd name="T28" fmla="*/ 2147483647 w 361"/>
              <a:gd name="T29" fmla="*/ 2147483647 h 253"/>
              <a:gd name="T30" fmla="*/ 2147483647 w 361"/>
              <a:gd name="T31" fmla="*/ 2147483647 h 253"/>
              <a:gd name="T32" fmla="*/ 2147483647 w 361"/>
              <a:gd name="T33" fmla="*/ 2147483647 h 253"/>
              <a:gd name="T34" fmla="*/ 2147483647 w 361"/>
              <a:gd name="T35" fmla="*/ 2147483647 h 253"/>
              <a:gd name="T36" fmla="*/ 2147483647 w 361"/>
              <a:gd name="T37" fmla="*/ 2147483647 h 253"/>
              <a:gd name="T38" fmla="*/ 2147483647 w 361"/>
              <a:gd name="T39" fmla="*/ 2147483647 h 253"/>
              <a:gd name="T40" fmla="*/ 2147483647 w 361"/>
              <a:gd name="T41" fmla="*/ 2147483647 h 253"/>
              <a:gd name="T42" fmla="*/ 2147483647 w 361"/>
              <a:gd name="T43" fmla="*/ 2147483647 h 253"/>
              <a:gd name="T44" fmla="*/ 2147483647 w 361"/>
              <a:gd name="T45" fmla="*/ 2147483647 h 253"/>
              <a:gd name="T46" fmla="*/ 0 w 361"/>
              <a:gd name="T47" fmla="*/ 2147483647 h 253"/>
              <a:gd name="T48" fmla="*/ 0 w 361"/>
              <a:gd name="T49" fmla="*/ 2147483647 h 253"/>
              <a:gd name="T50" fmla="*/ 2147483647 w 361"/>
              <a:gd name="T51" fmla="*/ 2147483647 h 253"/>
              <a:gd name="T52" fmla="*/ 2147483647 w 361"/>
              <a:gd name="T53" fmla="*/ 2147483647 h 253"/>
              <a:gd name="T54" fmla="*/ 2147483647 w 361"/>
              <a:gd name="T55" fmla="*/ 2147483647 h 253"/>
              <a:gd name="T56" fmla="*/ 2147483647 w 361"/>
              <a:gd name="T57" fmla="*/ 2147483647 h 253"/>
              <a:gd name="T58" fmla="*/ 2147483647 w 361"/>
              <a:gd name="T59" fmla="*/ 2147483647 h 253"/>
              <a:gd name="T60" fmla="*/ 2147483647 w 361"/>
              <a:gd name="T61" fmla="*/ 2147483647 h 253"/>
              <a:gd name="T62" fmla="*/ 2147483647 w 361"/>
              <a:gd name="T63" fmla="*/ 2147483647 h 253"/>
              <a:gd name="T64" fmla="*/ 2147483647 w 361"/>
              <a:gd name="T65" fmla="*/ 2147483647 h 253"/>
              <a:gd name="T66" fmla="*/ 2147483647 w 361"/>
              <a:gd name="T67" fmla="*/ 2147483647 h 253"/>
              <a:gd name="T68" fmla="*/ 2147483647 w 361"/>
              <a:gd name="T69" fmla="*/ 2147483647 h 253"/>
              <a:gd name="T70" fmla="*/ 2147483647 w 361"/>
              <a:gd name="T71" fmla="*/ 2147483647 h 253"/>
              <a:gd name="T72" fmla="*/ 2147483647 w 361"/>
              <a:gd name="T73" fmla="*/ 2147483647 h 253"/>
              <a:gd name="T74" fmla="*/ 2147483647 w 361"/>
              <a:gd name="T75" fmla="*/ 0 h 253"/>
              <a:gd name="T76" fmla="*/ 2147483647 w 361"/>
              <a:gd name="T77" fmla="*/ 0 h 253"/>
              <a:gd name="T78" fmla="*/ 2147483647 w 361"/>
              <a:gd name="T79" fmla="*/ 2147483647 h 253"/>
              <a:gd name="T80" fmla="*/ 2147483647 w 361"/>
              <a:gd name="T81" fmla="*/ 2147483647 h 253"/>
              <a:gd name="T82" fmla="*/ 2147483647 w 361"/>
              <a:gd name="T83" fmla="*/ 2147483647 h 253"/>
              <a:gd name="T84" fmla="*/ 2147483647 w 361"/>
              <a:gd name="T85" fmla="*/ 2147483647 h 253"/>
              <a:gd name="T86" fmla="*/ 2147483647 w 361"/>
              <a:gd name="T87" fmla="*/ 2147483647 h 253"/>
              <a:gd name="T88" fmla="*/ 2147483647 w 361"/>
              <a:gd name="T89" fmla="*/ 2147483647 h 253"/>
              <a:gd name="T90" fmla="*/ 2147483647 w 361"/>
              <a:gd name="T91" fmla="*/ 2147483647 h 253"/>
              <a:gd name="T92" fmla="*/ 2147483647 w 361"/>
              <a:gd name="T93" fmla="*/ 2147483647 h 253"/>
              <a:gd name="T94" fmla="*/ 2147483647 w 361"/>
              <a:gd name="T95" fmla="*/ 2147483647 h 253"/>
              <a:gd name="T96" fmla="*/ 2147483647 w 361"/>
              <a:gd name="T97" fmla="*/ 2147483647 h 253"/>
              <a:gd name="T98" fmla="*/ 2147483647 w 361"/>
              <a:gd name="T99" fmla="*/ 2147483647 h 253"/>
              <a:gd name="T100" fmla="*/ 2147483647 w 361"/>
              <a:gd name="T101" fmla="*/ 2147483647 h 253"/>
              <a:gd name="T102" fmla="*/ 2147483647 w 361"/>
              <a:gd name="T103" fmla="*/ 2147483647 h 253"/>
              <a:gd name="T104" fmla="*/ 2147483647 w 361"/>
              <a:gd name="T105" fmla="*/ 2147483647 h 253"/>
              <a:gd name="T106" fmla="*/ 2147483647 w 361"/>
              <a:gd name="T107" fmla="*/ 2147483647 h 253"/>
              <a:gd name="T108" fmla="*/ 2147483647 w 361"/>
              <a:gd name="T109" fmla="*/ 2147483647 h 25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1"/>
              <a:gd name="T166" fmla="*/ 0 h 253"/>
              <a:gd name="T167" fmla="*/ 361 w 361"/>
              <a:gd name="T168" fmla="*/ 253 h 25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1" h="253">
                <a:moveTo>
                  <a:pt x="340" y="185"/>
                </a:moveTo>
                <a:lnTo>
                  <a:pt x="322" y="203"/>
                </a:lnTo>
                <a:lnTo>
                  <a:pt x="307" y="227"/>
                </a:lnTo>
                <a:lnTo>
                  <a:pt x="298" y="238"/>
                </a:lnTo>
                <a:lnTo>
                  <a:pt x="286" y="246"/>
                </a:lnTo>
                <a:lnTo>
                  <a:pt x="273" y="251"/>
                </a:lnTo>
                <a:lnTo>
                  <a:pt x="257" y="252"/>
                </a:lnTo>
                <a:lnTo>
                  <a:pt x="248" y="252"/>
                </a:lnTo>
                <a:lnTo>
                  <a:pt x="237" y="252"/>
                </a:lnTo>
                <a:lnTo>
                  <a:pt x="222" y="251"/>
                </a:lnTo>
                <a:lnTo>
                  <a:pt x="207" y="251"/>
                </a:lnTo>
                <a:lnTo>
                  <a:pt x="189" y="251"/>
                </a:lnTo>
                <a:lnTo>
                  <a:pt x="169" y="251"/>
                </a:lnTo>
                <a:lnTo>
                  <a:pt x="147" y="251"/>
                </a:lnTo>
                <a:lnTo>
                  <a:pt x="124" y="251"/>
                </a:lnTo>
                <a:lnTo>
                  <a:pt x="100" y="250"/>
                </a:lnTo>
                <a:lnTo>
                  <a:pt x="79" y="247"/>
                </a:lnTo>
                <a:lnTo>
                  <a:pt x="61" y="246"/>
                </a:lnTo>
                <a:lnTo>
                  <a:pt x="43" y="241"/>
                </a:lnTo>
                <a:lnTo>
                  <a:pt x="30" y="237"/>
                </a:lnTo>
                <a:lnTo>
                  <a:pt x="20" y="232"/>
                </a:lnTo>
                <a:lnTo>
                  <a:pt x="11" y="224"/>
                </a:lnTo>
                <a:lnTo>
                  <a:pt x="5" y="218"/>
                </a:lnTo>
                <a:lnTo>
                  <a:pt x="0" y="201"/>
                </a:lnTo>
                <a:lnTo>
                  <a:pt x="0" y="185"/>
                </a:lnTo>
                <a:lnTo>
                  <a:pt x="6" y="171"/>
                </a:lnTo>
                <a:lnTo>
                  <a:pt x="19" y="158"/>
                </a:lnTo>
                <a:lnTo>
                  <a:pt x="33" y="145"/>
                </a:lnTo>
                <a:lnTo>
                  <a:pt x="42" y="128"/>
                </a:lnTo>
                <a:lnTo>
                  <a:pt x="49" y="110"/>
                </a:lnTo>
                <a:lnTo>
                  <a:pt x="52" y="90"/>
                </a:lnTo>
                <a:lnTo>
                  <a:pt x="58" y="67"/>
                </a:lnTo>
                <a:lnTo>
                  <a:pt x="68" y="48"/>
                </a:lnTo>
                <a:lnTo>
                  <a:pt x="85" y="29"/>
                </a:lnTo>
                <a:lnTo>
                  <a:pt x="107" y="13"/>
                </a:lnTo>
                <a:lnTo>
                  <a:pt x="122" y="6"/>
                </a:lnTo>
                <a:lnTo>
                  <a:pt x="137" y="1"/>
                </a:lnTo>
                <a:lnTo>
                  <a:pt x="153" y="0"/>
                </a:lnTo>
                <a:lnTo>
                  <a:pt x="172" y="0"/>
                </a:lnTo>
                <a:lnTo>
                  <a:pt x="191" y="4"/>
                </a:lnTo>
                <a:lnTo>
                  <a:pt x="214" y="10"/>
                </a:lnTo>
                <a:lnTo>
                  <a:pt x="237" y="18"/>
                </a:lnTo>
                <a:lnTo>
                  <a:pt x="260" y="29"/>
                </a:lnTo>
                <a:lnTo>
                  <a:pt x="284" y="41"/>
                </a:lnTo>
                <a:lnTo>
                  <a:pt x="304" y="52"/>
                </a:lnTo>
                <a:lnTo>
                  <a:pt x="321" y="65"/>
                </a:lnTo>
                <a:lnTo>
                  <a:pt x="336" y="77"/>
                </a:lnTo>
                <a:lnTo>
                  <a:pt x="346" y="88"/>
                </a:lnTo>
                <a:lnTo>
                  <a:pt x="354" y="100"/>
                </a:lnTo>
                <a:lnTo>
                  <a:pt x="358" y="111"/>
                </a:lnTo>
                <a:lnTo>
                  <a:pt x="360" y="123"/>
                </a:lnTo>
                <a:lnTo>
                  <a:pt x="358" y="144"/>
                </a:lnTo>
                <a:lnTo>
                  <a:pt x="354" y="161"/>
                </a:lnTo>
                <a:lnTo>
                  <a:pt x="347" y="174"/>
                </a:lnTo>
                <a:lnTo>
                  <a:pt x="340" y="185"/>
                </a:lnTo>
              </a:path>
            </a:pathLst>
          </a:custGeom>
          <a:solidFill>
            <a:srgbClr val="AA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089" name="Freeform 409"/>
          <p:cNvSpPr>
            <a:spLocks/>
          </p:cNvSpPr>
          <p:nvPr/>
        </p:nvSpPr>
        <p:spPr bwMode="auto">
          <a:xfrm>
            <a:off x="5918200" y="2536825"/>
            <a:ext cx="561975" cy="385763"/>
          </a:xfrm>
          <a:custGeom>
            <a:avLst/>
            <a:gdLst>
              <a:gd name="T0" fmla="*/ 2147483647 w 368"/>
              <a:gd name="T1" fmla="*/ 2147483647 h 260"/>
              <a:gd name="T2" fmla="*/ 2147483647 w 368"/>
              <a:gd name="T3" fmla="*/ 2147483647 h 260"/>
              <a:gd name="T4" fmla="*/ 2147483647 w 368"/>
              <a:gd name="T5" fmla="*/ 2147483647 h 260"/>
              <a:gd name="T6" fmla="*/ 2147483647 w 368"/>
              <a:gd name="T7" fmla="*/ 2147483647 h 260"/>
              <a:gd name="T8" fmla="*/ 2147483647 w 368"/>
              <a:gd name="T9" fmla="*/ 2147483647 h 260"/>
              <a:gd name="T10" fmla="*/ 2147483647 w 368"/>
              <a:gd name="T11" fmla="*/ 2147483647 h 260"/>
              <a:gd name="T12" fmla="*/ 2147483647 w 368"/>
              <a:gd name="T13" fmla="*/ 2147483647 h 260"/>
              <a:gd name="T14" fmla="*/ 2147483647 w 368"/>
              <a:gd name="T15" fmla="*/ 2147483647 h 260"/>
              <a:gd name="T16" fmla="*/ 2147483647 w 368"/>
              <a:gd name="T17" fmla="*/ 2147483647 h 260"/>
              <a:gd name="T18" fmla="*/ 2147483647 w 368"/>
              <a:gd name="T19" fmla="*/ 2147483647 h 260"/>
              <a:gd name="T20" fmla="*/ 2147483647 w 368"/>
              <a:gd name="T21" fmla="*/ 2147483647 h 260"/>
              <a:gd name="T22" fmla="*/ 2147483647 w 368"/>
              <a:gd name="T23" fmla="*/ 2147483647 h 260"/>
              <a:gd name="T24" fmla="*/ 2147483647 w 368"/>
              <a:gd name="T25" fmla="*/ 2147483647 h 260"/>
              <a:gd name="T26" fmla="*/ 2147483647 w 368"/>
              <a:gd name="T27" fmla="*/ 2147483647 h 260"/>
              <a:gd name="T28" fmla="*/ 2147483647 w 368"/>
              <a:gd name="T29" fmla="*/ 2147483647 h 260"/>
              <a:gd name="T30" fmla="*/ 2147483647 w 368"/>
              <a:gd name="T31" fmla="*/ 2147483647 h 260"/>
              <a:gd name="T32" fmla="*/ 2147483647 w 368"/>
              <a:gd name="T33" fmla="*/ 2147483647 h 260"/>
              <a:gd name="T34" fmla="*/ 2147483647 w 368"/>
              <a:gd name="T35" fmla="*/ 2147483647 h 260"/>
              <a:gd name="T36" fmla="*/ 2147483647 w 368"/>
              <a:gd name="T37" fmla="*/ 2147483647 h 260"/>
              <a:gd name="T38" fmla="*/ 2147483647 w 368"/>
              <a:gd name="T39" fmla="*/ 2147483647 h 260"/>
              <a:gd name="T40" fmla="*/ 2147483647 w 368"/>
              <a:gd name="T41" fmla="*/ 2147483647 h 260"/>
              <a:gd name="T42" fmla="*/ 2147483647 w 368"/>
              <a:gd name="T43" fmla="*/ 2147483647 h 260"/>
              <a:gd name="T44" fmla="*/ 2147483647 w 368"/>
              <a:gd name="T45" fmla="*/ 2147483647 h 260"/>
              <a:gd name="T46" fmla="*/ 0 w 368"/>
              <a:gd name="T47" fmla="*/ 2147483647 h 260"/>
              <a:gd name="T48" fmla="*/ 0 w 368"/>
              <a:gd name="T49" fmla="*/ 2147483647 h 260"/>
              <a:gd name="T50" fmla="*/ 2147483647 w 368"/>
              <a:gd name="T51" fmla="*/ 2147483647 h 260"/>
              <a:gd name="T52" fmla="*/ 2147483647 w 368"/>
              <a:gd name="T53" fmla="*/ 2147483647 h 260"/>
              <a:gd name="T54" fmla="*/ 2147483647 w 368"/>
              <a:gd name="T55" fmla="*/ 2147483647 h 260"/>
              <a:gd name="T56" fmla="*/ 2147483647 w 368"/>
              <a:gd name="T57" fmla="*/ 2147483647 h 260"/>
              <a:gd name="T58" fmla="*/ 2147483647 w 368"/>
              <a:gd name="T59" fmla="*/ 2147483647 h 260"/>
              <a:gd name="T60" fmla="*/ 2147483647 w 368"/>
              <a:gd name="T61" fmla="*/ 2147483647 h 260"/>
              <a:gd name="T62" fmla="*/ 2147483647 w 368"/>
              <a:gd name="T63" fmla="*/ 2147483647 h 260"/>
              <a:gd name="T64" fmla="*/ 2147483647 w 368"/>
              <a:gd name="T65" fmla="*/ 2147483647 h 260"/>
              <a:gd name="T66" fmla="*/ 2147483647 w 368"/>
              <a:gd name="T67" fmla="*/ 2147483647 h 260"/>
              <a:gd name="T68" fmla="*/ 2147483647 w 368"/>
              <a:gd name="T69" fmla="*/ 2147483647 h 260"/>
              <a:gd name="T70" fmla="*/ 2147483647 w 368"/>
              <a:gd name="T71" fmla="*/ 2147483647 h 260"/>
              <a:gd name="T72" fmla="*/ 2147483647 w 368"/>
              <a:gd name="T73" fmla="*/ 2147483647 h 260"/>
              <a:gd name="T74" fmla="*/ 2147483647 w 368"/>
              <a:gd name="T75" fmla="*/ 0 h 260"/>
              <a:gd name="T76" fmla="*/ 2147483647 w 368"/>
              <a:gd name="T77" fmla="*/ 0 h 260"/>
              <a:gd name="T78" fmla="*/ 2147483647 w 368"/>
              <a:gd name="T79" fmla="*/ 2147483647 h 260"/>
              <a:gd name="T80" fmla="*/ 2147483647 w 368"/>
              <a:gd name="T81" fmla="*/ 2147483647 h 260"/>
              <a:gd name="T82" fmla="*/ 2147483647 w 368"/>
              <a:gd name="T83" fmla="*/ 2147483647 h 260"/>
              <a:gd name="T84" fmla="*/ 2147483647 w 368"/>
              <a:gd name="T85" fmla="*/ 2147483647 h 260"/>
              <a:gd name="T86" fmla="*/ 2147483647 w 368"/>
              <a:gd name="T87" fmla="*/ 2147483647 h 260"/>
              <a:gd name="T88" fmla="*/ 2147483647 w 368"/>
              <a:gd name="T89" fmla="*/ 2147483647 h 260"/>
              <a:gd name="T90" fmla="*/ 2147483647 w 368"/>
              <a:gd name="T91" fmla="*/ 2147483647 h 260"/>
              <a:gd name="T92" fmla="*/ 2147483647 w 368"/>
              <a:gd name="T93" fmla="*/ 2147483647 h 260"/>
              <a:gd name="T94" fmla="*/ 2147483647 w 368"/>
              <a:gd name="T95" fmla="*/ 2147483647 h 260"/>
              <a:gd name="T96" fmla="*/ 2147483647 w 368"/>
              <a:gd name="T97" fmla="*/ 2147483647 h 260"/>
              <a:gd name="T98" fmla="*/ 2147483647 w 368"/>
              <a:gd name="T99" fmla="*/ 2147483647 h 260"/>
              <a:gd name="T100" fmla="*/ 2147483647 w 368"/>
              <a:gd name="T101" fmla="*/ 2147483647 h 260"/>
              <a:gd name="T102" fmla="*/ 2147483647 w 368"/>
              <a:gd name="T103" fmla="*/ 2147483647 h 260"/>
              <a:gd name="T104" fmla="*/ 2147483647 w 368"/>
              <a:gd name="T105" fmla="*/ 2147483647 h 260"/>
              <a:gd name="T106" fmla="*/ 2147483647 w 368"/>
              <a:gd name="T107" fmla="*/ 2147483647 h 260"/>
              <a:gd name="T108" fmla="*/ 2147483647 w 368"/>
              <a:gd name="T109" fmla="*/ 2147483647 h 2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68"/>
              <a:gd name="T166" fmla="*/ 0 h 260"/>
              <a:gd name="T167" fmla="*/ 368 w 368"/>
              <a:gd name="T168" fmla="*/ 260 h 2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68" h="260">
                <a:moveTo>
                  <a:pt x="346" y="190"/>
                </a:moveTo>
                <a:lnTo>
                  <a:pt x="328" y="209"/>
                </a:lnTo>
                <a:lnTo>
                  <a:pt x="313" y="234"/>
                </a:lnTo>
                <a:lnTo>
                  <a:pt x="304" y="245"/>
                </a:lnTo>
                <a:lnTo>
                  <a:pt x="292" y="253"/>
                </a:lnTo>
                <a:lnTo>
                  <a:pt x="279" y="258"/>
                </a:lnTo>
                <a:lnTo>
                  <a:pt x="262" y="259"/>
                </a:lnTo>
                <a:lnTo>
                  <a:pt x="253" y="259"/>
                </a:lnTo>
                <a:lnTo>
                  <a:pt x="241" y="259"/>
                </a:lnTo>
                <a:lnTo>
                  <a:pt x="227" y="258"/>
                </a:lnTo>
                <a:lnTo>
                  <a:pt x="211" y="258"/>
                </a:lnTo>
                <a:lnTo>
                  <a:pt x="193" y="258"/>
                </a:lnTo>
                <a:lnTo>
                  <a:pt x="172" y="258"/>
                </a:lnTo>
                <a:lnTo>
                  <a:pt x="150" y="258"/>
                </a:lnTo>
                <a:lnTo>
                  <a:pt x="126" y="258"/>
                </a:lnTo>
                <a:lnTo>
                  <a:pt x="102" y="257"/>
                </a:lnTo>
                <a:lnTo>
                  <a:pt x="80" y="254"/>
                </a:lnTo>
                <a:lnTo>
                  <a:pt x="62" y="253"/>
                </a:lnTo>
                <a:lnTo>
                  <a:pt x="44" y="248"/>
                </a:lnTo>
                <a:lnTo>
                  <a:pt x="30" y="243"/>
                </a:lnTo>
                <a:lnTo>
                  <a:pt x="21" y="238"/>
                </a:lnTo>
                <a:lnTo>
                  <a:pt x="11" y="230"/>
                </a:lnTo>
                <a:lnTo>
                  <a:pt x="5" y="224"/>
                </a:lnTo>
                <a:lnTo>
                  <a:pt x="0" y="207"/>
                </a:lnTo>
                <a:lnTo>
                  <a:pt x="0" y="191"/>
                </a:lnTo>
                <a:lnTo>
                  <a:pt x="6" y="176"/>
                </a:lnTo>
                <a:lnTo>
                  <a:pt x="19" y="162"/>
                </a:lnTo>
                <a:lnTo>
                  <a:pt x="34" y="148"/>
                </a:lnTo>
                <a:lnTo>
                  <a:pt x="43" y="131"/>
                </a:lnTo>
                <a:lnTo>
                  <a:pt x="50" y="113"/>
                </a:lnTo>
                <a:lnTo>
                  <a:pt x="53" y="92"/>
                </a:lnTo>
                <a:lnTo>
                  <a:pt x="59" y="69"/>
                </a:lnTo>
                <a:lnTo>
                  <a:pt x="69" y="49"/>
                </a:lnTo>
                <a:lnTo>
                  <a:pt x="86" y="30"/>
                </a:lnTo>
                <a:lnTo>
                  <a:pt x="109" y="13"/>
                </a:lnTo>
                <a:lnTo>
                  <a:pt x="125" y="6"/>
                </a:lnTo>
                <a:lnTo>
                  <a:pt x="139" y="1"/>
                </a:lnTo>
                <a:lnTo>
                  <a:pt x="156" y="0"/>
                </a:lnTo>
                <a:lnTo>
                  <a:pt x="176" y="0"/>
                </a:lnTo>
                <a:lnTo>
                  <a:pt x="195" y="4"/>
                </a:lnTo>
                <a:lnTo>
                  <a:pt x="218" y="10"/>
                </a:lnTo>
                <a:lnTo>
                  <a:pt x="241" y="18"/>
                </a:lnTo>
                <a:lnTo>
                  <a:pt x="265" y="30"/>
                </a:lnTo>
                <a:lnTo>
                  <a:pt x="289" y="43"/>
                </a:lnTo>
                <a:lnTo>
                  <a:pt x="310" y="54"/>
                </a:lnTo>
                <a:lnTo>
                  <a:pt x="327" y="66"/>
                </a:lnTo>
                <a:lnTo>
                  <a:pt x="343" y="79"/>
                </a:lnTo>
                <a:lnTo>
                  <a:pt x="353" y="91"/>
                </a:lnTo>
                <a:lnTo>
                  <a:pt x="361" y="102"/>
                </a:lnTo>
                <a:lnTo>
                  <a:pt x="365" y="113"/>
                </a:lnTo>
                <a:lnTo>
                  <a:pt x="367" y="127"/>
                </a:lnTo>
                <a:lnTo>
                  <a:pt x="365" y="147"/>
                </a:lnTo>
                <a:lnTo>
                  <a:pt x="361" y="165"/>
                </a:lnTo>
                <a:lnTo>
                  <a:pt x="354" y="179"/>
                </a:lnTo>
                <a:lnTo>
                  <a:pt x="346" y="19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090" name="Freeform 410"/>
          <p:cNvSpPr>
            <a:spLocks/>
          </p:cNvSpPr>
          <p:nvPr/>
        </p:nvSpPr>
        <p:spPr bwMode="auto">
          <a:xfrm>
            <a:off x="6067425" y="2655888"/>
            <a:ext cx="309563" cy="193675"/>
          </a:xfrm>
          <a:custGeom>
            <a:avLst/>
            <a:gdLst>
              <a:gd name="T0" fmla="*/ 2147483647 w 203"/>
              <a:gd name="T1" fmla="*/ 2147483647 h 131"/>
              <a:gd name="T2" fmla="*/ 2147483647 w 203"/>
              <a:gd name="T3" fmla="*/ 2147483647 h 131"/>
              <a:gd name="T4" fmla="*/ 0 w 203"/>
              <a:gd name="T5" fmla="*/ 2147483647 h 131"/>
              <a:gd name="T6" fmla="*/ 0 w 203"/>
              <a:gd name="T7" fmla="*/ 2147483647 h 131"/>
              <a:gd name="T8" fmla="*/ 2147483647 w 203"/>
              <a:gd name="T9" fmla="*/ 2147483647 h 131"/>
              <a:gd name="T10" fmla="*/ 2147483647 w 203"/>
              <a:gd name="T11" fmla="*/ 2147483647 h 131"/>
              <a:gd name="T12" fmla="*/ 2147483647 w 203"/>
              <a:gd name="T13" fmla="*/ 2147483647 h 131"/>
              <a:gd name="T14" fmla="*/ 2147483647 w 203"/>
              <a:gd name="T15" fmla="*/ 2147483647 h 131"/>
              <a:gd name="T16" fmla="*/ 2147483647 w 203"/>
              <a:gd name="T17" fmla="*/ 2147483647 h 131"/>
              <a:gd name="T18" fmla="*/ 2147483647 w 203"/>
              <a:gd name="T19" fmla="*/ 2147483647 h 131"/>
              <a:gd name="T20" fmla="*/ 2147483647 w 203"/>
              <a:gd name="T21" fmla="*/ 2147483647 h 131"/>
              <a:gd name="T22" fmla="*/ 2147483647 w 203"/>
              <a:gd name="T23" fmla="*/ 2147483647 h 131"/>
              <a:gd name="T24" fmla="*/ 2147483647 w 203"/>
              <a:gd name="T25" fmla="*/ 2147483647 h 131"/>
              <a:gd name="T26" fmla="*/ 2147483647 w 203"/>
              <a:gd name="T27" fmla="*/ 2147483647 h 131"/>
              <a:gd name="T28" fmla="*/ 2147483647 w 203"/>
              <a:gd name="T29" fmla="*/ 2147483647 h 131"/>
              <a:gd name="T30" fmla="*/ 2147483647 w 203"/>
              <a:gd name="T31" fmla="*/ 2147483647 h 131"/>
              <a:gd name="T32" fmla="*/ 2147483647 w 203"/>
              <a:gd name="T33" fmla="*/ 2147483647 h 131"/>
              <a:gd name="T34" fmla="*/ 2147483647 w 203"/>
              <a:gd name="T35" fmla="*/ 2147483647 h 131"/>
              <a:gd name="T36" fmla="*/ 2147483647 w 203"/>
              <a:gd name="T37" fmla="*/ 2147483647 h 131"/>
              <a:gd name="T38" fmla="*/ 2147483647 w 203"/>
              <a:gd name="T39" fmla="*/ 2147483647 h 131"/>
              <a:gd name="T40" fmla="*/ 2147483647 w 203"/>
              <a:gd name="T41" fmla="*/ 2147483647 h 131"/>
              <a:gd name="T42" fmla="*/ 2147483647 w 203"/>
              <a:gd name="T43" fmla="*/ 2147483647 h 131"/>
              <a:gd name="T44" fmla="*/ 2147483647 w 203"/>
              <a:gd name="T45" fmla="*/ 2147483647 h 131"/>
              <a:gd name="T46" fmla="*/ 2147483647 w 203"/>
              <a:gd name="T47" fmla="*/ 2147483647 h 131"/>
              <a:gd name="T48" fmla="*/ 2147483647 w 203"/>
              <a:gd name="T49" fmla="*/ 2147483647 h 131"/>
              <a:gd name="T50" fmla="*/ 2147483647 w 203"/>
              <a:gd name="T51" fmla="*/ 2147483647 h 131"/>
              <a:gd name="T52" fmla="*/ 2147483647 w 203"/>
              <a:gd name="T53" fmla="*/ 2147483647 h 131"/>
              <a:gd name="T54" fmla="*/ 2147483647 w 203"/>
              <a:gd name="T55" fmla="*/ 2147483647 h 131"/>
              <a:gd name="T56" fmla="*/ 2147483647 w 203"/>
              <a:gd name="T57" fmla="*/ 2147483647 h 131"/>
              <a:gd name="T58" fmla="*/ 2147483647 w 203"/>
              <a:gd name="T59" fmla="*/ 0 h 131"/>
              <a:gd name="T60" fmla="*/ 2147483647 w 203"/>
              <a:gd name="T61" fmla="*/ 2147483647 h 131"/>
              <a:gd name="T62" fmla="*/ 2147483647 w 203"/>
              <a:gd name="T63" fmla="*/ 2147483647 h 13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3"/>
              <a:gd name="T97" fmla="*/ 0 h 131"/>
              <a:gd name="T98" fmla="*/ 203 w 203"/>
              <a:gd name="T99" fmla="*/ 131 h 13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3" h="131">
                <a:moveTo>
                  <a:pt x="32" y="5"/>
                </a:moveTo>
                <a:lnTo>
                  <a:pt x="9" y="23"/>
                </a:lnTo>
                <a:lnTo>
                  <a:pt x="0" y="44"/>
                </a:lnTo>
                <a:lnTo>
                  <a:pt x="0" y="62"/>
                </a:lnTo>
                <a:lnTo>
                  <a:pt x="8" y="82"/>
                </a:lnTo>
                <a:lnTo>
                  <a:pt x="44" y="111"/>
                </a:lnTo>
                <a:lnTo>
                  <a:pt x="95" y="130"/>
                </a:lnTo>
                <a:lnTo>
                  <a:pt x="122" y="129"/>
                </a:lnTo>
                <a:lnTo>
                  <a:pt x="146" y="116"/>
                </a:lnTo>
                <a:lnTo>
                  <a:pt x="168" y="97"/>
                </a:lnTo>
                <a:lnTo>
                  <a:pt x="187" y="74"/>
                </a:lnTo>
                <a:lnTo>
                  <a:pt x="199" y="51"/>
                </a:lnTo>
                <a:lnTo>
                  <a:pt x="202" y="29"/>
                </a:lnTo>
                <a:lnTo>
                  <a:pt x="196" y="13"/>
                </a:lnTo>
                <a:lnTo>
                  <a:pt x="176" y="7"/>
                </a:lnTo>
                <a:lnTo>
                  <a:pt x="151" y="6"/>
                </a:lnTo>
                <a:lnTo>
                  <a:pt x="126" y="10"/>
                </a:lnTo>
                <a:lnTo>
                  <a:pt x="107" y="24"/>
                </a:lnTo>
                <a:lnTo>
                  <a:pt x="99" y="53"/>
                </a:lnTo>
                <a:lnTo>
                  <a:pt x="97" y="72"/>
                </a:lnTo>
                <a:lnTo>
                  <a:pt x="94" y="90"/>
                </a:lnTo>
                <a:lnTo>
                  <a:pt x="82" y="100"/>
                </a:lnTo>
                <a:lnTo>
                  <a:pt x="60" y="98"/>
                </a:lnTo>
                <a:lnTo>
                  <a:pt x="48" y="85"/>
                </a:lnTo>
                <a:lnTo>
                  <a:pt x="49" y="70"/>
                </a:lnTo>
                <a:lnTo>
                  <a:pt x="57" y="51"/>
                </a:lnTo>
                <a:lnTo>
                  <a:pt x="67" y="33"/>
                </a:lnTo>
                <a:lnTo>
                  <a:pt x="76" y="17"/>
                </a:lnTo>
                <a:lnTo>
                  <a:pt x="75" y="5"/>
                </a:lnTo>
                <a:lnTo>
                  <a:pt x="62" y="0"/>
                </a:lnTo>
                <a:lnTo>
                  <a:pt x="30" y="5"/>
                </a:lnTo>
                <a:lnTo>
                  <a:pt x="32" y="5"/>
                </a:lnTo>
              </a:path>
            </a:pathLst>
          </a:custGeom>
          <a:solidFill>
            <a:srgbClr val="88888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091" name="Freeform 411"/>
          <p:cNvSpPr>
            <a:spLocks/>
          </p:cNvSpPr>
          <p:nvPr/>
        </p:nvSpPr>
        <p:spPr bwMode="auto">
          <a:xfrm>
            <a:off x="6067425" y="2655888"/>
            <a:ext cx="319088" cy="203200"/>
          </a:xfrm>
          <a:custGeom>
            <a:avLst/>
            <a:gdLst>
              <a:gd name="T0" fmla="*/ 2147483647 w 210"/>
              <a:gd name="T1" fmla="*/ 2147483647 h 137"/>
              <a:gd name="T2" fmla="*/ 2147483647 w 210"/>
              <a:gd name="T3" fmla="*/ 2147483647 h 137"/>
              <a:gd name="T4" fmla="*/ 0 w 210"/>
              <a:gd name="T5" fmla="*/ 2147483647 h 137"/>
              <a:gd name="T6" fmla="*/ 0 w 210"/>
              <a:gd name="T7" fmla="*/ 2147483647 h 137"/>
              <a:gd name="T8" fmla="*/ 2147483647 w 210"/>
              <a:gd name="T9" fmla="*/ 2147483647 h 137"/>
              <a:gd name="T10" fmla="*/ 2147483647 w 210"/>
              <a:gd name="T11" fmla="*/ 2147483647 h 137"/>
              <a:gd name="T12" fmla="*/ 2147483647 w 210"/>
              <a:gd name="T13" fmla="*/ 2147483647 h 137"/>
              <a:gd name="T14" fmla="*/ 2147483647 w 210"/>
              <a:gd name="T15" fmla="*/ 2147483647 h 137"/>
              <a:gd name="T16" fmla="*/ 2147483647 w 210"/>
              <a:gd name="T17" fmla="*/ 2147483647 h 137"/>
              <a:gd name="T18" fmla="*/ 2147483647 w 210"/>
              <a:gd name="T19" fmla="*/ 2147483647 h 137"/>
              <a:gd name="T20" fmla="*/ 2147483647 w 210"/>
              <a:gd name="T21" fmla="*/ 2147483647 h 137"/>
              <a:gd name="T22" fmla="*/ 2147483647 w 210"/>
              <a:gd name="T23" fmla="*/ 2147483647 h 137"/>
              <a:gd name="T24" fmla="*/ 2147483647 w 210"/>
              <a:gd name="T25" fmla="*/ 2147483647 h 137"/>
              <a:gd name="T26" fmla="*/ 2147483647 w 210"/>
              <a:gd name="T27" fmla="*/ 2147483647 h 137"/>
              <a:gd name="T28" fmla="*/ 2147483647 w 210"/>
              <a:gd name="T29" fmla="*/ 2147483647 h 137"/>
              <a:gd name="T30" fmla="*/ 2147483647 w 210"/>
              <a:gd name="T31" fmla="*/ 2147483647 h 137"/>
              <a:gd name="T32" fmla="*/ 2147483647 w 210"/>
              <a:gd name="T33" fmla="*/ 2147483647 h 137"/>
              <a:gd name="T34" fmla="*/ 2147483647 w 210"/>
              <a:gd name="T35" fmla="*/ 2147483647 h 137"/>
              <a:gd name="T36" fmla="*/ 2147483647 w 210"/>
              <a:gd name="T37" fmla="*/ 2147483647 h 137"/>
              <a:gd name="T38" fmla="*/ 2147483647 w 210"/>
              <a:gd name="T39" fmla="*/ 2147483647 h 137"/>
              <a:gd name="T40" fmla="*/ 2147483647 w 210"/>
              <a:gd name="T41" fmla="*/ 2147483647 h 137"/>
              <a:gd name="T42" fmla="*/ 2147483647 w 210"/>
              <a:gd name="T43" fmla="*/ 2147483647 h 137"/>
              <a:gd name="T44" fmla="*/ 2147483647 w 210"/>
              <a:gd name="T45" fmla="*/ 2147483647 h 137"/>
              <a:gd name="T46" fmla="*/ 2147483647 w 210"/>
              <a:gd name="T47" fmla="*/ 2147483647 h 137"/>
              <a:gd name="T48" fmla="*/ 2147483647 w 210"/>
              <a:gd name="T49" fmla="*/ 2147483647 h 137"/>
              <a:gd name="T50" fmla="*/ 2147483647 w 210"/>
              <a:gd name="T51" fmla="*/ 2147483647 h 137"/>
              <a:gd name="T52" fmla="*/ 2147483647 w 210"/>
              <a:gd name="T53" fmla="*/ 2147483647 h 137"/>
              <a:gd name="T54" fmla="*/ 2147483647 w 210"/>
              <a:gd name="T55" fmla="*/ 2147483647 h 137"/>
              <a:gd name="T56" fmla="*/ 2147483647 w 210"/>
              <a:gd name="T57" fmla="*/ 2147483647 h 137"/>
              <a:gd name="T58" fmla="*/ 2147483647 w 210"/>
              <a:gd name="T59" fmla="*/ 0 h 137"/>
              <a:gd name="T60" fmla="*/ 2147483647 w 210"/>
              <a:gd name="T61" fmla="*/ 2147483647 h 13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0"/>
              <a:gd name="T94" fmla="*/ 0 h 137"/>
              <a:gd name="T95" fmla="*/ 210 w 210"/>
              <a:gd name="T96" fmla="*/ 137 h 13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0" h="137">
                <a:moveTo>
                  <a:pt x="33" y="5"/>
                </a:moveTo>
                <a:lnTo>
                  <a:pt x="10" y="24"/>
                </a:lnTo>
                <a:lnTo>
                  <a:pt x="0" y="46"/>
                </a:lnTo>
                <a:lnTo>
                  <a:pt x="0" y="66"/>
                </a:lnTo>
                <a:lnTo>
                  <a:pt x="9" y="85"/>
                </a:lnTo>
                <a:lnTo>
                  <a:pt x="46" y="117"/>
                </a:lnTo>
                <a:lnTo>
                  <a:pt x="98" y="136"/>
                </a:lnTo>
                <a:lnTo>
                  <a:pt x="125" y="135"/>
                </a:lnTo>
                <a:lnTo>
                  <a:pt x="151" y="122"/>
                </a:lnTo>
                <a:lnTo>
                  <a:pt x="175" y="102"/>
                </a:lnTo>
                <a:lnTo>
                  <a:pt x="193" y="78"/>
                </a:lnTo>
                <a:lnTo>
                  <a:pt x="205" y="52"/>
                </a:lnTo>
                <a:lnTo>
                  <a:pt x="209" y="30"/>
                </a:lnTo>
                <a:lnTo>
                  <a:pt x="203" y="13"/>
                </a:lnTo>
                <a:lnTo>
                  <a:pt x="182" y="7"/>
                </a:lnTo>
                <a:lnTo>
                  <a:pt x="156" y="6"/>
                </a:lnTo>
                <a:lnTo>
                  <a:pt x="131" y="11"/>
                </a:lnTo>
                <a:lnTo>
                  <a:pt x="111" y="26"/>
                </a:lnTo>
                <a:lnTo>
                  <a:pt x="103" y="55"/>
                </a:lnTo>
                <a:lnTo>
                  <a:pt x="101" y="75"/>
                </a:lnTo>
                <a:lnTo>
                  <a:pt x="97" y="94"/>
                </a:lnTo>
                <a:lnTo>
                  <a:pt x="85" y="105"/>
                </a:lnTo>
                <a:lnTo>
                  <a:pt x="63" y="102"/>
                </a:lnTo>
                <a:lnTo>
                  <a:pt x="49" y="89"/>
                </a:lnTo>
                <a:lnTo>
                  <a:pt x="50" y="73"/>
                </a:lnTo>
                <a:lnTo>
                  <a:pt x="60" y="52"/>
                </a:lnTo>
                <a:lnTo>
                  <a:pt x="69" y="34"/>
                </a:lnTo>
                <a:lnTo>
                  <a:pt x="78" y="17"/>
                </a:lnTo>
                <a:lnTo>
                  <a:pt x="77" y="5"/>
                </a:lnTo>
                <a:lnTo>
                  <a:pt x="63" y="0"/>
                </a:lnTo>
                <a:lnTo>
                  <a:pt x="32" y="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092" name="Oval 412"/>
          <p:cNvSpPr>
            <a:spLocks noChangeArrowheads="1"/>
          </p:cNvSpPr>
          <p:nvPr/>
        </p:nvSpPr>
        <p:spPr bwMode="auto">
          <a:xfrm>
            <a:off x="6154738" y="2887663"/>
            <a:ext cx="31750" cy="11112"/>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093" name="Line 413"/>
          <p:cNvSpPr>
            <a:spLocks noChangeShapeType="1"/>
          </p:cNvSpPr>
          <p:nvPr/>
        </p:nvSpPr>
        <p:spPr bwMode="auto">
          <a:xfrm>
            <a:off x="6073775" y="2619375"/>
            <a:ext cx="19050"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094" name="Line 414"/>
          <p:cNvSpPr>
            <a:spLocks noChangeShapeType="1"/>
          </p:cNvSpPr>
          <p:nvPr/>
        </p:nvSpPr>
        <p:spPr bwMode="auto">
          <a:xfrm>
            <a:off x="6067425" y="2620963"/>
            <a:ext cx="15875"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095" name="Freeform 415"/>
          <p:cNvSpPr>
            <a:spLocks/>
          </p:cNvSpPr>
          <p:nvPr/>
        </p:nvSpPr>
        <p:spPr bwMode="auto">
          <a:xfrm>
            <a:off x="6045200" y="2638425"/>
            <a:ext cx="28575" cy="25400"/>
          </a:xfrm>
          <a:custGeom>
            <a:avLst/>
            <a:gdLst>
              <a:gd name="T0" fmla="*/ 2147483647 w 19"/>
              <a:gd name="T1" fmla="*/ 0 h 17"/>
              <a:gd name="T2" fmla="*/ 2147483647 w 19"/>
              <a:gd name="T3" fmla="*/ 2147483647 h 17"/>
              <a:gd name="T4" fmla="*/ 0 w 19"/>
              <a:gd name="T5" fmla="*/ 2147483647 h 17"/>
              <a:gd name="T6" fmla="*/ 2147483647 w 19"/>
              <a:gd name="T7" fmla="*/ 2147483647 h 17"/>
              <a:gd name="T8" fmla="*/ 2147483647 w 19"/>
              <a:gd name="T9" fmla="*/ 2147483647 h 17"/>
              <a:gd name="T10" fmla="*/ 2147483647 w 19"/>
              <a:gd name="T11" fmla="*/ 2147483647 h 17"/>
              <a:gd name="T12" fmla="*/ 2147483647 w 19"/>
              <a:gd name="T13" fmla="*/ 2147483647 h 17"/>
              <a:gd name="T14" fmla="*/ 2147483647 w 19"/>
              <a:gd name="T15" fmla="*/ 2147483647 h 17"/>
              <a:gd name="T16" fmla="*/ 2147483647 w 19"/>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17"/>
              <a:gd name="T29" fmla="*/ 19 w 19"/>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17">
                <a:moveTo>
                  <a:pt x="9" y="0"/>
                </a:moveTo>
                <a:lnTo>
                  <a:pt x="3" y="4"/>
                </a:lnTo>
                <a:lnTo>
                  <a:pt x="0" y="8"/>
                </a:lnTo>
                <a:lnTo>
                  <a:pt x="3" y="14"/>
                </a:lnTo>
                <a:lnTo>
                  <a:pt x="14" y="16"/>
                </a:lnTo>
                <a:lnTo>
                  <a:pt x="18" y="13"/>
                </a:lnTo>
                <a:lnTo>
                  <a:pt x="15" y="7"/>
                </a:lnTo>
                <a:lnTo>
                  <a:pt x="11" y="1"/>
                </a:lnTo>
                <a:lnTo>
                  <a:pt x="9"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096" name="Freeform 416"/>
          <p:cNvSpPr>
            <a:spLocks/>
          </p:cNvSpPr>
          <p:nvPr/>
        </p:nvSpPr>
        <p:spPr bwMode="auto">
          <a:xfrm>
            <a:off x="6045200" y="2638425"/>
            <a:ext cx="39688" cy="36513"/>
          </a:xfrm>
          <a:custGeom>
            <a:avLst/>
            <a:gdLst>
              <a:gd name="T0" fmla="*/ 2147483647 w 26"/>
              <a:gd name="T1" fmla="*/ 0 h 24"/>
              <a:gd name="T2" fmla="*/ 2147483647 w 26"/>
              <a:gd name="T3" fmla="*/ 2147483647 h 24"/>
              <a:gd name="T4" fmla="*/ 0 w 26"/>
              <a:gd name="T5" fmla="*/ 2147483647 h 24"/>
              <a:gd name="T6" fmla="*/ 2147483647 w 26"/>
              <a:gd name="T7" fmla="*/ 2147483647 h 24"/>
              <a:gd name="T8" fmla="*/ 2147483647 w 26"/>
              <a:gd name="T9" fmla="*/ 2147483647 h 24"/>
              <a:gd name="T10" fmla="*/ 2147483647 w 26"/>
              <a:gd name="T11" fmla="*/ 2147483647 h 24"/>
              <a:gd name="T12" fmla="*/ 2147483647 w 26"/>
              <a:gd name="T13" fmla="*/ 2147483647 h 24"/>
              <a:gd name="T14" fmla="*/ 2147483647 w 26"/>
              <a:gd name="T15" fmla="*/ 2147483647 h 24"/>
              <a:gd name="T16" fmla="*/ 2147483647 w 26"/>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4"/>
              <a:gd name="T29" fmla="*/ 26 w 26"/>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4">
                <a:moveTo>
                  <a:pt x="12" y="0"/>
                </a:moveTo>
                <a:lnTo>
                  <a:pt x="5" y="6"/>
                </a:lnTo>
                <a:lnTo>
                  <a:pt x="0" y="12"/>
                </a:lnTo>
                <a:lnTo>
                  <a:pt x="5" y="21"/>
                </a:lnTo>
                <a:lnTo>
                  <a:pt x="19" y="23"/>
                </a:lnTo>
                <a:lnTo>
                  <a:pt x="25" y="18"/>
                </a:lnTo>
                <a:lnTo>
                  <a:pt x="21" y="10"/>
                </a:lnTo>
                <a:lnTo>
                  <a:pt x="16" y="1"/>
                </a:lnTo>
                <a:lnTo>
                  <a:pt x="1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097" name="Oval 417"/>
          <p:cNvSpPr>
            <a:spLocks noChangeArrowheads="1"/>
          </p:cNvSpPr>
          <p:nvPr/>
        </p:nvSpPr>
        <p:spPr bwMode="auto">
          <a:xfrm>
            <a:off x="6097588" y="2868613"/>
            <a:ext cx="11112" cy="12700"/>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098" name="Oval 418"/>
          <p:cNvSpPr>
            <a:spLocks noChangeArrowheads="1"/>
          </p:cNvSpPr>
          <p:nvPr/>
        </p:nvSpPr>
        <p:spPr bwMode="auto">
          <a:xfrm>
            <a:off x="6348413" y="2844800"/>
            <a:ext cx="12700" cy="11113"/>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099" name="Oval 419"/>
          <p:cNvSpPr>
            <a:spLocks noChangeArrowheads="1"/>
          </p:cNvSpPr>
          <p:nvPr/>
        </p:nvSpPr>
        <p:spPr bwMode="auto">
          <a:xfrm>
            <a:off x="6267450" y="2635250"/>
            <a:ext cx="11113" cy="11113"/>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100" name="Oval 420"/>
          <p:cNvSpPr>
            <a:spLocks noChangeArrowheads="1"/>
          </p:cNvSpPr>
          <p:nvPr/>
        </p:nvSpPr>
        <p:spPr bwMode="auto">
          <a:xfrm>
            <a:off x="6169025" y="2589213"/>
            <a:ext cx="30163" cy="9525"/>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101" name="Freeform 421"/>
          <p:cNvSpPr>
            <a:spLocks/>
          </p:cNvSpPr>
          <p:nvPr/>
        </p:nvSpPr>
        <p:spPr bwMode="auto">
          <a:xfrm>
            <a:off x="6400800" y="2732088"/>
            <a:ext cx="26988" cy="25400"/>
          </a:xfrm>
          <a:custGeom>
            <a:avLst/>
            <a:gdLst>
              <a:gd name="T0" fmla="*/ 2147483647 w 18"/>
              <a:gd name="T1" fmla="*/ 0 h 17"/>
              <a:gd name="T2" fmla="*/ 2147483647 w 18"/>
              <a:gd name="T3" fmla="*/ 2147483647 h 17"/>
              <a:gd name="T4" fmla="*/ 0 w 18"/>
              <a:gd name="T5" fmla="*/ 2147483647 h 17"/>
              <a:gd name="T6" fmla="*/ 2147483647 w 18"/>
              <a:gd name="T7" fmla="*/ 2147483647 h 17"/>
              <a:gd name="T8" fmla="*/ 2147483647 w 18"/>
              <a:gd name="T9" fmla="*/ 2147483647 h 17"/>
              <a:gd name="T10" fmla="*/ 2147483647 w 18"/>
              <a:gd name="T11" fmla="*/ 2147483647 h 17"/>
              <a:gd name="T12" fmla="*/ 2147483647 w 18"/>
              <a:gd name="T13" fmla="*/ 2147483647 h 17"/>
              <a:gd name="T14" fmla="*/ 2147483647 w 18"/>
              <a:gd name="T15" fmla="*/ 2147483647 h 17"/>
              <a:gd name="T16" fmla="*/ 2147483647 w 18"/>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7"/>
              <a:gd name="T29" fmla="*/ 18 w 18"/>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7">
                <a:moveTo>
                  <a:pt x="8" y="0"/>
                </a:moveTo>
                <a:lnTo>
                  <a:pt x="4" y="4"/>
                </a:lnTo>
                <a:lnTo>
                  <a:pt x="0" y="8"/>
                </a:lnTo>
                <a:lnTo>
                  <a:pt x="4" y="14"/>
                </a:lnTo>
                <a:lnTo>
                  <a:pt x="14" y="16"/>
                </a:lnTo>
                <a:lnTo>
                  <a:pt x="17" y="13"/>
                </a:lnTo>
                <a:lnTo>
                  <a:pt x="15" y="8"/>
                </a:lnTo>
                <a:lnTo>
                  <a:pt x="12" y="1"/>
                </a:lnTo>
                <a:lnTo>
                  <a:pt x="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02" name="Freeform 422"/>
          <p:cNvSpPr>
            <a:spLocks/>
          </p:cNvSpPr>
          <p:nvPr/>
        </p:nvSpPr>
        <p:spPr bwMode="auto">
          <a:xfrm>
            <a:off x="6400800" y="2732088"/>
            <a:ext cx="38100" cy="36512"/>
          </a:xfrm>
          <a:custGeom>
            <a:avLst/>
            <a:gdLst>
              <a:gd name="T0" fmla="*/ 2147483647 w 25"/>
              <a:gd name="T1" fmla="*/ 0 h 24"/>
              <a:gd name="T2" fmla="*/ 2147483647 w 25"/>
              <a:gd name="T3" fmla="*/ 2147483647 h 24"/>
              <a:gd name="T4" fmla="*/ 0 w 25"/>
              <a:gd name="T5" fmla="*/ 2147483647 h 24"/>
              <a:gd name="T6" fmla="*/ 2147483647 w 25"/>
              <a:gd name="T7" fmla="*/ 2147483647 h 24"/>
              <a:gd name="T8" fmla="*/ 2147483647 w 25"/>
              <a:gd name="T9" fmla="*/ 2147483647 h 24"/>
              <a:gd name="T10" fmla="*/ 2147483647 w 25"/>
              <a:gd name="T11" fmla="*/ 2147483647 h 24"/>
              <a:gd name="T12" fmla="*/ 2147483647 w 25"/>
              <a:gd name="T13" fmla="*/ 2147483647 h 24"/>
              <a:gd name="T14" fmla="*/ 2147483647 w 25"/>
              <a:gd name="T15" fmla="*/ 2147483647 h 24"/>
              <a:gd name="T16" fmla="*/ 2147483647 w 25"/>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4"/>
              <a:gd name="T29" fmla="*/ 25 w 25"/>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4">
                <a:moveTo>
                  <a:pt x="11" y="0"/>
                </a:moveTo>
                <a:lnTo>
                  <a:pt x="6" y="6"/>
                </a:lnTo>
                <a:lnTo>
                  <a:pt x="0" y="12"/>
                </a:lnTo>
                <a:lnTo>
                  <a:pt x="6" y="21"/>
                </a:lnTo>
                <a:lnTo>
                  <a:pt x="19" y="23"/>
                </a:lnTo>
                <a:lnTo>
                  <a:pt x="24" y="18"/>
                </a:lnTo>
                <a:lnTo>
                  <a:pt x="22" y="10"/>
                </a:lnTo>
                <a:lnTo>
                  <a:pt x="17" y="1"/>
                </a:lnTo>
                <a:lnTo>
                  <a:pt x="1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03" name="Oval 423"/>
          <p:cNvSpPr>
            <a:spLocks noChangeArrowheads="1"/>
          </p:cNvSpPr>
          <p:nvPr/>
        </p:nvSpPr>
        <p:spPr bwMode="auto">
          <a:xfrm>
            <a:off x="6030913" y="2747963"/>
            <a:ext cx="9525" cy="12700"/>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104" name="Oval 424"/>
          <p:cNvSpPr>
            <a:spLocks noChangeArrowheads="1"/>
          </p:cNvSpPr>
          <p:nvPr/>
        </p:nvSpPr>
        <p:spPr bwMode="auto">
          <a:xfrm>
            <a:off x="6292850" y="2881313"/>
            <a:ext cx="9525" cy="9525"/>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105" name="Oval 425"/>
          <p:cNvSpPr>
            <a:spLocks noChangeArrowheads="1"/>
          </p:cNvSpPr>
          <p:nvPr/>
        </p:nvSpPr>
        <p:spPr bwMode="auto">
          <a:xfrm>
            <a:off x="6416675" y="2679700"/>
            <a:ext cx="11113" cy="12700"/>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106" name="Oval 426"/>
          <p:cNvSpPr>
            <a:spLocks noChangeArrowheads="1"/>
          </p:cNvSpPr>
          <p:nvPr/>
        </p:nvSpPr>
        <p:spPr bwMode="auto">
          <a:xfrm>
            <a:off x="5994400" y="2876550"/>
            <a:ext cx="9525" cy="11113"/>
          </a:xfrm>
          <a:prstGeom prst="ellipse">
            <a:avLst/>
          </a:prstGeom>
          <a:solidFill>
            <a:srgbClr val="000000"/>
          </a:solidFill>
          <a:ln w="12700">
            <a:solidFill>
              <a:srgbClr val="000000"/>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107" name="Freeform 427"/>
          <p:cNvSpPr>
            <a:spLocks/>
          </p:cNvSpPr>
          <p:nvPr/>
        </p:nvSpPr>
        <p:spPr bwMode="auto">
          <a:xfrm>
            <a:off x="5984875" y="2803525"/>
            <a:ext cx="30163" cy="23813"/>
          </a:xfrm>
          <a:custGeom>
            <a:avLst/>
            <a:gdLst>
              <a:gd name="T0" fmla="*/ 2147483647 w 20"/>
              <a:gd name="T1" fmla="*/ 0 h 16"/>
              <a:gd name="T2" fmla="*/ 2147483647 w 20"/>
              <a:gd name="T3" fmla="*/ 2147483647 h 16"/>
              <a:gd name="T4" fmla="*/ 0 w 20"/>
              <a:gd name="T5" fmla="*/ 2147483647 h 16"/>
              <a:gd name="T6" fmla="*/ 2147483647 w 20"/>
              <a:gd name="T7" fmla="*/ 2147483647 h 16"/>
              <a:gd name="T8" fmla="*/ 2147483647 w 20"/>
              <a:gd name="T9" fmla="*/ 2147483647 h 16"/>
              <a:gd name="T10" fmla="*/ 2147483647 w 20"/>
              <a:gd name="T11" fmla="*/ 2147483647 h 16"/>
              <a:gd name="T12" fmla="*/ 2147483647 w 20"/>
              <a:gd name="T13" fmla="*/ 2147483647 h 16"/>
              <a:gd name="T14" fmla="*/ 2147483647 w 20"/>
              <a:gd name="T15" fmla="*/ 2147483647 h 16"/>
              <a:gd name="T16" fmla="*/ 2147483647 w 20"/>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6"/>
              <a:gd name="T29" fmla="*/ 20 w 20"/>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6">
                <a:moveTo>
                  <a:pt x="10" y="0"/>
                </a:moveTo>
                <a:lnTo>
                  <a:pt x="4" y="4"/>
                </a:lnTo>
                <a:lnTo>
                  <a:pt x="0" y="9"/>
                </a:lnTo>
                <a:lnTo>
                  <a:pt x="4" y="14"/>
                </a:lnTo>
                <a:lnTo>
                  <a:pt x="15" y="15"/>
                </a:lnTo>
                <a:lnTo>
                  <a:pt x="19" y="12"/>
                </a:lnTo>
                <a:lnTo>
                  <a:pt x="16" y="6"/>
                </a:lnTo>
                <a:lnTo>
                  <a:pt x="12" y="1"/>
                </a:lnTo>
                <a:lnTo>
                  <a:pt x="1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08" name="Freeform 428"/>
          <p:cNvSpPr>
            <a:spLocks/>
          </p:cNvSpPr>
          <p:nvPr/>
        </p:nvSpPr>
        <p:spPr bwMode="auto">
          <a:xfrm>
            <a:off x="5984875" y="2803525"/>
            <a:ext cx="38100" cy="34925"/>
          </a:xfrm>
          <a:custGeom>
            <a:avLst/>
            <a:gdLst>
              <a:gd name="T0" fmla="*/ 2147483647 w 25"/>
              <a:gd name="T1" fmla="*/ 0 h 24"/>
              <a:gd name="T2" fmla="*/ 2147483647 w 25"/>
              <a:gd name="T3" fmla="*/ 2147483647 h 24"/>
              <a:gd name="T4" fmla="*/ 0 w 25"/>
              <a:gd name="T5" fmla="*/ 2147483647 h 24"/>
              <a:gd name="T6" fmla="*/ 2147483647 w 25"/>
              <a:gd name="T7" fmla="*/ 2147483647 h 24"/>
              <a:gd name="T8" fmla="*/ 2147483647 w 25"/>
              <a:gd name="T9" fmla="*/ 2147483647 h 24"/>
              <a:gd name="T10" fmla="*/ 2147483647 w 25"/>
              <a:gd name="T11" fmla="*/ 2147483647 h 24"/>
              <a:gd name="T12" fmla="*/ 2147483647 w 25"/>
              <a:gd name="T13" fmla="*/ 2147483647 h 24"/>
              <a:gd name="T14" fmla="*/ 2147483647 w 25"/>
              <a:gd name="T15" fmla="*/ 2147483647 h 24"/>
              <a:gd name="T16" fmla="*/ 2147483647 w 25"/>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4"/>
              <a:gd name="T29" fmla="*/ 25 w 25"/>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4">
                <a:moveTo>
                  <a:pt x="11" y="0"/>
                </a:moveTo>
                <a:lnTo>
                  <a:pt x="5" y="6"/>
                </a:lnTo>
                <a:lnTo>
                  <a:pt x="0" y="13"/>
                </a:lnTo>
                <a:lnTo>
                  <a:pt x="5" y="22"/>
                </a:lnTo>
                <a:lnTo>
                  <a:pt x="19" y="23"/>
                </a:lnTo>
                <a:lnTo>
                  <a:pt x="24" y="18"/>
                </a:lnTo>
                <a:lnTo>
                  <a:pt x="20" y="10"/>
                </a:lnTo>
                <a:lnTo>
                  <a:pt x="16" y="1"/>
                </a:lnTo>
                <a:lnTo>
                  <a:pt x="11"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09" name="Rectangle 429"/>
          <p:cNvSpPr>
            <a:spLocks noChangeArrowheads="1"/>
          </p:cNvSpPr>
          <p:nvPr/>
        </p:nvSpPr>
        <p:spPr bwMode="auto">
          <a:xfrm>
            <a:off x="5580063" y="1700213"/>
            <a:ext cx="311150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2225" tIns="11112" rIns="22225" bIns="11112">
            <a:spAutoFit/>
          </a:bodyPr>
          <a:lstStyle/>
          <a:p>
            <a:pPr algn="ctr" defTabSz="854075" eaLnBrk="0" fontAlgn="base" hangingPunct="0">
              <a:lnSpc>
                <a:spcPts val="1700"/>
              </a:lnSpc>
              <a:spcBef>
                <a:spcPct val="0"/>
              </a:spcBef>
              <a:spcAft>
                <a:spcPct val="0"/>
              </a:spcAft>
            </a:pPr>
            <a:r>
              <a:rPr lang="fr-FR" sz="1600">
                <a:solidFill>
                  <a:srgbClr val="0079BC"/>
                </a:solidFill>
                <a:ea typeface="ＭＳ Ｐゴシック" charset="0"/>
              </a:rPr>
              <a:t>Protéines cationiques</a:t>
            </a:r>
          </a:p>
          <a:p>
            <a:pPr algn="ctr" defTabSz="854075" eaLnBrk="0" fontAlgn="base" hangingPunct="0">
              <a:lnSpc>
                <a:spcPts val="1700"/>
              </a:lnSpc>
              <a:spcBef>
                <a:spcPct val="0"/>
              </a:spcBef>
              <a:spcAft>
                <a:spcPct val="0"/>
              </a:spcAft>
            </a:pPr>
            <a:r>
              <a:rPr lang="fr-FR" sz="1600">
                <a:solidFill>
                  <a:srgbClr val="0079BC"/>
                </a:solidFill>
                <a:ea typeface="ＭＳ Ｐゴシック" charset="0"/>
              </a:rPr>
              <a:t>(altération de la cellule épithéliale)</a:t>
            </a:r>
            <a:endParaRPr lang="en-US" sz="1600">
              <a:solidFill>
                <a:srgbClr val="0079BC"/>
              </a:solidFill>
              <a:ea typeface="ＭＳ Ｐゴシック" charset="0"/>
            </a:endParaRPr>
          </a:p>
        </p:txBody>
      </p:sp>
      <p:sp>
        <p:nvSpPr>
          <p:cNvPr id="44110" name="Line 430"/>
          <p:cNvSpPr>
            <a:spLocks noChangeShapeType="1"/>
          </p:cNvSpPr>
          <p:nvPr/>
        </p:nvSpPr>
        <p:spPr bwMode="auto">
          <a:xfrm rot="21597607" flipV="1">
            <a:off x="5210175" y="3081338"/>
            <a:ext cx="752475" cy="1390650"/>
          </a:xfrm>
          <a:prstGeom prst="line">
            <a:avLst/>
          </a:prstGeom>
          <a:noFill/>
          <a:ln w="38100">
            <a:solidFill>
              <a:schemeClr val="hlink"/>
            </a:solidFill>
            <a:round/>
            <a:headEnd/>
            <a:tailEnd type="triangle" w="med" len="med"/>
          </a:ln>
          <a:extLst>
            <a:ext uri="{909E8E84-426E-40DD-AFC4-6F175D3DCCD1}">
              <a14:hiddenFill xmlns:a14="http://schemas.microsoft.com/office/drawing/2010/main">
                <a:noFill/>
              </a14:hiddenFill>
            </a:ext>
          </a:extLst>
        </p:spPr>
        <p:txBody>
          <a:bodyPr wrap="none" lIns="0" tIns="0" rIns="0" bIns="0">
            <a:spAutoFit/>
          </a:bodyPr>
          <a:lstStyle/>
          <a:p>
            <a:pPr fontAlgn="base">
              <a:spcBef>
                <a:spcPct val="0"/>
              </a:spcBef>
              <a:spcAft>
                <a:spcPct val="0"/>
              </a:spcAft>
            </a:pPr>
            <a:endParaRPr lang="fr-FR">
              <a:solidFill>
                <a:srgbClr val="0079BC"/>
              </a:solidFill>
              <a:ea typeface="ＭＳ Ｐゴシック" charset="0"/>
            </a:endParaRPr>
          </a:p>
        </p:txBody>
      </p:sp>
      <p:grpSp>
        <p:nvGrpSpPr>
          <p:cNvPr id="11" name="Group 431"/>
          <p:cNvGrpSpPr>
            <a:grpSpLocks/>
          </p:cNvGrpSpPr>
          <p:nvPr/>
        </p:nvGrpSpPr>
        <p:grpSpPr bwMode="auto">
          <a:xfrm>
            <a:off x="5043488" y="3240088"/>
            <a:ext cx="1127125" cy="1150937"/>
            <a:chOff x="3234" y="1874"/>
            <a:chExt cx="739" cy="776"/>
          </a:xfrm>
        </p:grpSpPr>
        <p:sp>
          <p:nvSpPr>
            <p:cNvPr id="44115" name="Oval 432"/>
            <p:cNvSpPr>
              <a:spLocks noChangeArrowheads="1"/>
            </p:cNvSpPr>
            <p:nvPr/>
          </p:nvSpPr>
          <p:spPr bwMode="auto">
            <a:xfrm rot="-2393">
              <a:off x="3234" y="1876"/>
              <a:ext cx="739" cy="774"/>
            </a:xfrm>
            <a:prstGeom prst="ellipse">
              <a:avLst/>
            </a:prstGeom>
            <a:solidFill>
              <a:srgbClr val="000099"/>
            </a:solidFill>
            <a:ln w="25400">
              <a:solidFill>
                <a:srgbClr val="000099"/>
              </a:solidFill>
              <a:round/>
              <a:headEnd/>
              <a:tailEnd/>
            </a:ln>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116" name="Oval 433"/>
            <p:cNvSpPr>
              <a:spLocks noChangeArrowheads="1"/>
            </p:cNvSpPr>
            <p:nvPr/>
          </p:nvSpPr>
          <p:spPr bwMode="auto">
            <a:xfrm rot="-2393">
              <a:off x="3303" y="2179"/>
              <a:ext cx="386" cy="39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117" name="Freeform 434"/>
            <p:cNvSpPr>
              <a:spLocks/>
            </p:cNvSpPr>
            <p:nvPr/>
          </p:nvSpPr>
          <p:spPr bwMode="auto">
            <a:xfrm rot="-2393">
              <a:off x="3310" y="2179"/>
              <a:ext cx="387" cy="396"/>
            </a:xfrm>
            <a:custGeom>
              <a:avLst/>
              <a:gdLst>
                <a:gd name="T0" fmla="*/ 275 w 399"/>
                <a:gd name="T1" fmla="*/ 337 h 377"/>
                <a:gd name="T2" fmla="*/ 264 w 399"/>
                <a:gd name="T3" fmla="*/ 474 h 377"/>
                <a:gd name="T4" fmla="*/ 235 w 399"/>
                <a:gd name="T5" fmla="*/ 579 h 377"/>
                <a:gd name="T6" fmla="*/ 191 w 399"/>
                <a:gd name="T7" fmla="*/ 650 h 377"/>
                <a:gd name="T8" fmla="*/ 138 w 399"/>
                <a:gd name="T9" fmla="*/ 678 h 377"/>
                <a:gd name="T10" fmla="*/ 83 w 399"/>
                <a:gd name="T11" fmla="*/ 650 h 377"/>
                <a:gd name="T12" fmla="*/ 41 w 399"/>
                <a:gd name="T13" fmla="*/ 579 h 377"/>
                <a:gd name="T14" fmla="*/ 16 w 399"/>
                <a:gd name="T15" fmla="*/ 474 h 377"/>
                <a:gd name="T16" fmla="*/ 0 w 399"/>
                <a:gd name="T17" fmla="*/ 337 h 377"/>
                <a:gd name="T18" fmla="*/ 16 w 399"/>
                <a:gd name="T19" fmla="*/ 206 h 377"/>
                <a:gd name="T20" fmla="*/ 41 w 399"/>
                <a:gd name="T21" fmla="*/ 100 h 377"/>
                <a:gd name="T22" fmla="*/ 83 w 399"/>
                <a:gd name="T23" fmla="*/ 26 h 377"/>
                <a:gd name="T24" fmla="*/ 138 w 399"/>
                <a:gd name="T25" fmla="*/ 0 h 377"/>
                <a:gd name="T26" fmla="*/ 191 w 399"/>
                <a:gd name="T27" fmla="*/ 26 h 377"/>
                <a:gd name="T28" fmla="*/ 235 w 399"/>
                <a:gd name="T29" fmla="*/ 100 h 377"/>
                <a:gd name="T30" fmla="*/ 264 w 399"/>
                <a:gd name="T31" fmla="*/ 206 h 377"/>
                <a:gd name="T32" fmla="*/ 275 w 399"/>
                <a:gd name="T33" fmla="*/ 337 h 37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9"/>
                <a:gd name="T52" fmla="*/ 0 h 377"/>
                <a:gd name="T53" fmla="*/ 399 w 399"/>
                <a:gd name="T54" fmla="*/ 377 h 37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9" h="377">
                  <a:moveTo>
                    <a:pt x="398" y="188"/>
                  </a:moveTo>
                  <a:lnTo>
                    <a:pt x="380" y="261"/>
                  </a:lnTo>
                  <a:lnTo>
                    <a:pt x="339" y="320"/>
                  </a:lnTo>
                  <a:lnTo>
                    <a:pt x="275" y="361"/>
                  </a:lnTo>
                  <a:lnTo>
                    <a:pt x="199" y="376"/>
                  </a:lnTo>
                  <a:lnTo>
                    <a:pt x="120" y="361"/>
                  </a:lnTo>
                  <a:lnTo>
                    <a:pt x="58" y="320"/>
                  </a:lnTo>
                  <a:lnTo>
                    <a:pt x="16" y="261"/>
                  </a:lnTo>
                  <a:lnTo>
                    <a:pt x="0" y="188"/>
                  </a:lnTo>
                  <a:lnTo>
                    <a:pt x="16" y="114"/>
                  </a:lnTo>
                  <a:lnTo>
                    <a:pt x="58" y="55"/>
                  </a:lnTo>
                  <a:lnTo>
                    <a:pt x="120" y="14"/>
                  </a:lnTo>
                  <a:lnTo>
                    <a:pt x="199" y="0"/>
                  </a:lnTo>
                  <a:lnTo>
                    <a:pt x="275" y="14"/>
                  </a:lnTo>
                  <a:lnTo>
                    <a:pt x="339" y="55"/>
                  </a:lnTo>
                  <a:lnTo>
                    <a:pt x="380" y="114"/>
                  </a:lnTo>
                  <a:lnTo>
                    <a:pt x="398" y="1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18" name="Freeform 435"/>
            <p:cNvSpPr>
              <a:spLocks/>
            </p:cNvSpPr>
            <p:nvPr/>
          </p:nvSpPr>
          <p:spPr bwMode="auto">
            <a:xfrm rot="-2393">
              <a:off x="3341" y="2129"/>
              <a:ext cx="232" cy="133"/>
            </a:xfrm>
            <a:custGeom>
              <a:avLst/>
              <a:gdLst>
                <a:gd name="T0" fmla="*/ 160 w 240"/>
                <a:gd name="T1" fmla="*/ 77 h 127"/>
                <a:gd name="T2" fmla="*/ 157 w 240"/>
                <a:gd name="T3" fmla="*/ 104 h 127"/>
                <a:gd name="T4" fmla="*/ 136 w 240"/>
                <a:gd name="T5" fmla="*/ 93 h 127"/>
                <a:gd name="T6" fmla="*/ 107 w 240"/>
                <a:gd name="T7" fmla="*/ 79 h 127"/>
                <a:gd name="T8" fmla="*/ 73 w 240"/>
                <a:gd name="T9" fmla="*/ 85 h 127"/>
                <a:gd name="T10" fmla="*/ 43 w 240"/>
                <a:gd name="T11" fmla="*/ 127 h 127"/>
                <a:gd name="T12" fmla="*/ 21 w 240"/>
                <a:gd name="T13" fmla="*/ 184 h 127"/>
                <a:gd name="T14" fmla="*/ 15 w 240"/>
                <a:gd name="T15" fmla="*/ 205 h 127"/>
                <a:gd name="T16" fmla="*/ 10 w 240"/>
                <a:gd name="T17" fmla="*/ 220 h 127"/>
                <a:gd name="T18" fmla="*/ 4 w 240"/>
                <a:gd name="T19" fmla="*/ 220 h 127"/>
                <a:gd name="T20" fmla="*/ 0 w 240"/>
                <a:gd name="T21" fmla="*/ 202 h 127"/>
                <a:gd name="T22" fmla="*/ 4 w 240"/>
                <a:gd name="T23" fmla="*/ 146 h 127"/>
                <a:gd name="T24" fmla="*/ 15 w 240"/>
                <a:gd name="T25" fmla="*/ 93 h 127"/>
                <a:gd name="T26" fmla="*/ 37 w 240"/>
                <a:gd name="T27" fmla="*/ 42 h 127"/>
                <a:gd name="T28" fmla="*/ 65 w 240"/>
                <a:gd name="T29" fmla="*/ 7 h 127"/>
                <a:gd name="T30" fmla="*/ 96 w 240"/>
                <a:gd name="T31" fmla="*/ 0 h 127"/>
                <a:gd name="T32" fmla="*/ 124 w 240"/>
                <a:gd name="T33" fmla="*/ 4 h 127"/>
                <a:gd name="T34" fmla="*/ 146 w 240"/>
                <a:gd name="T35" fmla="*/ 32 h 127"/>
                <a:gd name="T36" fmla="*/ 160 w 240"/>
                <a:gd name="T37" fmla="*/ 77 h 1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0"/>
                <a:gd name="T58" fmla="*/ 0 h 127"/>
                <a:gd name="T59" fmla="*/ 240 w 240"/>
                <a:gd name="T60" fmla="*/ 127 h 1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0" h="127">
                  <a:moveTo>
                    <a:pt x="239" y="45"/>
                  </a:moveTo>
                  <a:lnTo>
                    <a:pt x="236" y="60"/>
                  </a:lnTo>
                  <a:lnTo>
                    <a:pt x="205" y="53"/>
                  </a:lnTo>
                  <a:lnTo>
                    <a:pt x="160" y="46"/>
                  </a:lnTo>
                  <a:lnTo>
                    <a:pt x="111" y="49"/>
                  </a:lnTo>
                  <a:lnTo>
                    <a:pt x="66" y="73"/>
                  </a:lnTo>
                  <a:lnTo>
                    <a:pt x="33" y="106"/>
                  </a:lnTo>
                  <a:lnTo>
                    <a:pt x="20" y="118"/>
                  </a:lnTo>
                  <a:lnTo>
                    <a:pt x="10" y="126"/>
                  </a:lnTo>
                  <a:lnTo>
                    <a:pt x="4" y="126"/>
                  </a:lnTo>
                  <a:lnTo>
                    <a:pt x="0" y="116"/>
                  </a:lnTo>
                  <a:lnTo>
                    <a:pt x="4" y="84"/>
                  </a:lnTo>
                  <a:lnTo>
                    <a:pt x="21" y="53"/>
                  </a:lnTo>
                  <a:lnTo>
                    <a:pt x="53" y="25"/>
                  </a:lnTo>
                  <a:lnTo>
                    <a:pt x="97" y="7"/>
                  </a:lnTo>
                  <a:lnTo>
                    <a:pt x="144" y="0"/>
                  </a:lnTo>
                  <a:lnTo>
                    <a:pt x="186" y="4"/>
                  </a:lnTo>
                  <a:lnTo>
                    <a:pt x="219" y="20"/>
                  </a:lnTo>
                  <a:lnTo>
                    <a:pt x="239" y="45"/>
                  </a:lnTo>
                </a:path>
              </a:pathLst>
            </a:custGeom>
            <a:solidFill>
              <a:srgbClr val="BB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19" name="Freeform 436"/>
            <p:cNvSpPr>
              <a:spLocks/>
            </p:cNvSpPr>
            <p:nvPr/>
          </p:nvSpPr>
          <p:spPr bwMode="auto">
            <a:xfrm rot="-2393">
              <a:off x="3341" y="2129"/>
              <a:ext cx="239" cy="138"/>
            </a:xfrm>
            <a:custGeom>
              <a:avLst/>
              <a:gdLst>
                <a:gd name="T0" fmla="*/ 165 w 247"/>
                <a:gd name="T1" fmla="*/ 79 h 132"/>
                <a:gd name="T2" fmla="*/ 163 w 247"/>
                <a:gd name="T3" fmla="*/ 106 h 132"/>
                <a:gd name="T4" fmla="*/ 143 w 247"/>
                <a:gd name="T5" fmla="*/ 95 h 132"/>
                <a:gd name="T6" fmla="*/ 111 w 247"/>
                <a:gd name="T7" fmla="*/ 81 h 132"/>
                <a:gd name="T8" fmla="*/ 76 w 247"/>
                <a:gd name="T9" fmla="*/ 87 h 132"/>
                <a:gd name="T10" fmla="*/ 45 w 247"/>
                <a:gd name="T11" fmla="*/ 133 h 132"/>
                <a:gd name="T12" fmla="*/ 22 w 247"/>
                <a:gd name="T13" fmla="*/ 187 h 132"/>
                <a:gd name="T14" fmla="*/ 15 w 247"/>
                <a:gd name="T15" fmla="*/ 210 h 132"/>
                <a:gd name="T16" fmla="*/ 10 w 247"/>
                <a:gd name="T17" fmla="*/ 224 h 132"/>
                <a:gd name="T18" fmla="*/ 4 w 247"/>
                <a:gd name="T19" fmla="*/ 224 h 132"/>
                <a:gd name="T20" fmla="*/ 0 w 247"/>
                <a:gd name="T21" fmla="*/ 205 h 132"/>
                <a:gd name="T22" fmla="*/ 4 w 247"/>
                <a:gd name="T23" fmla="*/ 148 h 132"/>
                <a:gd name="T24" fmla="*/ 15 w 247"/>
                <a:gd name="T25" fmla="*/ 93 h 132"/>
                <a:gd name="T26" fmla="*/ 38 w 247"/>
                <a:gd name="T27" fmla="*/ 45 h 132"/>
                <a:gd name="T28" fmla="*/ 68 w 247"/>
                <a:gd name="T29" fmla="*/ 7 h 132"/>
                <a:gd name="T30" fmla="*/ 100 w 247"/>
                <a:gd name="T31" fmla="*/ 0 h 132"/>
                <a:gd name="T32" fmla="*/ 129 w 247"/>
                <a:gd name="T33" fmla="*/ 4 h 132"/>
                <a:gd name="T34" fmla="*/ 153 w 247"/>
                <a:gd name="T35" fmla="*/ 32 h 132"/>
                <a:gd name="T36" fmla="*/ 165 w 247"/>
                <a:gd name="T37" fmla="*/ 79 h 13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7"/>
                <a:gd name="T58" fmla="*/ 0 h 132"/>
                <a:gd name="T59" fmla="*/ 247 w 247"/>
                <a:gd name="T60" fmla="*/ 132 h 13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7" h="132">
                  <a:moveTo>
                    <a:pt x="246" y="47"/>
                  </a:moveTo>
                  <a:lnTo>
                    <a:pt x="242" y="62"/>
                  </a:lnTo>
                  <a:lnTo>
                    <a:pt x="212" y="55"/>
                  </a:lnTo>
                  <a:lnTo>
                    <a:pt x="165" y="48"/>
                  </a:lnTo>
                  <a:lnTo>
                    <a:pt x="114" y="51"/>
                  </a:lnTo>
                  <a:lnTo>
                    <a:pt x="68" y="77"/>
                  </a:lnTo>
                  <a:lnTo>
                    <a:pt x="34" y="110"/>
                  </a:lnTo>
                  <a:lnTo>
                    <a:pt x="21" y="123"/>
                  </a:lnTo>
                  <a:lnTo>
                    <a:pt x="10" y="131"/>
                  </a:lnTo>
                  <a:lnTo>
                    <a:pt x="4" y="131"/>
                  </a:lnTo>
                  <a:lnTo>
                    <a:pt x="0" y="120"/>
                  </a:lnTo>
                  <a:lnTo>
                    <a:pt x="4" y="87"/>
                  </a:lnTo>
                  <a:lnTo>
                    <a:pt x="21" y="54"/>
                  </a:lnTo>
                  <a:lnTo>
                    <a:pt x="55" y="27"/>
                  </a:lnTo>
                  <a:lnTo>
                    <a:pt x="100" y="7"/>
                  </a:lnTo>
                  <a:lnTo>
                    <a:pt x="148" y="0"/>
                  </a:lnTo>
                  <a:lnTo>
                    <a:pt x="191" y="4"/>
                  </a:lnTo>
                  <a:lnTo>
                    <a:pt x="226" y="20"/>
                  </a:lnTo>
                  <a:lnTo>
                    <a:pt x="246" y="47"/>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20" name="Freeform 437"/>
            <p:cNvSpPr>
              <a:spLocks/>
            </p:cNvSpPr>
            <p:nvPr/>
          </p:nvSpPr>
          <p:spPr bwMode="auto">
            <a:xfrm rot="-2393">
              <a:off x="3260" y="2299"/>
              <a:ext cx="126" cy="250"/>
            </a:xfrm>
            <a:custGeom>
              <a:avLst/>
              <a:gdLst>
                <a:gd name="T0" fmla="*/ 34 w 130"/>
                <a:gd name="T1" fmla="*/ 0 h 238"/>
                <a:gd name="T2" fmla="*/ 42 w 130"/>
                <a:gd name="T3" fmla="*/ 2 h 238"/>
                <a:gd name="T4" fmla="*/ 39 w 130"/>
                <a:gd name="T5" fmla="*/ 59 h 238"/>
                <a:gd name="T6" fmla="*/ 34 w 130"/>
                <a:gd name="T7" fmla="*/ 141 h 238"/>
                <a:gd name="T8" fmla="*/ 37 w 130"/>
                <a:gd name="T9" fmla="*/ 227 h 238"/>
                <a:gd name="T10" fmla="*/ 51 w 130"/>
                <a:gd name="T11" fmla="*/ 311 h 238"/>
                <a:gd name="T12" fmla="*/ 74 w 130"/>
                <a:gd name="T13" fmla="*/ 369 h 238"/>
                <a:gd name="T14" fmla="*/ 83 w 130"/>
                <a:gd name="T15" fmla="*/ 391 h 238"/>
                <a:gd name="T16" fmla="*/ 89 w 130"/>
                <a:gd name="T17" fmla="*/ 409 h 238"/>
                <a:gd name="T18" fmla="*/ 89 w 130"/>
                <a:gd name="T19" fmla="*/ 421 h 238"/>
                <a:gd name="T20" fmla="*/ 81 w 130"/>
                <a:gd name="T21" fmla="*/ 430 h 238"/>
                <a:gd name="T22" fmla="*/ 59 w 130"/>
                <a:gd name="T23" fmla="*/ 421 h 238"/>
                <a:gd name="T24" fmla="*/ 39 w 130"/>
                <a:gd name="T25" fmla="*/ 390 h 238"/>
                <a:gd name="T26" fmla="*/ 16 w 130"/>
                <a:gd name="T27" fmla="*/ 334 h 238"/>
                <a:gd name="T28" fmla="*/ 7 w 130"/>
                <a:gd name="T29" fmla="*/ 255 h 238"/>
                <a:gd name="T30" fmla="*/ 0 w 130"/>
                <a:gd name="T31" fmla="*/ 169 h 238"/>
                <a:gd name="T32" fmla="*/ 5 w 130"/>
                <a:gd name="T33" fmla="*/ 95 h 238"/>
                <a:gd name="T34" fmla="*/ 16 w 130"/>
                <a:gd name="T35" fmla="*/ 32 h 238"/>
                <a:gd name="T36" fmla="*/ 34 w 130"/>
                <a:gd name="T37" fmla="*/ 0 h 2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0"/>
                <a:gd name="T58" fmla="*/ 0 h 238"/>
                <a:gd name="T59" fmla="*/ 130 w 130"/>
                <a:gd name="T60" fmla="*/ 238 h 2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0" h="238">
                  <a:moveTo>
                    <a:pt x="46" y="0"/>
                  </a:moveTo>
                  <a:lnTo>
                    <a:pt x="60" y="2"/>
                  </a:lnTo>
                  <a:lnTo>
                    <a:pt x="55" y="32"/>
                  </a:lnTo>
                  <a:lnTo>
                    <a:pt x="46" y="78"/>
                  </a:lnTo>
                  <a:lnTo>
                    <a:pt x="51" y="126"/>
                  </a:lnTo>
                  <a:lnTo>
                    <a:pt x="75" y="171"/>
                  </a:lnTo>
                  <a:lnTo>
                    <a:pt x="107" y="204"/>
                  </a:lnTo>
                  <a:lnTo>
                    <a:pt x="121" y="217"/>
                  </a:lnTo>
                  <a:lnTo>
                    <a:pt x="129" y="226"/>
                  </a:lnTo>
                  <a:lnTo>
                    <a:pt x="129" y="234"/>
                  </a:lnTo>
                  <a:lnTo>
                    <a:pt x="119" y="237"/>
                  </a:lnTo>
                  <a:lnTo>
                    <a:pt x="84" y="234"/>
                  </a:lnTo>
                  <a:lnTo>
                    <a:pt x="54" y="216"/>
                  </a:lnTo>
                  <a:lnTo>
                    <a:pt x="27" y="185"/>
                  </a:lnTo>
                  <a:lnTo>
                    <a:pt x="7" y="141"/>
                  </a:lnTo>
                  <a:lnTo>
                    <a:pt x="0" y="94"/>
                  </a:lnTo>
                  <a:lnTo>
                    <a:pt x="5" y="52"/>
                  </a:lnTo>
                  <a:lnTo>
                    <a:pt x="21" y="19"/>
                  </a:lnTo>
                  <a:lnTo>
                    <a:pt x="46" y="0"/>
                  </a:lnTo>
                </a:path>
              </a:pathLst>
            </a:custGeom>
            <a:solidFill>
              <a:srgbClr val="BB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21" name="Freeform 438"/>
            <p:cNvSpPr>
              <a:spLocks/>
            </p:cNvSpPr>
            <p:nvPr/>
          </p:nvSpPr>
          <p:spPr bwMode="auto">
            <a:xfrm rot="-2393">
              <a:off x="3260" y="2299"/>
              <a:ext cx="132" cy="256"/>
            </a:xfrm>
            <a:custGeom>
              <a:avLst/>
              <a:gdLst>
                <a:gd name="T0" fmla="*/ 36 w 136"/>
                <a:gd name="T1" fmla="*/ 0 h 244"/>
                <a:gd name="T2" fmla="*/ 45 w 136"/>
                <a:gd name="T3" fmla="*/ 3 h 244"/>
                <a:gd name="T4" fmla="*/ 42 w 136"/>
                <a:gd name="T5" fmla="*/ 60 h 244"/>
                <a:gd name="T6" fmla="*/ 36 w 136"/>
                <a:gd name="T7" fmla="*/ 140 h 244"/>
                <a:gd name="T8" fmla="*/ 39 w 136"/>
                <a:gd name="T9" fmla="*/ 231 h 244"/>
                <a:gd name="T10" fmla="*/ 54 w 136"/>
                <a:gd name="T11" fmla="*/ 311 h 244"/>
                <a:gd name="T12" fmla="*/ 79 w 136"/>
                <a:gd name="T13" fmla="*/ 371 h 244"/>
                <a:gd name="T14" fmla="*/ 88 w 136"/>
                <a:gd name="T15" fmla="*/ 396 h 244"/>
                <a:gd name="T16" fmla="*/ 95 w 136"/>
                <a:gd name="T17" fmla="*/ 413 h 244"/>
                <a:gd name="T18" fmla="*/ 95 w 136"/>
                <a:gd name="T19" fmla="*/ 425 h 244"/>
                <a:gd name="T20" fmla="*/ 86 w 136"/>
                <a:gd name="T21" fmla="*/ 433 h 244"/>
                <a:gd name="T22" fmla="*/ 63 w 136"/>
                <a:gd name="T23" fmla="*/ 425 h 244"/>
                <a:gd name="T24" fmla="*/ 42 w 136"/>
                <a:gd name="T25" fmla="*/ 394 h 244"/>
                <a:gd name="T26" fmla="*/ 17 w 136"/>
                <a:gd name="T27" fmla="*/ 337 h 244"/>
                <a:gd name="T28" fmla="*/ 8 w 136"/>
                <a:gd name="T29" fmla="*/ 256 h 244"/>
                <a:gd name="T30" fmla="*/ 0 w 136"/>
                <a:gd name="T31" fmla="*/ 171 h 244"/>
                <a:gd name="T32" fmla="*/ 5 w 136"/>
                <a:gd name="T33" fmla="*/ 93 h 244"/>
                <a:gd name="T34" fmla="*/ 17 w 136"/>
                <a:gd name="T35" fmla="*/ 33 h 244"/>
                <a:gd name="T36" fmla="*/ 36 w 136"/>
                <a:gd name="T37" fmla="*/ 0 h 2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6"/>
                <a:gd name="T58" fmla="*/ 0 h 244"/>
                <a:gd name="T59" fmla="*/ 136 w 136"/>
                <a:gd name="T60" fmla="*/ 244 h 2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6" h="244">
                  <a:moveTo>
                    <a:pt x="48" y="0"/>
                  </a:moveTo>
                  <a:lnTo>
                    <a:pt x="63" y="3"/>
                  </a:lnTo>
                  <a:lnTo>
                    <a:pt x="58" y="33"/>
                  </a:lnTo>
                  <a:lnTo>
                    <a:pt x="48" y="79"/>
                  </a:lnTo>
                  <a:lnTo>
                    <a:pt x="52" y="130"/>
                  </a:lnTo>
                  <a:lnTo>
                    <a:pt x="78" y="175"/>
                  </a:lnTo>
                  <a:lnTo>
                    <a:pt x="112" y="209"/>
                  </a:lnTo>
                  <a:lnTo>
                    <a:pt x="126" y="222"/>
                  </a:lnTo>
                  <a:lnTo>
                    <a:pt x="135" y="232"/>
                  </a:lnTo>
                  <a:lnTo>
                    <a:pt x="135" y="239"/>
                  </a:lnTo>
                  <a:lnTo>
                    <a:pt x="124" y="243"/>
                  </a:lnTo>
                  <a:lnTo>
                    <a:pt x="89" y="239"/>
                  </a:lnTo>
                  <a:lnTo>
                    <a:pt x="57" y="221"/>
                  </a:lnTo>
                  <a:lnTo>
                    <a:pt x="28" y="190"/>
                  </a:lnTo>
                  <a:lnTo>
                    <a:pt x="8" y="145"/>
                  </a:lnTo>
                  <a:lnTo>
                    <a:pt x="0" y="96"/>
                  </a:lnTo>
                  <a:lnTo>
                    <a:pt x="5" y="52"/>
                  </a:lnTo>
                  <a:lnTo>
                    <a:pt x="22" y="20"/>
                  </a:lnTo>
                  <a:lnTo>
                    <a:pt x="48"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22" name="Freeform 439"/>
            <p:cNvSpPr>
              <a:spLocks/>
            </p:cNvSpPr>
            <p:nvPr/>
          </p:nvSpPr>
          <p:spPr bwMode="auto">
            <a:xfrm rot="-2393">
              <a:off x="3610" y="2196"/>
              <a:ext cx="124" cy="250"/>
            </a:xfrm>
            <a:custGeom>
              <a:avLst/>
              <a:gdLst>
                <a:gd name="T0" fmla="*/ 56 w 128"/>
                <a:gd name="T1" fmla="*/ 430 h 238"/>
                <a:gd name="T2" fmla="*/ 44 w 128"/>
                <a:gd name="T3" fmla="*/ 419 h 238"/>
                <a:gd name="T4" fmla="*/ 47 w 128"/>
                <a:gd name="T5" fmla="*/ 369 h 238"/>
                <a:gd name="T6" fmla="*/ 56 w 128"/>
                <a:gd name="T7" fmla="*/ 286 h 238"/>
                <a:gd name="T8" fmla="*/ 54 w 128"/>
                <a:gd name="T9" fmla="*/ 196 h 238"/>
                <a:gd name="T10" fmla="*/ 38 w 128"/>
                <a:gd name="T11" fmla="*/ 116 h 238"/>
                <a:gd name="T12" fmla="*/ 16 w 128"/>
                <a:gd name="T13" fmla="*/ 57 h 238"/>
                <a:gd name="T14" fmla="*/ 7 w 128"/>
                <a:gd name="T15" fmla="*/ 32 h 238"/>
                <a:gd name="T16" fmla="*/ 0 w 128"/>
                <a:gd name="T17" fmla="*/ 8 h 238"/>
                <a:gd name="T18" fmla="*/ 0 w 128"/>
                <a:gd name="T19" fmla="*/ 2 h 238"/>
                <a:gd name="T20" fmla="*/ 8 w 128"/>
                <a:gd name="T21" fmla="*/ 0 h 238"/>
                <a:gd name="T22" fmla="*/ 30 w 128"/>
                <a:gd name="T23" fmla="*/ 2 h 238"/>
                <a:gd name="T24" fmla="*/ 49 w 128"/>
                <a:gd name="T25" fmla="*/ 36 h 238"/>
                <a:gd name="T26" fmla="*/ 69 w 128"/>
                <a:gd name="T27" fmla="*/ 92 h 238"/>
                <a:gd name="T28" fmla="*/ 81 w 128"/>
                <a:gd name="T29" fmla="*/ 169 h 238"/>
                <a:gd name="T30" fmla="*/ 87 w 128"/>
                <a:gd name="T31" fmla="*/ 257 h 238"/>
                <a:gd name="T32" fmla="*/ 82 w 128"/>
                <a:gd name="T33" fmla="*/ 331 h 238"/>
                <a:gd name="T34" fmla="*/ 73 w 128"/>
                <a:gd name="T35" fmla="*/ 391 h 238"/>
                <a:gd name="T36" fmla="*/ 56 w 128"/>
                <a:gd name="T37" fmla="*/ 430 h 2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
                <a:gd name="T58" fmla="*/ 0 h 238"/>
                <a:gd name="T59" fmla="*/ 128 w 128"/>
                <a:gd name="T60" fmla="*/ 238 h 2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 h="238">
                  <a:moveTo>
                    <a:pt x="81" y="237"/>
                  </a:moveTo>
                  <a:lnTo>
                    <a:pt x="65" y="232"/>
                  </a:lnTo>
                  <a:lnTo>
                    <a:pt x="71" y="204"/>
                  </a:lnTo>
                  <a:lnTo>
                    <a:pt x="81" y="159"/>
                  </a:lnTo>
                  <a:lnTo>
                    <a:pt x="78" y="109"/>
                  </a:lnTo>
                  <a:lnTo>
                    <a:pt x="53" y="64"/>
                  </a:lnTo>
                  <a:lnTo>
                    <a:pt x="21" y="31"/>
                  </a:lnTo>
                  <a:lnTo>
                    <a:pt x="7" y="19"/>
                  </a:lnTo>
                  <a:lnTo>
                    <a:pt x="0" y="8"/>
                  </a:lnTo>
                  <a:lnTo>
                    <a:pt x="0" y="2"/>
                  </a:lnTo>
                  <a:lnTo>
                    <a:pt x="8" y="0"/>
                  </a:lnTo>
                  <a:lnTo>
                    <a:pt x="42" y="2"/>
                  </a:lnTo>
                  <a:lnTo>
                    <a:pt x="73" y="21"/>
                  </a:lnTo>
                  <a:lnTo>
                    <a:pt x="100" y="51"/>
                  </a:lnTo>
                  <a:lnTo>
                    <a:pt x="119" y="94"/>
                  </a:lnTo>
                  <a:lnTo>
                    <a:pt x="127" y="142"/>
                  </a:lnTo>
                  <a:lnTo>
                    <a:pt x="121" y="184"/>
                  </a:lnTo>
                  <a:lnTo>
                    <a:pt x="106" y="217"/>
                  </a:lnTo>
                  <a:lnTo>
                    <a:pt x="81" y="237"/>
                  </a:lnTo>
                </a:path>
              </a:pathLst>
            </a:custGeom>
            <a:solidFill>
              <a:srgbClr val="BB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23" name="Freeform 440"/>
            <p:cNvSpPr>
              <a:spLocks/>
            </p:cNvSpPr>
            <p:nvPr/>
          </p:nvSpPr>
          <p:spPr bwMode="auto">
            <a:xfrm rot="-2393">
              <a:off x="3610" y="2196"/>
              <a:ext cx="131" cy="257"/>
            </a:xfrm>
            <a:custGeom>
              <a:avLst/>
              <a:gdLst>
                <a:gd name="T0" fmla="*/ 61 w 135"/>
                <a:gd name="T1" fmla="*/ 433 h 245"/>
                <a:gd name="T2" fmla="*/ 48 w 135"/>
                <a:gd name="T3" fmla="*/ 425 h 245"/>
                <a:gd name="T4" fmla="*/ 51 w 135"/>
                <a:gd name="T5" fmla="*/ 372 h 245"/>
                <a:gd name="T6" fmla="*/ 61 w 135"/>
                <a:gd name="T7" fmla="*/ 291 h 245"/>
                <a:gd name="T8" fmla="*/ 58 w 135"/>
                <a:gd name="T9" fmla="*/ 198 h 245"/>
                <a:gd name="T10" fmla="*/ 41 w 135"/>
                <a:gd name="T11" fmla="*/ 117 h 245"/>
                <a:gd name="T12" fmla="*/ 16 w 135"/>
                <a:gd name="T13" fmla="*/ 58 h 245"/>
                <a:gd name="T14" fmla="*/ 7 w 135"/>
                <a:gd name="T15" fmla="*/ 33 h 245"/>
                <a:gd name="T16" fmla="*/ 0 w 135"/>
                <a:gd name="T17" fmla="*/ 9 h 245"/>
                <a:gd name="T18" fmla="*/ 0 w 135"/>
                <a:gd name="T19" fmla="*/ 3 h 245"/>
                <a:gd name="T20" fmla="*/ 9 w 135"/>
                <a:gd name="T21" fmla="*/ 0 h 245"/>
                <a:gd name="T22" fmla="*/ 33 w 135"/>
                <a:gd name="T23" fmla="*/ 3 h 245"/>
                <a:gd name="T24" fmla="*/ 53 w 135"/>
                <a:gd name="T25" fmla="*/ 37 h 245"/>
                <a:gd name="T26" fmla="*/ 74 w 135"/>
                <a:gd name="T27" fmla="*/ 94 h 245"/>
                <a:gd name="T28" fmla="*/ 87 w 135"/>
                <a:gd name="T29" fmla="*/ 172 h 245"/>
                <a:gd name="T30" fmla="*/ 94 w 135"/>
                <a:gd name="T31" fmla="*/ 259 h 245"/>
                <a:gd name="T32" fmla="*/ 89 w 135"/>
                <a:gd name="T33" fmla="*/ 336 h 245"/>
                <a:gd name="T34" fmla="*/ 78 w 135"/>
                <a:gd name="T35" fmla="*/ 397 h 245"/>
                <a:gd name="T36" fmla="*/ 61 w 135"/>
                <a:gd name="T37" fmla="*/ 433 h 24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35"/>
                <a:gd name="T58" fmla="*/ 0 h 245"/>
                <a:gd name="T59" fmla="*/ 135 w 135"/>
                <a:gd name="T60" fmla="*/ 245 h 24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35" h="245">
                  <a:moveTo>
                    <a:pt x="86" y="244"/>
                  </a:moveTo>
                  <a:lnTo>
                    <a:pt x="70" y="239"/>
                  </a:lnTo>
                  <a:lnTo>
                    <a:pt x="75" y="210"/>
                  </a:lnTo>
                  <a:lnTo>
                    <a:pt x="86" y="164"/>
                  </a:lnTo>
                  <a:lnTo>
                    <a:pt x="82" y="112"/>
                  </a:lnTo>
                  <a:lnTo>
                    <a:pt x="56" y="66"/>
                  </a:lnTo>
                  <a:lnTo>
                    <a:pt x="21" y="32"/>
                  </a:lnTo>
                  <a:lnTo>
                    <a:pt x="7" y="20"/>
                  </a:lnTo>
                  <a:lnTo>
                    <a:pt x="0" y="9"/>
                  </a:lnTo>
                  <a:lnTo>
                    <a:pt x="0" y="3"/>
                  </a:lnTo>
                  <a:lnTo>
                    <a:pt x="9" y="0"/>
                  </a:lnTo>
                  <a:lnTo>
                    <a:pt x="45" y="3"/>
                  </a:lnTo>
                  <a:lnTo>
                    <a:pt x="77" y="22"/>
                  </a:lnTo>
                  <a:lnTo>
                    <a:pt x="105" y="53"/>
                  </a:lnTo>
                  <a:lnTo>
                    <a:pt x="125" y="97"/>
                  </a:lnTo>
                  <a:lnTo>
                    <a:pt x="134" y="146"/>
                  </a:lnTo>
                  <a:lnTo>
                    <a:pt x="128" y="189"/>
                  </a:lnTo>
                  <a:lnTo>
                    <a:pt x="112" y="223"/>
                  </a:lnTo>
                  <a:lnTo>
                    <a:pt x="86" y="24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24" name="Freeform 441"/>
            <p:cNvSpPr>
              <a:spLocks/>
            </p:cNvSpPr>
            <p:nvPr/>
          </p:nvSpPr>
          <p:spPr bwMode="auto">
            <a:xfrm rot="-2393">
              <a:off x="3432" y="2486"/>
              <a:ext cx="234" cy="132"/>
            </a:xfrm>
            <a:custGeom>
              <a:avLst/>
              <a:gdLst>
                <a:gd name="T0" fmla="*/ 0 w 241"/>
                <a:gd name="T1" fmla="*/ 138 h 126"/>
                <a:gd name="T2" fmla="*/ 4 w 241"/>
                <a:gd name="T3" fmla="*/ 113 h 126"/>
                <a:gd name="T4" fmla="*/ 21 w 241"/>
                <a:gd name="T5" fmla="*/ 124 h 126"/>
                <a:gd name="T6" fmla="*/ 54 w 241"/>
                <a:gd name="T7" fmla="*/ 138 h 126"/>
                <a:gd name="T8" fmla="*/ 90 w 241"/>
                <a:gd name="T9" fmla="*/ 134 h 126"/>
                <a:gd name="T10" fmla="*/ 122 w 241"/>
                <a:gd name="T11" fmla="*/ 90 h 126"/>
                <a:gd name="T12" fmla="*/ 145 w 241"/>
                <a:gd name="T13" fmla="*/ 31 h 126"/>
                <a:gd name="T14" fmla="*/ 154 w 241"/>
                <a:gd name="T15" fmla="*/ 7 h 126"/>
                <a:gd name="T16" fmla="*/ 161 w 241"/>
                <a:gd name="T17" fmla="*/ 0 h 126"/>
                <a:gd name="T18" fmla="*/ 167 w 241"/>
                <a:gd name="T19" fmla="*/ 0 h 126"/>
                <a:gd name="T20" fmla="*/ 169 w 241"/>
                <a:gd name="T21" fmla="*/ 9 h 126"/>
                <a:gd name="T22" fmla="*/ 167 w 241"/>
                <a:gd name="T23" fmla="*/ 71 h 126"/>
                <a:gd name="T24" fmla="*/ 154 w 241"/>
                <a:gd name="T25" fmla="*/ 126 h 126"/>
                <a:gd name="T26" fmla="*/ 132 w 241"/>
                <a:gd name="T27" fmla="*/ 174 h 126"/>
                <a:gd name="T28" fmla="*/ 100 w 241"/>
                <a:gd name="T29" fmla="*/ 204 h 126"/>
                <a:gd name="T30" fmla="*/ 68 w 241"/>
                <a:gd name="T31" fmla="*/ 220 h 126"/>
                <a:gd name="T32" fmla="*/ 40 w 241"/>
                <a:gd name="T33" fmla="*/ 212 h 126"/>
                <a:gd name="T34" fmla="*/ 17 w 241"/>
                <a:gd name="T35" fmla="*/ 183 h 126"/>
                <a:gd name="T36" fmla="*/ 0 w 241"/>
                <a:gd name="T37" fmla="*/ 138 h 1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1"/>
                <a:gd name="T58" fmla="*/ 0 h 126"/>
                <a:gd name="T59" fmla="*/ 241 w 241"/>
                <a:gd name="T60" fmla="*/ 126 h 1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1" h="126">
                  <a:moveTo>
                    <a:pt x="0" y="79"/>
                  </a:moveTo>
                  <a:lnTo>
                    <a:pt x="4" y="65"/>
                  </a:lnTo>
                  <a:lnTo>
                    <a:pt x="33" y="71"/>
                  </a:lnTo>
                  <a:lnTo>
                    <a:pt x="78" y="79"/>
                  </a:lnTo>
                  <a:lnTo>
                    <a:pt x="129" y="76"/>
                  </a:lnTo>
                  <a:lnTo>
                    <a:pt x="174" y="51"/>
                  </a:lnTo>
                  <a:lnTo>
                    <a:pt x="206" y="19"/>
                  </a:lnTo>
                  <a:lnTo>
                    <a:pt x="220" y="7"/>
                  </a:lnTo>
                  <a:lnTo>
                    <a:pt x="229" y="0"/>
                  </a:lnTo>
                  <a:lnTo>
                    <a:pt x="237" y="0"/>
                  </a:lnTo>
                  <a:lnTo>
                    <a:pt x="240" y="9"/>
                  </a:lnTo>
                  <a:lnTo>
                    <a:pt x="237" y="41"/>
                  </a:lnTo>
                  <a:lnTo>
                    <a:pt x="219" y="72"/>
                  </a:lnTo>
                  <a:lnTo>
                    <a:pt x="187" y="99"/>
                  </a:lnTo>
                  <a:lnTo>
                    <a:pt x="142" y="117"/>
                  </a:lnTo>
                  <a:lnTo>
                    <a:pt x="95" y="125"/>
                  </a:lnTo>
                  <a:lnTo>
                    <a:pt x="53" y="121"/>
                  </a:lnTo>
                  <a:lnTo>
                    <a:pt x="20" y="105"/>
                  </a:lnTo>
                  <a:lnTo>
                    <a:pt x="0" y="79"/>
                  </a:lnTo>
                </a:path>
              </a:pathLst>
            </a:custGeom>
            <a:solidFill>
              <a:srgbClr val="BB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25" name="Freeform 442"/>
            <p:cNvSpPr>
              <a:spLocks/>
            </p:cNvSpPr>
            <p:nvPr/>
          </p:nvSpPr>
          <p:spPr bwMode="auto">
            <a:xfrm rot="-2393">
              <a:off x="3432" y="2486"/>
              <a:ext cx="238" cy="137"/>
            </a:xfrm>
            <a:custGeom>
              <a:avLst/>
              <a:gdLst>
                <a:gd name="T0" fmla="*/ 0 w 246"/>
                <a:gd name="T1" fmla="*/ 140 h 131"/>
                <a:gd name="T2" fmla="*/ 4 w 246"/>
                <a:gd name="T3" fmla="*/ 116 h 131"/>
                <a:gd name="T4" fmla="*/ 22 w 246"/>
                <a:gd name="T5" fmla="*/ 127 h 131"/>
                <a:gd name="T6" fmla="*/ 54 w 246"/>
                <a:gd name="T7" fmla="*/ 140 h 131"/>
                <a:gd name="T8" fmla="*/ 89 w 246"/>
                <a:gd name="T9" fmla="*/ 136 h 131"/>
                <a:gd name="T10" fmla="*/ 119 w 246"/>
                <a:gd name="T11" fmla="*/ 91 h 131"/>
                <a:gd name="T12" fmla="*/ 142 w 246"/>
                <a:gd name="T13" fmla="*/ 32 h 131"/>
                <a:gd name="T14" fmla="*/ 152 w 246"/>
                <a:gd name="T15" fmla="*/ 7 h 131"/>
                <a:gd name="T16" fmla="*/ 158 w 246"/>
                <a:gd name="T17" fmla="*/ 0 h 131"/>
                <a:gd name="T18" fmla="*/ 162 w 246"/>
                <a:gd name="T19" fmla="*/ 0 h 131"/>
                <a:gd name="T20" fmla="*/ 164 w 246"/>
                <a:gd name="T21" fmla="*/ 10 h 131"/>
                <a:gd name="T22" fmla="*/ 162 w 246"/>
                <a:gd name="T23" fmla="*/ 73 h 131"/>
                <a:gd name="T24" fmla="*/ 150 w 246"/>
                <a:gd name="T25" fmla="*/ 128 h 131"/>
                <a:gd name="T26" fmla="*/ 129 w 246"/>
                <a:gd name="T27" fmla="*/ 175 h 131"/>
                <a:gd name="T28" fmla="*/ 98 w 246"/>
                <a:gd name="T29" fmla="*/ 209 h 131"/>
                <a:gd name="T30" fmla="*/ 66 w 246"/>
                <a:gd name="T31" fmla="*/ 223 h 131"/>
                <a:gd name="T32" fmla="*/ 38 w 246"/>
                <a:gd name="T33" fmla="*/ 215 h 131"/>
                <a:gd name="T34" fmla="*/ 15 w 246"/>
                <a:gd name="T35" fmla="*/ 188 h 131"/>
                <a:gd name="T36" fmla="*/ 0 w 246"/>
                <a:gd name="T37" fmla="*/ 140 h 1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6"/>
                <a:gd name="T58" fmla="*/ 0 h 131"/>
                <a:gd name="T59" fmla="*/ 246 w 246"/>
                <a:gd name="T60" fmla="*/ 131 h 1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6" h="131">
                  <a:moveTo>
                    <a:pt x="0" y="82"/>
                  </a:moveTo>
                  <a:lnTo>
                    <a:pt x="4" y="68"/>
                  </a:lnTo>
                  <a:lnTo>
                    <a:pt x="34" y="74"/>
                  </a:lnTo>
                  <a:lnTo>
                    <a:pt x="80" y="82"/>
                  </a:lnTo>
                  <a:lnTo>
                    <a:pt x="131" y="79"/>
                  </a:lnTo>
                  <a:lnTo>
                    <a:pt x="177" y="53"/>
                  </a:lnTo>
                  <a:lnTo>
                    <a:pt x="211" y="20"/>
                  </a:lnTo>
                  <a:lnTo>
                    <a:pt x="225" y="7"/>
                  </a:lnTo>
                  <a:lnTo>
                    <a:pt x="234" y="0"/>
                  </a:lnTo>
                  <a:lnTo>
                    <a:pt x="241" y="0"/>
                  </a:lnTo>
                  <a:lnTo>
                    <a:pt x="245" y="10"/>
                  </a:lnTo>
                  <a:lnTo>
                    <a:pt x="241" y="43"/>
                  </a:lnTo>
                  <a:lnTo>
                    <a:pt x="223" y="75"/>
                  </a:lnTo>
                  <a:lnTo>
                    <a:pt x="191" y="102"/>
                  </a:lnTo>
                  <a:lnTo>
                    <a:pt x="145" y="122"/>
                  </a:lnTo>
                  <a:lnTo>
                    <a:pt x="97" y="130"/>
                  </a:lnTo>
                  <a:lnTo>
                    <a:pt x="55" y="125"/>
                  </a:lnTo>
                  <a:lnTo>
                    <a:pt x="20" y="110"/>
                  </a:lnTo>
                  <a:lnTo>
                    <a:pt x="0" y="8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26" name="Freeform 443"/>
            <p:cNvSpPr>
              <a:spLocks/>
            </p:cNvSpPr>
            <p:nvPr/>
          </p:nvSpPr>
          <p:spPr bwMode="auto">
            <a:xfrm rot="-2393">
              <a:off x="3557" y="1874"/>
              <a:ext cx="301" cy="399"/>
            </a:xfrm>
            <a:custGeom>
              <a:avLst/>
              <a:gdLst>
                <a:gd name="T0" fmla="*/ 212 w 310"/>
                <a:gd name="T1" fmla="*/ 164 h 380"/>
                <a:gd name="T2" fmla="*/ 212 w 310"/>
                <a:gd name="T3" fmla="*/ 207 h 380"/>
                <a:gd name="T4" fmla="*/ 217 w 310"/>
                <a:gd name="T5" fmla="*/ 256 h 380"/>
                <a:gd name="T6" fmla="*/ 217 w 310"/>
                <a:gd name="T7" fmla="*/ 296 h 380"/>
                <a:gd name="T8" fmla="*/ 207 w 310"/>
                <a:gd name="T9" fmla="*/ 321 h 380"/>
                <a:gd name="T10" fmla="*/ 199 w 310"/>
                <a:gd name="T11" fmla="*/ 338 h 380"/>
                <a:gd name="T12" fmla="*/ 195 w 310"/>
                <a:gd name="T13" fmla="*/ 366 h 380"/>
                <a:gd name="T14" fmla="*/ 193 w 310"/>
                <a:gd name="T15" fmla="*/ 392 h 380"/>
                <a:gd name="T16" fmla="*/ 188 w 310"/>
                <a:gd name="T17" fmla="*/ 397 h 380"/>
                <a:gd name="T18" fmla="*/ 162 w 310"/>
                <a:gd name="T19" fmla="*/ 414 h 380"/>
                <a:gd name="T20" fmla="*/ 117 w 310"/>
                <a:gd name="T21" fmla="*/ 476 h 380"/>
                <a:gd name="T22" fmla="*/ 107 w 310"/>
                <a:gd name="T23" fmla="*/ 479 h 380"/>
                <a:gd name="T24" fmla="*/ 85 w 310"/>
                <a:gd name="T25" fmla="*/ 482 h 380"/>
                <a:gd name="T26" fmla="*/ 64 w 310"/>
                <a:gd name="T27" fmla="*/ 491 h 380"/>
                <a:gd name="T28" fmla="*/ 45 w 310"/>
                <a:gd name="T29" fmla="*/ 506 h 380"/>
                <a:gd name="T30" fmla="*/ 40 w 310"/>
                <a:gd name="T31" fmla="*/ 532 h 380"/>
                <a:gd name="T32" fmla="*/ 39 w 310"/>
                <a:gd name="T33" fmla="*/ 566 h 380"/>
                <a:gd name="T34" fmla="*/ 40 w 310"/>
                <a:gd name="T35" fmla="*/ 602 h 380"/>
                <a:gd name="T36" fmla="*/ 39 w 310"/>
                <a:gd name="T37" fmla="*/ 622 h 380"/>
                <a:gd name="T38" fmla="*/ 37 w 310"/>
                <a:gd name="T39" fmla="*/ 641 h 380"/>
                <a:gd name="T40" fmla="*/ 40 w 310"/>
                <a:gd name="T41" fmla="*/ 653 h 380"/>
                <a:gd name="T42" fmla="*/ 41 w 310"/>
                <a:gd name="T43" fmla="*/ 673 h 380"/>
                <a:gd name="T44" fmla="*/ 40 w 310"/>
                <a:gd name="T45" fmla="*/ 680 h 380"/>
                <a:gd name="T46" fmla="*/ 20 w 310"/>
                <a:gd name="T47" fmla="*/ 680 h 380"/>
                <a:gd name="T48" fmla="*/ 7 w 310"/>
                <a:gd name="T49" fmla="*/ 658 h 380"/>
                <a:gd name="T50" fmla="*/ 1 w 310"/>
                <a:gd name="T51" fmla="*/ 649 h 380"/>
                <a:gd name="T52" fmla="*/ 0 w 310"/>
                <a:gd name="T53" fmla="*/ 642 h 380"/>
                <a:gd name="T54" fmla="*/ 4 w 310"/>
                <a:gd name="T55" fmla="*/ 618 h 380"/>
                <a:gd name="T56" fmla="*/ 15 w 310"/>
                <a:gd name="T57" fmla="*/ 592 h 380"/>
                <a:gd name="T58" fmla="*/ 17 w 310"/>
                <a:gd name="T59" fmla="*/ 560 h 380"/>
                <a:gd name="T60" fmla="*/ 21 w 310"/>
                <a:gd name="T61" fmla="*/ 532 h 380"/>
                <a:gd name="T62" fmla="*/ 32 w 310"/>
                <a:gd name="T63" fmla="*/ 396 h 380"/>
                <a:gd name="T64" fmla="*/ 23 w 310"/>
                <a:gd name="T65" fmla="*/ 311 h 380"/>
                <a:gd name="T66" fmla="*/ 17 w 310"/>
                <a:gd name="T67" fmla="*/ 236 h 380"/>
                <a:gd name="T68" fmla="*/ 17 w 310"/>
                <a:gd name="T69" fmla="*/ 142 h 380"/>
                <a:gd name="T70" fmla="*/ 20 w 310"/>
                <a:gd name="T71" fmla="*/ 80 h 380"/>
                <a:gd name="T72" fmla="*/ 44 w 310"/>
                <a:gd name="T73" fmla="*/ 26 h 380"/>
                <a:gd name="T74" fmla="*/ 58 w 310"/>
                <a:gd name="T75" fmla="*/ 4 h 380"/>
                <a:gd name="T76" fmla="*/ 72 w 310"/>
                <a:gd name="T77" fmla="*/ 0 h 380"/>
                <a:gd name="T78" fmla="*/ 86 w 310"/>
                <a:gd name="T79" fmla="*/ 4 h 380"/>
                <a:gd name="T80" fmla="*/ 102 w 310"/>
                <a:gd name="T81" fmla="*/ 32 h 380"/>
                <a:gd name="T82" fmla="*/ 115 w 310"/>
                <a:gd name="T83" fmla="*/ 65 h 380"/>
                <a:gd name="T84" fmla="*/ 132 w 310"/>
                <a:gd name="T85" fmla="*/ 80 h 380"/>
                <a:gd name="T86" fmla="*/ 147 w 310"/>
                <a:gd name="T87" fmla="*/ 87 h 380"/>
                <a:gd name="T88" fmla="*/ 162 w 310"/>
                <a:gd name="T89" fmla="*/ 79 h 380"/>
                <a:gd name="T90" fmla="*/ 187 w 310"/>
                <a:gd name="T91" fmla="*/ 63 h 380"/>
                <a:gd name="T92" fmla="*/ 204 w 310"/>
                <a:gd name="T93" fmla="*/ 62 h 380"/>
                <a:gd name="T94" fmla="*/ 213 w 310"/>
                <a:gd name="T95" fmla="*/ 101 h 380"/>
                <a:gd name="T96" fmla="*/ 212 w 310"/>
                <a:gd name="T97" fmla="*/ 164 h 3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0"/>
                <a:gd name="T148" fmla="*/ 0 h 380"/>
                <a:gd name="T149" fmla="*/ 310 w 310"/>
                <a:gd name="T150" fmla="*/ 380 h 3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0" h="380">
                  <a:moveTo>
                    <a:pt x="303" y="91"/>
                  </a:moveTo>
                  <a:lnTo>
                    <a:pt x="303" y="115"/>
                  </a:lnTo>
                  <a:lnTo>
                    <a:pt x="309" y="142"/>
                  </a:lnTo>
                  <a:lnTo>
                    <a:pt x="309" y="164"/>
                  </a:lnTo>
                  <a:lnTo>
                    <a:pt x="295" y="179"/>
                  </a:lnTo>
                  <a:lnTo>
                    <a:pt x="282" y="189"/>
                  </a:lnTo>
                  <a:lnTo>
                    <a:pt x="278" y="204"/>
                  </a:lnTo>
                  <a:lnTo>
                    <a:pt x="276" y="218"/>
                  </a:lnTo>
                  <a:lnTo>
                    <a:pt x="269" y="221"/>
                  </a:lnTo>
                  <a:lnTo>
                    <a:pt x="231" y="230"/>
                  </a:lnTo>
                  <a:lnTo>
                    <a:pt x="167" y="263"/>
                  </a:lnTo>
                  <a:lnTo>
                    <a:pt x="151" y="266"/>
                  </a:lnTo>
                  <a:lnTo>
                    <a:pt x="122" y="268"/>
                  </a:lnTo>
                  <a:lnTo>
                    <a:pt x="89" y="274"/>
                  </a:lnTo>
                  <a:lnTo>
                    <a:pt x="63" y="281"/>
                  </a:lnTo>
                  <a:lnTo>
                    <a:pt x="54" y="296"/>
                  </a:lnTo>
                  <a:lnTo>
                    <a:pt x="52" y="316"/>
                  </a:lnTo>
                  <a:lnTo>
                    <a:pt x="54" y="335"/>
                  </a:lnTo>
                  <a:lnTo>
                    <a:pt x="51" y="347"/>
                  </a:lnTo>
                  <a:lnTo>
                    <a:pt x="49" y="355"/>
                  </a:lnTo>
                  <a:lnTo>
                    <a:pt x="54" y="364"/>
                  </a:lnTo>
                  <a:lnTo>
                    <a:pt x="56" y="373"/>
                  </a:lnTo>
                  <a:lnTo>
                    <a:pt x="54" y="379"/>
                  </a:lnTo>
                  <a:lnTo>
                    <a:pt x="32" y="379"/>
                  </a:lnTo>
                  <a:lnTo>
                    <a:pt x="7" y="368"/>
                  </a:lnTo>
                  <a:lnTo>
                    <a:pt x="1" y="362"/>
                  </a:lnTo>
                  <a:lnTo>
                    <a:pt x="0" y="356"/>
                  </a:lnTo>
                  <a:lnTo>
                    <a:pt x="4" y="345"/>
                  </a:lnTo>
                  <a:lnTo>
                    <a:pt x="15" y="330"/>
                  </a:lnTo>
                  <a:lnTo>
                    <a:pt x="26" y="312"/>
                  </a:lnTo>
                  <a:lnTo>
                    <a:pt x="33" y="296"/>
                  </a:lnTo>
                  <a:lnTo>
                    <a:pt x="44" y="220"/>
                  </a:lnTo>
                  <a:lnTo>
                    <a:pt x="35" y="172"/>
                  </a:lnTo>
                  <a:lnTo>
                    <a:pt x="21" y="131"/>
                  </a:lnTo>
                  <a:lnTo>
                    <a:pt x="20" y="79"/>
                  </a:lnTo>
                  <a:lnTo>
                    <a:pt x="32" y="45"/>
                  </a:lnTo>
                  <a:lnTo>
                    <a:pt x="62" y="14"/>
                  </a:lnTo>
                  <a:lnTo>
                    <a:pt x="82" y="4"/>
                  </a:lnTo>
                  <a:lnTo>
                    <a:pt x="102" y="0"/>
                  </a:lnTo>
                  <a:lnTo>
                    <a:pt x="123" y="4"/>
                  </a:lnTo>
                  <a:lnTo>
                    <a:pt x="144" y="19"/>
                  </a:lnTo>
                  <a:lnTo>
                    <a:pt x="164" y="36"/>
                  </a:lnTo>
                  <a:lnTo>
                    <a:pt x="187" y="45"/>
                  </a:lnTo>
                  <a:lnTo>
                    <a:pt x="209" y="48"/>
                  </a:lnTo>
                  <a:lnTo>
                    <a:pt x="231" y="44"/>
                  </a:lnTo>
                  <a:lnTo>
                    <a:pt x="267" y="35"/>
                  </a:lnTo>
                  <a:lnTo>
                    <a:pt x="289" y="34"/>
                  </a:lnTo>
                  <a:lnTo>
                    <a:pt x="304" y="56"/>
                  </a:lnTo>
                  <a:lnTo>
                    <a:pt x="303" y="91"/>
                  </a:lnTo>
                </a:path>
              </a:pathLst>
            </a:custGeom>
            <a:solidFill>
              <a:srgbClr val="AA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27" name="Freeform 444"/>
            <p:cNvSpPr>
              <a:spLocks/>
            </p:cNvSpPr>
            <p:nvPr/>
          </p:nvSpPr>
          <p:spPr bwMode="auto">
            <a:xfrm rot="-2393">
              <a:off x="3557" y="1874"/>
              <a:ext cx="307" cy="405"/>
            </a:xfrm>
            <a:custGeom>
              <a:avLst/>
              <a:gdLst>
                <a:gd name="T0" fmla="*/ 211 w 317"/>
                <a:gd name="T1" fmla="*/ 165 h 386"/>
                <a:gd name="T2" fmla="*/ 211 w 317"/>
                <a:gd name="T3" fmla="*/ 208 h 386"/>
                <a:gd name="T4" fmla="*/ 216 w 317"/>
                <a:gd name="T5" fmla="*/ 258 h 386"/>
                <a:gd name="T6" fmla="*/ 216 w 317"/>
                <a:gd name="T7" fmla="*/ 298 h 386"/>
                <a:gd name="T8" fmla="*/ 205 w 317"/>
                <a:gd name="T9" fmla="*/ 323 h 386"/>
                <a:gd name="T10" fmla="*/ 196 w 317"/>
                <a:gd name="T11" fmla="*/ 341 h 386"/>
                <a:gd name="T12" fmla="*/ 194 w 317"/>
                <a:gd name="T13" fmla="*/ 368 h 386"/>
                <a:gd name="T14" fmla="*/ 193 w 317"/>
                <a:gd name="T15" fmla="*/ 395 h 386"/>
                <a:gd name="T16" fmla="*/ 188 w 317"/>
                <a:gd name="T17" fmla="*/ 401 h 386"/>
                <a:gd name="T18" fmla="*/ 161 w 317"/>
                <a:gd name="T19" fmla="*/ 415 h 386"/>
                <a:gd name="T20" fmla="*/ 117 w 317"/>
                <a:gd name="T21" fmla="*/ 474 h 386"/>
                <a:gd name="T22" fmla="*/ 105 w 317"/>
                <a:gd name="T23" fmla="*/ 483 h 386"/>
                <a:gd name="T24" fmla="*/ 86 w 317"/>
                <a:gd name="T25" fmla="*/ 485 h 386"/>
                <a:gd name="T26" fmla="*/ 63 w 317"/>
                <a:gd name="T27" fmla="*/ 494 h 386"/>
                <a:gd name="T28" fmla="*/ 44 w 317"/>
                <a:gd name="T29" fmla="*/ 511 h 386"/>
                <a:gd name="T30" fmla="*/ 39 w 317"/>
                <a:gd name="T31" fmla="*/ 537 h 386"/>
                <a:gd name="T32" fmla="*/ 38 w 317"/>
                <a:gd name="T33" fmla="*/ 570 h 386"/>
                <a:gd name="T34" fmla="*/ 39 w 317"/>
                <a:gd name="T35" fmla="*/ 604 h 386"/>
                <a:gd name="T36" fmla="*/ 38 w 317"/>
                <a:gd name="T37" fmla="*/ 625 h 386"/>
                <a:gd name="T38" fmla="*/ 36 w 317"/>
                <a:gd name="T39" fmla="*/ 646 h 386"/>
                <a:gd name="T40" fmla="*/ 39 w 317"/>
                <a:gd name="T41" fmla="*/ 656 h 386"/>
                <a:gd name="T42" fmla="*/ 40 w 317"/>
                <a:gd name="T43" fmla="*/ 678 h 386"/>
                <a:gd name="T44" fmla="*/ 39 w 317"/>
                <a:gd name="T45" fmla="*/ 686 h 386"/>
                <a:gd name="T46" fmla="*/ 21 w 317"/>
                <a:gd name="T47" fmla="*/ 686 h 386"/>
                <a:gd name="T48" fmla="*/ 8 w 317"/>
                <a:gd name="T49" fmla="*/ 663 h 386"/>
                <a:gd name="T50" fmla="*/ 1 w 317"/>
                <a:gd name="T51" fmla="*/ 655 h 386"/>
                <a:gd name="T52" fmla="*/ 0 w 317"/>
                <a:gd name="T53" fmla="*/ 647 h 386"/>
                <a:gd name="T54" fmla="*/ 4 w 317"/>
                <a:gd name="T55" fmla="*/ 623 h 386"/>
                <a:gd name="T56" fmla="*/ 15 w 317"/>
                <a:gd name="T57" fmla="*/ 595 h 386"/>
                <a:gd name="T58" fmla="*/ 15 w 317"/>
                <a:gd name="T59" fmla="*/ 564 h 386"/>
                <a:gd name="T60" fmla="*/ 22 w 317"/>
                <a:gd name="T61" fmla="*/ 537 h 386"/>
                <a:gd name="T62" fmla="*/ 33 w 317"/>
                <a:gd name="T63" fmla="*/ 399 h 386"/>
                <a:gd name="T64" fmla="*/ 24 w 317"/>
                <a:gd name="T65" fmla="*/ 313 h 386"/>
                <a:gd name="T66" fmla="*/ 15 w 317"/>
                <a:gd name="T67" fmla="*/ 239 h 386"/>
                <a:gd name="T68" fmla="*/ 15 w 317"/>
                <a:gd name="T69" fmla="*/ 143 h 386"/>
                <a:gd name="T70" fmla="*/ 21 w 317"/>
                <a:gd name="T71" fmla="*/ 81 h 386"/>
                <a:gd name="T72" fmla="*/ 43 w 317"/>
                <a:gd name="T73" fmla="*/ 27 h 386"/>
                <a:gd name="T74" fmla="*/ 58 w 317"/>
                <a:gd name="T75" fmla="*/ 4 h 386"/>
                <a:gd name="T76" fmla="*/ 71 w 317"/>
                <a:gd name="T77" fmla="*/ 0 h 386"/>
                <a:gd name="T78" fmla="*/ 86 w 317"/>
                <a:gd name="T79" fmla="*/ 4 h 386"/>
                <a:gd name="T80" fmla="*/ 100 w 317"/>
                <a:gd name="T81" fmla="*/ 33 h 386"/>
                <a:gd name="T82" fmla="*/ 115 w 317"/>
                <a:gd name="T83" fmla="*/ 66 h 386"/>
                <a:gd name="T84" fmla="*/ 130 w 317"/>
                <a:gd name="T85" fmla="*/ 81 h 386"/>
                <a:gd name="T86" fmla="*/ 145 w 317"/>
                <a:gd name="T87" fmla="*/ 88 h 386"/>
                <a:gd name="T88" fmla="*/ 161 w 317"/>
                <a:gd name="T89" fmla="*/ 80 h 386"/>
                <a:gd name="T90" fmla="*/ 186 w 317"/>
                <a:gd name="T91" fmla="*/ 63 h 386"/>
                <a:gd name="T92" fmla="*/ 201 w 317"/>
                <a:gd name="T93" fmla="*/ 61 h 386"/>
                <a:gd name="T94" fmla="*/ 212 w 317"/>
                <a:gd name="T95" fmla="*/ 102 h 386"/>
                <a:gd name="T96" fmla="*/ 211 w 317"/>
                <a:gd name="T97" fmla="*/ 165 h 38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17"/>
                <a:gd name="T148" fmla="*/ 0 h 386"/>
                <a:gd name="T149" fmla="*/ 317 w 317"/>
                <a:gd name="T150" fmla="*/ 386 h 38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17" h="386">
                  <a:moveTo>
                    <a:pt x="310" y="92"/>
                  </a:moveTo>
                  <a:lnTo>
                    <a:pt x="310" y="117"/>
                  </a:lnTo>
                  <a:lnTo>
                    <a:pt x="316" y="145"/>
                  </a:lnTo>
                  <a:lnTo>
                    <a:pt x="316" y="167"/>
                  </a:lnTo>
                  <a:lnTo>
                    <a:pt x="302" y="182"/>
                  </a:lnTo>
                  <a:lnTo>
                    <a:pt x="288" y="192"/>
                  </a:lnTo>
                  <a:lnTo>
                    <a:pt x="284" y="207"/>
                  </a:lnTo>
                  <a:lnTo>
                    <a:pt x="283" y="221"/>
                  </a:lnTo>
                  <a:lnTo>
                    <a:pt x="275" y="225"/>
                  </a:lnTo>
                  <a:lnTo>
                    <a:pt x="236" y="233"/>
                  </a:lnTo>
                  <a:lnTo>
                    <a:pt x="171" y="267"/>
                  </a:lnTo>
                  <a:lnTo>
                    <a:pt x="155" y="270"/>
                  </a:lnTo>
                  <a:lnTo>
                    <a:pt x="126" y="272"/>
                  </a:lnTo>
                  <a:lnTo>
                    <a:pt x="91" y="278"/>
                  </a:lnTo>
                  <a:lnTo>
                    <a:pt x="65" y="286"/>
                  </a:lnTo>
                  <a:lnTo>
                    <a:pt x="55" y="301"/>
                  </a:lnTo>
                  <a:lnTo>
                    <a:pt x="54" y="321"/>
                  </a:lnTo>
                  <a:lnTo>
                    <a:pt x="55" y="340"/>
                  </a:lnTo>
                  <a:lnTo>
                    <a:pt x="53" y="352"/>
                  </a:lnTo>
                  <a:lnTo>
                    <a:pt x="50" y="361"/>
                  </a:lnTo>
                  <a:lnTo>
                    <a:pt x="55" y="369"/>
                  </a:lnTo>
                  <a:lnTo>
                    <a:pt x="57" y="379"/>
                  </a:lnTo>
                  <a:lnTo>
                    <a:pt x="55" y="385"/>
                  </a:lnTo>
                  <a:lnTo>
                    <a:pt x="33" y="385"/>
                  </a:lnTo>
                  <a:lnTo>
                    <a:pt x="8" y="374"/>
                  </a:lnTo>
                  <a:lnTo>
                    <a:pt x="1" y="368"/>
                  </a:lnTo>
                  <a:lnTo>
                    <a:pt x="0" y="362"/>
                  </a:lnTo>
                  <a:lnTo>
                    <a:pt x="4" y="350"/>
                  </a:lnTo>
                  <a:lnTo>
                    <a:pt x="16" y="335"/>
                  </a:lnTo>
                  <a:lnTo>
                    <a:pt x="27" y="317"/>
                  </a:lnTo>
                  <a:lnTo>
                    <a:pt x="34" y="301"/>
                  </a:lnTo>
                  <a:lnTo>
                    <a:pt x="45" y="224"/>
                  </a:lnTo>
                  <a:lnTo>
                    <a:pt x="36" y="175"/>
                  </a:lnTo>
                  <a:lnTo>
                    <a:pt x="21" y="134"/>
                  </a:lnTo>
                  <a:lnTo>
                    <a:pt x="21" y="80"/>
                  </a:lnTo>
                  <a:lnTo>
                    <a:pt x="33" y="46"/>
                  </a:lnTo>
                  <a:lnTo>
                    <a:pt x="63" y="15"/>
                  </a:lnTo>
                  <a:lnTo>
                    <a:pt x="84" y="4"/>
                  </a:lnTo>
                  <a:lnTo>
                    <a:pt x="104" y="0"/>
                  </a:lnTo>
                  <a:lnTo>
                    <a:pt x="126" y="4"/>
                  </a:lnTo>
                  <a:lnTo>
                    <a:pt x="146" y="20"/>
                  </a:lnTo>
                  <a:lnTo>
                    <a:pt x="169" y="37"/>
                  </a:lnTo>
                  <a:lnTo>
                    <a:pt x="191" y="46"/>
                  </a:lnTo>
                  <a:lnTo>
                    <a:pt x="214" y="49"/>
                  </a:lnTo>
                  <a:lnTo>
                    <a:pt x="236" y="45"/>
                  </a:lnTo>
                  <a:lnTo>
                    <a:pt x="273" y="35"/>
                  </a:lnTo>
                  <a:lnTo>
                    <a:pt x="295" y="34"/>
                  </a:lnTo>
                  <a:lnTo>
                    <a:pt x="311" y="57"/>
                  </a:lnTo>
                  <a:lnTo>
                    <a:pt x="310" y="9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28" name="Freeform 445"/>
            <p:cNvSpPr>
              <a:spLocks/>
            </p:cNvSpPr>
            <p:nvPr/>
          </p:nvSpPr>
          <p:spPr bwMode="auto">
            <a:xfrm rot="-2393">
              <a:off x="3637" y="1939"/>
              <a:ext cx="155" cy="153"/>
            </a:xfrm>
            <a:custGeom>
              <a:avLst/>
              <a:gdLst>
                <a:gd name="T0" fmla="*/ 7 w 159"/>
                <a:gd name="T1" fmla="*/ 121 h 146"/>
                <a:gd name="T2" fmla="*/ 0 w 159"/>
                <a:gd name="T3" fmla="*/ 162 h 146"/>
                <a:gd name="T4" fmla="*/ 1 w 159"/>
                <a:gd name="T5" fmla="*/ 199 h 146"/>
                <a:gd name="T6" fmla="*/ 10 w 159"/>
                <a:gd name="T7" fmla="*/ 223 h 146"/>
                <a:gd name="T8" fmla="*/ 19 w 159"/>
                <a:gd name="T9" fmla="*/ 244 h 146"/>
                <a:gd name="T10" fmla="*/ 51 w 159"/>
                <a:gd name="T11" fmla="*/ 255 h 146"/>
                <a:gd name="T12" fmla="*/ 85 w 159"/>
                <a:gd name="T13" fmla="*/ 241 h 146"/>
                <a:gd name="T14" fmla="*/ 99 w 159"/>
                <a:gd name="T15" fmla="*/ 213 h 146"/>
                <a:gd name="T16" fmla="*/ 109 w 159"/>
                <a:gd name="T17" fmla="*/ 177 h 146"/>
                <a:gd name="T18" fmla="*/ 115 w 159"/>
                <a:gd name="T19" fmla="*/ 133 h 146"/>
                <a:gd name="T20" fmla="*/ 117 w 159"/>
                <a:gd name="T21" fmla="*/ 87 h 146"/>
                <a:gd name="T22" fmla="*/ 115 w 159"/>
                <a:gd name="T23" fmla="*/ 46 h 146"/>
                <a:gd name="T24" fmla="*/ 109 w 159"/>
                <a:gd name="T25" fmla="*/ 8 h 146"/>
                <a:gd name="T26" fmla="*/ 99 w 159"/>
                <a:gd name="T27" fmla="*/ 0 h 146"/>
                <a:gd name="T28" fmla="*/ 85 w 159"/>
                <a:gd name="T29" fmla="*/ 4 h 146"/>
                <a:gd name="T30" fmla="*/ 73 w 159"/>
                <a:gd name="T31" fmla="*/ 27 h 146"/>
                <a:gd name="T32" fmla="*/ 58 w 159"/>
                <a:gd name="T33" fmla="*/ 52 h 146"/>
                <a:gd name="T34" fmla="*/ 54 w 159"/>
                <a:gd name="T35" fmla="*/ 87 h 146"/>
                <a:gd name="T36" fmla="*/ 58 w 159"/>
                <a:gd name="T37" fmla="*/ 133 h 146"/>
                <a:gd name="T38" fmla="*/ 65 w 159"/>
                <a:gd name="T39" fmla="*/ 158 h 146"/>
                <a:gd name="T40" fmla="*/ 71 w 159"/>
                <a:gd name="T41" fmla="*/ 185 h 146"/>
                <a:gd name="T42" fmla="*/ 67 w 159"/>
                <a:gd name="T43" fmla="*/ 210 h 146"/>
                <a:gd name="T44" fmla="*/ 54 w 159"/>
                <a:gd name="T45" fmla="*/ 221 h 146"/>
                <a:gd name="T46" fmla="*/ 47 w 159"/>
                <a:gd name="T47" fmla="*/ 219 h 146"/>
                <a:gd name="T48" fmla="*/ 39 w 159"/>
                <a:gd name="T49" fmla="*/ 194 h 146"/>
                <a:gd name="T50" fmla="*/ 35 w 159"/>
                <a:gd name="T51" fmla="*/ 161 h 146"/>
                <a:gd name="T52" fmla="*/ 34 w 159"/>
                <a:gd name="T53" fmla="*/ 129 h 146"/>
                <a:gd name="T54" fmla="*/ 33 w 159"/>
                <a:gd name="T55" fmla="*/ 102 h 146"/>
                <a:gd name="T56" fmla="*/ 28 w 159"/>
                <a:gd name="T57" fmla="*/ 87 h 146"/>
                <a:gd name="T58" fmla="*/ 19 w 159"/>
                <a:gd name="T59" fmla="*/ 91 h 146"/>
                <a:gd name="T60" fmla="*/ 6 w 159"/>
                <a:gd name="T61" fmla="*/ 123 h 146"/>
                <a:gd name="T62" fmla="*/ 7 w 159"/>
                <a:gd name="T63" fmla="*/ 121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9"/>
                <a:gd name="T97" fmla="*/ 0 h 146"/>
                <a:gd name="T98" fmla="*/ 159 w 159"/>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9" h="146">
                  <a:moveTo>
                    <a:pt x="7" y="69"/>
                  </a:moveTo>
                  <a:lnTo>
                    <a:pt x="0" y="93"/>
                  </a:lnTo>
                  <a:lnTo>
                    <a:pt x="1" y="113"/>
                  </a:lnTo>
                  <a:lnTo>
                    <a:pt x="10" y="128"/>
                  </a:lnTo>
                  <a:lnTo>
                    <a:pt x="26" y="139"/>
                  </a:lnTo>
                  <a:lnTo>
                    <a:pt x="68" y="145"/>
                  </a:lnTo>
                  <a:lnTo>
                    <a:pt x="114" y="136"/>
                  </a:lnTo>
                  <a:lnTo>
                    <a:pt x="135" y="122"/>
                  </a:lnTo>
                  <a:lnTo>
                    <a:pt x="148" y="101"/>
                  </a:lnTo>
                  <a:lnTo>
                    <a:pt x="156" y="75"/>
                  </a:lnTo>
                  <a:lnTo>
                    <a:pt x="158" y="50"/>
                  </a:lnTo>
                  <a:lnTo>
                    <a:pt x="155" y="27"/>
                  </a:lnTo>
                  <a:lnTo>
                    <a:pt x="148" y="8"/>
                  </a:lnTo>
                  <a:lnTo>
                    <a:pt x="135" y="0"/>
                  </a:lnTo>
                  <a:lnTo>
                    <a:pt x="115" y="4"/>
                  </a:lnTo>
                  <a:lnTo>
                    <a:pt x="97" y="15"/>
                  </a:lnTo>
                  <a:lnTo>
                    <a:pt x="82" y="30"/>
                  </a:lnTo>
                  <a:lnTo>
                    <a:pt x="74" y="50"/>
                  </a:lnTo>
                  <a:lnTo>
                    <a:pt x="81" y="75"/>
                  </a:lnTo>
                  <a:lnTo>
                    <a:pt x="89" y="90"/>
                  </a:lnTo>
                  <a:lnTo>
                    <a:pt x="95" y="106"/>
                  </a:lnTo>
                  <a:lnTo>
                    <a:pt x="91" y="119"/>
                  </a:lnTo>
                  <a:lnTo>
                    <a:pt x="73" y="126"/>
                  </a:lnTo>
                  <a:lnTo>
                    <a:pt x="59" y="124"/>
                  </a:lnTo>
                  <a:lnTo>
                    <a:pt x="51" y="111"/>
                  </a:lnTo>
                  <a:lnTo>
                    <a:pt x="47" y="92"/>
                  </a:lnTo>
                  <a:lnTo>
                    <a:pt x="46" y="73"/>
                  </a:lnTo>
                  <a:lnTo>
                    <a:pt x="45" y="58"/>
                  </a:lnTo>
                  <a:lnTo>
                    <a:pt x="40" y="50"/>
                  </a:lnTo>
                  <a:lnTo>
                    <a:pt x="27" y="52"/>
                  </a:lnTo>
                  <a:lnTo>
                    <a:pt x="6" y="70"/>
                  </a:lnTo>
                  <a:lnTo>
                    <a:pt x="7" y="69"/>
                  </a:lnTo>
                </a:path>
              </a:pathLst>
            </a:custGeom>
            <a:solidFill>
              <a:srgbClr val="88888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29" name="Freeform 446"/>
            <p:cNvSpPr>
              <a:spLocks/>
            </p:cNvSpPr>
            <p:nvPr/>
          </p:nvSpPr>
          <p:spPr bwMode="auto">
            <a:xfrm rot="-2393">
              <a:off x="3637" y="1939"/>
              <a:ext cx="162" cy="160"/>
            </a:xfrm>
            <a:custGeom>
              <a:avLst/>
              <a:gdLst>
                <a:gd name="T0" fmla="*/ 7 w 167"/>
                <a:gd name="T1" fmla="*/ 132 h 152"/>
                <a:gd name="T2" fmla="*/ 0 w 167"/>
                <a:gd name="T3" fmla="*/ 181 h 152"/>
                <a:gd name="T4" fmla="*/ 1 w 167"/>
                <a:gd name="T5" fmla="*/ 216 h 152"/>
                <a:gd name="T6" fmla="*/ 11 w 167"/>
                <a:gd name="T7" fmla="*/ 248 h 152"/>
                <a:gd name="T8" fmla="*/ 16 w 167"/>
                <a:gd name="T9" fmla="*/ 267 h 152"/>
                <a:gd name="T10" fmla="*/ 49 w 167"/>
                <a:gd name="T11" fmla="*/ 279 h 152"/>
                <a:gd name="T12" fmla="*/ 83 w 167"/>
                <a:gd name="T13" fmla="*/ 261 h 152"/>
                <a:gd name="T14" fmla="*/ 99 w 167"/>
                <a:gd name="T15" fmla="*/ 236 h 152"/>
                <a:gd name="T16" fmla="*/ 108 w 167"/>
                <a:gd name="T17" fmla="*/ 195 h 152"/>
                <a:gd name="T18" fmla="*/ 113 w 167"/>
                <a:gd name="T19" fmla="*/ 146 h 152"/>
                <a:gd name="T20" fmla="*/ 114 w 167"/>
                <a:gd name="T21" fmla="*/ 94 h 152"/>
                <a:gd name="T22" fmla="*/ 112 w 167"/>
                <a:gd name="T23" fmla="*/ 52 h 152"/>
                <a:gd name="T24" fmla="*/ 108 w 167"/>
                <a:gd name="T25" fmla="*/ 9 h 152"/>
                <a:gd name="T26" fmla="*/ 99 w 167"/>
                <a:gd name="T27" fmla="*/ 0 h 152"/>
                <a:gd name="T28" fmla="*/ 83 w 167"/>
                <a:gd name="T29" fmla="*/ 4 h 152"/>
                <a:gd name="T30" fmla="*/ 71 w 167"/>
                <a:gd name="T31" fmla="*/ 28 h 152"/>
                <a:gd name="T32" fmla="*/ 61 w 167"/>
                <a:gd name="T33" fmla="*/ 58 h 152"/>
                <a:gd name="T34" fmla="*/ 54 w 167"/>
                <a:gd name="T35" fmla="*/ 94 h 152"/>
                <a:gd name="T36" fmla="*/ 60 w 167"/>
                <a:gd name="T37" fmla="*/ 146 h 152"/>
                <a:gd name="T38" fmla="*/ 65 w 167"/>
                <a:gd name="T39" fmla="*/ 172 h 152"/>
                <a:gd name="T40" fmla="*/ 69 w 167"/>
                <a:gd name="T41" fmla="*/ 203 h 152"/>
                <a:gd name="T42" fmla="*/ 67 w 167"/>
                <a:gd name="T43" fmla="*/ 227 h 152"/>
                <a:gd name="T44" fmla="*/ 52 w 167"/>
                <a:gd name="T45" fmla="*/ 244 h 152"/>
                <a:gd name="T46" fmla="*/ 44 w 167"/>
                <a:gd name="T47" fmla="*/ 239 h 152"/>
                <a:gd name="T48" fmla="*/ 39 w 167"/>
                <a:gd name="T49" fmla="*/ 214 h 152"/>
                <a:gd name="T50" fmla="*/ 38 w 167"/>
                <a:gd name="T51" fmla="*/ 180 h 152"/>
                <a:gd name="T52" fmla="*/ 37 w 167"/>
                <a:gd name="T53" fmla="*/ 140 h 152"/>
                <a:gd name="T54" fmla="*/ 35 w 167"/>
                <a:gd name="T55" fmla="*/ 109 h 152"/>
                <a:gd name="T56" fmla="*/ 30 w 167"/>
                <a:gd name="T57" fmla="*/ 94 h 152"/>
                <a:gd name="T58" fmla="*/ 16 w 167"/>
                <a:gd name="T59" fmla="*/ 98 h 152"/>
                <a:gd name="T60" fmla="*/ 6 w 167"/>
                <a:gd name="T61" fmla="*/ 134 h 15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7"/>
                <a:gd name="T94" fmla="*/ 0 h 152"/>
                <a:gd name="T95" fmla="*/ 167 w 167"/>
                <a:gd name="T96" fmla="*/ 152 h 15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7" h="152">
                  <a:moveTo>
                    <a:pt x="7" y="71"/>
                  </a:moveTo>
                  <a:lnTo>
                    <a:pt x="0" y="98"/>
                  </a:lnTo>
                  <a:lnTo>
                    <a:pt x="1" y="117"/>
                  </a:lnTo>
                  <a:lnTo>
                    <a:pt x="11" y="134"/>
                  </a:lnTo>
                  <a:lnTo>
                    <a:pt x="27" y="145"/>
                  </a:lnTo>
                  <a:lnTo>
                    <a:pt x="72" y="151"/>
                  </a:lnTo>
                  <a:lnTo>
                    <a:pt x="120" y="141"/>
                  </a:lnTo>
                  <a:lnTo>
                    <a:pt x="142" y="127"/>
                  </a:lnTo>
                  <a:lnTo>
                    <a:pt x="155" y="105"/>
                  </a:lnTo>
                  <a:lnTo>
                    <a:pt x="164" y="79"/>
                  </a:lnTo>
                  <a:lnTo>
                    <a:pt x="166" y="51"/>
                  </a:lnTo>
                  <a:lnTo>
                    <a:pt x="162" y="28"/>
                  </a:lnTo>
                  <a:lnTo>
                    <a:pt x="155" y="9"/>
                  </a:lnTo>
                  <a:lnTo>
                    <a:pt x="142" y="0"/>
                  </a:lnTo>
                  <a:lnTo>
                    <a:pt x="121" y="4"/>
                  </a:lnTo>
                  <a:lnTo>
                    <a:pt x="102" y="16"/>
                  </a:lnTo>
                  <a:lnTo>
                    <a:pt x="86" y="31"/>
                  </a:lnTo>
                  <a:lnTo>
                    <a:pt x="78" y="51"/>
                  </a:lnTo>
                  <a:lnTo>
                    <a:pt x="85" y="79"/>
                  </a:lnTo>
                  <a:lnTo>
                    <a:pt x="93" y="93"/>
                  </a:lnTo>
                  <a:lnTo>
                    <a:pt x="99" y="110"/>
                  </a:lnTo>
                  <a:lnTo>
                    <a:pt x="96" y="123"/>
                  </a:lnTo>
                  <a:lnTo>
                    <a:pt x="76" y="132"/>
                  </a:lnTo>
                  <a:lnTo>
                    <a:pt x="62" y="129"/>
                  </a:lnTo>
                  <a:lnTo>
                    <a:pt x="53" y="116"/>
                  </a:lnTo>
                  <a:lnTo>
                    <a:pt x="50" y="97"/>
                  </a:lnTo>
                  <a:lnTo>
                    <a:pt x="49" y="76"/>
                  </a:lnTo>
                  <a:lnTo>
                    <a:pt x="47" y="60"/>
                  </a:lnTo>
                  <a:lnTo>
                    <a:pt x="42" y="51"/>
                  </a:lnTo>
                  <a:lnTo>
                    <a:pt x="28" y="53"/>
                  </a:lnTo>
                  <a:lnTo>
                    <a:pt x="6" y="7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30" name="Freeform 447"/>
            <p:cNvSpPr>
              <a:spLocks/>
            </p:cNvSpPr>
            <p:nvPr/>
          </p:nvSpPr>
          <p:spPr bwMode="auto">
            <a:xfrm rot="-2393">
              <a:off x="3733" y="2110"/>
              <a:ext cx="20" cy="17"/>
            </a:xfrm>
            <a:custGeom>
              <a:avLst/>
              <a:gdLst>
                <a:gd name="T0" fmla="*/ 19 w 20"/>
                <a:gd name="T1" fmla="*/ 2 h 16"/>
                <a:gd name="T2" fmla="*/ 19 w 20"/>
                <a:gd name="T3" fmla="*/ 6 h 16"/>
                <a:gd name="T4" fmla="*/ 13 w 20"/>
                <a:gd name="T5" fmla="*/ 23 h 16"/>
                <a:gd name="T6" fmla="*/ 5 w 20"/>
                <a:gd name="T7" fmla="*/ 30 h 16"/>
                <a:gd name="T8" fmla="*/ 0 w 20"/>
                <a:gd name="T9" fmla="*/ 24 h 16"/>
                <a:gd name="T10" fmla="*/ 1 w 20"/>
                <a:gd name="T11" fmla="*/ 20 h 16"/>
                <a:gd name="T12" fmla="*/ 6 w 20"/>
                <a:gd name="T13" fmla="*/ 2 h 16"/>
                <a:gd name="T14" fmla="*/ 15 w 20"/>
                <a:gd name="T15" fmla="*/ 0 h 16"/>
                <a:gd name="T16" fmla="*/ 19 w 20"/>
                <a:gd name="T17" fmla="*/ 2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16"/>
                <a:gd name="T29" fmla="*/ 20 w 20"/>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16">
                  <a:moveTo>
                    <a:pt x="19" y="2"/>
                  </a:moveTo>
                  <a:lnTo>
                    <a:pt x="19" y="6"/>
                  </a:lnTo>
                  <a:lnTo>
                    <a:pt x="13" y="11"/>
                  </a:lnTo>
                  <a:lnTo>
                    <a:pt x="5" y="15"/>
                  </a:lnTo>
                  <a:lnTo>
                    <a:pt x="0" y="12"/>
                  </a:lnTo>
                  <a:lnTo>
                    <a:pt x="1" y="8"/>
                  </a:lnTo>
                  <a:lnTo>
                    <a:pt x="6" y="2"/>
                  </a:lnTo>
                  <a:lnTo>
                    <a:pt x="15" y="0"/>
                  </a:lnTo>
                  <a:lnTo>
                    <a:pt x="19" y="2"/>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31" name="Freeform 448"/>
            <p:cNvSpPr>
              <a:spLocks/>
            </p:cNvSpPr>
            <p:nvPr/>
          </p:nvSpPr>
          <p:spPr bwMode="auto">
            <a:xfrm rot="-2393">
              <a:off x="3733" y="2110"/>
              <a:ext cx="28" cy="22"/>
            </a:xfrm>
            <a:custGeom>
              <a:avLst/>
              <a:gdLst>
                <a:gd name="T0" fmla="*/ 27 w 28"/>
                <a:gd name="T1" fmla="*/ 1 h 21"/>
                <a:gd name="T2" fmla="*/ 27 w 28"/>
                <a:gd name="T3" fmla="*/ 9 h 21"/>
                <a:gd name="T4" fmla="*/ 18 w 28"/>
                <a:gd name="T5" fmla="*/ 27 h 21"/>
                <a:gd name="T6" fmla="*/ 7 w 28"/>
                <a:gd name="T7" fmla="*/ 32 h 21"/>
                <a:gd name="T8" fmla="*/ 0 w 28"/>
                <a:gd name="T9" fmla="*/ 30 h 21"/>
                <a:gd name="T10" fmla="*/ 1 w 28"/>
                <a:gd name="T11" fmla="*/ 10 h 21"/>
                <a:gd name="T12" fmla="*/ 9 w 28"/>
                <a:gd name="T13" fmla="*/ 3 h 21"/>
                <a:gd name="T14" fmla="*/ 21 w 28"/>
                <a:gd name="T15" fmla="*/ 0 h 21"/>
                <a:gd name="T16" fmla="*/ 27 w 28"/>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1"/>
                <a:gd name="T29" fmla="*/ 28 w 28"/>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1">
                  <a:moveTo>
                    <a:pt x="27" y="1"/>
                  </a:moveTo>
                  <a:lnTo>
                    <a:pt x="27" y="9"/>
                  </a:lnTo>
                  <a:lnTo>
                    <a:pt x="18" y="15"/>
                  </a:lnTo>
                  <a:lnTo>
                    <a:pt x="7" y="20"/>
                  </a:lnTo>
                  <a:lnTo>
                    <a:pt x="0" y="18"/>
                  </a:lnTo>
                  <a:lnTo>
                    <a:pt x="1" y="10"/>
                  </a:lnTo>
                  <a:lnTo>
                    <a:pt x="9" y="3"/>
                  </a:lnTo>
                  <a:lnTo>
                    <a:pt x="21" y="0"/>
                  </a:lnTo>
                  <a:lnTo>
                    <a:pt x="27" y="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32" name="Line 449"/>
            <p:cNvSpPr>
              <a:spLocks noChangeShapeType="1"/>
            </p:cNvSpPr>
            <p:nvPr/>
          </p:nvSpPr>
          <p:spPr bwMode="auto">
            <a:xfrm rot="-2393">
              <a:off x="3611" y="2005"/>
              <a:ext cx="1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133" name="Line 450"/>
            <p:cNvSpPr>
              <a:spLocks noChangeShapeType="1"/>
            </p:cNvSpPr>
            <p:nvPr/>
          </p:nvSpPr>
          <p:spPr bwMode="auto">
            <a:xfrm rot="-2393">
              <a:off x="3607" y="2010"/>
              <a:ext cx="13"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134" name="Freeform 451"/>
            <p:cNvSpPr>
              <a:spLocks/>
            </p:cNvSpPr>
            <p:nvPr/>
          </p:nvSpPr>
          <p:spPr bwMode="auto">
            <a:xfrm rot="-2393">
              <a:off x="3608" y="2018"/>
              <a:ext cx="16" cy="16"/>
            </a:xfrm>
            <a:custGeom>
              <a:avLst/>
              <a:gdLst>
                <a:gd name="T0" fmla="*/ 2 w 16"/>
                <a:gd name="T1" fmla="*/ 0 h 15"/>
                <a:gd name="T2" fmla="*/ 2 w 16"/>
                <a:gd name="T3" fmla="*/ 5 h 15"/>
                <a:gd name="T4" fmla="*/ 0 w 16"/>
                <a:gd name="T5" fmla="*/ 23 h 15"/>
                <a:gd name="T6" fmla="*/ 6 w 16"/>
                <a:gd name="T7" fmla="*/ 29 h 15"/>
                <a:gd name="T8" fmla="*/ 14 w 16"/>
                <a:gd name="T9" fmla="*/ 23 h 15"/>
                <a:gd name="T10" fmla="*/ 15 w 16"/>
                <a:gd name="T11" fmla="*/ 6 h 15"/>
                <a:gd name="T12" fmla="*/ 10 w 16"/>
                <a:gd name="T13" fmla="*/ 3 h 15"/>
                <a:gd name="T14" fmla="*/ 6 w 16"/>
                <a:gd name="T15" fmla="*/ 0 h 15"/>
                <a:gd name="T16" fmla="*/ 2 w 1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5"/>
                <a:gd name="T29" fmla="*/ 16 w 16"/>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5">
                  <a:moveTo>
                    <a:pt x="2" y="0"/>
                  </a:moveTo>
                  <a:lnTo>
                    <a:pt x="2" y="5"/>
                  </a:lnTo>
                  <a:lnTo>
                    <a:pt x="0" y="11"/>
                  </a:lnTo>
                  <a:lnTo>
                    <a:pt x="6" y="14"/>
                  </a:lnTo>
                  <a:lnTo>
                    <a:pt x="14" y="11"/>
                  </a:lnTo>
                  <a:lnTo>
                    <a:pt x="15" y="6"/>
                  </a:lnTo>
                  <a:lnTo>
                    <a:pt x="10" y="3"/>
                  </a:lnTo>
                  <a:lnTo>
                    <a:pt x="6" y="0"/>
                  </a:lnTo>
                  <a:lnTo>
                    <a:pt x="2"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35" name="Freeform 452"/>
            <p:cNvSpPr>
              <a:spLocks/>
            </p:cNvSpPr>
            <p:nvPr/>
          </p:nvSpPr>
          <p:spPr bwMode="auto">
            <a:xfrm rot="-2393">
              <a:off x="3608" y="2018"/>
              <a:ext cx="21" cy="21"/>
            </a:xfrm>
            <a:custGeom>
              <a:avLst/>
              <a:gdLst>
                <a:gd name="T0" fmla="*/ 2 w 21"/>
                <a:gd name="T1" fmla="*/ 0 h 20"/>
                <a:gd name="T2" fmla="*/ 1 w 21"/>
                <a:gd name="T3" fmla="*/ 8 h 20"/>
                <a:gd name="T4" fmla="*/ 0 w 21"/>
                <a:gd name="T5" fmla="*/ 27 h 20"/>
                <a:gd name="T6" fmla="*/ 7 w 21"/>
                <a:gd name="T7" fmla="*/ 32 h 20"/>
                <a:gd name="T8" fmla="*/ 19 w 21"/>
                <a:gd name="T9" fmla="*/ 26 h 20"/>
                <a:gd name="T10" fmla="*/ 20 w 21"/>
                <a:gd name="T11" fmla="*/ 9 h 20"/>
                <a:gd name="T12" fmla="*/ 14 w 21"/>
                <a:gd name="T13" fmla="*/ 4 h 20"/>
                <a:gd name="T14" fmla="*/ 6 w 21"/>
                <a:gd name="T15" fmla="*/ 0 h 20"/>
                <a:gd name="T16" fmla="*/ 2 w 21"/>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0"/>
                <a:gd name="T29" fmla="*/ 21 w 21"/>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0">
                  <a:moveTo>
                    <a:pt x="2" y="0"/>
                  </a:moveTo>
                  <a:lnTo>
                    <a:pt x="1" y="8"/>
                  </a:lnTo>
                  <a:lnTo>
                    <a:pt x="0" y="15"/>
                  </a:lnTo>
                  <a:lnTo>
                    <a:pt x="7" y="19"/>
                  </a:lnTo>
                  <a:lnTo>
                    <a:pt x="19" y="14"/>
                  </a:lnTo>
                  <a:lnTo>
                    <a:pt x="20" y="9"/>
                  </a:lnTo>
                  <a:lnTo>
                    <a:pt x="14" y="4"/>
                  </a:lnTo>
                  <a:lnTo>
                    <a:pt x="6" y="0"/>
                  </a:lnTo>
                  <a:lnTo>
                    <a:pt x="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36" name="Freeform 453"/>
            <p:cNvSpPr>
              <a:spLocks/>
            </p:cNvSpPr>
            <p:nvPr/>
          </p:nvSpPr>
          <p:spPr bwMode="auto">
            <a:xfrm rot="-2393">
              <a:off x="3698" y="2130"/>
              <a:ext cx="1" cy="17"/>
            </a:xfrm>
            <a:custGeom>
              <a:avLst/>
              <a:gdLst>
                <a:gd name="T0" fmla="*/ 0 w 1"/>
                <a:gd name="T1" fmla="*/ 0 h 16"/>
                <a:gd name="T2" fmla="*/ 0 w 1"/>
                <a:gd name="T3" fmla="*/ 30 h 16"/>
                <a:gd name="T4" fmla="*/ 0 w 1"/>
                <a:gd name="T5" fmla="*/ 0 h 16"/>
                <a:gd name="T6" fmla="*/ 0 60000 65536"/>
                <a:gd name="T7" fmla="*/ 0 60000 65536"/>
                <a:gd name="T8" fmla="*/ 0 60000 65536"/>
                <a:gd name="T9" fmla="*/ 0 w 1"/>
                <a:gd name="T10" fmla="*/ 0 h 16"/>
                <a:gd name="T11" fmla="*/ 1 w 1"/>
                <a:gd name="T12" fmla="*/ 16 h 16"/>
              </a:gdLst>
              <a:ahLst/>
              <a:cxnLst>
                <a:cxn ang="T6">
                  <a:pos x="T0" y="T1"/>
                </a:cxn>
                <a:cxn ang="T7">
                  <a:pos x="T2" y="T3"/>
                </a:cxn>
                <a:cxn ang="T8">
                  <a:pos x="T4" y="T5"/>
                </a:cxn>
              </a:cxnLst>
              <a:rect l="T9" t="T10" r="T11" b="T12"/>
              <a:pathLst>
                <a:path w="1" h="16">
                  <a:moveTo>
                    <a:pt x="0" y="0"/>
                  </a:moveTo>
                  <a:lnTo>
                    <a:pt x="0" y="15"/>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37" name="Freeform 454"/>
            <p:cNvSpPr>
              <a:spLocks/>
            </p:cNvSpPr>
            <p:nvPr/>
          </p:nvSpPr>
          <p:spPr bwMode="auto">
            <a:xfrm rot="-2393">
              <a:off x="3698" y="2130"/>
              <a:ext cx="15" cy="17"/>
            </a:xfrm>
            <a:custGeom>
              <a:avLst/>
              <a:gdLst>
                <a:gd name="T0" fmla="*/ 8 w 16"/>
                <a:gd name="T1" fmla="*/ 4 h 16"/>
                <a:gd name="T2" fmla="*/ 8 w 16"/>
                <a:gd name="T3" fmla="*/ 23 h 16"/>
                <a:gd name="T4" fmla="*/ 8 w 16"/>
                <a:gd name="T5" fmla="*/ 30 h 16"/>
                <a:gd name="T6" fmla="*/ 8 w 16"/>
                <a:gd name="T7" fmla="*/ 30 h 16"/>
                <a:gd name="T8" fmla="*/ 2 w 16"/>
                <a:gd name="T9" fmla="*/ 21 h 16"/>
                <a:gd name="T10" fmla="*/ 0 w 16"/>
                <a:gd name="T11" fmla="*/ 4 h 16"/>
                <a:gd name="T12" fmla="*/ 2 w 16"/>
                <a:gd name="T13" fmla="*/ 0 h 16"/>
                <a:gd name="T14" fmla="*/ 8 w 16"/>
                <a:gd name="T15" fmla="*/ 0 h 16"/>
                <a:gd name="T16" fmla="*/ 8 w 16"/>
                <a:gd name="T17" fmla="*/ 4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12" y="4"/>
                  </a:moveTo>
                  <a:lnTo>
                    <a:pt x="15" y="11"/>
                  </a:lnTo>
                  <a:lnTo>
                    <a:pt x="12" y="15"/>
                  </a:lnTo>
                  <a:lnTo>
                    <a:pt x="10" y="15"/>
                  </a:lnTo>
                  <a:lnTo>
                    <a:pt x="2" y="9"/>
                  </a:lnTo>
                  <a:lnTo>
                    <a:pt x="0" y="4"/>
                  </a:lnTo>
                  <a:lnTo>
                    <a:pt x="2" y="0"/>
                  </a:lnTo>
                  <a:lnTo>
                    <a:pt x="8" y="0"/>
                  </a:lnTo>
                  <a:lnTo>
                    <a:pt x="12" y="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38" name="Freeform 455"/>
            <p:cNvSpPr>
              <a:spLocks/>
            </p:cNvSpPr>
            <p:nvPr/>
          </p:nvSpPr>
          <p:spPr bwMode="auto">
            <a:xfrm rot="-2393">
              <a:off x="3812" y="2035"/>
              <a:ext cx="15" cy="16"/>
            </a:xfrm>
            <a:custGeom>
              <a:avLst/>
              <a:gdLst>
                <a:gd name="T0" fmla="*/ 0 w 16"/>
                <a:gd name="T1" fmla="*/ 0 h 16"/>
                <a:gd name="T2" fmla="*/ 0 w 16"/>
                <a:gd name="T3" fmla="*/ 15 h 16"/>
                <a:gd name="T4" fmla="*/ 8 w 16"/>
                <a:gd name="T5" fmla="*/ 15 h 16"/>
                <a:gd name="T6" fmla="*/ 8 w 16"/>
                <a:gd name="T7" fmla="*/ 0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0" y="15"/>
                  </a:lnTo>
                  <a:lnTo>
                    <a:pt x="15" y="15"/>
                  </a:lnTo>
                  <a:lnTo>
                    <a:pt x="15"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39" name="Freeform 456"/>
            <p:cNvSpPr>
              <a:spLocks/>
            </p:cNvSpPr>
            <p:nvPr/>
          </p:nvSpPr>
          <p:spPr bwMode="auto">
            <a:xfrm rot="-2393">
              <a:off x="3813" y="2035"/>
              <a:ext cx="15" cy="16"/>
            </a:xfrm>
            <a:custGeom>
              <a:avLst/>
              <a:gdLst>
                <a:gd name="T0" fmla="*/ 8 w 16"/>
                <a:gd name="T1" fmla="*/ 6 h 16"/>
                <a:gd name="T2" fmla="*/ 8 w 16"/>
                <a:gd name="T3" fmla="*/ 11 h 16"/>
                <a:gd name="T4" fmla="*/ 8 w 16"/>
                <a:gd name="T5" fmla="*/ 15 h 16"/>
                <a:gd name="T6" fmla="*/ 8 w 16"/>
                <a:gd name="T7" fmla="*/ 15 h 16"/>
                <a:gd name="T8" fmla="*/ 2 w 16"/>
                <a:gd name="T9" fmla="*/ 11 h 16"/>
                <a:gd name="T10" fmla="*/ 0 w 16"/>
                <a:gd name="T11" fmla="*/ 4 h 16"/>
                <a:gd name="T12" fmla="*/ 0 w 16"/>
                <a:gd name="T13" fmla="*/ 0 h 16"/>
                <a:gd name="T14" fmla="*/ 5 w 16"/>
                <a:gd name="T15" fmla="*/ 0 h 16"/>
                <a:gd name="T16" fmla="*/ 8 w 16"/>
                <a:gd name="T17" fmla="*/ 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12" y="6"/>
                  </a:moveTo>
                  <a:lnTo>
                    <a:pt x="15" y="11"/>
                  </a:lnTo>
                  <a:lnTo>
                    <a:pt x="15" y="15"/>
                  </a:lnTo>
                  <a:lnTo>
                    <a:pt x="9" y="15"/>
                  </a:lnTo>
                  <a:lnTo>
                    <a:pt x="2" y="11"/>
                  </a:lnTo>
                  <a:lnTo>
                    <a:pt x="0" y="4"/>
                  </a:lnTo>
                  <a:lnTo>
                    <a:pt x="0" y="0"/>
                  </a:lnTo>
                  <a:lnTo>
                    <a:pt x="5" y="0"/>
                  </a:lnTo>
                  <a:lnTo>
                    <a:pt x="12" y="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40" name="Freeform 457"/>
            <p:cNvSpPr>
              <a:spLocks/>
            </p:cNvSpPr>
            <p:nvPr/>
          </p:nvSpPr>
          <p:spPr bwMode="auto">
            <a:xfrm rot="-2393">
              <a:off x="3705" y="1950"/>
              <a:ext cx="16" cy="16"/>
            </a:xfrm>
            <a:custGeom>
              <a:avLst/>
              <a:gdLst>
                <a:gd name="T0" fmla="*/ 0 w 16"/>
                <a:gd name="T1" fmla="*/ 0 h 16"/>
                <a:gd name="T2" fmla="*/ 0 w 16"/>
                <a:gd name="T3" fmla="*/ 15 h 16"/>
                <a:gd name="T4" fmla="*/ 15 w 16"/>
                <a:gd name="T5" fmla="*/ 15 h 16"/>
                <a:gd name="T6" fmla="*/ 15 w 16"/>
                <a:gd name="T7" fmla="*/ 0 h 16"/>
                <a:gd name="T8" fmla="*/ 0 w 16"/>
                <a:gd name="T9" fmla="*/ 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0"/>
                  </a:moveTo>
                  <a:lnTo>
                    <a:pt x="0" y="15"/>
                  </a:lnTo>
                  <a:lnTo>
                    <a:pt x="15" y="15"/>
                  </a:lnTo>
                  <a:lnTo>
                    <a:pt x="15" y="0"/>
                  </a:lnTo>
                  <a:lnTo>
                    <a:pt x="0"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41" name="Freeform 458"/>
            <p:cNvSpPr>
              <a:spLocks/>
            </p:cNvSpPr>
            <p:nvPr/>
          </p:nvSpPr>
          <p:spPr bwMode="auto">
            <a:xfrm rot="-2393">
              <a:off x="3706" y="1950"/>
              <a:ext cx="16" cy="16"/>
            </a:xfrm>
            <a:custGeom>
              <a:avLst/>
              <a:gdLst>
                <a:gd name="T0" fmla="*/ 12 w 16"/>
                <a:gd name="T1" fmla="*/ 6 h 16"/>
                <a:gd name="T2" fmla="*/ 15 w 16"/>
                <a:gd name="T3" fmla="*/ 10 h 16"/>
                <a:gd name="T4" fmla="*/ 15 w 16"/>
                <a:gd name="T5" fmla="*/ 15 h 16"/>
                <a:gd name="T6" fmla="*/ 8 w 16"/>
                <a:gd name="T7" fmla="*/ 15 h 16"/>
                <a:gd name="T8" fmla="*/ 2 w 16"/>
                <a:gd name="T9" fmla="*/ 10 h 16"/>
                <a:gd name="T10" fmla="*/ 0 w 16"/>
                <a:gd name="T11" fmla="*/ 2 h 16"/>
                <a:gd name="T12" fmla="*/ 0 w 16"/>
                <a:gd name="T13" fmla="*/ 0 h 16"/>
                <a:gd name="T14" fmla="*/ 6 w 16"/>
                <a:gd name="T15" fmla="*/ 0 h 16"/>
                <a:gd name="T16" fmla="*/ 12 w 16"/>
                <a:gd name="T17" fmla="*/ 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12" y="6"/>
                  </a:moveTo>
                  <a:lnTo>
                    <a:pt x="15" y="10"/>
                  </a:lnTo>
                  <a:lnTo>
                    <a:pt x="15" y="15"/>
                  </a:lnTo>
                  <a:lnTo>
                    <a:pt x="8" y="15"/>
                  </a:lnTo>
                  <a:lnTo>
                    <a:pt x="2" y="10"/>
                  </a:lnTo>
                  <a:lnTo>
                    <a:pt x="0" y="2"/>
                  </a:lnTo>
                  <a:lnTo>
                    <a:pt x="0" y="0"/>
                  </a:lnTo>
                  <a:lnTo>
                    <a:pt x="6" y="0"/>
                  </a:lnTo>
                  <a:lnTo>
                    <a:pt x="12" y="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42" name="Freeform 459"/>
            <p:cNvSpPr>
              <a:spLocks/>
            </p:cNvSpPr>
            <p:nvPr/>
          </p:nvSpPr>
          <p:spPr bwMode="auto">
            <a:xfrm rot="-2393">
              <a:off x="3645" y="1944"/>
              <a:ext cx="21" cy="16"/>
            </a:xfrm>
            <a:custGeom>
              <a:avLst/>
              <a:gdLst>
                <a:gd name="T0" fmla="*/ 20 w 21"/>
                <a:gd name="T1" fmla="*/ 2 h 15"/>
                <a:gd name="T2" fmla="*/ 19 w 21"/>
                <a:gd name="T3" fmla="*/ 6 h 15"/>
                <a:gd name="T4" fmla="*/ 12 w 21"/>
                <a:gd name="T5" fmla="*/ 23 h 15"/>
                <a:gd name="T6" fmla="*/ 5 w 21"/>
                <a:gd name="T7" fmla="*/ 29 h 15"/>
                <a:gd name="T8" fmla="*/ 0 w 21"/>
                <a:gd name="T9" fmla="*/ 23 h 15"/>
                <a:gd name="T10" fmla="*/ 0 w 21"/>
                <a:gd name="T11" fmla="*/ 20 h 15"/>
                <a:gd name="T12" fmla="*/ 7 w 21"/>
                <a:gd name="T13" fmla="*/ 2 h 15"/>
                <a:gd name="T14" fmla="*/ 14 w 21"/>
                <a:gd name="T15" fmla="*/ 0 h 15"/>
                <a:gd name="T16" fmla="*/ 20 w 21"/>
                <a:gd name="T17" fmla="*/ 2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15"/>
                <a:gd name="T29" fmla="*/ 21 w 21"/>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15">
                  <a:moveTo>
                    <a:pt x="20" y="2"/>
                  </a:moveTo>
                  <a:lnTo>
                    <a:pt x="19" y="6"/>
                  </a:lnTo>
                  <a:lnTo>
                    <a:pt x="12" y="11"/>
                  </a:lnTo>
                  <a:lnTo>
                    <a:pt x="5" y="14"/>
                  </a:lnTo>
                  <a:lnTo>
                    <a:pt x="0" y="11"/>
                  </a:lnTo>
                  <a:lnTo>
                    <a:pt x="0" y="8"/>
                  </a:lnTo>
                  <a:lnTo>
                    <a:pt x="7" y="2"/>
                  </a:lnTo>
                  <a:lnTo>
                    <a:pt x="14" y="0"/>
                  </a:lnTo>
                  <a:lnTo>
                    <a:pt x="20" y="2"/>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43" name="Freeform 460"/>
            <p:cNvSpPr>
              <a:spLocks/>
            </p:cNvSpPr>
            <p:nvPr/>
          </p:nvSpPr>
          <p:spPr bwMode="auto">
            <a:xfrm rot="-2393">
              <a:off x="3645" y="1944"/>
              <a:ext cx="25" cy="22"/>
            </a:xfrm>
            <a:custGeom>
              <a:avLst/>
              <a:gdLst>
                <a:gd name="T0" fmla="*/ 13 w 26"/>
                <a:gd name="T1" fmla="*/ 1 h 21"/>
                <a:gd name="T2" fmla="*/ 13 w 26"/>
                <a:gd name="T3" fmla="*/ 9 h 21"/>
                <a:gd name="T4" fmla="*/ 13 w 26"/>
                <a:gd name="T5" fmla="*/ 28 h 21"/>
                <a:gd name="T6" fmla="*/ 6 w 26"/>
                <a:gd name="T7" fmla="*/ 32 h 21"/>
                <a:gd name="T8" fmla="*/ 0 w 26"/>
                <a:gd name="T9" fmla="*/ 30 h 21"/>
                <a:gd name="T10" fmla="*/ 0 w 26"/>
                <a:gd name="T11" fmla="*/ 23 h 21"/>
                <a:gd name="T12" fmla="*/ 8 w 26"/>
                <a:gd name="T13" fmla="*/ 3 h 21"/>
                <a:gd name="T14" fmla="*/ 13 w 26"/>
                <a:gd name="T15" fmla="*/ 0 h 21"/>
                <a:gd name="T16" fmla="*/ 13 w 26"/>
                <a:gd name="T17" fmla="*/ 1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
                <a:gd name="T28" fmla="*/ 0 h 21"/>
                <a:gd name="T29" fmla="*/ 26 w 26"/>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 h="21">
                  <a:moveTo>
                    <a:pt x="25" y="1"/>
                  </a:moveTo>
                  <a:lnTo>
                    <a:pt x="24" y="9"/>
                  </a:lnTo>
                  <a:lnTo>
                    <a:pt x="16" y="16"/>
                  </a:lnTo>
                  <a:lnTo>
                    <a:pt x="6" y="20"/>
                  </a:lnTo>
                  <a:lnTo>
                    <a:pt x="0" y="18"/>
                  </a:lnTo>
                  <a:lnTo>
                    <a:pt x="0" y="11"/>
                  </a:lnTo>
                  <a:lnTo>
                    <a:pt x="8" y="3"/>
                  </a:lnTo>
                  <a:lnTo>
                    <a:pt x="18" y="0"/>
                  </a:lnTo>
                  <a:lnTo>
                    <a:pt x="25" y="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44" name="Freeform 461"/>
            <p:cNvSpPr>
              <a:spLocks/>
            </p:cNvSpPr>
            <p:nvPr/>
          </p:nvSpPr>
          <p:spPr bwMode="auto">
            <a:xfrm rot="-2393">
              <a:off x="3809" y="1954"/>
              <a:ext cx="17" cy="17"/>
            </a:xfrm>
            <a:custGeom>
              <a:avLst/>
              <a:gdLst>
                <a:gd name="T0" fmla="*/ 2 w 17"/>
                <a:gd name="T1" fmla="*/ 0 h 16"/>
                <a:gd name="T2" fmla="*/ 1 w 17"/>
                <a:gd name="T3" fmla="*/ 6 h 16"/>
                <a:gd name="T4" fmla="*/ 0 w 17"/>
                <a:gd name="T5" fmla="*/ 23 h 16"/>
                <a:gd name="T6" fmla="*/ 7 w 17"/>
                <a:gd name="T7" fmla="*/ 30 h 16"/>
                <a:gd name="T8" fmla="*/ 14 w 17"/>
                <a:gd name="T9" fmla="*/ 22 h 16"/>
                <a:gd name="T10" fmla="*/ 16 w 17"/>
                <a:gd name="T11" fmla="*/ 6 h 16"/>
                <a:gd name="T12" fmla="*/ 11 w 17"/>
                <a:gd name="T13" fmla="*/ 2 h 16"/>
                <a:gd name="T14" fmla="*/ 5 w 17"/>
                <a:gd name="T15" fmla="*/ 0 h 16"/>
                <a:gd name="T16" fmla="*/ 2 w 17"/>
                <a:gd name="T17" fmla="*/ 1 h 16"/>
                <a:gd name="T18" fmla="*/ 2 w 17"/>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6"/>
                <a:gd name="T32" fmla="*/ 17 w 17"/>
                <a:gd name="T33" fmla="*/ 16 h 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6">
                  <a:moveTo>
                    <a:pt x="2" y="0"/>
                  </a:moveTo>
                  <a:lnTo>
                    <a:pt x="1" y="6"/>
                  </a:lnTo>
                  <a:lnTo>
                    <a:pt x="0" y="11"/>
                  </a:lnTo>
                  <a:lnTo>
                    <a:pt x="7" y="15"/>
                  </a:lnTo>
                  <a:lnTo>
                    <a:pt x="14" y="10"/>
                  </a:lnTo>
                  <a:lnTo>
                    <a:pt x="16" y="6"/>
                  </a:lnTo>
                  <a:lnTo>
                    <a:pt x="11" y="2"/>
                  </a:lnTo>
                  <a:lnTo>
                    <a:pt x="5" y="0"/>
                  </a:lnTo>
                  <a:lnTo>
                    <a:pt x="2" y="1"/>
                  </a:lnTo>
                  <a:lnTo>
                    <a:pt x="2"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45" name="Freeform 462"/>
            <p:cNvSpPr>
              <a:spLocks/>
            </p:cNvSpPr>
            <p:nvPr/>
          </p:nvSpPr>
          <p:spPr bwMode="auto">
            <a:xfrm rot="-2393">
              <a:off x="3809" y="1954"/>
              <a:ext cx="22" cy="22"/>
            </a:xfrm>
            <a:custGeom>
              <a:avLst/>
              <a:gdLst>
                <a:gd name="T0" fmla="*/ 2 w 23"/>
                <a:gd name="T1" fmla="*/ 0 h 21"/>
                <a:gd name="T2" fmla="*/ 1 w 23"/>
                <a:gd name="T3" fmla="*/ 8 h 21"/>
                <a:gd name="T4" fmla="*/ 0 w 23"/>
                <a:gd name="T5" fmla="*/ 28 h 21"/>
                <a:gd name="T6" fmla="*/ 9 w 23"/>
                <a:gd name="T7" fmla="*/ 32 h 21"/>
                <a:gd name="T8" fmla="*/ 11 w 23"/>
                <a:gd name="T9" fmla="*/ 27 h 21"/>
                <a:gd name="T10" fmla="*/ 11 w 23"/>
                <a:gd name="T11" fmla="*/ 8 h 21"/>
                <a:gd name="T12" fmla="*/ 11 w 23"/>
                <a:gd name="T13" fmla="*/ 3 h 21"/>
                <a:gd name="T14" fmla="*/ 6 w 23"/>
                <a:gd name="T15" fmla="*/ 0 h 21"/>
                <a:gd name="T16" fmla="*/ 2 w 23"/>
                <a:gd name="T17" fmla="*/ 0 h 2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1"/>
                <a:gd name="T29" fmla="*/ 23 w 23"/>
                <a:gd name="T30" fmla="*/ 21 h 2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1">
                  <a:moveTo>
                    <a:pt x="2" y="0"/>
                  </a:moveTo>
                  <a:lnTo>
                    <a:pt x="1" y="8"/>
                  </a:lnTo>
                  <a:lnTo>
                    <a:pt x="0" y="16"/>
                  </a:lnTo>
                  <a:lnTo>
                    <a:pt x="9" y="20"/>
                  </a:lnTo>
                  <a:lnTo>
                    <a:pt x="20" y="15"/>
                  </a:lnTo>
                  <a:lnTo>
                    <a:pt x="22" y="8"/>
                  </a:lnTo>
                  <a:lnTo>
                    <a:pt x="16" y="3"/>
                  </a:lnTo>
                  <a:lnTo>
                    <a:pt x="6" y="0"/>
                  </a:lnTo>
                  <a:lnTo>
                    <a:pt x="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46" name="Freeform 463"/>
            <p:cNvSpPr>
              <a:spLocks/>
            </p:cNvSpPr>
            <p:nvPr/>
          </p:nvSpPr>
          <p:spPr bwMode="auto">
            <a:xfrm rot="-2393">
              <a:off x="3628" y="2086"/>
              <a:ext cx="15" cy="17"/>
            </a:xfrm>
            <a:custGeom>
              <a:avLst/>
              <a:gdLst>
                <a:gd name="T0" fmla="*/ 0 w 16"/>
                <a:gd name="T1" fmla="*/ 20 h 16"/>
                <a:gd name="T2" fmla="*/ 0 w 16"/>
                <a:gd name="T3" fmla="*/ 30 h 16"/>
                <a:gd name="T4" fmla="*/ 8 w 16"/>
                <a:gd name="T5" fmla="*/ 20 h 16"/>
                <a:gd name="T6" fmla="*/ 8 w 16"/>
                <a:gd name="T7" fmla="*/ 0 h 16"/>
                <a:gd name="T8" fmla="*/ 0 w 16"/>
                <a:gd name="T9" fmla="*/ 20 h 16"/>
                <a:gd name="T10" fmla="*/ 0 60000 65536"/>
                <a:gd name="T11" fmla="*/ 0 60000 65536"/>
                <a:gd name="T12" fmla="*/ 0 60000 65536"/>
                <a:gd name="T13" fmla="*/ 0 60000 65536"/>
                <a:gd name="T14" fmla="*/ 0 60000 65536"/>
                <a:gd name="T15" fmla="*/ 0 w 16"/>
                <a:gd name="T16" fmla="*/ 0 h 16"/>
                <a:gd name="T17" fmla="*/ 16 w 16"/>
                <a:gd name="T18" fmla="*/ 16 h 16"/>
              </a:gdLst>
              <a:ahLst/>
              <a:cxnLst>
                <a:cxn ang="T10">
                  <a:pos x="T0" y="T1"/>
                </a:cxn>
                <a:cxn ang="T11">
                  <a:pos x="T2" y="T3"/>
                </a:cxn>
                <a:cxn ang="T12">
                  <a:pos x="T4" y="T5"/>
                </a:cxn>
                <a:cxn ang="T13">
                  <a:pos x="T6" y="T7"/>
                </a:cxn>
                <a:cxn ang="T14">
                  <a:pos x="T8" y="T9"/>
                </a:cxn>
              </a:cxnLst>
              <a:rect l="T15" t="T16" r="T17" b="T18"/>
              <a:pathLst>
                <a:path w="16" h="16">
                  <a:moveTo>
                    <a:pt x="0" y="8"/>
                  </a:moveTo>
                  <a:lnTo>
                    <a:pt x="0" y="15"/>
                  </a:lnTo>
                  <a:lnTo>
                    <a:pt x="15" y="8"/>
                  </a:lnTo>
                  <a:lnTo>
                    <a:pt x="15"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47" name="Freeform 464"/>
            <p:cNvSpPr>
              <a:spLocks/>
            </p:cNvSpPr>
            <p:nvPr/>
          </p:nvSpPr>
          <p:spPr bwMode="auto">
            <a:xfrm rot="-2393">
              <a:off x="3628" y="2086"/>
              <a:ext cx="15" cy="17"/>
            </a:xfrm>
            <a:custGeom>
              <a:avLst/>
              <a:gdLst>
                <a:gd name="T0" fmla="*/ 8 w 16"/>
                <a:gd name="T1" fmla="*/ 6 h 16"/>
                <a:gd name="T2" fmla="*/ 8 w 16"/>
                <a:gd name="T3" fmla="*/ 23 h 16"/>
                <a:gd name="T4" fmla="*/ 8 w 16"/>
                <a:gd name="T5" fmla="*/ 30 h 16"/>
                <a:gd name="T6" fmla="*/ 8 w 16"/>
                <a:gd name="T7" fmla="*/ 30 h 16"/>
                <a:gd name="T8" fmla="*/ 2 w 16"/>
                <a:gd name="T9" fmla="*/ 20 h 16"/>
                <a:gd name="T10" fmla="*/ 0 w 16"/>
                <a:gd name="T11" fmla="*/ 4 h 16"/>
                <a:gd name="T12" fmla="*/ 0 w 16"/>
                <a:gd name="T13" fmla="*/ 0 h 16"/>
                <a:gd name="T14" fmla="*/ 5 w 16"/>
                <a:gd name="T15" fmla="*/ 1 h 16"/>
                <a:gd name="T16" fmla="*/ 8 w 16"/>
                <a:gd name="T17" fmla="*/ 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12" y="6"/>
                  </a:moveTo>
                  <a:lnTo>
                    <a:pt x="15" y="11"/>
                  </a:lnTo>
                  <a:lnTo>
                    <a:pt x="15" y="15"/>
                  </a:lnTo>
                  <a:lnTo>
                    <a:pt x="9" y="15"/>
                  </a:lnTo>
                  <a:lnTo>
                    <a:pt x="2" y="8"/>
                  </a:lnTo>
                  <a:lnTo>
                    <a:pt x="0" y="4"/>
                  </a:lnTo>
                  <a:lnTo>
                    <a:pt x="0" y="0"/>
                  </a:lnTo>
                  <a:lnTo>
                    <a:pt x="5" y="1"/>
                  </a:lnTo>
                  <a:lnTo>
                    <a:pt x="12" y="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48" name="Freeform 465"/>
            <p:cNvSpPr>
              <a:spLocks/>
            </p:cNvSpPr>
            <p:nvPr/>
          </p:nvSpPr>
          <p:spPr bwMode="auto">
            <a:xfrm rot="-2393">
              <a:off x="3795" y="2072"/>
              <a:ext cx="0" cy="17"/>
            </a:xfrm>
            <a:custGeom>
              <a:avLst/>
              <a:gdLst>
                <a:gd name="T0" fmla="*/ 0 w 1"/>
                <a:gd name="T1" fmla="*/ 20 h 16"/>
                <a:gd name="T2" fmla="*/ 0 w 1"/>
                <a:gd name="T3" fmla="*/ 30 h 16"/>
                <a:gd name="T4" fmla="*/ 0 w 1"/>
                <a:gd name="T5" fmla="*/ 20 h 16"/>
                <a:gd name="T6" fmla="*/ 0 w 1"/>
                <a:gd name="T7" fmla="*/ 0 h 16"/>
                <a:gd name="T8" fmla="*/ 0 w 1"/>
                <a:gd name="T9" fmla="*/ 20 h 16"/>
                <a:gd name="T10" fmla="*/ 0 60000 65536"/>
                <a:gd name="T11" fmla="*/ 0 60000 65536"/>
                <a:gd name="T12" fmla="*/ 0 60000 65536"/>
                <a:gd name="T13" fmla="*/ 0 60000 65536"/>
                <a:gd name="T14" fmla="*/ 0 60000 65536"/>
                <a:gd name="T15" fmla="*/ 0 w 1"/>
                <a:gd name="T16" fmla="*/ 0 h 16"/>
                <a:gd name="T17" fmla="*/ 0 w 1"/>
                <a:gd name="T18" fmla="*/ 16 h 16"/>
              </a:gdLst>
              <a:ahLst/>
              <a:cxnLst>
                <a:cxn ang="T10">
                  <a:pos x="T0" y="T1"/>
                </a:cxn>
                <a:cxn ang="T11">
                  <a:pos x="T2" y="T3"/>
                </a:cxn>
                <a:cxn ang="T12">
                  <a:pos x="T4" y="T5"/>
                </a:cxn>
                <a:cxn ang="T13">
                  <a:pos x="T6" y="T7"/>
                </a:cxn>
                <a:cxn ang="T14">
                  <a:pos x="T8" y="T9"/>
                </a:cxn>
              </a:cxnLst>
              <a:rect l="T15" t="T16" r="T17" b="T18"/>
              <a:pathLst>
                <a:path w="1" h="16">
                  <a:moveTo>
                    <a:pt x="0" y="8"/>
                  </a:moveTo>
                  <a:lnTo>
                    <a:pt x="0" y="15"/>
                  </a:lnTo>
                  <a:lnTo>
                    <a:pt x="0" y="8"/>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49" name="Freeform 466"/>
            <p:cNvSpPr>
              <a:spLocks/>
            </p:cNvSpPr>
            <p:nvPr/>
          </p:nvSpPr>
          <p:spPr bwMode="auto">
            <a:xfrm rot="-2393">
              <a:off x="3795" y="2072"/>
              <a:ext cx="15" cy="17"/>
            </a:xfrm>
            <a:custGeom>
              <a:avLst/>
              <a:gdLst>
                <a:gd name="T0" fmla="*/ 8 w 16"/>
                <a:gd name="T1" fmla="*/ 6 h 16"/>
                <a:gd name="T2" fmla="*/ 8 w 16"/>
                <a:gd name="T3" fmla="*/ 23 h 16"/>
                <a:gd name="T4" fmla="*/ 8 w 16"/>
                <a:gd name="T5" fmla="*/ 30 h 16"/>
                <a:gd name="T6" fmla="*/ 8 w 16"/>
                <a:gd name="T7" fmla="*/ 30 h 16"/>
                <a:gd name="T8" fmla="*/ 6 w 16"/>
                <a:gd name="T9" fmla="*/ 20 h 16"/>
                <a:gd name="T10" fmla="*/ 0 w 16"/>
                <a:gd name="T11" fmla="*/ 4 h 16"/>
                <a:gd name="T12" fmla="*/ 2 w 16"/>
                <a:gd name="T13" fmla="*/ 0 h 16"/>
                <a:gd name="T14" fmla="*/ 8 w 16"/>
                <a:gd name="T15" fmla="*/ 1 h 16"/>
                <a:gd name="T16" fmla="*/ 8 w 16"/>
                <a:gd name="T17" fmla="*/ 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13" y="6"/>
                  </a:moveTo>
                  <a:lnTo>
                    <a:pt x="15" y="11"/>
                  </a:lnTo>
                  <a:lnTo>
                    <a:pt x="15" y="15"/>
                  </a:lnTo>
                  <a:lnTo>
                    <a:pt x="9" y="15"/>
                  </a:lnTo>
                  <a:lnTo>
                    <a:pt x="6" y="8"/>
                  </a:lnTo>
                  <a:lnTo>
                    <a:pt x="0" y="4"/>
                  </a:lnTo>
                  <a:lnTo>
                    <a:pt x="2" y="0"/>
                  </a:lnTo>
                  <a:lnTo>
                    <a:pt x="8" y="1"/>
                  </a:lnTo>
                  <a:lnTo>
                    <a:pt x="13" y="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50" name="Freeform 467"/>
            <p:cNvSpPr>
              <a:spLocks/>
            </p:cNvSpPr>
            <p:nvPr/>
          </p:nvSpPr>
          <p:spPr bwMode="auto">
            <a:xfrm rot="-2393">
              <a:off x="3792" y="1925"/>
              <a:ext cx="15" cy="17"/>
            </a:xfrm>
            <a:custGeom>
              <a:avLst/>
              <a:gdLst>
                <a:gd name="T0" fmla="*/ 0 w 16"/>
                <a:gd name="T1" fmla="*/ 5 h 16"/>
                <a:gd name="T2" fmla="*/ 0 w 16"/>
                <a:gd name="T3" fmla="*/ 21 h 16"/>
                <a:gd name="T4" fmla="*/ 0 w 16"/>
                <a:gd name="T5" fmla="*/ 30 h 16"/>
                <a:gd name="T6" fmla="*/ 8 w 16"/>
                <a:gd name="T7" fmla="*/ 21 h 16"/>
                <a:gd name="T8" fmla="*/ 8 w 16"/>
                <a:gd name="T9" fmla="*/ 5 h 16"/>
                <a:gd name="T10" fmla="*/ 8 w 16"/>
                <a:gd name="T11" fmla="*/ 0 h 16"/>
                <a:gd name="T12" fmla="*/ 0 w 16"/>
                <a:gd name="T13" fmla="*/ 5 h 16"/>
                <a:gd name="T14" fmla="*/ 0 60000 65536"/>
                <a:gd name="T15" fmla="*/ 0 60000 65536"/>
                <a:gd name="T16" fmla="*/ 0 60000 65536"/>
                <a:gd name="T17" fmla="*/ 0 60000 65536"/>
                <a:gd name="T18" fmla="*/ 0 60000 65536"/>
                <a:gd name="T19" fmla="*/ 0 60000 65536"/>
                <a:gd name="T20" fmla="*/ 0 60000 65536"/>
                <a:gd name="T21" fmla="*/ 0 w 16"/>
                <a:gd name="T22" fmla="*/ 0 h 16"/>
                <a:gd name="T23" fmla="*/ 16 w 16"/>
                <a:gd name="T24" fmla="*/ 16 h 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16">
                  <a:moveTo>
                    <a:pt x="0" y="5"/>
                  </a:moveTo>
                  <a:lnTo>
                    <a:pt x="0" y="9"/>
                  </a:lnTo>
                  <a:lnTo>
                    <a:pt x="0" y="15"/>
                  </a:lnTo>
                  <a:lnTo>
                    <a:pt x="15" y="9"/>
                  </a:lnTo>
                  <a:lnTo>
                    <a:pt x="15" y="5"/>
                  </a:lnTo>
                  <a:lnTo>
                    <a:pt x="15" y="0"/>
                  </a:lnTo>
                  <a:lnTo>
                    <a:pt x="0" y="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51" name="Freeform 468"/>
            <p:cNvSpPr>
              <a:spLocks/>
            </p:cNvSpPr>
            <p:nvPr/>
          </p:nvSpPr>
          <p:spPr bwMode="auto">
            <a:xfrm rot="-2393">
              <a:off x="3793" y="1925"/>
              <a:ext cx="15" cy="17"/>
            </a:xfrm>
            <a:custGeom>
              <a:avLst/>
              <a:gdLst>
                <a:gd name="T0" fmla="*/ 8 w 16"/>
                <a:gd name="T1" fmla="*/ 6 h 16"/>
                <a:gd name="T2" fmla="*/ 8 w 16"/>
                <a:gd name="T3" fmla="*/ 23 h 16"/>
                <a:gd name="T4" fmla="*/ 8 w 16"/>
                <a:gd name="T5" fmla="*/ 30 h 16"/>
                <a:gd name="T6" fmla="*/ 8 w 16"/>
                <a:gd name="T7" fmla="*/ 26 h 16"/>
                <a:gd name="T8" fmla="*/ 2 w 16"/>
                <a:gd name="T9" fmla="*/ 20 h 16"/>
                <a:gd name="T10" fmla="*/ 0 w 16"/>
                <a:gd name="T11" fmla="*/ 4 h 16"/>
                <a:gd name="T12" fmla="*/ 0 w 16"/>
                <a:gd name="T13" fmla="*/ 0 h 16"/>
                <a:gd name="T14" fmla="*/ 6 w 16"/>
                <a:gd name="T15" fmla="*/ 1 h 16"/>
                <a:gd name="T16" fmla="*/ 8 w 16"/>
                <a:gd name="T17" fmla="*/ 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12" y="6"/>
                  </a:moveTo>
                  <a:lnTo>
                    <a:pt x="15" y="11"/>
                  </a:lnTo>
                  <a:lnTo>
                    <a:pt x="15" y="15"/>
                  </a:lnTo>
                  <a:lnTo>
                    <a:pt x="8" y="13"/>
                  </a:lnTo>
                  <a:lnTo>
                    <a:pt x="2" y="8"/>
                  </a:lnTo>
                  <a:lnTo>
                    <a:pt x="0" y="4"/>
                  </a:lnTo>
                  <a:lnTo>
                    <a:pt x="0" y="0"/>
                  </a:lnTo>
                  <a:lnTo>
                    <a:pt x="6" y="1"/>
                  </a:lnTo>
                  <a:lnTo>
                    <a:pt x="12" y="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52" name="Freeform 469"/>
            <p:cNvSpPr>
              <a:spLocks/>
            </p:cNvSpPr>
            <p:nvPr/>
          </p:nvSpPr>
          <p:spPr bwMode="auto">
            <a:xfrm rot="-2393">
              <a:off x="3651" y="2167"/>
              <a:ext cx="1" cy="17"/>
            </a:xfrm>
            <a:custGeom>
              <a:avLst/>
              <a:gdLst>
                <a:gd name="T0" fmla="*/ 0 w 1"/>
                <a:gd name="T1" fmla="*/ 20 h 16"/>
                <a:gd name="T2" fmla="*/ 0 w 1"/>
                <a:gd name="T3" fmla="*/ 30 h 16"/>
                <a:gd name="T4" fmla="*/ 0 w 1"/>
                <a:gd name="T5" fmla="*/ 20 h 16"/>
                <a:gd name="T6" fmla="*/ 0 w 1"/>
                <a:gd name="T7" fmla="*/ 0 h 16"/>
                <a:gd name="T8" fmla="*/ 0 w 1"/>
                <a:gd name="T9" fmla="*/ 20 h 16"/>
                <a:gd name="T10" fmla="*/ 0 60000 65536"/>
                <a:gd name="T11" fmla="*/ 0 60000 65536"/>
                <a:gd name="T12" fmla="*/ 0 60000 65536"/>
                <a:gd name="T13" fmla="*/ 0 60000 65536"/>
                <a:gd name="T14" fmla="*/ 0 60000 65536"/>
                <a:gd name="T15" fmla="*/ 0 w 1"/>
                <a:gd name="T16" fmla="*/ 0 h 16"/>
                <a:gd name="T17" fmla="*/ 1 w 1"/>
                <a:gd name="T18" fmla="*/ 16 h 16"/>
              </a:gdLst>
              <a:ahLst/>
              <a:cxnLst>
                <a:cxn ang="T10">
                  <a:pos x="T0" y="T1"/>
                </a:cxn>
                <a:cxn ang="T11">
                  <a:pos x="T2" y="T3"/>
                </a:cxn>
                <a:cxn ang="T12">
                  <a:pos x="T4" y="T5"/>
                </a:cxn>
                <a:cxn ang="T13">
                  <a:pos x="T6" y="T7"/>
                </a:cxn>
                <a:cxn ang="T14">
                  <a:pos x="T8" y="T9"/>
                </a:cxn>
              </a:cxnLst>
              <a:rect l="T15" t="T16" r="T17" b="T18"/>
              <a:pathLst>
                <a:path w="1" h="16">
                  <a:moveTo>
                    <a:pt x="0" y="8"/>
                  </a:moveTo>
                  <a:lnTo>
                    <a:pt x="0" y="15"/>
                  </a:lnTo>
                  <a:lnTo>
                    <a:pt x="0" y="8"/>
                  </a:lnTo>
                  <a:lnTo>
                    <a:pt x="0" y="0"/>
                  </a:lnTo>
                  <a:lnTo>
                    <a:pt x="0"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53" name="Freeform 470"/>
            <p:cNvSpPr>
              <a:spLocks/>
            </p:cNvSpPr>
            <p:nvPr/>
          </p:nvSpPr>
          <p:spPr bwMode="auto">
            <a:xfrm rot="-2393">
              <a:off x="3651" y="2167"/>
              <a:ext cx="16" cy="17"/>
            </a:xfrm>
            <a:custGeom>
              <a:avLst/>
              <a:gdLst>
                <a:gd name="T0" fmla="*/ 12 w 16"/>
                <a:gd name="T1" fmla="*/ 6 h 16"/>
                <a:gd name="T2" fmla="*/ 15 w 16"/>
                <a:gd name="T3" fmla="*/ 23 h 16"/>
                <a:gd name="T4" fmla="*/ 12 w 16"/>
                <a:gd name="T5" fmla="*/ 30 h 16"/>
                <a:gd name="T6" fmla="*/ 8 w 16"/>
                <a:gd name="T7" fmla="*/ 26 h 16"/>
                <a:gd name="T8" fmla="*/ 2 w 16"/>
                <a:gd name="T9" fmla="*/ 20 h 16"/>
                <a:gd name="T10" fmla="*/ 0 w 16"/>
                <a:gd name="T11" fmla="*/ 4 h 16"/>
                <a:gd name="T12" fmla="*/ 2 w 16"/>
                <a:gd name="T13" fmla="*/ 0 h 16"/>
                <a:gd name="T14" fmla="*/ 4 w 16"/>
                <a:gd name="T15" fmla="*/ 0 h 16"/>
                <a:gd name="T16" fmla="*/ 12 w 16"/>
                <a:gd name="T17" fmla="*/ 6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12" y="6"/>
                  </a:moveTo>
                  <a:lnTo>
                    <a:pt x="15" y="11"/>
                  </a:lnTo>
                  <a:lnTo>
                    <a:pt x="12" y="15"/>
                  </a:lnTo>
                  <a:lnTo>
                    <a:pt x="8" y="13"/>
                  </a:lnTo>
                  <a:lnTo>
                    <a:pt x="2" y="8"/>
                  </a:lnTo>
                  <a:lnTo>
                    <a:pt x="0" y="4"/>
                  </a:lnTo>
                  <a:lnTo>
                    <a:pt x="2" y="0"/>
                  </a:lnTo>
                  <a:lnTo>
                    <a:pt x="4" y="0"/>
                  </a:lnTo>
                  <a:lnTo>
                    <a:pt x="12" y="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54" name="Freeform 471"/>
            <p:cNvSpPr>
              <a:spLocks/>
            </p:cNvSpPr>
            <p:nvPr/>
          </p:nvSpPr>
          <p:spPr bwMode="auto">
            <a:xfrm rot="-2393">
              <a:off x="3630" y="2128"/>
              <a:ext cx="16" cy="17"/>
            </a:xfrm>
            <a:custGeom>
              <a:avLst/>
              <a:gdLst>
                <a:gd name="T0" fmla="*/ 2 w 17"/>
                <a:gd name="T1" fmla="*/ 0 h 16"/>
                <a:gd name="T2" fmla="*/ 1 w 17"/>
                <a:gd name="T3" fmla="*/ 6 h 16"/>
                <a:gd name="T4" fmla="*/ 0 w 17"/>
                <a:gd name="T5" fmla="*/ 24 h 16"/>
                <a:gd name="T6" fmla="*/ 7 w 17"/>
                <a:gd name="T7" fmla="*/ 30 h 16"/>
                <a:gd name="T8" fmla="*/ 8 w 17"/>
                <a:gd name="T9" fmla="*/ 22 h 16"/>
                <a:gd name="T10" fmla="*/ 8 w 17"/>
                <a:gd name="T11" fmla="*/ 6 h 16"/>
                <a:gd name="T12" fmla="*/ 8 w 17"/>
                <a:gd name="T13" fmla="*/ 2 h 16"/>
                <a:gd name="T14" fmla="*/ 6 w 17"/>
                <a:gd name="T15" fmla="*/ 0 h 16"/>
                <a:gd name="T16" fmla="*/ 2 w 17"/>
                <a:gd name="T17" fmla="*/ 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6"/>
                <a:gd name="T29" fmla="*/ 17 w 17"/>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6">
                  <a:moveTo>
                    <a:pt x="2" y="0"/>
                  </a:moveTo>
                  <a:lnTo>
                    <a:pt x="1" y="6"/>
                  </a:lnTo>
                  <a:lnTo>
                    <a:pt x="0" y="12"/>
                  </a:lnTo>
                  <a:lnTo>
                    <a:pt x="7" y="15"/>
                  </a:lnTo>
                  <a:lnTo>
                    <a:pt x="14" y="10"/>
                  </a:lnTo>
                  <a:lnTo>
                    <a:pt x="16" y="6"/>
                  </a:lnTo>
                  <a:lnTo>
                    <a:pt x="11" y="2"/>
                  </a:lnTo>
                  <a:lnTo>
                    <a:pt x="6" y="0"/>
                  </a:lnTo>
                  <a:lnTo>
                    <a:pt x="2"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55" name="Freeform 472"/>
            <p:cNvSpPr>
              <a:spLocks/>
            </p:cNvSpPr>
            <p:nvPr/>
          </p:nvSpPr>
          <p:spPr bwMode="auto">
            <a:xfrm rot="-2393">
              <a:off x="3630" y="2128"/>
              <a:ext cx="23" cy="20"/>
            </a:xfrm>
            <a:custGeom>
              <a:avLst/>
              <a:gdLst>
                <a:gd name="T0" fmla="*/ 2 w 24"/>
                <a:gd name="T1" fmla="*/ 0 h 19"/>
                <a:gd name="T2" fmla="*/ 1 w 24"/>
                <a:gd name="T3" fmla="*/ 8 h 19"/>
                <a:gd name="T4" fmla="*/ 0 w 24"/>
                <a:gd name="T5" fmla="*/ 27 h 19"/>
                <a:gd name="T6" fmla="*/ 10 w 24"/>
                <a:gd name="T7" fmla="*/ 31 h 19"/>
                <a:gd name="T8" fmla="*/ 12 w 24"/>
                <a:gd name="T9" fmla="*/ 24 h 19"/>
                <a:gd name="T10" fmla="*/ 12 w 24"/>
                <a:gd name="T11" fmla="*/ 8 h 19"/>
                <a:gd name="T12" fmla="*/ 12 w 24"/>
                <a:gd name="T13" fmla="*/ 2 h 19"/>
                <a:gd name="T14" fmla="*/ 8 w 24"/>
                <a:gd name="T15" fmla="*/ 0 h 19"/>
                <a:gd name="T16" fmla="*/ 2 w 24"/>
                <a:gd name="T17" fmla="*/ 0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9"/>
                <a:gd name="T29" fmla="*/ 24 w 24"/>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9">
                  <a:moveTo>
                    <a:pt x="2" y="0"/>
                  </a:moveTo>
                  <a:lnTo>
                    <a:pt x="1" y="8"/>
                  </a:lnTo>
                  <a:lnTo>
                    <a:pt x="0" y="15"/>
                  </a:lnTo>
                  <a:lnTo>
                    <a:pt x="10" y="18"/>
                  </a:lnTo>
                  <a:lnTo>
                    <a:pt x="21" y="12"/>
                  </a:lnTo>
                  <a:lnTo>
                    <a:pt x="23" y="8"/>
                  </a:lnTo>
                  <a:lnTo>
                    <a:pt x="16" y="2"/>
                  </a:lnTo>
                  <a:lnTo>
                    <a:pt x="8" y="0"/>
                  </a:lnTo>
                  <a:lnTo>
                    <a:pt x="2"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56" name="Freeform 473"/>
            <p:cNvSpPr>
              <a:spLocks/>
            </p:cNvSpPr>
            <p:nvPr/>
          </p:nvSpPr>
          <p:spPr bwMode="auto">
            <a:xfrm rot="-2393">
              <a:off x="3347" y="2231"/>
              <a:ext cx="241" cy="309"/>
            </a:xfrm>
            <a:custGeom>
              <a:avLst/>
              <a:gdLst>
                <a:gd name="T0" fmla="*/ 84 w 248"/>
                <a:gd name="T1" fmla="*/ 5 h 295"/>
                <a:gd name="T2" fmla="*/ 99 w 248"/>
                <a:gd name="T3" fmla="*/ 27 h 295"/>
                <a:gd name="T4" fmla="*/ 117 w 248"/>
                <a:gd name="T5" fmla="*/ 34 h 295"/>
                <a:gd name="T6" fmla="*/ 125 w 248"/>
                <a:gd name="T7" fmla="*/ 44 h 295"/>
                <a:gd name="T8" fmla="*/ 132 w 248"/>
                <a:gd name="T9" fmla="*/ 59 h 295"/>
                <a:gd name="T10" fmla="*/ 139 w 248"/>
                <a:gd name="T11" fmla="*/ 75 h 295"/>
                <a:gd name="T12" fmla="*/ 142 w 248"/>
                <a:gd name="T13" fmla="*/ 100 h 295"/>
                <a:gd name="T14" fmla="*/ 143 w 248"/>
                <a:gd name="T15" fmla="*/ 113 h 295"/>
                <a:gd name="T16" fmla="*/ 145 w 248"/>
                <a:gd name="T17" fmla="*/ 132 h 295"/>
                <a:gd name="T18" fmla="*/ 147 w 248"/>
                <a:gd name="T19" fmla="*/ 152 h 295"/>
                <a:gd name="T20" fmla="*/ 151 w 248"/>
                <a:gd name="T21" fmla="*/ 175 h 295"/>
                <a:gd name="T22" fmla="*/ 152 w 248"/>
                <a:gd name="T23" fmla="*/ 201 h 295"/>
                <a:gd name="T24" fmla="*/ 156 w 248"/>
                <a:gd name="T25" fmla="*/ 231 h 295"/>
                <a:gd name="T26" fmla="*/ 160 w 248"/>
                <a:gd name="T27" fmla="*/ 261 h 295"/>
                <a:gd name="T28" fmla="*/ 165 w 248"/>
                <a:gd name="T29" fmla="*/ 297 h 295"/>
                <a:gd name="T30" fmla="*/ 169 w 248"/>
                <a:gd name="T31" fmla="*/ 331 h 295"/>
                <a:gd name="T32" fmla="*/ 172 w 248"/>
                <a:gd name="T33" fmla="*/ 366 h 295"/>
                <a:gd name="T34" fmla="*/ 174 w 248"/>
                <a:gd name="T35" fmla="*/ 395 h 295"/>
                <a:gd name="T36" fmla="*/ 175 w 248"/>
                <a:gd name="T37" fmla="*/ 420 h 295"/>
                <a:gd name="T38" fmla="*/ 174 w 248"/>
                <a:gd name="T39" fmla="*/ 444 h 295"/>
                <a:gd name="T40" fmla="*/ 174 w 248"/>
                <a:gd name="T41" fmla="*/ 458 h 295"/>
                <a:gd name="T42" fmla="*/ 170 w 248"/>
                <a:gd name="T43" fmla="*/ 479 h 295"/>
                <a:gd name="T44" fmla="*/ 166 w 248"/>
                <a:gd name="T45" fmla="*/ 488 h 295"/>
                <a:gd name="T46" fmla="*/ 157 w 248"/>
                <a:gd name="T47" fmla="*/ 505 h 295"/>
                <a:gd name="T48" fmla="*/ 147 w 248"/>
                <a:gd name="T49" fmla="*/ 512 h 295"/>
                <a:gd name="T50" fmla="*/ 139 w 248"/>
                <a:gd name="T51" fmla="*/ 510 h 295"/>
                <a:gd name="T52" fmla="*/ 127 w 248"/>
                <a:gd name="T53" fmla="*/ 500 h 295"/>
                <a:gd name="T54" fmla="*/ 117 w 248"/>
                <a:gd name="T55" fmla="*/ 482 h 295"/>
                <a:gd name="T56" fmla="*/ 106 w 248"/>
                <a:gd name="T57" fmla="*/ 472 h 295"/>
                <a:gd name="T58" fmla="*/ 92 w 248"/>
                <a:gd name="T59" fmla="*/ 472 h 295"/>
                <a:gd name="T60" fmla="*/ 79 w 248"/>
                <a:gd name="T61" fmla="*/ 479 h 295"/>
                <a:gd name="T62" fmla="*/ 65 w 248"/>
                <a:gd name="T63" fmla="*/ 480 h 295"/>
                <a:gd name="T64" fmla="*/ 49 w 248"/>
                <a:gd name="T65" fmla="*/ 472 h 295"/>
                <a:gd name="T66" fmla="*/ 38 w 248"/>
                <a:gd name="T67" fmla="*/ 456 h 295"/>
                <a:gd name="T68" fmla="*/ 17 w 248"/>
                <a:gd name="T69" fmla="*/ 429 h 295"/>
                <a:gd name="T70" fmla="*/ 17 w 248"/>
                <a:gd name="T71" fmla="*/ 411 h 295"/>
                <a:gd name="T72" fmla="*/ 12 w 248"/>
                <a:gd name="T73" fmla="*/ 392 h 295"/>
                <a:gd name="T74" fmla="*/ 7 w 248"/>
                <a:gd name="T75" fmla="*/ 367 h 295"/>
                <a:gd name="T76" fmla="*/ 2 w 248"/>
                <a:gd name="T77" fmla="*/ 341 h 295"/>
                <a:gd name="T78" fmla="*/ 0 w 248"/>
                <a:gd name="T79" fmla="*/ 310 h 295"/>
                <a:gd name="T80" fmla="*/ 0 w 248"/>
                <a:gd name="T81" fmla="*/ 278 h 295"/>
                <a:gd name="T82" fmla="*/ 0 w 248"/>
                <a:gd name="T83" fmla="*/ 236 h 295"/>
                <a:gd name="T84" fmla="*/ 4 w 248"/>
                <a:gd name="T85" fmla="*/ 199 h 295"/>
                <a:gd name="T86" fmla="*/ 7 w 248"/>
                <a:gd name="T87" fmla="*/ 156 h 295"/>
                <a:gd name="T88" fmla="*/ 14 w 248"/>
                <a:gd name="T89" fmla="*/ 120 h 295"/>
                <a:gd name="T90" fmla="*/ 17 w 248"/>
                <a:gd name="T91" fmla="*/ 90 h 295"/>
                <a:gd name="T92" fmla="*/ 17 w 248"/>
                <a:gd name="T93" fmla="*/ 65 h 295"/>
                <a:gd name="T94" fmla="*/ 22 w 248"/>
                <a:gd name="T95" fmla="*/ 42 h 295"/>
                <a:gd name="T96" fmla="*/ 29 w 248"/>
                <a:gd name="T97" fmla="*/ 27 h 295"/>
                <a:gd name="T98" fmla="*/ 38 w 248"/>
                <a:gd name="T99" fmla="*/ 8 h 295"/>
                <a:gd name="T100" fmla="*/ 44 w 248"/>
                <a:gd name="T101" fmla="*/ 5 h 295"/>
                <a:gd name="T102" fmla="*/ 54 w 248"/>
                <a:gd name="T103" fmla="*/ 0 h 295"/>
                <a:gd name="T104" fmla="*/ 68 w 248"/>
                <a:gd name="T105" fmla="*/ 0 h 295"/>
                <a:gd name="T106" fmla="*/ 78 w 248"/>
                <a:gd name="T107" fmla="*/ 0 h 295"/>
                <a:gd name="T108" fmla="*/ 84 w 248"/>
                <a:gd name="T109" fmla="*/ 5 h 2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8"/>
                <a:gd name="T166" fmla="*/ 0 h 295"/>
                <a:gd name="T167" fmla="*/ 248 w 248"/>
                <a:gd name="T168" fmla="*/ 295 h 2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8" h="295">
                  <a:moveTo>
                    <a:pt x="118" y="5"/>
                  </a:moveTo>
                  <a:lnTo>
                    <a:pt x="139" y="15"/>
                  </a:lnTo>
                  <a:lnTo>
                    <a:pt x="165" y="21"/>
                  </a:lnTo>
                  <a:lnTo>
                    <a:pt x="177" y="26"/>
                  </a:lnTo>
                  <a:lnTo>
                    <a:pt x="186" y="33"/>
                  </a:lnTo>
                  <a:lnTo>
                    <a:pt x="194" y="44"/>
                  </a:lnTo>
                  <a:lnTo>
                    <a:pt x="199" y="57"/>
                  </a:lnTo>
                  <a:lnTo>
                    <a:pt x="201" y="65"/>
                  </a:lnTo>
                  <a:lnTo>
                    <a:pt x="204" y="75"/>
                  </a:lnTo>
                  <a:lnTo>
                    <a:pt x="207" y="87"/>
                  </a:lnTo>
                  <a:lnTo>
                    <a:pt x="212" y="100"/>
                  </a:lnTo>
                  <a:lnTo>
                    <a:pt x="215" y="115"/>
                  </a:lnTo>
                  <a:lnTo>
                    <a:pt x="221" y="132"/>
                  </a:lnTo>
                  <a:lnTo>
                    <a:pt x="226" y="150"/>
                  </a:lnTo>
                  <a:lnTo>
                    <a:pt x="233" y="171"/>
                  </a:lnTo>
                  <a:lnTo>
                    <a:pt x="239" y="191"/>
                  </a:lnTo>
                  <a:lnTo>
                    <a:pt x="242" y="210"/>
                  </a:lnTo>
                  <a:lnTo>
                    <a:pt x="246" y="226"/>
                  </a:lnTo>
                  <a:lnTo>
                    <a:pt x="247" y="241"/>
                  </a:lnTo>
                  <a:lnTo>
                    <a:pt x="246" y="254"/>
                  </a:lnTo>
                  <a:lnTo>
                    <a:pt x="244" y="263"/>
                  </a:lnTo>
                  <a:lnTo>
                    <a:pt x="240" y="274"/>
                  </a:lnTo>
                  <a:lnTo>
                    <a:pt x="234" y="280"/>
                  </a:lnTo>
                  <a:lnTo>
                    <a:pt x="222" y="289"/>
                  </a:lnTo>
                  <a:lnTo>
                    <a:pt x="208" y="294"/>
                  </a:lnTo>
                  <a:lnTo>
                    <a:pt x="194" y="292"/>
                  </a:lnTo>
                  <a:lnTo>
                    <a:pt x="180" y="285"/>
                  </a:lnTo>
                  <a:lnTo>
                    <a:pt x="164" y="276"/>
                  </a:lnTo>
                  <a:lnTo>
                    <a:pt x="148" y="271"/>
                  </a:lnTo>
                  <a:lnTo>
                    <a:pt x="130" y="271"/>
                  </a:lnTo>
                  <a:lnTo>
                    <a:pt x="111" y="274"/>
                  </a:lnTo>
                  <a:lnTo>
                    <a:pt x="90" y="275"/>
                  </a:lnTo>
                  <a:lnTo>
                    <a:pt x="70" y="271"/>
                  </a:lnTo>
                  <a:lnTo>
                    <a:pt x="50" y="261"/>
                  </a:lnTo>
                  <a:lnTo>
                    <a:pt x="29" y="246"/>
                  </a:lnTo>
                  <a:lnTo>
                    <a:pt x="21" y="236"/>
                  </a:lnTo>
                  <a:lnTo>
                    <a:pt x="12" y="225"/>
                  </a:lnTo>
                  <a:lnTo>
                    <a:pt x="7" y="211"/>
                  </a:lnTo>
                  <a:lnTo>
                    <a:pt x="2" y="196"/>
                  </a:lnTo>
                  <a:lnTo>
                    <a:pt x="0" y="178"/>
                  </a:lnTo>
                  <a:lnTo>
                    <a:pt x="0" y="159"/>
                  </a:lnTo>
                  <a:lnTo>
                    <a:pt x="0" y="136"/>
                  </a:lnTo>
                  <a:lnTo>
                    <a:pt x="4" y="114"/>
                  </a:lnTo>
                  <a:lnTo>
                    <a:pt x="7" y="90"/>
                  </a:lnTo>
                  <a:lnTo>
                    <a:pt x="14" y="69"/>
                  </a:lnTo>
                  <a:lnTo>
                    <a:pt x="20" y="51"/>
                  </a:lnTo>
                  <a:lnTo>
                    <a:pt x="26" y="37"/>
                  </a:lnTo>
                  <a:lnTo>
                    <a:pt x="34" y="25"/>
                  </a:lnTo>
                  <a:lnTo>
                    <a:pt x="41" y="15"/>
                  </a:lnTo>
                  <a:lnTo>
                    <a:pt x="50" y="8"/>
                  </a:lnTo>
                  <a:lnTo>
                    <a:pt x="60" y="5"/>
                  </a:lnTo>
                  <a:lnTo>
                    <a:pt x="78" y="0"/>
                  </a:lnTo>
                  <a:lnTo>
                    <a:pt x="95" y="0"/>
                  </a:lnTo>
                  <a:lnTo>
                    <a:pt x="109" y="0"/>
                  </a:lnTo>
                  <a:lnTo>
                    <a:pt x="118" y="5"/>
                  </a:lnTo>
                </a:path>
              </a:pathLst>
            </a:custGeom>
            <a:solidFill>
              <a:srgbClr val="AA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57" name="Freeform 474"/>
            <p:cNvSpPr>
              <a:spLocks/>
            </p:cNvSpPr>
            <p:nvPr/>
          </p:nvSpPr>
          <p:spPr bwMode="auto">
            <a:xfrm rot="-2393">
              <a:off x="3347" y="2231"/>
              <a:ext cx="248" cy="317"/>
            </a:xfrm>
            <a:custGeom>
              <a:avLst/>
              <a:gdLst>
                <a:gd name="T0" fmla="*/ 87 w 255"/>
                <a:gd name="T1" fmla="*/ 5 h 302"/>
                <a:gd name="T2" fmla="*/ 103 w 255"/>
                <a:gd name="T3" fmla="*/ 28 h 302"/>
                <a:gd name="T4" fmla="*/ 121 w 255"/>
                <a:gd name="T5" fmla="*/ 37 h 302"/>
                <a:gd name="T6" fmla="*/ 129 w 255"/>
                <a:gd name="T7" fmla="*/ 47 h 302"/>
                <a:gd name="T8" fmla="*/ 137 w 255"/>
                <a:gd name="T9" fmla="*/ 61 h 302"/>
                <a:gd name="T10" fmla="*/ 143 w 255"/>
                <a:gd name="T11" fmla="*/ 80 h 302"/>
                <a:gd name="T12" fmla="*/ 147 w 255"/>
                <a:gd name="T13" fmla="*/ 103 h 302"/>
                <a:gd name="T14" fmla="*/ 148 w 255"/>
                <a:gd name="T15" fmla="*/ 118 h 302"/>
                <a:gd name="T16" fmla="*/ 151 w 255"/>
                <a:gd name="T17" fmla="*/ 136 h 302"/>
                <a:gd name="T18" fmla="*/ 152 w 255"/>
                <a:gd name="T19" fmla="*/ 160 h 302"/>
                <a:gd name="T20" fmla="*/ 156 w 255"/>
                <a:gd name="T21" fmla="*/ 182 h 302"/>
                <a:gd name="T22" fmla="*/ 158 w 255"/>
                <a:gd name="T23" fmla="*/ 210 h 302"/>
                <a:gd name="T24" fmla="*/ 162 w 255"/>
                <a:gd name="T25" fmla="*/ 241 h 302"/>
                <a:gd name="T26" fmla="*/ 167 w 255"/>
                <a:gd name="T27" fmla="*/ 274 h 302"/>
                <a:gd name="T28" fmla="*/ 172 w 255"/>
                <a:gd name="T29" fmla="*/ 315 h 302"/>
                <a:gd name="T30" fmla="*/ 175 w 255"/>
                <a:gd name="T31" fmla="*/ 351 h 302"/>
                <a:gd name="T32" fmla="*/ 179 w 255"/>
                <a:gd name="T33" fmla="*/ 385 h 302"/>
                <a:gd name="T34" fmla="*/ 181 w 255"/>
                <a:gd name="T35" fmla="*/ 416 h 302"/>
                <a:gd name="T36" fmla="*/ 182 w 255"/>
                <a:gd name="T37" fmla="*/ 440 h 302"/>
                <a:gd name="T38" fmla="*/ 181 w 255"/>
                <a:gd name="T39" fmla="*/ 465 h 302"/>
                <a:gd name="T40" fmla="*/ 180 w 255"/>
                <a:gd name="T41" fmla="*/ 483 h 302"/>
                <a:gd name="T42" fmla="*/ 177 w 255"/>
                <a:gd name="T43" fmla="*/ 504 h 302"/>
                <a:gd name="T44" fmla="*/ 173 w 255"/>
                <a:gd name="T45" fmla="*/ 512 h 302"/>
                <a:gd name="T46" fmla="*/ 163 w 255"/>
                <a:gd name="T47" fmla="*/ 531 h 302"/>
                <a:gd name="T48" fmla="*/ 153 w 255"/>
                <a:gd name="T49" fmla="*/ 537 h 302"/>
                <a:gd name="T50" fmla="*/ 143 w 255"/>
                <a:gd name="T51" fmla="*/ 535 h 302"/>
                <a:gd name="T52" fmla="*/ 132 w 255"/>
                <a:gd name="T53" fmla="*/ 519 h 302"/>
                <a:gd name="T54" fmla="*/ 121 w 255"/>
                <a:gd name="T55" fmla="*/ 507 h 302"/>
                <a:gd name="T56" fmla="*/ 109 w 255"/>
                <a:gd name="T57" fmla="*/ 498 h 302"/>
                <a:gd name="T58" fmla="*/ 96 w 255"/>
                <a:gd name="T59" fmla="*/ 498 h 302"/>
                <a:gd name="T60" fmla="*/ 82 w 255"/>
                <a:gd name="T61" fmla="*/ 504 h 302"/>
                <a:gd name="T62" fmla="*/ 68 w 255"/>
                <a:gd name="T63" fmla="*/ 506 h 302"/>
                <a:gd name="T64" fmla="*/ 51 w 255"/>
                <a:gd name="T65" fmla="*/ 498 h 302"/>
                <a:gd name="T66" fmla="*/ 39 w 255"/>
                <a:gd name="T67" fmla="*/ 480 h 302"/>
                <a:gd name="T68" fmla="*/ 18 w 255"/>
                <a:gd name="T69" fmla="*/ 452 h 302"/>
                <a:gd name="T70" fmla="*/ 18 w 255"/>
                <a:gd name="T71" fmla="*/ 435 h 302"/>
                <a:gd name="T72" fmla="*/ 12 w 255"/>
                <a:gd name="T73" fmla="*/ 414 h 302"/>
                <a:gd name="T74" fmla="*/ 7 w 255"/>
                <a:gd name="T75" fmla="*/ 386 h 302"/>
                <a:gd name="T76" fmla="*/ 3 w 255"/>
                <a:gd name="T77" fmla="*/ 357 h 302"/>
                <a:gd name="T78" fmla="*/ 0 w 255"/>
                <a:gd name="T79" fmla="*/ 324 h 302"/>
                <a:gd name="T80" fmla="*/ 0 w 255"/>
                <a:gd name="T81" fmla="*/ 290 h 302"/>
                <a:gd name="T82" fmla="*/ 0 w 255"/>
                <a:gd name="T83" fmla="*/ 250 h 302"/>
                <a:gd name="T84" fmla="*/ 4 w 255"/>
                <a:gd name="T85" fmla="*/ 207 h 302"/>
                <a:gd name="T86" fmla="*/ 8 w 255"/>
                <a:gd name="T87" fmla="*/ 165 h 302"/>
                <a:gd name="T88" fmla="*/ 15 w 255"/>
                <a:gd name="T89" fmla="*/ 129 h 302"/>
                <a:gd name="T90" fmla="*/ 18 w 255"/>
                <a:gd name="T91" fmla="*/ 93 h 302"/>
                <a:gd name="T92" fmla="*/ 18 w 255"/>
                <a:gd name="T93" fmla="*/ 67 h 302"/>
                <a:gd name="T94" fmla="*/ 23 w 255"/>
                <a:gd name="T95" fmla="*/ 45 h 302"/>
                <a:gd name="T96" fmla="*/ 30 w 255"/>
                <a:gd name="T97" fmla="*/ 28 h 302"/>
                <a:gd name="T98" fmla="*/ 39 w 255"/>
                <a:gd name="T99" fmla="*/ 9 h 302"/>
                <a:gd name="T100" fmla="*/ 46 w 255"/>
                <a:gd name="T101" fmla="*/ 5 h 302"/>
                <a:gd name="T102" fmla="*/ 56 w 255"/>
                <a:gd name="T103" fmla="*/ 0 h 302"/>
                <a:gd name="T104" fmla="*/ 71 w 255"/>
                <a:gd name="T105" fmla="*/ 0 h 302"/>
                <a:gd name="T106" fmla="*/ 80 w 255"/>
                <a:gd name="T107" fmla="*/ 0 h 302"/>
                <a:gd name="T108" fmla="*/ 87 w 255"/>
                <a:gd name="T109" fmla="*/ 5 h 30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55"/>
                <a:gd name="T166" fmla="*/ 0 h 302"/>
                <a:gd name="T167" fmla="*/ 255 w 255"/>
                <a:gd name="T168" fmla="*/ 302 h 30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55" h="302">
                  <a:moveTo>
                    <a:pt x="122" y="5"/>
                  </a:moveTo>
                  <a:lnTo>
                    <a:pt x="143" y="16"/>
                  </a:lnTo>
                  <a:lnTo>
                    <a:pt x="169" y="22"/>
                  </a:lnTo>
                  <a:lnTo>
                    <a:pt x="181" y="27"/>
                  </a:lnTo>
                  <a:lnTo>
                    <a:pt x="191" y="34"/>
                  </a:lnTo>
                  <a:lnTo>
                    <a:pt x="199" y="45"/>
                  </a:lnTo>
                  <a:lnTo>
                    <a:pt x="205" y="58"/>
                  </a:lnTo>
                  <a:lnTo>
                    <a:pt x="207" y="66"/>
                  </a:lnTo>
                  <a:lnTo>
                    <a:pt x="210" y="76"/>
                  </a:lnTo>
                  <a:lnTo>
                    <a:pt x="213" y="89"/>
                  </a:lnTo>
                  <a:lnTo>
                    <a:pt x="218" y="102"/>
                  </a:lnTo>
                  <a:lnTo>
                    <a:pt x="221" y="118"/>
                  </a:lnTo>
                  <a:lnTo>
                    <a:pt x="227" y="135"/>
                  </a:lnTo>
                  <a:lnTo>
                    <a:pt x="233" y="153"/>
                  </a:lnTo>
                  <a:lnTo>
                    <a:pt x="240" y="175"/>
                  </a:lnTo>
                  <a:lnTo>
                    <a:pt x="245" y="196"/>
                  </a:lnTo>
                  <a:lnTo>
                    <a:pt x="249" y="215"/>
                  </a:lnTo>
                  <a:lnTo>
                    <a:pt x="253" y="232"/>
                  </a:lnTo>
                  <a:lnTo>
                    <a:pt x="254" y="246"/>
                  </a:lnTo>
                  <a:lnTo>
                    <a:pt x="253" y="260"/>
                  </a:lnTo>
                  <a:lnTo>
                    <a:pt x="250" y="270"/>
                  </a:lnTo>
                  <a:lnTo>
                    <a:pt x="247" y="280"/>
                  </a:lnTo>
                  <a:lnTo>
                    <a:pt x="241" y="287"/>
                  </a:lnTo>
                  <a:lnTo>
                    <a:pt x="228" y="296"/>
                  </a:lnTo>
                  <a:lnTo>
                    <a:pt x="214" y="301"/>
                  </a:lnTo>
                  <a:lnTo>
                    <a:pt x="199" y="299"/>
                  </a:lnTo>
                  <a:lnTo>
                    <a:pt x="185" y="291"/>
                  </a:lnTo>
                  <a:lnTo>
                    <a:pt x="169" y="283"/>
                  </a:lnTo>
                  <a:lnTo>
                    <a:pt x="151" y="278"/>
                  </a:lnTo>
                  <a:lnTo>
                    <a:pt x="134" y="278"/>
                  </a:lnTo>
                  <a:lnTo>
                    <a:pt x="114" y="280"/>
                  </a:lnTo>
                  <a:lnTo>
                    <a:pt x="93" y="282"/>
                  </a:lnTo>
                  <a:lnTo>
                    <a:pt x="73" y="278"/>
                  </a:lnTo>
                  <a:lnTo>
                    <a:pt x="51" y="267"/>
                  </a:lnTo>
                  <a:lnTo>
                    <a:pt x="30" y="252"/>
                  </a:lnTo>
                  <a:lnTo>
                    <a:pt x="21" y="242"/>
                  </a:lnTo>
                  <a:lnTo>
                    <a:pt x="12" y="231"/>
                  </a:lnTo>
                  <a:lnTo>
                    <a:pt x="7" y="216"/>
                  </a:lnTo>
                  <a:lnTo>
                    <a:pt x="3" y="200"/>
                  </a:lnTo>
                  <a:lnTo>
                    <a:pt x="0" y="182"/>
                  </a:lnTo>
                  <a:lnTo>
                    <a:pt x="0" y="163"/>
                  </a:lnTo>
                  <a:lnTo>
                    <a:pt x="0" y="140"/>
                  </a:lnTo>
                  <a:lnTo>
                    <a:pt x="4" y="116"/>
                  </a:lnTo>
                  <a:lnTo>
                    <a:pt x="8" y="92"/>
                  </a:lnTo>
                  <a:lnTo>
                    <a:pt x="15" y="71"/>
                  </a:lnTo>
                  <a:lnTo>
                    <a:pt x="21" y="52"/>
                  </a:lnTo>
                  <a:lnTo>
                    <a:pt x="27" y="38"/>
                  </a:lnTo>
                  <a:lnTo>
                    <a:pt x="35" y="26"/>
                  </a:lnTo>
                  <a:lnTo>
                    <a:pt x="42" y="16"/>
                  </a:lnTo>
                  <a:lnTo>
                    <a:pt x="51" y="9"/>
                  </a:lnTo>
                  <a:lnTo>
                    <a:pt x="62" y="5"/>
                  </a:lnTo>
                  <a:lnTo>
                    <a:pt x="80" y="0"/>
                  </a:lnTo>
                  <a:lnTo>
                    <a:pt x="97" y="0"/>
                  </a:lnTo>
                  <a:lnTo>
                    <a:pt x="111" y="0"/>
                  </a:lnTo>
                  <a:lnTo>
                    <a:pt x="122" y="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58" name="Freeform 475"/>
            <p:cNvSpPr>
              <a:spLocks/>
            </p:cNvSpPr>
            <p:nvPr/>
          </p:nvSpPr>
          <p:spPr bwMode="auto">
            <a:xfrm rot="-2393">
              <a:off x="3395" y="2291"/>
              <a:ext cx="126" cy="180"/>
            </a:xfrm>
            <a:custGeom>
              <a:avLst/>
              <a:gdLst>
                <a:gd name="T0" fmla="*/ 24 w 130"/>
                <a:gd name="T1" fmla="*/ 264 h 172"/>
                <a:gd name="T2" fmla="*/ 41 w 130"/>
                <a:gd name="T3" fmla="*/ 290 h 172"/>
                <a:gd name="T4" fmla="*/ 54 w 130"/>
                <a:gd name="T5" fmla="*/ 295 h 172"/>
                <a:gd name="T6" fmla="*/ 67 w 130"/>
                <a:gd name="T7" fmla="*/ 286 h 172"/>
                <a:gd name="T8" fmla="*/ 75 w 130"/>
                <a:gd name="T9" fmla="*/ 264 h 172"/>
                <a:gd name="T10" fmla="*/ 87 w 130"/>
                <a:gd name="T11" fmla="*/ 197 h 172"/>
                <a:gd name="T12" fmla="*/ 89 w 130"/>
                <a:gd name="T13" fmla="*/ 113 h 172"/>
                <a:gd name="T14" fmla="*/ 83 w 130"/>
                <a:gd name="T15" fmla="*/ 76 h 172"/>
                <a:gd name="T16" fmla="*/ 72 w 130"/>
                <a:gd name="T17" fmla="*/ 45 h 172"/>
                <a:gd name="T18" fmla="*/ 57 w 130"/>
                <a:gd name="T19" fmla="*/ 25 h 172"/>
                <a:gd name="T20" fmla="*/ 40 w 130"/>
                <a:gd name="T21" fmla="*/ 4 h 172"/>
                <a:gd name="T22" fmla="*/ 20 w 130"/>
                <a:gd name="T23" fmla="*/ 0 h 172"/>
                <a:gd name="T24" fmla="*/ 13 w 130"/>
                <a:gd name="T25" fmla="*/ 2 h 172"/>
                <a:gd name="T26" fmla="*/ 0 w 130"/>
                <a:gd name="T27" fmla="*/ 25 h 172"/>
                <a:gd name="T28" fmla="*/ 0 w 130"/>
                <a:gd name="T29" fmla="*/ 53 h 172"/>
                <a:gd name="T30" fmla="*/ 6 w 130"/>
                <a:gd name="T31" fmla="*/ 88 h 172"/>
                <a:gd name="T32" fmla="*/ 16 w 130"/>
                <a:gd name="T33" fmla="*/ 123 h 172"/>
                <a:gd name="T34" fmla="*/ 22 w 130"/>
                <a:gd name="T35" fmla="*/ 144 h 172"/>
                <a:gd name="T36" fmla="*/ 42 w 130"/>
                <a:gd name="T37" fmla="*/ 147 h 172"/>
                <a:gd name="T38" fmla="*/ 53 w 130"/>
                <a:gd name="T39" fmla="*/ 138 h 172"/>
                <a:gd name="T40" fmla="*/ 65 w 130"/>
                <a:gd name="T41" fmla="*/ 137 h 172"/>
                <a:gd name="T42" fmla="*/ 74 w 130"/>
                <a:gd name="T43" fmla="*/ 147 h 172"/>
                <a:gd name="T44" fmla="*/ 76 w 130"/>
                <a:gd name="T45" fmla="*/ 182 h 172"/>
                <a:gd name="T46" fmla="*/ 71 w 130"/>
                <a:gd name="T47" fmla="*/ 207 h 172"/>
                <a:gd name="T48" fmla="*/ 61 w 130"/>
                <a:gd name="T49" fmla="*/ 211 h 172"/>
                <a:gd name="T50" fmla="*/ 47 w 130"/>
                <a:gd name="T51" fmla="*/ 207 h 172"/>
                <a:gd name="T52" fmla="*/ 37 w 130"/>
                <a:gd name="T53" fmla="*/ 199 h 172"/>
                <a:gd name="T54" fmla="*/ 23 w 130"/>
                <a:gd name="T55" fmla="*/ 197 h 172"/>
                <a:gd name="T56" fmla="*/ 16 w 130"/>
                <a:gd name="T57" fmla="*/ 202 h 172"/>
                <a:gd name="T58" fmla="*/ 16 w 130"/>
                <a:gd name="T59" fmla="*/ 223 h 172"/>
                <a:gd name="T60" fmla="*/ 24 w 130"/>
                <a:gd name="T61" fmla="*/ 267 h 172"/>
                <a:gd name="T62" fmla="*/ 24 w 130"/>
                <a:gd name="T63" fmla="*/ 264 h 17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0"/>
                <a:gd name="T97" fmla="*/ 0 h 172"/>
                <a:gd name="T98" fmla="*/ 130 w 130"/>
                <a:gd name="T99" fmla="*/ 172 h 17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0" h="172">
                  <a:moveTo>
                    <a:pt x="36" y="153"/>
                  </a:moveTo>
                  <a:lnTo>
                    <a:pt x="58" y="168"/>
                  </a:lnTo>
                  <a:lnTo>
                    <a:pt x="78" y="171"/>
                  </a:lnTo>
                  <a:lnTo>
                    <a:pt x="97" y="165"/>
                  </a:lnTo>
                  <a:lnTo>
                    <a:pt x="109" y="153"/>
                  </a:lnTo>
                  <a:lnTo>
                    <a:pt x="127" y="114"/>
                  </a:lnTo>
                  <a:lnTo>
                    <a:pt x="129" y="66"/>
                  </a:lnTo>
                  <a:lnTo>
                    <a:pt x="121" y="45"/>
                  </a:lnTo>
                  <a:lnTo>
                    <a:pt x="104" y="27"/>
                  </a:lnTo>
                  <a:lnTo>
                    <a:pt x="82" y="13"/>
                  </a:lnTo>
                  <a:lnTo>
                    <a:pt x="56" y="4"/>
                  </a:lnTo>
                  <a:lnTo>
                    <a:pt x="32" y="0"/>
                  </a:lnTo>
                  <a:lnTo>
                    <a:pt x="13" y="2"/>
                  </a:lnTo>
                  <a:lnTo>
                    <a:pt x="0" y="13"/>
                  </a:lnTo>
                  <a:lnTo>
                    <a:pt x="0" y="31"/>
                  </a:lnTo>
                  <a:lnTo>
                    <a:pt x="6" y="51"/>
                  </a:lnTo>
                  <a:lnTo>
                    <a:pt x="17" y="72"/>
                  </a:lnTo>
                  <a:lnTo>
                    <a:pt x="34" y="84"/>
                  </a:lnTo>
                  <a:lnTo>
                    <a:pt x="61" y="85"/>
                  </a:lnTo>
                  <a:lnTo>
                    <a:pt x="77" y="80"/>
                  </a:lnTo>
                  <a:lnTo>
                    <a:pt x="94" y="79"/>
                  </a:lnTo>
                  <a:lnTo>
                    <a:pt x="107" y="85"/>
                  </a:lnTo>
                  <a:lnTo>
                    <a:pt x="110" y="106"/>
                  </a:lnTo>
                  <a:lnTo>
                    <a:pt x="103" y="120"/>
                  </a:lnTo>
                  <a:lnTo>
                    <a:pt x="88" y="122"/>
                  </a:lnTo>
                  <a:lnTo>
                    <a:pt x="70" y="120"/>
                  </a:lnTo>
                  <a:lnTo>
                    <a:pt x="51" y="116"/>
                  </a:lnTo>
                  <a:lnTo>
                    <a:pt x="35" y="114"/>
                  </a:lnTo>
                  <a:lnTo>
                    <a:pt x="25" y="117"/>
                  </a:lnTo>
                  <a:lnTo>
                    <a:pt x="24" y="129"/>
                  </a:lnTo>
                  <a:lnTo>
                    <a:pt x="36" y="155"/>
                  </a:lnTo>
                  <a:lnTo>
                    <a:pt x="36" y="153"/>
                  </a:lnTo>
                </a:path>
              </a:pathLst>
            </a:custGeom>
            <a:solidFill>
              <a:srgbClr val="888888"/>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59" name="Freeform 476"/>
            <p:cNvSpPr>
              <a:spLocks/>
            </p:cNvSpPr>
            <p:nvPr/>
          </p:nvSpPr>
          <p:spPr bwMode="auto">
            <a:xfrm rot="-2393">
              <a:off x="3395" y="2291"/>
              <a:ext cx="132" cy="186"/>
            </a:xfrm>
            <a:custGeom>
              <a:avLst/>
              <a:gdLst>
                <a:gd name="T0" fmla="*/ 26 w 136"/>
                <a:gd name="T1" fmla="*/ 269 h 178"/>
                <a:gd name="T2" fmla="*/ 44 w 136"/>
                <a:gd name="T3" fmla="*/ 294 h 178"/>
                <a:gd name="T4" fmla="*/ 59 w 136"/>
                <a:gd name="T5" fmla="*/ 299 h 178"/>
                <a:gd name="T6" fmla="*/ 71 w 136"/>
                <a:gd name="T7" fmla="*/ 289 h 178"/>
                <a:gd name="T8" fmla="*/ 80 w 136"/>
                <a:gd name="T9" fmla="*/ 269 h 178"/>
                <a:gd name="T10" fmla="*/ 93 w 136"/>
                <a:gd name="T11" fmla="*/ 197 h 178"/>
                <a:gd name="T12" fmla="*/ 95 w 136"/>
                <a:gd name="T13" fmla="*/ 114 h 178"/>
                <a:gd name="T14" fmla="*/ 88 w 136"/>
                <a:gd name="T15" fmla="*/ 80 h 178"/>
                <a:gd name="T16" fmla="*/ 77 w 136"/>
                <a:gd name="T17" fmla="*/ 46 h 178"/>
                <a:gd name="T18" fmla="*/ 61 w 136"/>
                <a:gd name="T19" fmla="*/ 25 h 178"/>
                <a:gd name="T20" fmla="*/ 43 w 136"/>
                <a:gd name="T21" fmla="*/ 4 h 178"/>
                <a:gd name="T22" fmla="*/ 22 w 136"/>
                <a:gd name="T23" fmla="*/ 0 h 178"/>
                <a:gd name="T24" fmla="*/ 13 w 136"/>
                <a:gd name="T25" fmla="*/ 3 h 178"/>
                <a:gd name="T26" fmla="*/ 0 w 136"/>
                <a:gd name="T27" fmla="*/ 25 h 178"/>
                <a:gd name="T28" fmla="*/ 0 w 136"/>
                <a:gd name="T29" fmla="*/ 54 h 178"/>
                <a:gd name="T30" fmla="*/ 7 w 136"/>
                <a:gd name="T31" fmla="*/ 92 h 178"/>
                <a:gd name="T32" fmla="*/ 17 w 136"/>
                <a:gd name="T33" fmla="*/ 127 h 178"/>
                <a:gd name="T34" fmla="*/ 23 w 136"/>
                <a:gd name="T35" fmla="*/ 147 h 178"/>
                <a:gd name="T36" fmla="*/ 46 w 136"/>
                <a:gd name="T37" fmla="*/ 148 h 178"/>
                <a:gd name="T38" fmla="*/ 58 w 136"/>
                <a:gd name="T39" fmla="*/ 141 h 178"/>
                <a:gd name="T40" fmla="*/ 70 w 136"/>
                <a:gd name="T41" fmla="*/ 138 h 178"/>
                <a:gd name="T42" fmla="*/ 79 w 136"/>
                <a:gd name="T43" fmla="*/ 148 h 178"/>
                <a:gd name="T44" fmla="*/ 81 w 136"/>
                <a:gd name="T45" fmla="*/ 186 h 178"/>
                <a:gd name="T46" fmla="*/ 76 w 136"/>
                <a:gd name="T47" fmla="*/ 210 h 178"/>
                <a:gd name="T48" fmla="*/ 65 w 136"/>
                <a:gd name="T49" fmla="*/ 215 h 178"/>
                <a:gd name="T50" fmla="*/ 50 w 136"/>
                <a:gd name="T51" fmla="*/ 212 h 178"/>
                <a:gd name="T52" fmla="*/ 40 w 136"/>
                <a:gd name="T53" fmla="*/ 203 h 178"/>
                <a:gd name="T54" fmla="*/ 25 w 136"/>
                <a:gd name="T55" fmla="*/ 197 h 178"/>
                <a:gd name="T56" fmla="*/ 17 w 136"/>
                <a:gd name="T57" fmla="*/ 204 h 178"/>
                <a:gd name="T58" fmla="*/ 17 w 136"/>
                <a:gd name="T59" fmla="*/ 225 h 178"/>
                <a:gd name="T60" fmla="*/ 26 w 136"/>
                <a:gd name="T61" fmla="*/ 272 h 17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36"/>
                <a:gd name="T94" fmla="*/ 0 h 178"/>
                <a:gd name="T95" fmla="*/ 136 w 136"/>
                <a:gd name="T96" fmla="*/ 178 h 17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36" h="178">
                  <a:moveTo>
                    <a:pt x="38" y="159"/>
                  </a:moveTo>
                  <a:lnTo>
                    <a:pt x="61" y="173"/>
                  </a:lnTo>
                  <a:lnTo>
                    <a:pt x="83" y="177"/>
                  </a:lnTo>
                  <a:lnTo>
                    <a:pt x="101" y="171"/>
                  </a:lnTo>
                  <a:lnTo>
                    <a:pt x="114" y="159"/>
                  </a:lnTo>
                  <a:lnTo>
                    <a:pt x="133" y="117"/>
                  </a:lnTo>
                  <a:lnTo>
                    <a:pt x="135" y="68"/>
                  </a:lnTo>
                  <a:lnTo>
                    <a:pt x="126" y="48"/>
                  </a:lnTo>
                  <a:lnTo>
                    <a:pt x="109" y="28"/>
                  </a:lnTo>
                  <a:lnTo>
                    <a:pt x="86" y="13"/>
                  </a:lnTo>
                  <a:lnTo>
                    <a:pt x="60" y="4"/>
                  </a:lnTo>
                  <a:lnTo>
                    <a:pt x="34" y="0"/>
                  </a:lnTo>
                  <a:lnTo>
                    <a:pt x="13" y="3"/>
                  </a:lnTo>
                  <a:lnTo>
                    <a:pt x="0" y="13"/>
                  </a:lnTo>
                  <a:lnTo>
                    <a:pt x="0" y="32"/>
                  </a:lnTo>
                  <a:lnTo>
                    <a:pt x="7" y="54"/>
                  </a:lnTo>
                  <a:lnTo>
                    <a:pt x="18" y="75"/>
                  </a:lnTo>
                  <a:lnTo>
                    <a:pt x="35" y="87"/>
                  </a:lnTo>
                  <a:lnTo>
                    <a:pt x="65" y="88"/>
                  </a:lnTo>
                  <a:lnTo>
                    <a:pt x="82" y="83"/>
                  </a:lnTo>
                  <a:lnTo>
                    <a:pt x="99" y="81"/>
                  </a:lnTo>
                  <a:lnTo>
                    <a:pt x="112" y="88"/>
                  </a:lnTo>
                  <a:lnTo>
                    <a:pt x="116" y="110"/>
                  </a:lnTo>
                  <a:lnTo>
                    <a:pt x="108" y="123"/>
                  </a:lnTo>
                  <a:lnTo>
                    <a:pt x="91" y="127"/>
                  </a:lnTo>
                  <a:lnTo>
                    <a:pt x="73" y="125"/>
                  </a:lnTo>
                  <a:lnTo>
                    <a:pt x="54" y="120"/>
                  </a:lnTo>
                  <a:lnTo>
                    <a:pt x="37" y="117"/>
                  </a:lnTo>
                  <a:lnTo>
                    <a:pt x="26" y="121"/>
                  </a:lnTo>
                  <a:lnTo>
                    <a:pt x="25" y="133"/>
                  </a:lnTo>
                  <a:lnTo>
                    <a:pt x="38" y="16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60" name="Freeform 477"/>
            <p:cNvSpPr>
              <a:spLocks/>
            </p:cNvSpPr>
            <p:nvPr/>
          </p:nvSpPr>
          <p:spPr bwMode="auto">
            <a:xfrm rot="-2393">
              <a:off x="3547" y="2367"/>
              <a:ext cx="15" cy="23"/>
            </a:xfrm>
            <a:custGeom>
              <a:avLst/>
              <a:gdLst>
                <a:gd name="T0" fmla="*/ 12 w 15"/>
                <a:gd name="T1" fmla="*/ 9 h 22"/>
                <a:gd name="T2" fmla="*/ 14 w 15"/>
                <a:gd name="T3" fmla="*/ 29 h 22"/>
                <a:gd name="T4" fmla="*/ 10 w 15"/>
                <a:gd name="T5" fmla="*/ 33 h 22"/>
                <a:gd name="T6" fmla="*/ 4 w 15"/>
                <a:gd name="T7" fmla="*/ 31 h 22"/>
                <a:gd name="T8" fmla="*/ 1 w 15"/>
                <a:gd name="T9" fmla="*/ 24 h 22"/>
                <a:gd name="T10" fmla="*/ 0 w 15"/>
                <a:gd name="T11" fmla="*/ 4 h 22"/>
                <a:gd name="T12" fmla="*/ 4 w 15"/>
                <a:gd name="T13" fmla="*/ 0 h 22"/>
                <a:gd name="T14" fmla="*/ 9 w 15"/>
                <a:gd name="T15" fmla="*/ 1 h 22"/>
                <a:gd name="T16" fmla="*/ 12 w 15"/>
                <a:gd name="T17" fmla="*/ 9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22"/>
                <a:gd name="T29" fmla="*/ 15 w 15"/>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22">
                  <a:moveTo>
                    <a:pt x="12" y="9"/>
                  </a:moveTo>
                  <a:lnTo>
                    <a:pt x="14" y="17"/>
                  </a:lnTo>
                  <a:lnTo>
                    <a:pt x="10" y="21"/>
                  </a:lnTo>
                  <a:lnTo>
                    <a:pt x="4" y="19"/>
                  </a:lnTo>
                  <a:lnTo>
                    <a:pt x="1" y="12"/>
                  </a:lnTo>
                  <a:lnTo>
                    <a:pt x="0" y="4"/>
                  </a:lnTo>
                  <a:lnTo>
                    <a:pt x="4" y="0"/>
                  </a:lnTo>
                  <a:lnTo>
                    <a:pt x="9" y="1"/>
                  </a:lnTo>
                  <a:lnTo>
                    <a:pt x="12" y="9"/>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61" name="Freeform 478"/>
            <p:cNvSpPr>
              <a:spLocks/>
            </p:cNvSpPr>
            <p:nvPr/>
          </p:nvSpPr>
          <p:spPr bwMode="auto">
            <a:xfrm rot="-2393">
              <a:off x="3547" y="2367"/>
              <a:ext cx="16" cy="30"/>
            </a:xfrm>
            <a:custGeom>
              <a:avLst/>
              <a:gdLst>
                <a:gd name="T0" fmla="*/ 14 w 16"/>
                <a:gd name="T1" fmla="*/ 27 h 28"/>
                <a:gd name="T2" fmla="*/ 15 w 16"/>
                <a:gd name="T3" fmla="*/ 50 h 28"/>
                <a:gd name="T4" fmla="*/ 11 w 16"/>
                <a:gd name="T5" fmla="*/ 62 h 28"/>
                <a:gd name="T6" fmla="*/ 5 w 16"/>
                <a:gd name="T7" fmla="*/ 58 h 28"/>
                <a:gd name="T8" fmla="*/ 0 w 16"/>
                <a:gd name="T9" fmla="*/ 33 h 28"/>
                <a:gd name="T10" fmla="*/ 0 w 16"/>
                <a:gd name="T11" fmla="*/ 6 h 28"/>
                <a:gd name="T12" fmla="*/ 4 w 16"/>
                <a:gd name="T13" fmla="*/ 0 h 28"/>
                <a:gd name="T14" fmla="*/ 9 w 16"/>
                <a:gd name="T15" fmla="*/ 1 h 28"/>
                <a:gd name="T16" fmla="*/ 14 w 16"/>
                <a:gd name="T17" fmla="*/ 27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28"/>
                <a:gd name="T29" fmla="*/ 16 w 16"/>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28">
                  <a:moveTo>
                    <a:pt x="14" y="12"/>
                  </a:moveTo>
                  <a:lnTo>
                    <a:pt x="15" y="21"/>
                  </a:lnTo>
                  <a:lnTo>
                    <a:pt x="11" y="27"/>
                  </a:lnTo>
                  <a:lnTo>
                    <a:pt x="5" y="25"/>
                  </a:lnTo>
                  <a:lnTo>
                    <a:pt x="0" y="15"/>
                  </a:lnTo>
                  <a:lnTo>
                    <a:pt x="0" y="6"/>
                  </a:lnTo>
                  <a:lnTo>
                    <a:pt x="4" y="0"/>
                  </a:lnTo>
                  <a:lnTo>
                    <a:pt x="9" y="1"/>
                  </a:lnTo>
                  <a:lnTo>
                    <a:pt x="14" y="1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62" name="Line 479"/>
            <p:cNvSpPr>
              <a:spLocks noChangeShapeType="1"/>
            </p:cNvSpPr>
            <p:nvPr/>
          </p:nvSpPr>
          <p:spPr bwMode="auto">
            <a:xfrm rot="-2393">
              <a:off x="3417" y="2492"/>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163" name="Line 480"/>
            <p:cNvSpPr>
              <a:spLocks noChangeShapeType="1"/>
            </p:cNvSpPr>
            <p:nvPr/>
          </p:nvSpPr>
          <p:spPr bwMode="auto">
            <a:xfrm rot="-2393">
              <a:off x="3421" y="2498"/>
              <a:ext cx="12" cy="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fr-FR">
                <a:solidFill>
                  <a:srgbClr val="0079BC"/>
                </a:solidFill>
                <a:ea typeface="ＭＳ Ｐゴシック" charset="0"/>
              </a:endParaRPr>
            </a:p>
          </p:txBody>
        </p:sp>
        <p:sp>
          <p:nvSpPr>
            <p:cNvPr id="44164" name="Freeform 481"/>
            <p:cNvSpPr>
              <a:spLocks/>
            </p:cNvSpPr>
            <p:nvPr/>
          </p:nvSpPr>
          <p:spPr bwMode="auto">
            <a:xfrm rot="-2393">
              <a:off x="3428" y="2477"/>
              <a:ext cx="15" cy="18"/>
            </a:xfrm>
            <a:custGeom>
              <a:avLst/>
              <a:gdLst>
                <a:gd name="T0" fmla="*/ 0 w 16"/>
                <a:gd name="T1" fmla="*/ 23 h 17"/>
                <a:gd name="T2" fmla="*/ 5 w 16"/>
                <a:gd name="T3" fmla="*/ 26 h 17"/>
                <a:gd name="T4" fmla="*/ 8 w 16"/>
                <a:gd name="T5" fmla="*/ 30 h 17"/>
                <a:gd name="T6" fmla="*/ 8 w 16"/>
                <a:gd name="T7" fmla="*/ 22 h 17"/>
                <a:gd name="T8" fmla="*/ 8 w 16"/>
                <a:gd name="T9" fmla="*/ 2 h 17"/>
                <a:gd name="T10" fmla="*/ 8 w 16"/>
                <a:gd name="T11" fmla="*/ 0 h 17"/>
                <a:gd name="T12" fmla="*/ 4 w 16"/>
                <a:gd name="T13" fmla="*/ 3 h 17"/>
                <a:gd name="T14" fmla="*/ 0 w 16"/>
                <a:gd name="T15" fmla="*/ 8 h 17"/>
                <a:gd name="T16" fmla="*/ 0 w 16"/>
                <a:gd name="T17" fmla="*/ 23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0" y="11"/>
                  </a:moveTo>
                  <a:lnTo>
                    <a:pt x="5" y="14"/>
                  </a:lnTo>
                  <a:lnTo>
                    <a:pt x="10" y="16"/>
                  </a:lnTo>
                  <a:lnTo>
                    <a:pt x="15" y="10"/>
                  </a:lnTo>
                  <a:lnTo>
                    <a:pt x="13" y="2"/>
                  </a:lnTo>
                  <a:lnTo>
                    <a:pt x="9" y="0"/>
                  </a:lnTo>
                  <a:lnTo>
                    <a:pt x="4" y="3"/>
                  </a:lnTo>
                  <a:lnTo>
                    <a:pt x="0" y="8"/>
                  </a:lnTo>
                  <a:lnTo>
                    <a:pt x="0" y="11"/>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65" name="Freeform 482"/>
            <p:cNvSpPr>
              <a:spLocks/>
            </p:cNvSpPr>
            <p:nvPr/>
          </p:nvSpPr>
          <p:spPr bwMode="auto">
            <a:xfrm rot="-2393">
              <a:off x="3428" y="2477"/>
              <a:ext cx="21" cy="26"/>
            </a:xfrm>
            <a:custGeom>
              <a:avLst/>
              <a:gdLst>
                <a:gd name="T0" fmla="*/ 0 w 22"/>
                <a:gd name="T1" fmla="*/ 42 h 24"/>
                <a:gd name="T2" fmla="*/ 8 w 22"/>
                <a:gd name="T3" fmla="*/ 51 h 24"/>
                <a:gd name="T4" fmla="*/ 11 w 22"/>
                <a:gd name="T5" fmla="*/ 60 h 24"/>
                <a:gd name="T6" fmla="*/ 11 w 22"/>
                <a:gd name="T7" fmla="*/ 39 h 24"/>
                <a:gd name="T8" fmla="*/ 11 w 22"/>
                <a:gd name="T9" fmla="*/ 3 h 24"/>
                <a:gd name="T10" fmla="*/ 11 w 22"/>
                <a:gd name="T11" fmla="*/ 0 h 24"/>
                <a:gd name="T12" fmla="*/ 7 w 22"/>
                <a:gd name="T13" fmla="*/ 4 h 24"/>
                <a:gd name="T14" fmla="*/ 0 w 22"/>
                <a:gd name="T15" fmla="*/ 28 h 24"/>
                <a:gd name="T16" fmla="*/ 0 w 22"/>
                <a:gd name="T17" fmla="*/ 42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24"/>
                <a:gd name="T29" fmla="*/ 22 w 2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24">
                  <a:moveTo>
                    <a:pt x="0" y="16"/>
                  </a:moveTo>
                  <a:lnTo>
                    <a:pt x="8" y="19"/>
                  </a:lnTo>
                  <a:lnTo>
                    <a:pt x="15" y="23"/>
                  </a:lnTo>
                  <a:lnTo>
                    <a:pt x="21" y="15"/>
                  </a:lnTo>
                  <a:lnTo>
                    <a:pt x="19" y="3"/>
                  </a:lnTo>
                  <a:lnTo>
                    <a:pt x="13" y="0"/>
                  </a:lnTo>
                  <a:lnTo>
                    <a:pt x="7" y="4"/>
                  </a:lnTo>
                  <a:lnTo>
                    <a:pt x="0" y="11"/>
                  </a:lnTo>
                  <a:lnTo>
                    <a:pt x="0" y="1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66" name="Freeform 483"/>
            <p:cNvSpPr>
              <a:spLocks/>
            </p:cNvSpPr>
            <p:nvPr/>
          </p:nvSpPr>
          <p:spPr bwMode="auto">
            <a:xfrm rot="-2393">
              <a:off x="3550" y="2428"/>
              <a:ext cx="16" cy="17"/>
            </a:xfrm>
            <a:custGeom>
              <a:avLst/>
              <a:gdLst>
                <a:gd name="T0" fmla="*/ 15 w 16"/>
                <a:gd name="T1" fmla="*/ 30 h 16"/>
                <a:gd name="T2" fmla="*/ 15 w 16"/>
                <a:gd name="T3" fmla="*/ 0 h 16"/>
                <a:gd name="T4" fmla="*/ 8 w 16"/>
                <a:gd name="T5" fmla="*/ 0 h 16"/>
                <a:gd name="T6" fmla="*/ 4 w 16"/>
                <a:gd name="T7" fmla="*/ 0 h 16"/>
                <a:gd name="T8" fmla="*/ 0 w 16"/>
                <a:gd name="T9" fmla="*/ 0 h 16"/>
                <a:gd name="T10" fmla="*/ 0 w 16"/>
                <a:gd name="T11" fmla="*/ 30 h 16"/>
                <a:gd name="T12" fmla="*/ 8 w 16"/>
                <a:gd name="T13" fmla="*/ 30 h 16"/>
                <a:gd name="T14" fmla="*/ 11 w 16"/>
                <a:gd name="T15" fmla="*/ 30 h 16"/>
                <a:gd name="T16" fmla="*/ 15 w 16"/>
                <a:gd name="T17" fmla="*/ 3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15" y="15"/>
                  </a:moveTo>
                  <a:lnTo>
                    <a:pt x="15" y="0"/>
                  </a:lnTo>
                  <a:lnTo>
                    <a:pt x="8" y="0"/>
                  </a:lnTo>
                  <a:lnTo>
                    <a:pt x="4" y="0"/>
                  </a:lnTo>
                  <a:lnTo>
                    <a:pt x="0" y="0"/>
                  </a:lnTo>
                  <a:lnTo>
                    <a:pt x="0" y="15"/>
                  </a:lnTo>
                  <a:lnTo>
                    <a:pt x="8" y="15"/>
                  </a:lnTo>
                  <a:lnTo>
                    <a:pt x="11" y="15"/>
                  </a:lnTo>
                  <a:lnTo>
                    <a:pt x="15" y="1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67" name="Freeform 484"/>
            <p:cNvSpPr>
              <a:spLocks/>
            </p:cNvSpPr>
            <p:nvPr/>
          </p:nvSpPr>
          <p:spPr bwMode="auto">
            <a:xfrm rot="-2393">
              <a:off x="3550" y="2429"/>
              <a:ext cx="16" cy="17"/>
            </a:xfrm>
            <a:custGeom>
              <a:avLst/>
              <a:gdLst>
                <a:gd name="T0" fmla="*/ 15 w 16"/>
                <a:gd name="T1" fmla="*/ 2 h 16"/>
                <a:gd name="T2" fmla="*/ 13 w 16"/>
                <a:gd name="T3" fmla="*/ 21 h 16"/>
                <a:gd name="T4" fmla="*/ 8 w 16"/>
                <a:gd name="T5" fmla="*/ 24 h 16"/>
                <a:gd name="T6" fmla="*/ 3 w 16"/>
                <a:gd name="T7" fmla="*/ 30 h 16"/>
                <a:gd name="T8" fmla="*/ 0 w 16"/>
                <a:gd name="T9" fmla="*/ 24 h 16"/>
                <a:gd name="T10" fmla="*/ 1 w 16"/>
                <a:gd name="T11" fmla="*/ 5 h 16"/>
                <a:gd name="T12" fmla="*/ 6 w 16"/>
                <a:gd name="T13" fmla="*/ 2 h 16"/>
                <a:gd name="T14" fmla="*/ 11 w 16"/>
                <a:gd name="T15" fmla="*/ 0 h 16"/>
                <a:gd name="T16" fmla="*/ 15 w 16"/>
                <a:gd name="T17" fmla="*/ 2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15" y="2"/>
                  </a:moveTo>
                  <a:lnTo>
                    <a:pt x="13" y="9"/>
                  </a:lnTo>
                  <a:lnTo>
                    <a:pt x="8" y="12"/>
                  </a:lnTo>
                  <a:lnTo>
                    <a:pt x="3" y="15"/>
                  </a:lnTo>
                  <a:lnTo>
                    <a:pt x="0" y="12"/>
                  </a:lnTo>
                  <a:lnTo>
                    <a:pt x="1" y="5"/>
                  </a:lnTo>
                  <a:lnTo>
                    <a:pt x="6" y="2"/>
                  </a:lnTo>
                  <a:lnTo>
                    <a:pt x="11" y="0"/>
                  </a:lnTo>
                  <a:lnTo>
                    <a:pt x="15" y="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68" name="Freeform 485"/>
            <p:cNvSpPr>
              <a:spLocks/>
            </p:cNvSpPr>
            <p:nvPr/>
          </p:nvSpPr>
          <p:spPr bwMode="auto">
            <a:xfrm rot="-2393">
              <a:off x="3493" y="2285"/>
              <a:ext cx="14" cy="17"/>
            </a:xfrm>
            <a:custGeom>
              <a:avLst/>
              <a:gdLst>
                <a:gd name="T0" fmla="*/ 7 w 15"/>
                <a:gd name="T1" fmla="*/ 30 h 16"/>
                <a:gd name="T2" fmla="*/ 7 w 15"/>
                <a:gd name="T3" fmla="*/ 0 h 16"/>
                <a:gd name="T4" fmla="*/ 7 w 15"/>
                <a:gd name="T5" fmla="*/ 0 h 16"/>
                <a:gd name="T6" fmla="*/ 4 w 15"/>
                <a:gd name="T7" fmla="*/ 0 h 16"/>
                <a:gd name="T8" fmla="*/ 0 w 15"/>
                <a:gd name="T9" fmla="*/ 0 h 16"/>
                <a:gd name="T10" fmla="*/ 0 w 15"/>
                <a:gd name="T11" fmla="*/ 30 h 16"/>
                <a:gd name="T12" fmla="*/ 7 w 15"/>
                <a:gd name="T13" fmla="*/ 30 h 16"/>
                <a:gd name="T14" fmla="*/ 7 w 15"/>
                <a:gd name="T15" fmla="*/ 30 h 16"/>
                <a:gd name="T16" fmla="*/ 7 w 15"/>
                <a:gd name="T17" fmla="*/ 3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6"/>
                <a:gd name="T29" fmla="*/ 15 w 1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6">
                  <a:moveTo>
                    <a:pt x="14" y="15"/>
                  </a:moveTo>
                  <a:lnTo>
                    <a:pt x="14" y="0"/>
                  </a:lnTo>
                  <a:lnTo>
                    <a:pt x="7" y="0"/>
                  </a:lnTo>
                  <a:lnTo>
                    <a:pt x="4" y="0"/>
                  </a:lnTo>
                  <a:lnTo>
                    <a:pt x="0" y="0"/>
                  </a:lnTo>
                  <a:lnTo>
                    <a:pt x="0" y="15"/>
                  </a:lnTo>
                  <a:lnTo>
                    <a:pt x="7" y="15"/>
                  </a:lnTo>
                  <a:lnTo>
                    <a:pt x="11" y="15"/>
                  </a:lnTo>
                  <a:lnTo>
                    <a:pt x="14" y="1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69" name="Freeform 486"/>
            <p:cNvSpPr>
              <a:spLocks/>
            </p:cNvSpPr>
            <p:nvPr/>
          </p:nvSpPr>
          <p:spPr bwMode="auto">
            <a:xfrm rot="-2393">
              <a:off x="3493" y="2286"/>
              <a:ext cx="14" cy="17"/>
            </a:xfrm>
            <a:custGeom>
              <a:avLst/>
              <a:gdLst>
                <a:gd name="T0" fmla="*/ 7 w 15"/>
                <a:gd name="T1" fmla="*/ 3 h 16"/>
                <a:gd name="T2" fmla="*/ 7 w 15"/>
                <a:gd name="T3" fmla="*/ 20 h 16"/>
                <a:gd name="T4" fmla="*/ 7 w 15"/>
                <a:gd name="T5" fmla="*/ 23 h 16"/>
                <a:gd name="T6" fmla="*/ 2 w 15"/>
                <a:gd name="T7" fmla="*/ 30 h 16"/>
                <a:gd name="T8" fmla="*/ 0 w 15"/>
                <a:gd name="T9" fmla="*/ 20 h 16"/>
                <a:gd name="T10" fmla="*/ 1 w 15"/>
                <a:gd name="T11" fmla="*/ 6 h 16"/>
                <a:gd name="T12" fmla="*/ 6 w 15"/>
                <a:gd name="T13" fmla="*/ 0 h 16"/>
                <a:gd name="T14" fmla="*/ 7 w 15"/>
                <a:gd name="T15" fmla="*/ 0 h 16"/>
                <a:gd name="T16" fmla="*/ 7 w 15"/>
                <a:gd name="T17" fmla="*/ 3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6"/>
                <a:gd name="T29" fmla="*/ 15 w 1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6">
                  <a:moveTo>
                    <a:pt x="14" y="3"/>
                  </a:moveTo>
                  <a:lnTo>
                    <a:pt x="12" y="8"/>
                  </a:lnTo>
                  <a:lnTo>
                    <a:pt x="7" y="11"/>
                  </a:lnTo>
                  <a:lnTo>
                    <a:pt x="2" y="15"/>
                  </a:lnTo>
                  <a:lnTo>
                    <a:pt x="0" y="8"/>
                  </a:lnTo>
                  <a:lnTo>
                    <a:pt x="1" y="6"/>
                  </a:lnTo>
                  <a:lnTo>
                    <a:pt x="6" y="0"/>
                  </a:lnTo>
                  <a:lnTo>
                    <a:pt x="11" y="0"/>
                  </a:lnTo>
                  <a:lnTo>
                    <a:pt x="14" y="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70" name="Freeform 487"/>
            <p:cNvSpPr>
              <a:spLocks/>
            </p:cNvSpPr>
            <p:nvPr/>
          </p:nvSpPr>
          <p:spPr bwMode="auto">
            <a:xfrm rot="-2393">
              <a:off x="3387" y="2371"/>
              <a:ext cx="16" cy="16"/>
            </a:xfrm>
            <a:custGeom>
              <a:avLst/>
              <a:gdLst>
                <a:gd name="T0" fmla="*/ 15 w 16"/>
                <a:gd name="T1" fmla="*/ 29 h 15"/>
                <a:gd name="T2" fmla="*/ 15 w 16"/>
                <a:gd name="T3" fmla="*/ 0 h 15"/>
                <a:gd name="T4" fmla="*/ 9 w 16"/>
                <a:gd name="T5" fmla="*/ 0 h 15"/>
                <a:gd name="T6" fmla="*/ 5 w 16"/>
                <a:gd name="T7" fmla="*/ 0 h 15"/>
                <a:gd name="T8" fmla="*/ 0 w 16"/>
                <a:gd name="T9" fmla="*/ 0 h 15"/>
                <a:gd name="T10" fmla="*/ 0 w 16"/>
                <a:gd name="T11" fmla="*/ 29 h 15"/>
                <a:gd name="T12" fmla="*/ 9 w 16"/>
                <a:gd name="T13" fmla="*/ 29 h 15"/>
                <a:gd name="T14" fmla="*/ 15 w 16"/>
                <a:gd name="T15" fmla="*/ 29 h 1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5"/>
                <a:gd name="T26" fmla="*/ 16 w 16"/>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5">
                  <a:moveTo>
                    <a:pt x="15" y="14"/>
                  </a:moveTo>
                  <a:lnTo>
                    <a:pt x="15" y="0"/>
                  </a:lnTo>
                  <a:lnTo>
                    <a:pt x="9" y="0"/>
                  </a:lnTo>
                  <a:lnTo>
                    <a:pt x="5" y="0"/>
                  </a:lnTo>
                  <a:lnTo>
                    <a:pt x="0" y="0"/>
                  </a:lnTo>
                  <a:lnTo>
                    <a:pt x="0" y="14"/>
                  </a:lnTo>
                  <a:lnTo>
                    <a:pt x="9" y="14"/>
                  </a:lnTo>
                  <a:lnTo>
                    <a:pt x="15" y="1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71" name="Freeform 488"/>
            <p:cNvSpPr>
              <a:spLocks/>
            </p:cNvSpPr>
            <p:nvPr/>
          </p:nvSpPr>
          <p:spPr bwMode="auto">
            <a:xfrm rot="-2393">
              <a:off x="3387" y="2372"/>
              <a:ext cx="16" cy="16"/>
            </a:xfrm>
            <a:custGeom>
              <a:avLst/>
              <a:gdLst>
                <a:gd name="T0" fmla="*/ 15 w 16"/>
                <a:gd name="T1" fmla="*/ 2 h 15"/>
                <a:gd name="T2" fmla="*/ 15 w 16"/>
                <a:gd name="T3" fmla="*/ 20 h 15"/>
                <a:gd name="T4" fmla="*/ 8 w 16"/>
                <a:gd name="T5" fmla="*/ 23 h 15"/>
                <a:gd name="T6" fmla="*/ 4 w 16"/>
                <a:gd name="T7" fmla="*/ 29 h 15"/>
                <a:gd name="T8" fmla="*/ 0 w 16"/>
                <a:gd name="T9" fmla="*/ 23 h 15"/>
                <a:gd name="T10" fmla="*/ 1 w 16"/>
                <a:gd name="T11" fmla="*/ 5 h 15"/>
                <a:gd name="T12" fmla="*/ 8 w 16"/>
                <a:gd name="T13" fmla="*/ 2 h 15"/>
                <a:gd name="T14" fmla="*/ 13 w 16"/>
                <a:gd name="T15" fmla="*/ 0 h 15"/>
                <a:gd name="T16" fmla="*/ 15 w 16"/>
                <a:gd name="T17" fmla="*/ 2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5"/>
                <a:gd name="T29" fmla="*/ 16 w 16"/>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5">
                  <a:moveTo>
                    <a:pt x="15" y="2"/>
                  </a:moveTo>
                  <a:lnTo>
                    <a:pt x="15" y="8"/>
                  </a:lnTo>
                  <a:lnTo>
                    <a:pt x="8" y="11"/>
                  </a:lnTo>
                  <a:lnTo>
                    <a:pt x="4" y="14"/>
                  </a:lnTo>
                  <a:lnTo>
                    <a:pt x="0" y="11"/>
                  </a:lnTo>
                  <a:lnTo>
                    <a:pt x="1" y="5"/>
                  </a:lnTo>
                  <a:lnTo>
                    <a:pt x="8" y="2"/>
                  </a:lnTo>
                  <a:lnTo>
                    <a:pt x="13" y="0"/>
                  </a:lnTo>
                  <a:lnTo>
                    <a:pt x="15" y="2"/>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72" name="Freeform 489"/>
            <p:cNvSpPr>
              <a:spLocks/>
            </p:cNvSpPr>
            <p:nvPr/>
          </p:nvSpPr>
          <p:spPr bwMode="auto">
            <a:xfrm rot="-2393">
              <a:off x="3373" y="2414"/>
              <a:ext cx="15" cy="24"/>
            </a:xfrm>
            <a:custGeom>
              <a:avLst/>
              <a:gdLst>
                <a:gd name="T0" fmla="*/ 8 w 16"/>
                <a:gd name="T1" fmla="*/ 9 h 23"/>
                <a:gd name="T2" fmla="*/ 8 w 16"/>
                <a:gd name="T3" fmla="*/ 29 h 23"/>
                <a:gd name="T4" fmla="*/ 8 w 16"/>
                <a:gd name="T5" fmla="*/ 34 h 23"/>
                <a:gd name="T6" fmla="*/ 6 w 16"/>
                <a:gd name="T7" fmla="*/ 31 h 23"/>
                <a:gd name="T8" fmla="*/ 1 w 16"/>
                <a:gd name="T9" fmla="*/ 24 h 23"/>
                <a:gd name="T10" fmla="*/ 0 w 16"/>
                <a:gd name="T11" fmla="*/ 4 h 23"/>
                <a:gd name="T12" fmla="*/ 4 w 16"/>
                <a:gd name="T13" fmla="*/ 0 h 23"/>
                <a:gd name="T14" fmla="*/ 8 w 16"/>
                <a:gd name="T15" fmla="*/ 1 h 23"/>
                <a:gd name="T16" fmla="*/ 8 w 16"/>
                <a:gd name="T17" fmla="*/ 9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23"/>
                <a:gd name="T29" fmla="*/ 16 w 16"/>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23">
                  <a:moveTo>
                    <a:pt x="13" y="9"/>
                  </a:moveTo>
                  <a:lnTo>
                    <a:pt x="15" y="17"/>
                  </a:lnTo>
                  <a:lnTo>
                    <a:pt x="11" y="22"/>
                  </a:lnTo>
                  <a:lnTo>
                    <a:pt x="6" y="19"/>
                  </a:lnTo>
                  <a:lnTo>
                    <a:pt x="1" y="12"/>
                  </a:lnTo>
                  <a:lnTo>
                    <a:pt x="0" y="4"/>
                  </a:lnTo>
                  <a:lnTo>
                    <a:pt x="4" y="0"/>
                  </a:lnTo>
                  <a:lnTo>
                    <a:pt x="9" y="1"/>
                  </a:lnTo>
                  <a:lnTo>
                    <a:pt x="13" y="9"/>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73" name="Freeform 490"/>
            <p:cNvSpPr>
              <a:spLocks/>
            </p:cNvSpPr>
            <p:nvPr/>
          </p:nvSpPr>
          <p:spPr bwMode="auto">
            <a:xfrm rot="-2393">
              <a:off x="3373" y="2414"/>
              <a:ext cx="16" cy="32"/>
            </a:xfrm>
            <a:custGeom>
              <a:avLst/>
              <a:gdLst>
                <a:gd name="T0" fmla="*/ 8 w 17"/>
                <a:gd name="T1" fmla="*/ 23 h 30"/>
                <a:gd name="T2" fmla="*/ 8 w 17"/>
                <a:gd name="T3" fmla="*/ 51 h 30"/>
                <a:gd name="T4" fmla="*/ 8 w 17"/>
                <a:gd name="T5" fmla="*/ 62 h 30"/>
                <a:gd name="T6" fmla="*/ 6 w 17"/>
                <a:gd name="T7" fmla="*/ 54 h 30"/>
                <a:gd name="T8" fmla="*/ 0 w 17"/>
                <a:gd name="T9" fmla="*/ 35 h 30"/>
                <a:gd name="T10" fmla="*/ 0 w 17"/>
                <a:gd name="T11" fmla="*/ 5 h 30"/>
                <a:gd name="T12" fmla="*/ 4 w 17"/>
                <a:gd name="T13" fmla="*/ 0 h 30"/>
                <a:gd name="T14" fmla="*/ 8 w 17"/>
                <a:gd name="T15" fmla="*/ 1 h 30"/>
                <a:gd name="T16" fmla="*/ 8 w 17"/>
                <a:gd name="T17" fmla="*/ 23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30"/>
                <a:gd name="T29" fmla="*/ 17 w 17"/>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30">
                  <a:moveTo>
                    <a:pt x="15" y="11"/>
                  </a:moveTo>
                  <a:lnTo>
                    <a:pt x="16" y="23"/>
                  </a:lnTo>
                  <a:lnTo>
                    <a:pt x="12" y="29"/>
                  </a:lnTo>
                  <a:lnTo>
                    <a:pt x="6" y="25"/>
                  </a:lnTo>
                  <a:lnTo>
                    <a:pt x="0" y="17"/>
                  </a:lnTo>
                  <a:lnTo>
                    <a:pt x="0" y="5"/>
                  </a:lnTo>
                  <a:lnTo>
                    <a:pt x="4" y="0"/>
                  </a:lnTo>
                  <a:lnTo>
                    <a:pt x="9" y="1"/>
                  </a:lnTo>
                  <a:lnTo>
                    <a:pt x="15" y="11"/>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74" name="Freeform 491"/>
            <p:cNvSpPr>
              <a:spLocks/>
            </p:cNvSpPr>
            <p:nvPr/>
          </p:nvSpPr>
          <p:spPr bwMode="auto">
            <a:xfrm rot="-2393">
              <a:off x="3421" y="2254"/>
              <a:ext cx="16" cy="18"/>
            </a:xfrm>
            <a:custGeom>
              <a:avLst/>
              <a:gdLst>
                <a:gd name="T0" fmla="*/ 0 w 16"/>
                <a:gd name="T1" fmla="*/ 24 h 17"/>
                <a:gd name="T2" fmla="*/ 6 w 16"/>
                <a:gd name="T3" fmla="*/ 25 h 17"/>
                <a:gd name="T4" fmla="*/ 10 w 16"/>
                <a:gd name="T5" fmla="*/ 30 h 17"/>
                <a:gd name="T6" fmla="*/ 15 w 16"/>
                <a:gd name="T7" fmla="*/ 23 h 17"/>
                <a:gd name="T8" fmla="*/ 12 w 16"/>
                <a:gd name="T9" fmla="*/ 2 h 17"/>
                <a:gd name="T10" fmla="*/ 8 w 16"/>
                <a:gd name="T11" fmla="*/ 0 h 17"/>
                <a:gd name="T12" fmla="*/ 5 w 16"/>
                <a:gd name="T13" fmla="*/ 3 h 17"/>
                <a:gd name="T14" fmla="*/ 1 w 16"/>
                <a:gd name="T15" fmla="*/ 7 h 17"/>
                <a:gd name="T16" fmla="*/ 0 w 16"/>
                <a:gd name="T17" fmla="*/ 24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7"/>
                <a:gd name="T29" fmla="*/ 16 w 16"/>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7">
                  <a:moveTo>
                    <a:pt x="0" y="12"/>
                  </a:moveTo>
                  <a:lnTo>
                    <a:pt x="6" y="13"/>
                  </a:lnTo>
                  <a:lnTo>
                    <a:pt x="10" y="16"/>
                  </a:lnTo>
                  <a:lnTo>
                    <a:pt x="15" y="11"/>
                  </a:lnTo>
                  <a:lnTo>
                    <a:pt x="12" y="2"/>
                  </a:lnTo>
                  <a:lnTo>
                    <a:pt x="8" y="0"/>
                  </a:lnTo>
                  <a:lnTo>
                    <a:pt x="5" y="3"/>
                  </a:lnTo>
                  <a:lnTo>
                    <a:pt x="1" y="7"/>
                  </a:lnTo>
                  <a:lnTo>
                    <a:pt x="0" y="12"/>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75" name="Freeform 492"/>
            <p:cNvSpPr>
              <a:spLocks/>
            </p:cNvSpPr>
            <p:nvPr/>
          </p:nvSpPr>
          <p:spPr bwMode="auto">
            <a:xfrm rot="-2393">
              <a:off x="3421" y="2254"/>
              <a:ext cx="21" cy="24"/>
            </a:xfrm>
            <a:custGeom>
              <a:avLst/>
              <a:gdLst>
                <a:gd name="T0" fmla="*/ 0 w 21"/>
                <a:gd name="T1" fmla="*/ 28 h 23"/>
                <a:gd name="T2" fmla="*/ 7 w 21"/>
                <a:gd name="T3" fmla="*/ 30 h 23"/>
                <a:gd name="T4" fmla="*/ 15 w 21"/>
                <a:gd name="T5" fmla="*/ 34 h 23"/>
                <a:gd name="T6" fmla="*/ 20 w 21"/>
                <a:gd name="T7" fmla="*/ 27 h 23"/>
                <a:gd name="T8" fmla="*/ 18 w 21"/>
                <a:gd name="T9" fmla="*/ 3 h 23"/>
                <a:gd name="T10" fmla="*/ 13 w 21"/>
                <a:gd name="T11" fmla="*/ 0 h 23"/>
                <a:gd name="T12" fmla="*/ 6 w 21"/>
                <a:gd name="T13" fmla="*/ 4 h 23"/>
                <a:gd name="T14" fmla="*/ 1 w 21"/>
                <a:gd name="T15" fmla="*/ 10 h 23"/>
                <a:gd name="T16" fmla="*/ 0 w 21"/>
                <a:gd name="T17" fmla="*/ 28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3"/>
                <a:gd name="T29" fmla="*/ 21 w 21"/>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3">
                  <a:moveTo>
                    <a:pt x="0" y="16"/>
                  </a:moveTo>
                  <a:lnTo>
                    <a:pt x="7" y="18"/>
                  </a:lnTo>
                  <a:lnTo>
                    <a:pt x="15" y="22"/>
                  </a:lnTo>
                  <a:lnTo>
                    <a:pt x="20" y="15"/>
                  </a:lnTo>
                  <a:lnTo>
                    <a:pt x="18" y="3"/>
                  </a:lnTo>
                  <a:lnTo>
                    <a:pt x="13" y="0"/>
                  </a:lnTo>
                  <a:lnTo>
                    <a:pt x="6" y="4"/>
                  </a:lnTo>
                  <a:lnTo>
                    <a:pt x="1" y="10"/>
                  </a:lnTo>
                  <a:lnTo>
                    <a:pt x="0" y="1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76" name="Freeform 493"/>
            <p:cNvSpPr>
              <a:spLocks/>
            </p:cNvSpPr>
            <p:nvPr/>
          </p:nvSpPr>
          <p:spPr bwMode="auto">
            <a:xfrm rot="-2393">
              <a:off x="3493" y="2489"/>
              <a:ext cx="14" cy="16"/>
            </a:xfrm>
            <a:custGeom>
              <a:avLst/>
              <a:gdLst>
                <a:gd name="T0" fmla="*/ 7 w 15"/>
                <a:gd name="T1" fmla="*/ 29 h 15"/>
                <a:gd name="T2" fmla="*/ 7 w 15"/>
                <a:gd name="T3" fmla="*/ 0 h 15"/>
                <a:gd name="T4" fmla="*/ 7 w 15"/>
                <a:gd name="T5" fmla="*/ 0 h 15"/>
                <a:gd name="T6" fmla="*/ 0 w 15"/>
                <a:gd name="T7" fmla="*/ 0 h 15"/>
                <a:gd name="T8" fmla="*/ 0 w 15"/>
                <a:gd name="T9" fmla="*/ 29 h 15"/>
                <a:gd name="T10" fmla="*/ 4 w 15"/>
                <a:gd name="T11" fmla="*/ 29 h 15"/>
                <a:gd name="T12" fmla="*/ 7 w 15"/>
                <a:gd name="T13" fmla="*/ 29 h 15"/>
                <a:gd name="T14" fmla="*/ 7 w 15"/>
                <a:gd name="T15" fmla="*/ 29 h 15"/>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15"/>
                <a:gd name="T26" fmla="*/ 15 w 15"/>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15">
                  <a:moveTo>
                    <a:pt x="14" y="14"/>
                  </a:moveTo>
                  <a:lnTo>
                    <a:pt x="14" y="0"/>
                  </a:lnTo>
                  <a:lnTo>
                    <a:pt x="9" y="0"/>
                  </a:lnTo>
                  <a:lnTo>
                    <a:pt x="0" y="0"/>
                  </a:lnTo>
                  <a:lnTo>
                    <a:pt x="0" y="14"/>
                  </a:lnTo>
                  <a:lnTo>
                    <a:pt x="4" y="14"/>
                  </a:lnTo>
                  <a:lnTo>
                    <a:pt x="9" y="14"/>
                  </a:lnTo>
                  <a:lnTo>
                    <a:pt x="14" y="14"/>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77" name="Freeform 494"/>
            <p:cNvSpPr>
              <a:spLocks/>
            </p:cNvSpPr>
            <p:nvPr/>
          </p:nvSpPr>
          <p:spPr bwMode="auto">
            <a:xfrm rot="-2393">
              <a:off x="3493" y="2490"/>
              <a:ext cx="14" cy="16"/>
            </a:xfrm>
            <a:custGeom>
              <a:avLst/>
              <a:gdLst>
                <a:gd name="T0" fmla="*/ 7 w 15"/>
                <a:gd name="T1" fmla="*/ 3 h 15"/>
                <a:gd name="T2" fmla="*/ 7 w 15"/>
                <a:gd name="T3" fmla="*/ 20 h 15"/>
                <a:gd name="T4" fmla="*/ 7 w 15"/>
                <a:gd name="T5" fmla="*/ 23 h 15"/>
                <a:gd name="T6" fmla="*/ 1 w 15"/>
                <a:gd name="T7" fmla="*/ 29 h 15"/>
                <a:gd name="T8" fmla="*/ 0 w 15"/>
                <a:gd name="T9" fmla="*/ 23 h 15"/>
                <a:gd name="T10" fmla="*/ 0 w 15"/>
                <a:gd name="T11" fmla="*/ 5 h 15"/>
                <a:gd name="T12" fmla="*/ 5 w 15"/>
                <a:gd name="T13" fmla="*/ 3 h 15"/>
                <a:gd name="T14" fmla="*/ 7 w 15"/>
                <a:gd name="T15" fmla="*/ 0 h 15"/>
                <a:gd name="T16" fmla="*/ 7 w 15"/>
                <a:gd name="T17" fmla="*/ 3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15"/>
                <a:gd name="T29" fmla="*/ 15 w 15"/>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15">
                  <a:moveTo>
                    <a:pt x="14" y="3"/>
                  </a:moveTo>
                  <a:lnTo>
                    <a:pt x="12" y="8"/>
                  </a:lnTo>
                  <a:lnTo>
                    <a:pt x="7" y="11"/>
                  </a:lnTo>
                  <a:lnTo>
                    <a:pt x="1" y="14"/>
                  </a:lnTo>
                  <a:lnTo>
                    <a:pt x="0" y="11"/>
                  </a:lnTo>
                  <a:lnTo>
                    <a:pt x="0" y="5"/>
                  </a:lnTo>
                  <a:lnTo>
                    <a:pt x="5" y="3"/>
                  </a:lnTo>
                  <a:lnTo>
                    <a:pt x="11" y="0"/>
                  </a:lnTo>
                  <a:lnTo>
                    <a:pt x="14" y="3"/>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78" name="Freeform 495"/>
            <p:cNvSpPr>
              <a:spLocks/>
            </p:cNvSpPr>
            <p:nvPr/>
          </p:nvSpPr>
          <p:spPr bwMode="auto">
            <a:xfrm rot="-2393">
              <a:off x="3524" y="2312"/>
              <a:ext cx="15" cy="16"/>
            </a:xfrm>
            <a:custGeom>
              <a:avLst/>
              <a:gdLst>
                <a:gd name="T0" fmla="*/ 8 w 16"/>
                <a:gd name="T1" fmla="*/ 15 h 16"/>
                <a:gd name="T2" fmla="*/ 8 w 16"/>
                <a:gd name="T3" fmla="*/ 8 h 16"/>
                <a:gd name="T4" fmla="*/ 8 w 16"/>
                <a:gd name="T5" fmla="*/ 0 h 16"/>
                <a:gd name="T6" fmla="*/ 5 w 16"/>
                <a:gd name="T7" fmla="*/ 0 h 16"/>
                <a:gd name="T8" fmla="*/ 0 w 16"/>
                <a:gd name="T9" fmla="*/ 0 h 16"/>
                <a:gd name="T10" fmla="*/ 0 w 16"/>
                <a:gd name="T11" fmla="*/ 8 h 16"/>
                <a:gd name="T12" fmla="*/ 5 w 16"/>
                <a:gd name="T13" fmla="*/ 15 h 16"/>
                <a:gd name="T14" fmla="*/ 8 w 16"/>
                <a:gd name="T15" fmla="*/ 15 h 16"/>
                <a:gd name="T16" fmla="*/ 8 w 16"/>
                <a:gd name="T17" fmla="*/ 15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15" y="15"/>
                  </a:moveTo>
                  <a:lnTo>
                    <a:pt x="15" y="8"/>
                  </a:lnTo>
                  <a:lnTo>
                    <a:pt x="9" y="0"/>
                  </a:lnTo>
                  <a:lnTo>
                    <a:pt x="5" y="0"/>
                  </a:lnTo>
                  <a:lnTo>
                    <a:pt x="0" y="0"/>
                  </a:lnTo>
                  <a:lnTo>
                    <a:pt x="0" y="8"/>
                  </a:lnTo>
                  <a:lnTo>
                    <a:pt x="5" y="15"/>
                  </a:lnTo>
                  <a:lnTo>
                    <a:pt x="9" y="15"/>
                  </a:lnTo>
                  <a:lnTo>
                    <a:pt x="15" y="15"/>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79" name="Freeform 496"/>
            <p:cNvSpPr>
              <a:spLocks/>
            </p:cNvSpPr>
            <p:nvPr/>
          </p:nvSpPr>
          <p:spPr bwMode="auto">
            <a:xfrm rot="-2393">
              <a:off x="3524" y="2314"/>
              <a:ext cx="15" cy="15"/>
            </a:xfrm>
            <a:custGeom>
              <a:avLst/>
              <a:gdLst>
                <a:gd name="T0" fmla="*/ 8 w 16"/>
                <a:gd name="T1" fmla="*/ 0 h 15"/>
                <a:gd name="T2" fmla="*/ 8 w 16"/>
                <a:gd name="T3" fmla="*/ 8 h 15"/>
                <a:gd name="T4" fmla="*/ 8 w 16"/>
                <a:gd name="T5" fmla="*/ 14 h 15"/>
                <a:gd name="T6" fmla="*/ 2 w 16"/>
                <a:gd name="T7" fmla="*/ 14 h 15"/>
                <a:gd name="T8" fmla="*/ 0 w 16"/>
                <a:gd name="T9" fmla="*/ 11 h 15"/>
                <a:gd name="T10" fmla="*/ 1 w 16"/>
                <a:gd name="T11" fmla="*/ 8 h 15"/>
                <a:gd name="T12" fmla="*/ 7 w 16"/>
                <a:gd name="T13" fmla="*/ 0 h 15"/>
                <a:gd name="T14" fmla="*/ 8 w 16"/>
                <a:gd name="T15" fmla="*/ 0 h 15"/>
                <a:gd name="T16" fmla="*/ 8 w 16"/>
                <a:gd name="T17" fmla="*/ 0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5"/>
                <a:gd name="T29" fmla="*/ 16 w 16"/>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5">
                  <a:moveTo>
                    <a:pt x="15" y="0"/>
                  </a:moveTo>
                  <a:lnTo>
                    <a:pt x="13" y="8"/>
                  </a:lnTo>
                  <a:lnTo>
                    <a:pt x="8" y="14"/>
                  </a:lnTo>
                  <a:lnTo>
                    <a:pt x="2" y="14"/>
                  </a:lnTo>
                  <a:lnTo>
                    <a:pt x="0" y="11"/>
                  </a:lnTo>
                  <a:lnTo>
                    <a:pt x="1" y="8"/>
                  </a:lnTo>
                  <a:lnTo>
                    <a:pt x="7" y="0"/>
                  </a:lnTo>
                  <a:lnTo>
                    <a:pt x="12" y="0"/>
                  </a:lnTo>
                  <a:lnTo>
                    <a:pt x="15" y="0"/>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80" name="Freeform 497"/>
            <p:cNvSpPr>
              <a:spLocks/>
            </p:cNvSpPr>
            <p:nvPr/>
          </p:nvSpPr>
          <p:spPr bwMode="auto">
            <a:xfrm rot="-2393">
              <a:off x="3388" y="2276"/>
              <a:ext cx="16" cy="17"/>
            </a:xfrm>
            <a:custGeom>
              <a:avLst/>
              <a:gdLst>
                <a:gd name="T0" fmla="*/ 15 w 16"/>
                <a:gd name="T1" fmla="*/ 20 h 16"/>
                <a:gd name="T2" fmla="*/ 15 w 16"/>
                <a:gd name="T3" fmla="*/ 20 h 16"/>
                <a:gd name="T4" fmla="*/ 8 w 16"/>
                <a:gd name="T5" fmla="*/ 0 h 16"/>
                <a:gd name="T6" fmla="*/ 4 w 16"/>
                <a:gd name="T7" fmla="*/ 0 h 16"/>
                <a:gd name="T8" fmla="*/ 0 w 16"/>
                <a:gd name="T9" fmla="*/ 0 h 16"/>
                <a:gd name="T10" fmla="*/ 0 w 16"/>
                <a:gd name="T11" fmla="*/ 20 h 16"/>
                <a:gd name="T12" fmla="*/ 8 w 16"/>
                <a:gd name="T13" fmla="*/ 30 h 16"/>
                <a:gd name="T14" fmla="*/ 11 w 16"/>
                <a:gd name="T15" fmla="*/ 30 h 16"/>
                <a:gd name="T16" fmla="*/ 15 w 16"/>
                <a:gd name="T17" fmla="*/ 2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15" y="8"/>
                  </a:moveTo>
                  <a:lnTo>
                    <a:pt x="15" y="8"/>
                  </a:lnTo>
                  <a:lnTo>
                    <a:pt x="8" y="0"/>
                  </a:lnTo>
                  <a:lnTo>
                    <a:pt x="4" y="0"/>
                  </a:lnTo>
                  <a:lnTo>
                    <a:pt x="0" y="0"/>
                  </a:lnTo>
                  <a:lnTo>
                    <a:pt x="0" y="8"/>
                  </a:lnTo>
                  <a:lnTo>
                    <a:pt x="8" y="15"/>
                  </a:lnTo>
                  <a:lnTo>
                    <a:pt x="11" y="15"/>
                  </a:lnTo>
                  <a:lnTo>
                    <a:pt x="15"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81" name="Freeform 498"/>
            <p:cNvSpPr>
              <a:spLocks/>
            </p:cNvSpPr>
            <p:nvPr/>
          </p:nvSpPr>
          <p:spPr bwMode="auto">
            <a:xfrm rot="-2393">
              <a:off x="3388" y="2278"/>
              <a:ext cx="16" cy="17"/>
            </a:xfrm>
            <a:custGeom>
              <a:avLst/>
              <a:gdLst>
                <a:gd name="T0" fmla="*/ 15 w 16"/>
                <a:gd name="T1" fmla="*/ 5 h 16"/>
                <a:gd name="T2" fmla="*/ 13 w 16"/>
                <a:gd name="T3" fmla="*/ 20 h 16"/>
                <a:gd name="T4" fmla="*/ 8 w 16"/>
                <a:gd name="T5" fmla="*/ 30 h 16"/>
                <a:gd name="T6" fmla="*/ 2 w 16"/>
                <a:gd name="T7" fmla="*/ 30 h 16"/>
                <a:gd name="T8" fmla="*/ 0 w 16"/>
                <a:gd name="T9" fmla="*/ 24 h 16"/>
                <a:gd name="T10" fmla="*/ 1 w 16"/>
                <a:gd name="T11" fmla="*/ 20 h 16"/>
                <a:gd name="T12" fmla="*/ 7 w 16"/>
                <a:gd name="T13" fmla="*/ 0 h 16"/>
                <a:gd name="T14" fmla="*/ 12 w 16"/>
                <a:gd name="T15" fmla="*/ 0 h 16"/>
                <a:gd name="T16" fmla="*/ 15 w 16"/>
                <a:gd name="T17" fmla="*/ 5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15" y="5"/>
                  </a:moveTo>
                  <a:lnTo>
                    <a:pt x="13" y="8"/>
                  </a:lnTo>
                  <a:lnTo>
                    <a:pt x="8" y="15"/>
                  </a:lnTo>
                  <a:lnTo>
                    <a:pt x="2" y="15"/>
                  </a:lnTo>
                  <a:lnTo>
                    <a:pt x="0" y="12"/>
                  </a:lnTo>
                  <a:lnTo>
                    <a:pt x="1" y="8"/>
                  </a:lnTo>
                  <a:lnTo>
                    <a:pt x="7" y="0"/>
                  </a:lnTo>
                  <a:lnTo>
                    <a:pt x="12" y="0"/>
                  </a:lnTo>
                  <a:lnTo>
                    <a:pt x="15" y="5"/>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82" name="Freeform 499"/>
            <p:cNvSpPr>
              <a:spLocks/>
            </p:cNvSpPr>
            <p:nvPr/>
          </p:nvSpPr>
          <p:spPr bwMode="auto">
            <a:xfrm rot="-2393">
              <a:off x="3571" y="2487"/>
              <a:ext cx="16" cy="17"/>
            </a:xfrm>
            <a:custGeom>
              <a:avLst/>
              <a:gdLst>
                <a:gd name="T0" fmla="*/ 15 w 16"/>
                <a:gd name="T1" fmla="*/ 20 h 16"/>
                <a:gd name="T2" fmla="*/ 15 w 16"/>
                <a:gd name="T3" fmla="*/ 20 h 16"/>
                <a:gd name="T4" fmla="*/ 8 w 16"/>
                <a:gd name="T5" fmla="*/ 0 h 16"/>
                <a:gd name="T6" fmla="*/ 4 w 16"/>
                <a:gd name="T7" fmla="*/ 0 h 16"/>
                <a:gd name="T8" fmla="*/ 0 w 16"/>
                <a:gd name="T9" fmla="*/ 0 h 16"/>
                <a:gd name="T10" fmla="*/ 0 w 16"/>
                <a:gd name="T11" fmla="*/ 20 h 16"/>
                <a:gd name="T12" fmla="*/ 8 w 16"/>
                <a:gd name="T13" fmla="*/ 30 h 16"/>
                <a:gd name="T14" fmla="*/ 11 w 16"/>
                <a:gd name="T15" fmla="*/ 30 h 16"/>
                <a:gd name="T16" fmla="*/ 15 w 16"/>
                <a:gd name="T17" fmla="*/ 20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6"/>
                <a:gd name="T29" fmla="*/ 16 w 16"/>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6">
                  <a:moveTo>
                    <a:pt x="15" y="8"/>
                  </a:moveTo>
                  <a:lnTo>
                    <a:pt x="15" y="8"/>
                  </a:lnTo>
                  <a:lnTo>
                    <a:pt x="8" y="0"/>
                  </a:lnTo>
                  <a:lnTo>
                    <a:pt x="4" y="0"/>
                  </a:lnTo>
                  <a:lnTo>
                    <a:pt x="0" y="0"/>
                  </a:lnTo>
                  <a:lnTo>
                    <a:pt x="0" y="8"/>
                  </a:lnTo>
                  <a:lnTo>
                    <a:pt x="8" y="15"/>
                  </a:lnTo>
                  <a:lnTo>
                    <a:pt x="11" y="15"/>
                  </a:lnTo>
                  <a:lnTo>
                    <a:pt x="15" y="8"/>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83" name="Freeform 500"/>
            <p:cNvSpPr>
              <a:spLocks/>
            </p:cNvSpPr>
            <p:nvPr/>
          </p:nvSpPr>
          <p:spPr bwMode="auto">
            <a:xfrm rot="-2393">
              <a:off x="3571" y="2489"/>
              <a:ext cx="16" cy="16"/>
            </a:xfrm>
            <a:custGeom>
              <a:avLst/>
              <a:gdLst>
                <a:gd name="T0" fmla="*/ 15 w 16"/>
                <a:gd name="T1" fmla="*/ 4 h 15"/>
                <a:gd name="T2" fmla="*/ 13 w 16"/>
                <a:gd name="T3" fmla="*/ 7 h 15"/>
                <a:gd name="T4" fmla="*/ 8 w 16"/>
                <a:gd name="T5" fmla="*/ 29 h 15"/>
                <a:gd name="T6" fmla="*/ 2 w 16"/>
                <a:gd name="T7" fmla="*/ 29 h 15"/>
                <a:gd name="T8" fmla="*/ 0 w 16"/>
                <a:gd name="T9" fmla="*/ 23 h 15"/>
                <a:gd name="T10" fmla="*/ 1 w 16"/>
                <a:gd name="T11" fmla="*/ 4 h 15"/>
                <a:gd name="T12" fmla="*/ 7 w 16"/>
                <a:gd name="T13" fmla="*/ 0 h 15"/>
                <a:gd name="T14" fmla="*/ 12 w 16"/>
                <a:gd name="T15" fmla="*/ 0 h 15"/>
                <a:gd name="T16" fmla="*/ 15 w 16"/>
                <a:gd name="T17" fmla="*/ 4 h 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15"/>
                <a:gd name="T29" fmla="*/ 16 w 16"/>
                <a:gd name="T30" fmla="*/ 15 h 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15">
                  <a:moveTo>
                    <a:pt x="15" y="4"/>
                  </a:moveTo>
                  <a:lnTo>
                    <a:pt x="13" y="7"/>
                  </a:lnTo>
                  <a:lnTo>
                    <a:pt x="8" y="14"/>
                  </a:lnTo>
                  <a:lnTo>
                    <a:pt x="2" y="14"/>
                  </a:lnTo>
                  <a:lnTo>
                    <a:pt x="0" y="11"/>
                  </a:lnTo>
                  <a:lnTo>
                    <a:pt x="1" y="4"/>
                  </a:lnTo>
                  <a:lnTo>
                    <a:pt x="7" y="0"/>
                  </a:lnTo>
                  <a:lnTo>
                    <a:pt x="12" y="0"/>
                  </a:lnTo>
                  <a:lnTo>
                    <a:pt x="15" y="4"/>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84" name="Freeform 501"/>
            <p:cNvSpPr>
              <a:spLocks/>
            </p:cNvSpPr>
            <p:nvPr/>
          </p:nvSpPr>
          <p:spPr bwMode="auto">
            <a:xfrm rot="-2393">
              <a:off x="3533" y="2483"/>
              <a:ext cx="14" cy="18"/>
            </a:xfrm>
            <a:custGeom>
              <a:avLst/>
              <a:gdLst>
                <a:gd name="T0" fmla="*/ 0 w 15"/>
                <a:gd name="T1" fmla="*/ 12 h 18"/>
                <a:gd name="T2" fmla="*/ 4 w 15"/>
                <a:gd name="T3" fmla="*/ 14 h 18"/>
                <a:gd name="T4" fmla="*/ 7 w 15"/>
                <a:gd name="T5" fmla="*/ 17 h 18"/>
                <a:gd name="T6" fmla="*/ 7 w 15"/>
                <a:gd name="T7" fmla="*/ 11 h 18"/>
                <a:gd name="T8" fmla="*/ 7 w 15"/>
                <a:gd name="T9" fmla="*/ 2 h 18"/>
                <a:gd name="T10" fmla="*/ 7 w 15"/>
                <a:gd name="T11" fmla="*/ 0 h 18"/>
                <a:gd name="T12" fmla="*/ 4 w 15"/>
                <a:gd name="T13" fmla="*/ 3 h 18"/>
                <a:gd name="T14" fmla="*/ 1 w 15"/>
                <a:gd name="T15" fmla="*/ 8 h 18"/>
                <a:gd name="T16" fmla="*/ 1 w 15"/>
                <a:gd name="T17" fmla="*/ 12 h 18"/>
                <a:gd name="T18" fmla="*/ 0 w 15"/>
                <a:gd name="T19" fmla="*/ 12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8"/>
                <a:gd name="T32" fmla="*/ 15 w 15"/>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8">
                  <a:moveTo>
                    <a:pt x="0" y="12"/>
                  </a:moveTo>
                  <a:lnTo>
                    <a:pt x="4" y="14"/>
                  </a:lnTo>
                  <a:lnTo>
                    <a:pt x="10" y="17"/>
                  </a:lnTo>
                  <a:lnTo>
                    <a:pt x="14" y="11"/>
                  </a:lnTo>
                  <a:lnTo>
                    <a:pt x="12" y="2"/>
                  </a:lnTo>
                  <a:lnTo>
                    <a:pt x="9" y="0"/>
                  </a:lnTo>
                  <a:lnTo>
                    <a:pt x="4" y="3"/>
                  </a:lnTo>
                  <a:lnTo>
                    <a:pt x="1" y="8"/>
                  </a:lnTo>
                  <a:lnTo>
                    <a:pt x="1" y="12"/>
                  </a:lnTo>
                  <a:lnTo>
                    <a:pt x="0" y="12"/>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85" name="Freeform 502"/>
            <p:cNvSpPr>
              <a:spLocks/>
            </p:cNvSpPr>
            <p:nvPr/>
          </p:nvSpPr>
          <p:spPr bwMode="auto">
            <a:xfrm rot="-2393">
              <a:off x="3533" y="2483"/>
              <a:ext cx="20" cy="24"/>
            </a:xfrm>
            <a:custGeom>
              <a:avLst/>
              <a:gdLst>
                <a:gd name="T0" fmla="*/ 0 w 21"/>
                <a:gd name="T1" fmla="*/ 28 h 23"/>
                <a:gd name="T2" fmla="*/ 7 w 21"/>
                <a:gd name="T3" fmla="*/ 30 h 23"/>
                <a:gd name="T4" fmla="*/ 10 w 21"/>
                <a:gd name="T5" fmla="*/ 34 h 23"/>
                <a:gd name="T6" fmla="*/ 10 w 21"/>
                <a:gd name="T7" fmla="*/ 27 h 23"/>
                <a:gd name="T8" fmla="*/ 10 w 21"/>
                <a:gd name="T9" fmla="*/ 3 h 23"/>
                <a:gd name="T10" fmla="*/ 10 w 21"/>
                <a:gd name="T11" fmla="*/ 0 h 23"/>
                <a:gd name="T12" fmla="*/ 6 w 21"/>
                <a:gd name="T13" fmla="*/ 4 h 23"/>
                <a:gd name="T14" fmla="*/ 1 w 21"/>
                <a:gd name="T15" fmla="*/ 10 h 23"/>
                <a:gd name="T16" fmla="*/ 1 w 21"/>
                <a:gd name="T17" fmla="*/ 28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23"/>
                <a:gd name="T29" fmla="*/ 21 w 21"/>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23">
                  <a:moveTo>
                    <a:pt x="0" y="16"/>
                  </a:moveTo>
                  <a:lnTo>
                    <a:pt x="7" y="18"/>
                  </a:lnTo>
                  <a:lnTo>
                    <a:pt x="15" y="22"/>
                  </a:lnTo>
                  <a:lnTo>
                    <a:pt x="20" y="15"/>
                  </a:lnTo>
                  <a:lnTo>
                    <a:pt x="18" y="3"/>
                  </a:lnTo>
                  <a:lnTo>
                    <a:pt x="13" y="0"/>
                  </a:lnTo>
                  <a:lnTo>
                    <a:pt x="6" y="4"/>
                  </a:lnTo>
                  <a:lnTo>
                    <a:pt x="1" y="10"/>
                  </a:lnTo>
                  <a:lnTo>
                    <a:pt x="1" y="16"/>
                  </a:lnTo>
                </a:path>
              </a:pathLst>
            </a:custGeom>
            <a:noFill/>
            <a:ln w="12700" cap="rnd">
              <a:solidFill>
                <a:srgbClr val="00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86" name="Freeform 503"/>
            <p:cNvSpPr>
              <a:spLocks/>
            </p:cNvSpPr>
            <p:nvPr/>
          </p:nvSpPr>
          <p:spPr bwMode="auto">
            <a:xfrm rot="-2393">
              <a:off x="3284" y="2431"/>
              <a:ext cx="18" cy="45"/>
            </a:xfrm>
            <a:custGeom>
              <a:avLst/>
              <a:gdLst>
                <a:gd name="T0" fmla="*/ 13 w 18"/>
                <a:gd name="T1" fmla="*/ 31 h 43"/>
                <a:gd name="T2" fmla="*/ 17 w 18"/>
                <a:gd name="T3" fmla="*/ 61 h 43"/>
                <a:gd name="T4" fmla="*/ 15 w 18"/>
                <a:gd name="T5" fmla="*/ 72 h 43"/>
                <a:gd name="T6" fmla="*/ 9 w 18"/>
                <a:gd name="T7" fmla="*/ 64 h 43"/>
                <a:gd name="T8" fmla="*/ 3 w 18"/>
                <a:gd name="T9" fmla="*/ 35 h 43"/>
                <a:gd name="T10" fmla="*/ 0 w 18"/>
                <a:gd name="T11" fmla="*/ 7 h 43"/>
                <a:gd name="T12" fmla="*/ 2 w 18"/>
                <a:gd name="T13" fmla="*/ 0 h 43"/>
                <a:gd name="T14" fmla="*/ 8 w 18"/>
                <a:gd name="T15" fmla="*/ 4 h 43"/>
                <a:gd name="T16" fmla="*/ 13 w 18"/>
                <a:gd name="T17" fmla="*/ 3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43"/>
                <a:gd name="T29" fmla="*/ 18 w 18"/>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43">
                  <a:moveTo>
                    <a:pt x="13" y="19"/>
                  </a:moveTo>
                  <a:lnTo>
                    <a:pt x="17" y="35"/>
                  </a:lnTo>
                  <a:lnTo>
                    <a:pt x="15" y="42"/>
                  </a:lnTo>
                  <a:lnTo>
                    <a:pt x="9" y="37"/>
                  </a:lnTo>
                  <a:lnTo>
                    <a:pt x="3" y="22"/>
                  </a:lnTo>
                  <a:lnTo>
                    <a:pt x="0" y="7"/>
                  </a:lnTo>
                  <a:lnTo>
                    <a:pt x="2" y="0"/>
                  </a:lnTo>
                  <a:lnTo>
                    <a:pt x="8" y="4"/>
                  </a:lnTo>
                  <a:lnTo>
                    <a:pt x="13" y="19"/>
                  </a:lnTo>
                </a:path>
              </a:pathLst>
            </a:custGeom>
            <a:solidFill>
              <a:srgbClr val="FF99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87" name="Freeform 504"/>
            <p:cNvSpPr>
              <a:spLocks/>
            </p:cNvSpPr>
            <p:nvPr/>
          </p:nvSpPr>
          <p:spPr bwMode="auto">
            <a:xfrm rot="-2393">
              <a:off x="3284" y="2431"/>
              <a:ext cx="24" cy="52"/>
            </a:xfrm>
            <a:custGeom>
              <a:avLst/>
              <a:gdLst>
                <a:gd name="T0" fmla="*/ 18 w 24"/>
                <a:gd name="T1" fmla="*/ 44 h 49"/>
                <a:gd name="T2" fmla="*/ 23 w 24"/>
                <a:gd name="T3" fmla="*/ 81 h 49"/>
                <a:gd name="T4" fmla="*/ 21 w 24"/>
                <a:gd name="T5" fmla="*/ 97 h 49"/>
                <a:gd name="T6" fmla="*/ 13 w 24"/>
                <a:gd name="T7" fmla="*/ 86 h 49"/>
                <a:gd name="T8" fmla="*/ 5 w 24"/>
                <a:gd name="T9" fmla="*/ 53 h 49"/>
                <a:gd name="T10" fmla="*/ 0 w 24"/>
                <a:gd name="T11" fmla="*/ 8 h 49"/>
                <a:gd name="T12" fmla="*/ 2 w 24"/>
                <a:gd name="T13" fmla="*/ 0 h 49"/>
                <a:gd name="T14" fmla="*/ 10 w 24"/>
                <a:gd name="T15" fmla="*/ 5 h 49"/>
                <a:gd name="T16" fmla="*/ 18 w 24"/>
                <a:gd name="T17" fmla="*/ 44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49"/>
                <a:gd name="T29" fmla="*/ 24 w 24"/>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49">
                  <a:moveTo>
                    <a:pt x="18" y="22"/>
                  </a:moveTo>
                  <a:lnTo>
                    <a:pt x="23" y="40"/>
                  </a:lnTo>
                  <a:lnTo>
                    <a:pt x="21" y="48"/>
                  </a:lnTo>
                  <a:lnTo>
                    <a:pt x="13" y="42"/>
                  </a:lnTo>
                  <a:lnTo>
                    <a:pt x="5" y="25"/>
                  </a:lnTo>
                  <a:lnTo>
                    <a:pt x="0" y="8"/>
                  </a:lnTo>
                  <a:lnTo>
                    <a:pt x="2" y="0"/>
                  </a:lnTo>
                  <a:lnTo>
                    <a:pt x="10" y="5"/>
                  </a:lnTo>
                  <a:lnTo>
                    <a:pt x="18" y="22"/>
                  </a:lnTo>
                </a:path>
              </a:pathLst>
            </a:custGeom>
            <a:noFill/>
            <a:ln w="12700" cap="rnd">
              <a:solidFill>
                <a:srgbClr val="FF99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88" name="Freeform 505"/>
            <p:cNvSpPr>
              <a:spLocks/>
            </p:cNvSpPr>
            <p:nvPr/>
          </p:nvSpPr>
          <p:spPr bwMode="auto">
            <a:xfrm rot="-2393">
              <a:off x="3554" y="2571"/>
              <a:ext cx="42" cy="16"/>
            </a:xfrm>
            <a:custGeom>
              <a:avLst/>
              <a:gdLst>
                <a:gd name="T0" fmla="*/ 30 w 43"/>
                <a:gd name="T1" fmla="*/ 1 h 16"/>
                <a:gd name="T2" fmla="*/ 25 w 43"/>
                <a:gd name="T3" fmla="*/ 6 h 16"/>
                <a:gd name="T4" fmla="*/ 21 w 43"/>
                <a:gd name="T5" fmla="*/ 12 h 16"/>
                <a:gd name="T6" fmla="*/ 7 w 43"/>
                <a:gd name="T7" fmla="*/ 15 h 16"/>
                <a:gd name="T8" fmla="*/ 0 w 43"/>
                <a:gd name="T9" fmla="*/ 13 h 16"/>
                <a:gd name="T10" fmla="*/ 5 w 43"/>
                <a:gd name="T11" fmla="*/ 8 h 16"/>
                <a:gd name="T12" fmla="*/ 19 w 43"/>
                <a:gd name="T13" fmla="*/ 2 h 16"/>
                <a:gd name="T14" fmla="*/ 23 w 43"/>
                <a:gd name="T15" fmla="*/ 0 h 16"/>
                <a:gd name="T16" fmla="*/ 30 w 43"/>
                <a:gd name="T17" fmla="*/ 1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
                <a:gd name="T28" fmla="*/ 0 h 16"/>
                <a:gd name="T29" fmla="*/ 43 w 43"/>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 h="16">
                  <a:moveTo>
                    <a:pt x="42" y="1"/>
                  </a:moveTo>
                  <a:lnTo>
                    <a:pt x="37" y="6"/>
                  </a:lnTo>
                  <a:lnTo>
                    <a:pt x="23" y="12"/>
                  </a:lnTo>
                  <a:lnTo>
                    <a:pt x="7" y="15"/>
                  </a:lnTo>
                  <a:lnTo>
                    <a:pt x="0" y="13"/>
                  </a:lnTo>
                  <a:lnTo>
                    <a:pt x="5" y="8"/>
                  </a:lnTo>
                  <a:lnTo>
                    <a:pt x="19" y="2"/>
                  </a:lnTo>
                  <a:lnTo>
                    <a:pt x="35" y="0"/>
                  </a:lnTo>
                  <a:lnTo>
                    <a:pt x="42" y="1"/>
                  </a:lnTo>
                </a:path>
              </a:pathLst>
            </a:custGeom>
            <a:solidFill>
              <a:srgbClr val="FF99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89" name="Freeform 506"/>
            <p:cNvSpPr>
              <a:spLocks/>
            </p:cNvSpPr>
            <p:nvPr/>
          </p:nvSpPr>
          <p:spPr bwMode="auto">
            <a:xfrm rot="-2393">
              <a:off x="3554" y="2571"/>
              <a:ext cx="48" cy="24"/>
            </a:xfrm>
            <a:custGeom>
              <a:avLst/>
              <a:gdLst>
                <a:gd name="T0" fmla="*/ 36 w 49"/>
                <a:gd name="T1" fmla="*/ 1 h 23"/>
                <a:gd name="T2" fmla="*/ 30 w 49"/>
                <a:gd name="T3" fmla="*/ 9 h 23"/>
                <a:gd name="T4" fmla="*/ 24 w 49"/>
                <a:gd name="T5" fmla="*/ 29 h 23"/>
                <a:gd name="T6" fmla="*/ 9 w 49"/>
                <a:gd name="T7" fmla="*/ 34 h 23"/>
                <a:gd name="T8" fmla="*/ 0 w 49"/>
                <a:gd name="T9" fmla="*/ 32 h 23"/>
                <a:gd name="T10" fmla="*/ 6 w 49"/>
                <a:gd name="T11" fmla="*/ 24 h 23"/>
                <a:gd name="T12" fmla="*/ 22 w 49"/>
                <a:gd name="T13" fmla="*/ 4 h 23"/>
                <a:gd name="T14" fmla="*/ 27 w 49"/>
                <a:gd name="T15" fmla="*/ 0 h 23"/>
                <a:gd name="T16" fmla="*/ 36 w 49"/>
                <a:gd name="T17" fmla="*/ 1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
                <a:gd name="T28" fmla="*/ 0 h 23"/>
                <a:gd name="T29" fmla="*/ 49 w 49"/>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 h="23">
                  <a:moveTo>
                    <a:pt x="48" y="1"/>
                  </a:moveTo>
                  <a:lnTo>
                    <a:pt x="42" y="9"/>
                  </a:lnTo>
                  <a:lnTo>
                    <a:pt x="26" y="17"/>
                  </a:lnTo>
                  <a:lnTo>
                    <a:pt x="9" y="22"/>
                  </a:lnTo>
                  <a:lnTo>
                    <a:pt x="0" y="20"/>
                  </a:lnTo>
                  <a:lnTo>
                    <a:pt x="6" y="12"/>
                  </a:lnTo>
                  <a:lnTo>
                    <a:pt x="22" y="4"/>
                  </a:lnTo>
                  <a:lnTo>
                    <a:pt x="39" y="0"/>
                  </a:lnTo>
                  <a:lnTo>
                    <a:pt x="48" y="1"/>
                  </a:lnTo>
                </a:path>
              </a:pathLst>
            </a:custGeom>
            <a:noFill/>
            <a:ln w="12700" cap="rnd">
              <a:solidFill>
                <a:srgbClr val="FF99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90" name="Freeform 507"/>
            <p:cNvSpPr>
              <a:spLocks/>
            </p:cNvSpPr>
            <p:nvPr/>
          </p:nvSpPr>
          <p:spPr bwMode="auto">
            <a:xfrm rot="-2393">
              <a:off x="3407" y="2158"/>
              <a:ext cx="43" cy="17"/>
            </a:xfrm>
            <a:custGeom>
              <a:avLst/>
              <a:gdLst>
                <a:gd name="T0" fmla="*/ 26 w 45"/>
                <a:gd name="T1" fmla="*/ 1 h 16"/>
                <a:gd name="T2" fmla="*/ 24 w 45"/>
                <a:gd name="T3" fmla="*/ 6 h 16"/>
                <a:gd name="T4" fmla="*/ 11 w 45"/>
                <a:gd name="T5" fmla="*/ 23 h 16"/>
                <a:gd name="T6" fmla="*/ 7 w 45"/>
                <a:gd name="T7" fmla="*/ 30 h 16"/>
                <a:gd name="T8" fmla="*/ 0 w 45"/>
                <a:gd name="T9" fmla="*/ 26 h 16"/>
                <a:gd name="T10" fmla="*/ 4 w 45"/>
                <a:gd name="T11" fmla="*/ 21 h 16"/>
                <a:gd name="T12" fmla="*/ 11 w 45"/>
                <a:gd name="T13" fmla="*/ 4 h 16"/>
                <a:gd name="T14" fmla="*/ 23 w 45"/>
                <a:gd name="T15" fmla="*/ 0 h 16"/>
                <a:gd name="T16" fmla="*/ 26 w 45"/>
                <a:gd name="T17" fmla="*/ 1 h 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16"/>
                <a:gd name="T29" fmla="*/ 45 w 45"/>
                <a:gd name="T30" fmla="*/ 16 h 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16">
                  <a:moveTo>
                    <a:pt x="44" y="1"/>
                  </a:moveTo>
                  <a:lnTo>
                    <a:pt x="39" y="6"/>
                  </a:lnTo>
                  <a:lnTo>
                    <a:pt x="23" y="11"/>
                  </a:lnTo>
                  <a:lnTo>
                    <a:pt x="7" y="15"/>
                  </a:lnTo>
                  <a:lnTo>
                    <a:pt x="0" y="13"/>
                  </a:lnTo>
                  <a:lnTo>
                    <a:pt x="4" y="9"/>
                  </a:lnTo>
                  <a:lnTo>
                    <a:pt x="20" y="4"/>
                  </a:lnTo>
                  <a:lnTo>
                    <a:pt x="37" y="0"/>
                  </a:lnTo>
                  <a:lnTo>
                    <a:pt x="44" y="1"/>
                  </a:lnTo>
                </a:path>
              </a:pathLst>
            </a:custGeom>
            <a:solidFill>
              <a:srgbClr val="FF99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91" name="Freeform 508"/>
            <p:cNvSpPr>
              <a:spLocks/>
            </p:cNvSpPr>
            <p:nvPr/>
          </p:nvSpPr>
          <p:spPr bwMode="auto">
            <a:xfrm rot="-2393">
              <a:off x="3407" y="2158"/>
              <a:ext cx="48" cy="23"/>
            </a:xfrm>
            <a:custGeom>
              <a:avLst/>
              <a:gdLst>
                <a:gd name="T0" fmla="*/ 31 w 50"/>
                <a:gd name="T1" fmla="*/ 0 h 22"/>
                <a:gd name="T2" fmla="*/ 28 w 50"/>
                <a:gd name="T3" fmla="*/ 8 h 22"/>
                <a:gd name="T4" fmla="*/ 14 w 50"/>
                <a:gd name="T5" fmla="*/ 28 h 22"/>
                <a:gd name="T6" fmla="*/ 7 w 50"/>
                <a:gd name="T7" fmla="*/ 33 h 22"/>
                <a:gd name="T8" fmla="*/ 0 w 50"/>
                <a:gd name="T9" fmla="*/ 31 h 22"/>
                <a:gd name="T10" fmla="*/ 5 w 50"/>
                <a:gd name="T11" fmla="*/ 24 h 22"/>
                <a:gd name="T12" fmla="*/ 12 w 50"/>
                <a:gd name="T13" fmla="*/ 5 h 22"/>
                <a:gd name="T14" fmla="*/ 27 w 50"/>
                <a:gd name="T15" fmla="*/ 0 h 22"/>
                <a:gd name="T16" fmla="*/ 31 w 50"/>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0"/>
                <a:gd name="T28" fmla="*/ 0 h 22"/>
                <a:gd name="T29" fmla="*/ 50 w 50"/>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0" h="22">
                  <a:moveTo>
                    <a:pt x="49" y="0"/>
                  </a:moveTo>
                  <a:lnTo>
                    <a:pt x="44" y="8"/>
                  </a:lnTo>
                  <a:lnTo>
                    <a:pt x="26" y="16"/>
                  </a:lnTo>
                  <a:lnTo>
                    <a:pt x="7" y="21"/>
                  </a:lnTo>
                  <a:lnTo>
                    <a:pt x="0" y="19"/>
                  </a:lnTo>
                  <a:lnTo>
                    <a:pt x="5" y="12"/>
                  </a:lnTo>
                  <a:lnTo>
                    <a:pt x="22" y="5"/>
                  </a:lnTo>
                  <a:lnTo>
                    <a:pt x="41" y="0"/>
                  </a:lnTo>
                  <a:lnTo>
                    <a:pt x="49" y="0"/>
                  </a:lnTo>
                </a:path>
              </a:pathLst>
            </a:custGeom>
            <a:noFill/>
            <a:ln w="12700" cap="rnd">
              <a:solidFill>
                <a:srgbClr val="FF99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92" name="Freeform 509"/>
            <p:cNvSpPr>
              <a:spLocks/>
            </p:cNvSpPr>
            <p:nvPr/>
          </p:nvSpPr>
          <p:spPr bwMode="auto">
            <a:xfrm rot="-2393">
              <a:off x="3689" y="2274"/>
              <a:ext cx="15" cy="45"/>
            </a:xfrm>
            <a:custGeom>
              <a:avLst/>
              <a:gdLst>
                <a:gd name="T0" fmla="*/ 8 w 16"/>
                <a:gd name="T1" fmla="*/ 31 h 43"/>
                <a:gd name="T2" fmla="*/ 8 w 16"/>
                <a:gd name="T3" fmla="*/ 61 h 43"/>
                <a:gd name="T4" fmla="*/ 8 w 16"/>
                <a:gd name="T5" fmla="*/ 72 h 43"/>
                <a:gd name="T6" fmla="*/ 8 w 16"/>
                <a:gd name="T7" fmla="*/ 64 h 43"/>
                <a:gd name="T8" fmla="*/ 2 w 16"/>
                <a:gd name="T9" fmla="*/ 35 h 43"/>
                <a:gd name="T10" fmla="*/ 0 w 16"/>
                <a:gd name="T11" fmla="*/ 7 h 43"/>
                <a:gd name="T12" fmla="*/ 1 w 16"/>
                <a:gd name="T13" fmla="*/ 0 h 43"/>
                <a:gd name="T14" fmla="*/ 7 w 16"/>
                <a:gd name="T15" fmla="*/ 4 h 43"/>
                <a:gd name="T16" fmla="*/ 8 w 16"/>
                <a:gd name="T17" fmla="*/ 3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43"/>
                <a:gd name="T29" fmla="*/ 16 w 16"/>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43">
                  <a:moveTo>
                    <a:pt x="12" y="19"/>
                  </a:moveTo>
                  <a:lnTo>
                    <a:pt x="15" y="35"/>
                  </a:lnTo>
                  <a:lnTo>
                    <a:pt x="14" y="42"/>
                  </a:lnTo>
                  <a:lnTo>
                    <a:pt x="8" y="37"/>
                  </a:lnTo>
                  <a:lnTo>
                    <a:pt x="2" y="22"/>
                  </a:lnTo>
                  <a:lnTo>
                    <a:pt x="0" y="7"/>
                  </a:lnTo>
                  <a:lnTo>
                    <a:pt x="1" y="0"/>
                  </a:lnTo>
                  <a:lnTo>
                    <a:pt x="7" y="4"/>
                  </a:lnTo>
                  <a:lnTo>
                    <a:pt x="12" y="19"/>
                  </a:lnTo>
                </a:path>
              </a:pathLst>
            </a:custGeom>
            <a:solidFill>
              <a:srgbClr val="FF99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pPr fontAlgn="base">
                <a:spcBef>
                  <a:spcPct val="0"/>
                </a:spcBef>
                <a:spcAft>
                  <a:spcPct val="0"/>
                </a:spcAft>
              </a:pPr>
              <a:endParaRPr lang="fr-FR">
                <a:solidFill>
                  <a:srgbClr val="0079BC"/>
                </a:solidFill>
                <a:ea typeface="ＭＳ Ｐゴシック" charset="0"/>
              </a:endParaRPr>
            </a:p>
          </p:txBody>
        </p:sp>
        <p:sp>
          <p:nvSpPr>
            <p:cNvPr id="44193" name="Freeform 510"/>
            <p:cNvSpPr>
              <a:spLocks/>
            </p:cNvSpPr>
            <p:nvPr/>
          </p:nvSpPr>
          <p:spPr bwMode="auto">
            <a:xfrm rot="-2393">
              <a:off x="3689" y="2274"/>
              <a:ext cx="21" cy="52"/>
            </a:xfrm>
            <a:custGeom>
              <a:avLst/>
              <a:gdLst>
                <a:gd name="T0" fmla="*/ 11 w 22"/>
                <a:gd name="T1" fmla="*/ 35 h 50"/>
                <a:gd name="T2" fmla="*/ 11 w 22"/>
                <a:gd name="T3" fmla="*/ 66 h 50"/>
                <a:gd name="T4" fmla="*/ 11 w 22"/>
                <a:gd name="T5" fmla="*/ 78 h 50"/>
                <a:gd name="T6" fmla="*/ 11 w 22"/>
                <a:gd name="T7" fmla="*/ 69 h 50"/>
                <a:gd name="T8" fmla="*/ 4 w 22"/>
                <a:gd name="T9" fmla="*/ 37 h 50"/>
                <a:gd name="T10" fmla="*/ 0 w 22"/>
                <a:gd name="T11" fmla="*/ 9 h 50"/>
                <a:gd name="T12" fmla="*/ 1 w 22"/>
                <a:gd name="T13" fmla="*/ 0 h 50"/>
                <a:gd name="T14" fmla="*/ 9 w 22"/>
                <a:gd name="T15" fmla="*/ 5 h 50"/>
                <a:gd name="T16" fmla="*/ 11 w 22"/>
                <a:gd name="T17" fmla="*/ 35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50"/>
                <a:gd name="T29" fmla="*/ 22 w 2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50">
                  <a:moveTo>
                    <a:pt x="16" y="23"/>
                  </a:moveTo>
                  <a:lnTo>
                    <a:pt x="21" y="41"/>
                  </a:lnTo>
                  <a:lnTo>
                    <a:pt x="20" y="49"/>
                  </a:lnTo>
                  <a:lnTo>
                    <a:pt x="12" y="43"/>
                  </a:lnTo>
                  <a:lnTo>
                    <a:pt x="4" y="25"/>
                  </a:lnTo>
                  <a:lnTo>
                    <a:pt x="0" y="9"/>
                  </a:lnTo>
                  <a:lnTo>
                    <a:pt x="1" y="0"/>
                  </a:lnTo>
                  <a:lnTo>
                    <a:pt x="9" y="5"/>
                  </a:lnTo>
                  <a:lnTo>
                    <a:pt x="16" y="23"/>
                  </a:lnTo>
                </a:path>
              </a:pathLst>
            </a:custGeom>
            <a:noFill/>
            <a:ln w="12700" cap="rnd">
              <a:solidFill>
                <a:srgbClr val="FF99FF"/>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fr-FR">
                <a:solidFill>
                  <a:srgbClr val="0079BC"/>
                </a:solidFill>
                <a:ea typeface="ＭＳ Ｐゴシック" charset="0"/>
              </a:endParaRPr>
            </a:p>
          </p:txBody>
        </p:sp>
      </p:grpSp>
      <p:sp>
        <p:nvSpPr>
          <p:cNvPr id="44112" name="Freeform 511"/>
          <p:cNvSpPr>
            <a:spLocks/>
          </p:cNvSpPr>
          <p:nvPr/>
        </p:nvSpPr>
        <p:spPr bwMode="auto">
          <a:xfrm>
            <a:off x="5830888" y="2289175"/>
            <a:ext cx="384175" cy="395288"/>
          </a:xfrm>
          <a:custGeom>
            <a:avLst/>
            <a:gdLst>
              <a:gd name="T0" fmla="*/ 2147483647 w 252"/>
              <a:gd name="T1" fmla="*/ 2147483647 h 267"/>
              <a:gd name="T2" fmla="*/ 2147483647 w 252"/>
              <a:gd name="T3" fmla="*/ 2147483647 h 267"/>
              <a:gd name="T4" fmla="*/ 2147483647 w 252"/>
              <a:gd name="T5" fmla="*/ 2147483647 h 267"/>
              <a:gd name="T6" fmla="*/ 0 60000 65536"/>
              <a:gd name="T7" fmla="*/ 0 60000 65536"/>
              <a:gd name="T8" fmla="*/ 0 60000 65536"/>
              <a:gd name="T9" fmla="*/ 0 w 252"/>
              <a:gd name="T10" fmla="*/ 0 h 267"/>
              <a:gd name="T11" fmla="*/ 252 w 252"/>
              <a:gd name="T12" fmla="*/ 267 h 267"/>
            </a:gdLst>
            <a:ahLst/>
            <a:cxnLst>
              <a:cxn ang="T6">
                <a:pos x="T0" y="T1"/>
              </a:cxn>
              <a:cxn ang="T7">
                <a:pos x="T2" y="T3"/>
              </a:cxn>
              <a:cxn ang="T8">
                <a:pos x="T4" y="T5"/>
              </a:cxn>
            </a:cxnLst>
            <a:rect l="T9" t="T10" r="T11" b="T12"/>
            <a:pathLst>
              <a:path w="252" h="267">
                <a:moveTo>
                  <a:pt x="252" y="153"/>
                </a:moveTo>
                <a:cubicBezTo>
                  <a:pt x="165" y="76"/>
                  <a:pt x="78" y="0"/>
                  <a:pt x="39" y="19"/>
                </a:cubicBezTo>
                <a:cubicBezTo>
                  <a:pt x="0" y="38"/>
                  <a:pt x="10" y="152"/>
                  <a:pt x="20" y="267"/>
                </a:cubicBezTo>
              </a:path>
            </a:pathLst>
          </a:custGeom>
          <a:noFill/>
          <a:ln w="381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lIns="0" tIns="0" rIns="0" bIns="0">
            <a:spAutoFit/>
          </a:bodyPr>
          <a:lstStyle/>
          <a:p>
            <a:pPr fontAlgn="base">
              <a:spcBef>
                <a:spcPct val="0"/>
              </a:spcBef>
              <a:spcAft>
                <a:spcPct val="0"/>
              </a:spcAft>
            </a:pPr>
            <a:endParaRPr lang="fr-FR">
              <a:solidFill>
                <a:srgbClr val="0079BC"/>
              </a:solidFill>
              <a:ea typeface="ＭＳ Ｐゴシック" charset="0"/>
            </a:endParaRPr>
          </a:p>
        </p:txBody>
      </p:sp>
      <p:sp>
        <p:nvSpPr>
          <p:cNvPr id="44113" name="Freeform 512"/>
          <p:cNvSpPr>
            <a:spLocks/>
          </p:cNvSpPr>
          <p:nvPr/>
        </p:nvSpPr>
        <p:spPr bwMode="auto">
          <a:xfrm>
            <a:off x="6392863" y="2201863"/>
            <a:ext cx="461962" cy="403225"/>
          </a:xfrm>
          <a:custGeom>
            <a:avLst/>
            <a:gdLst>
              <a:gd name="T0" fmla="*/ 0 w 303"/>
              <a:gd name="T1" fmla="*/ 2147483647 h 258"/>
              <a:gd name="T2" fmla="*/ 2147483647 w 303"/>
              <a:gd name="T3" fmla="*/ 2147483647 h 258"/>
              <a:gd name="T4" fmla="*/ 2147483647 w 303"/>
              <a:gd name="T5" fmla="*/ 2147483647 h 258"/>
              <a:gd name="T6" fmla="*/ 0 60000 65536"/>
              <a:gd name="T7" fmla="*/ 0 60000 65536"/>
              <a:gd name="T8" fmla="*/ 0 60000 65536"/>
              <a:gd name="T9" fmla="*/ 0 w 303"/>
              <a:gd name="T10" fmla="*/ 0 h 258"/>
              <a:gd name="T11" fmla="*/ 303 w 303"/>
              <a:gd name="T12" fmla="*/ 258 h 258"/>
            </a:gdLst>
            <a:ahLst/>
            <a:cxnLst>
              <a:cxn ang="T6">
                <a:pos x="T0" y="T1"/>
              </a:cxn>
              <a:cxn ang="T7">
                <a:pos x="T2" y="T3"/>
              </a:cxn>
              <a:cxn ang="T8">
                <a:pos x="T4" y="T5"/>
              </a:cxn>
            </a:cxnLst>
            <a:rect l="T9" t="T10" r="T11" b="T12"/>
            <a:pathLst>
              <a:path w="303" h="258">
                <a:moveTo>
                  <a:pt x="0" y="258"/>
                </a:moveTo>
                <a:cubicBezTo>
                  <a:pt x="99" y="140"/>
                  <a:pt x="199" y="22"/>
                  <a:pt x="249" y="11"/>
                </a:cubicBezTo>
                <a:cubicBezTo>
                  <a:pt x="299" y="0"/>
                  <a:pt x="301" y="95"/>
                  <a:pt x="303" y="191"/>
                </a:cubicBezTo>
              </a:path>
            </a:pathLst>
          </a:custGeom>
          <a:noFill/>
          <a:ln w="38100">
            <a:solidFill>
              <a:schemeClr val="hlink"/>
            </a:solidFill>
            <a:round/>
            <a:headEnd/>
            <a:tailEnd type="triangle" w="med" len="med"/>
          </a:ln>
          <a:extLst>
            <a:ext uri="{909E8E84-426E-40DD-AFC4-6F175D3DCCD1}">
              <a14:hiddenFill xmlns:a14="http://schemas.microsoft.com/office/drawing/2010/main">
                <a:solidFill>
                  <a:srgbClr val="FFFFFF"/>
                </a:solidFill>
              </a14:hiddenFill>
            </a:ext>
          </a:extLst>
        </p:spPr>
        <p:txBody>
          <a:bodyPr lIns="0" tIns="0" rIns="0" bIns="0">
            <a:spAutoFit/>
          </a:bodyPr>
          <a:lstStyle/>
          <a:p>
            <a:pPr fontAlgn="base">
              <a:spcBef>
                <a:spcPct val="0"/>
              </a:spcBef>
              <a:spcAft>
                <a:spcPct val="0"/>
              </a:spcAft>
            </a:pPr>
            <a:endParaRPr lang="fr-FR">
              <a:solidFill>
                <a:srgbClr val="0079BC"/>
              </a:solidFill>
              <a:ea typeface="ＭＳ Ｐゴシック" charset="0"/>
            </a:endParaRPr>
          </a:p>
        </p:txBody>
      </p:sp>
      <p:sp>
        <p:nvSpPr>
          <p:cNvPr id="44114" name="Text Box 513"/>
          <p:cNvSpPr txBox="1">
            <a:spLocks noChangeArrowheads="1"/>
          </p:cNvSpPr>
          <p:nvPr/>
        </p:nvSpPr>
        <p:spPr bwMode="auto">
          <a:xfrm>
            <a:off x="7596188" y="3860800"/>
            <a:ext cx="13477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GB" sz="1600">
                <a:solidFill>
                  <a:srgbClr val="0079BC"/>
                </a:solidFill>
              </a:rPr>
              <a:t>Recrutement</a:t>
            </a:r>
            <a:endParaRPr lang="en-US" sz="1600">
              <a:solidFill>
                <a:srgbClr val="0079BC"/>
              </a:solidFill>
            </a:endParaRPr>
          </a:p>
          <a:p>
            <a:pPr fontAlgn="base">
              <a:lnSpc>
                <a:spcPts val="1700"/>
              </a:lnSpc>
              <a:spcBef>
                <a:spcPct val="0"/>
              </a:spcBef>
              <a:spcAft>
                <a:spcPct val="0"/>
              </a:spcAft>
            </a:pPr>
            <a:r>
              <a:rPr lang="en-GB" sz="1600">
                <a:solidFill>
                  <a:srgbClr val="0079BC"/>
                </a:solidFill>
              </a:rPr>
              <a:t>éosinophiles</a:t>
            </a:r>
          </a:p>
        </p:txBody>
      </p:sp>
      <p:sp>
        <p:nvSpPr>
          <p:cNvPr id="514" name="Text Box 12"/>
          <p:cNvSpPr txBox="1">
            <a:spLocks noChangeArrowheads="1"/>
          </p:cNvSpPr>
          <p:nvPr/>
        </p:nvSpPr>
        <p:spPr bwMode="auto">
          <a:xfrm>
            <a:off x="6012160" y="6381328"/>
            <a:ext cx="2863850" cy="396875"/>
          </a:xfrm>
          <a:prstGeom prst="rect">
            <a:avLst/>
          </a:prstGeom>
          <a:noFill/>
          <a:ln w="9525">
            <a:noFill/>
            <a:miter lim="800000"/>
            <a:headEnd/>
            <a:tailEnd/>
          </a:ln>
        </p:spPr>
        <p:txBody>
          <a:bodyPr>
            <a:spAutoFit/>
          </a:bodyPr>
          <a:lstStyle/>
          <a:p>
            <a:pPr marL="342900" indent="-342900" fontAlgn="base">
              <a:spcBef>
                <a:spcPct val="50000"/>
              </a:spcBef>
              <a:spcAft>
                <a:spcPct val="0"/>
              </a:spcAft>
              <a:buFont typeface="Wingdings" charset="2"/>
              <a:buNone/>
              <a:defRPr/>
            </a:pPr>
            <a:r>
              <a:rPr lang="fr-FR" sz="2000" i="1" dirty="0">
                <a:solidFill>
                  <a:srgbClr val="FF0000"/>
                </a:solidFill>
                <a:latin typeface="Arial Bold" charset="0"/>
                <a:ea typeface="Arial Bold" charset="0"/>
                <a:cs typeface="Arial Bold" charset="0"/>
              </a:rPr>
              <a:t>Obstruction Bronchique</a:t>
            </a:r>
          </a:p>
        </p:txBody>
      </p:sp>
      <p:sp>
        <p:nvSpPr>
          <p:cNvPr id="515" name="Text Box 18"/>
          <p:cNvSpPr txBox="1">
            <a:spLocks noChangeArrowheads="1"/>
          </p:cNvSpPr>
          <p:nvPr/>
        </p:nvSpPr>
        <p:spPr bwMode="auto">
          <a:xfrm>
            <a:off x="31700" y="5301208"/>
            <a:ext cx="1679575" cy="396875"/>
          </a:xfrm>
          <a:prstGeom prst="rect">
            <a:avLst/>
          </a:prstGeom>
          <a:noFill/>
          <a:ln w="9525">
            <a:noFill/>
            <a:miter lim="800000"/>
            <a:headEnd/>
            <a:tailEnd/>
          </a:ln>
        </p:spPr>
        <p:txBody>
          <a:bodyPr>
            <a:spAutoFit/>
          </a:bodyPr>
          <a:lstStyle/>
          <a:p>
            <a:pPr marL="342900" indent="-342900" fontAlgn="base">
              <a:spcBef>
                <a:spcPct val="50000"/>
              </a:spcBef>
              <a:spcAft>
                <a:spcPct val="0"/>
              </a:spcAft>
              <a:buFont typeface="Wingdings" charset="2"/>
              <a:buNone/>
              <a:defRPr/>
            </a:pPr>
            <a:r>
              <a:rPr lang="fr-FR" sz="2000" i="1" dirty="0">
                <a:solidFill>
                  <a:srgbClr val="FF0000"/>
                </a:solidFill>
                <a:latin typeface="Arial Bold" charset="0"/>
                <a:ea typeface="Arial Bold" charset="0"/>
                <a:cs typeface="Arial Bold" charset="0"/>
              </a:rPr>
              <a:t>Inflammation</a:t>
            </a:r>
          </a:p>
        </p:txBody>
      </p:sp>
    </p:spTree>
    <p:extLst>
      <p:ext uri="{BB962C8B-B14F-4D97-AF65-F5344CB8AC3E}">
        <p14:creationId xmlns:p14="http://schemas.microsoft.com/office/powerpoint/2010/main" val="2045291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 grpId="0"/>
      <p:bldP spid="5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11560" y="908720"/>
            <a:ext cx="7851648" cy="2808312"/>
          </a:xfrm>
        </p:spPr>
        <p:txBody>
          <a:bodyPr>
            <a:normAutofit/>
          </a:bodyPr>
          <a:lstStyle/>
          <a:p>
            <a:pPr algn="ctr"/>
            <a:r>
              <a:rPr lang="fr-FR" dirty="0">
                <a:solidFill>
                  <a:srgbClr val="0070C0"/>
                </a:solidFill>
                <a:latin typeface="Times New Roman" pitchFamily="18" charset="0"/>
                <a:cs typeface="Times New Roman" pitchFamily="18" charset="0"/>
              </a:rPr>
              <a:t>APPORTS DES ANTILEUCOTRIENES DANS LE CONTRÔLE DE L’ASTHME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sz="3600" b="1" u="sng" dirty="0">
                <a:solidFill>
                  <a:srgbClr val="0070C0"/>
                </a:solidFill>
                <a:latin typeface="Times New Roman" pitchFamily="18" charset="0"/>
                <a:cs typeface="Times New Roman" pitchFamily="18" charset="0"/>
              </a:rPr>
              <a:t>L’étude MONTELUKAST in </a:t>
            </a:r>
            <a:r>
              <a:rPr lang="fr-FR" sz="3600" b="1" u="sng" dirty="0" err="1">
                <a:solidFill>
                  <a:srgbClr val="0070C0"/>
                </a:solidFill>
                <a:latin typeface="Times New Roman" pitchFamily="18" charset="0"/>
                <a:cs typeface="Times New Roman" pitchFamily="18" charset="0"/>
              </a:rPr>
              <a:t>chronic</a:t>
            </a:r>
            <a:r>
              <a:rPr lang="fr-FR" sz="3600" b="1" u="sng" dirty="0">
                <a:solidFill>
                  <a:srgbClr val="0070C0"/>
                </a:solidFill>
                <a:latin typeface="Times New Roman" pitchFamily="18" charset="0"/>
                <a:cs typeface="Times New Roman" pitchFamily="18" charset="0"/>
              </a:rPr>
              <a:t> </a:t>
            </a:r>
            <a:r>
              <a:rPr lang="fr-FR" sz="3600" b="1" u="sng" dirty="0" err="1">
                <a:solidFill>
                  <a:srgbClr val="0070C0"/>
                </a:solidFill>
                <a:latin typeface="Times New Roman" pitchFamily="18" charset="0"/>
                <a:cs typeface="Times New Roman" pitchFamily="18" charset="0"/>
              </a:rPr>
              <a:t>Asthma</a:t>
            </a:r>
            <a:r>
              <a:rPr lang="fr-FR" sz="3600" b="1" u="sng" dirty="0">
                <a:solidFill>
                  <a:srgbClr val="0070C0"/>
                </a:solidFill>
                <a:latin typeface="Times New Roman" pitchFamily="18" charset="0"/>
                <a:cs typeface="Times New Roman" pitchFamily="18" charset="0"/>
              </a:rPr>
              <a:t> </a:t>
            </a:r>
            <a:r>
              <a:rPr lang="fr-FR" sz="3600" b="1" dirty="0">
                <a:solidFill>
                  <a:srgbClr val="0070C0"/>
                </a:solidFill>
                <a:latin typeface="Times New Roman" pitchFamily="18" charset="0"/>
                <a:cs typeface="Times New Roman" pitchFamily="18" charset="0"/>
              </a:rPr>
              <a:t>( MONICA )</a:t>
            </a:r>
          </a:p>
        </p:txBody>
      </p:sp>
      <p:sp>
        <p:nvSpPr>
          <p:cNvPr id="3" name="Espace réservé du contenu 2"/>
          <p:cNvSpPr>
            <a:spLocks noGrp="1"/>
          </p:cNvSpPr>
          <p:nvPr>
            <p:ph idx="1"/>
          </p:nvPr>
        </p:nvSpPr>
        <p:spPr>
          <a:xfrm>
            <a:off x="1403648" y="2035076"/>
            <a:ext cx="7498080" cy="4800600"/>
          </a:xfrm>
        </p:spPr>
        <p:txBody>
          <a:bodyPr>
            <a:normAutofit/>
          </a:bodyPr>
          <a:lstStyle/>
          <a:p>
            <a:pPr>
              <a:buNone/>
            </a:pPr>
            <a:r>
              <a:rPr lang="fr-FR" sz="3600" dirty="0">
                <a:solidFill>
                  <a:srgbClr val="0070C0"/>
                </a:solidFill>
                <a:latin typeface="Times New Roman" pitchFamily="18" charset="0"/>
                <a:cs typeface="Times New Roman" pitchFamily="18" charset="0"/>
              </a:rPr>
              <a:t> Efficacité du </a:t>
            </a:r>
            <a:r>
              <a:rPr lang="fr-FR" sz="3600" dirty="0" err="1">
                <a:solidFill>
                  <a:srgbClr val="0070C0"/>
                </a:solidFill>
                <a:latin typeface="Times New Roman" pitchFamily="18" charset="0"/>
                <a:cs typeface="Times New Roman" pitchFamily="18" charset="0"/>
              </a:rPr>
              <a:t>montelukast</a:t>
            </a:r>
            <a:r>
              <a:rPr lang="fr-FR" sz="3600" dirty="0">
                <a:solidFill>
                  <a:srgbClr val="0070C0"/>
                </a:solidFill>
                <a:latin typeface="Times New Roman" pitchFamily="18" charset="0"/>
                <a:cs typeface="Times New Roman" pitchFamily="18" charset="0"/>
              </a:rPr>
              <a:t> chez des patients asthmatiques mal contrôlés sous CI et/ ou CI + beta 2 LDA </a:t>
            </a:r>
          </a:p>
          <a:p>
            <a:pPr>
              <a:buNone/>
            </a:pPr>
            <a:endParaRPr lang="fr-FR" sz="3600" dirty="0">
              <a:solidFill>
                <a:srgbClr val="0070C0"/>
              </a:solidFill>
              <a:latin typeface="Times New Roman" pitchFamily="18" charset="0"/>
              <a:cs typeface="Times New Roman" pitchFamily="18" charset="0"/>
            </a:endParaRPr>
          </a:p>
          <a:p>
            <a:pPr>
              <a:buNone/>
            </a:pPr>
            <a:endParaRPr lang="fr-FR" sz="3600" dirty="0">
              <a:solidFill>
                <a:srgbClr val="0070C0"/>
              </a:solidFill>
              <a:latin typeface="Times New Roman" pitchFamily="18" charset="0"/>
              <a:cs typeface="Times New Roman" pitchFamily="18" charset="0"/>
            </a:endParaRPr>
          </a:p>
          <a:p>
            <a:pPr>
              <a:buNone/>
            </a:pPr>
            <a:r>
              <a:rPr lang="fr-FR" sz="3600" b="1" dirty="0">
                <a:solidFill>
                  <a:srgbClr val="0070C0"/>
                </a:solidFill>
                <a:latin typeface="Times New Roman" pitchFamily="18" charset="0"/>
                <a:cs typeface="Times New Roman" pitchFamily="18" charset="0"/>
              </a:rPr>
              <a:t>Virchow JC et AL    </a:t>
            </a:r>
            <a:r>
              <a:rPr lang="fr-FR" sz="3600" b="1" dirty="0" err="1">
                <a:solidFill>
                  <a:srgbClr val="0070C0"/>
                </a:solidFill>
                <a:latin typeface="Times New Roman" pitchFamily="18" charset="0"/>
                <a:cs typeface="Times New Roman" pitchFamily="18" charset="0"/>
              </a:rPr>
              <a:t>Respir</a:t>
            </a:r>
            <a:r>
              <a:rPr lang="fr-FR" sz="3600" b="1" dirty="0">
                <a:solidFill>
                  <a:srgbClr val="0070C0"/>
                </a:solidFill>
                <a:latin typeface="Times New Roman" pitchFamily="18" charset="0"/>
                <a:cs typeface="Times New Roman" pitchFamily="18" charset="0"/>
              </a:rPr>
              <a:t> </a:t>
            </a:r>
            <a:r>
              <a:rPr lang="fr-FR" sz="3600" b="1" dirty="0" err="1">
                <a:solidFill>
                  <a:srgbClr val="0070C0"/>
                </a:solidFill>
                <a:latin typeface="Times New Roman" pitchFamily="18" charset="0"/>
                <a:cs typeface="Times New Roman" pitchFamily="18" charset="0"/>
              </a:rPr>
              <a:t>med</a:t>
            </a:r>
            <a:r>
              <a:rPr lang="fr-FR" sz="3600" b="1" dirty="0">
                <a:solidFill>
                  <a:srgbClr val="0070C0"/>
                </a:solidFill>
                <a:latin typeface="Times New Roman" pitchFamily="18" charset="0"/>
                <a:cs typeface="Times New Roman" pitchFamily="18" charset="0"/>
              </a:rPr>
              <a:t> 2010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u="sng" dirty="0">
                <a:solidFill>
                  <a:srgbClr val="0070C0"/>
                </a:solidFill>
                <a:latin typeface="Times New Roman" pitchFamily="18" charset="0"/>
                <a:cs typeface="Times New Roman" pitchFamily="18" charset="0"/>
              </a:rPr>
              <a:t>Descriptif et méthodologie</a:t>
            </a:r>
          </a:p>
        </p:txBody>
      </p:sp>
      <p:sp>
        <p:nvSpPr>
          <p:cNvPr id="3" name="Espace réservé du contenu 2"/>
          <p:cNvSpPr>
            <a:spLocks noGrp="1"/>
          </p:cNvSpPr>
          <p:nvPr>
            <p:ph idx="1"/>
          </p:nvPr>
        </p:nvSpPr>
        <p:spPr/>
        <p:txBody>
          <a:bodyPr>
            <a:normAutofit fontScale="92500" lnSpcReduction="20000"/>
          </a:bodyPr>
          <a:lstStyle/>
          <a:p>
            <a:r>
              <a:rPr lang="fr-FR" sz="2800" b="1" u="sng" dirty="0">
                <a:solidFill>
                  <a:srgbClr val="0070C0"/>
                </a:solidFill>
                <a:latin typeface="Times New Roman" pitchFamily="18" charset="0"/>
                <a:cs typeface="Times New Roman" pitchFamily="18" charset="0"/>
              </a:rPr>
              <a:t>Descriptif:</a:t>
            </a:r>
          </a:p>
          <a:p>
            <a:pPr>
              <a:buNone/>
            </a:pPr>
            <a:r>
              <a:rPr lang="fr-FR" sz="2800" dirty="0">
                <a:solidFill>
                  <a:srgbClr val="0070C0"/>
                </a:solidFill>
                <a:latin typeface="Times New Roman" pitchFamily="18" charset="0"/>
                <a:cs typeface="Times New Roman" pitchFamily="18" charset="0"/>
              </a:rPr>
              <a:t>Etude observationnelle prospective multicentrique en ouvert .</a:t>
            </a:r>
          </a:p>
          <a:p>
            <a:r>
              <a:rPr lang="fr-FR" sz="2800" b="1" u="sng" dirty="0">
                <a:solidFill>
                  <a:srgbClr val="0070C0"/>
                </a:solidFill>
                <a:latin typeface="Times New Roman" pitchFamily="18" charset="0"/>
                <a:cs typeface="Times New Roman" pitchFamily="18" charset="0"/>
              </a:rPr>
              <a:t>Objectif:</a:t>
            </a:r>
          </a:p>
          <a:p>
            <a:pPr>
              <a:buNone/>
            </a:pPr>
            <a:r>
              <a:rPr lang="fr-FR" sz="2800" dirty="0">
                <a:solidFill>
                  <a:srgbClr val="0070C0"/>
                </a:solidFill>
                <a:latin typeface="Times New Roman" pitchFamily="18" charset="0"/>
                <a:cs typeface="Times New Roman" pitchFamily="18" charset="0"/>
              </a:rPr>
              <a:t>Evaluer l’effet de l’ajout du </a:t>
            </a:r>
            <a:r>
              <a:rPr lang="fr-FR" sz="2800" dirty="0" err="1">
                <a:solidFill>
                  <a:srgbClr val="0070C0"/>
                </a:solidFill>
                <a:latin typeface="Times New Roman" pitchFamily="18" charset="0"/>
                <a:cs typeface="Times New Roman" pitchFamily="18" charset="0"/>
              </a:rPr>
              <a:t>montelukast</a:t>
            </a:r>
            <a:r>
              <a:rPr lang="fr-FR" sz="2800" dirty="0">
                <a:solidFill>
                  <a:srgbClr val="0070C0"/>
                </a:solidFill>
                <a:latin typeface="Times New Roman" pitchFamily="18" charset="0"/>
                <a:cs typeface="Times New Roman" pitchFamily="18" charset="0"/>
              </a:rPr>
              <a:t> sur le contrôle de l’asthme chez les patients insuffisamment contrôlés par CI et/ou CI+beta 2 LDA</a:t>
            </a:r>
          </a:p>
          <a:p>
            <a:r>
              <a:rPr lang="fr-FR" sz="2800" b="1" u="sng" dirty="0">
                <a:solidFill>
                  <a:srgbClr val="0070C0"/>
                </a:solidFill>
                <a:latin typeface="Times New Roman" pitchFamily="18" charset="0"/>
                <a:cs typeface="Times New Roman" pitchFamily="18" charset="0"/>
              </a:rPr>
              <a:t>Schéma</a:t>
            </a:r>
            <a:r>
              <a:rPr lang="fr-FR" b="1" u="sng" dirty="0">
                <a:solidFill>
                  <a:srgbClr val="0070C0"/>
                </a:solidFill>
                <a:latin typeface="Times New Roman" pitchFamily="18" charset="0"/>
                <a:cs typeface="Times New Roman" pitchFamily="18" charset="0"/>
              </a:rPr>
              <a:t>:</a:t>
            </a:r>
          </a:p>
          <a:p>
            <a:pPr>
              <a:buNone/>
            </a:pPr>
            <a:r>
              <a:rPr lang="fr-FR" dirty="0">
                <a:solidFill>
                  <a:srgbClr val="0070C0"/>
                </a:solidFill>
                <a:latin typeface="Times New Roman" pitchFamily="18" charset="0"/>
                <a:cs typeface="Times New Roman" pitchFamily="18" charset="0"/>
              </a:rPr>
              <a:t>Sujets recrutés par des pneumologues en cabinet, conduite en 290 sites en Allemagne</a:t>
            </a:r>
          </a:p>
          <a:p>
            <a:r>
              <a:rPr lang="fr-FR" b="1" u="sng" dirty="0">
                <a:solidFill>
                  <a:srgbClr val="0070C0"/>
                </a:solidFill>
                <a:latin typeface="Times New Roman" pitchFamily="18" charset="0"/>
                <a:cs typeface="Times New Roman" pitchFamily="18" charset="0"/>
              </a:rPr>
              <a:t>1681 patients.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819472"/>
            <a:ext cx="7498080" cy="144016"/>
          </a:xfrm>
        </p:spPr>
        <p:txBody>
          <a:bodyPr>
            <a:normAutofit fontScale="90000"/>
          </a:bodyPr>
          <a:lstStyle/>
          <a:p>
            <a:endParaRPr lang="fr-FR" dirty="0"/>
          </a:p>
        </p:txBody>
      </p:sp>
      <p:sp>
        <p:nvSpPr>
          <p:cNvPr id="3" name="Espace réservé du contenu 2"/>
          <p:cNvSpPr>
            <a:spLocks noGrp="1"/>
          </p:cNvSpPr>
          <p:nvPr>
            <p:ph idx="1"/>
          </p:nvPr>
        </p:nvSpPr>
        <p:spPr>
          <a:xfrm>
            <a:off x="1435608" y="332656"/>
            <a:ext cx="7498080" cy="5915744"/>
          </a:xfrm>
        </p:spPr>
        <p:txBody>
          <a:bodyPr/>
          <a:lstStyle/>
          <a:p>
            <a:r>
              <a:rPr lang="fr-FR" b="1" u="sng" dirty="0" err="1">
                <a:solidFill>
                  <a:srgbClr val="0070C0"/>
                </a:solidFill>
                <a:latin typeface="Times New Roman" pitchFamily="18" charset="0"/>
                <a:cs typeface="Times New Roman" pitchFamily="18" charset="0"/>
              </a:rPr>
              <a:t>Populaton</a:t>
            </a:r>
            <a:r>
              <a:rPr lang="fr-FR" b="1" u="sng" dirty="0">
                <a:solidFill>
                  <a:srgbClr val="0070C0"/>
                </a:solidFill>
                <a:latin typeface="Times New Roman" pitchFamily="18" charset="0"/>
                <a:cs typeface="Times New Roman" pitchFamily="18" charset="0"/>
              </a:rPr>
              <a:t>:</a:t>
            </a:r>
            <a:r>
              <a:rPr lang="fr-FR" dirty="0">
                <a:solidFill>
                  <a:srgbClr val="0070C0"/>
                </a:solidFill>
                <a:latin typeface="Times New Roman" pitchFamily="18" charset="0"/>
                <a:cs typeface="Times New Roman" pitchFamily="18" charset="0"/>
              </a:rPr>
              <a:t> (patients )</a:t>
            </a:r>
          </a:p>
          <a:p>
            <a:pPr>
              <a:buNone/>
            </a:pPr>
            <a:r>
              <a:rPr lang="fr-FR" dirty="0">
                <a:solidFill>
                  <a:srgbClr val="0070C0"/>
                </a:solidFill>
                <a:latin typeface="Times New Roman" pitchFamily="18" charset="0"/>
                <a:cs typeface="Times New Roman" pitchFamily="18" charset="0"/>
              </a:rPr>
              <a:t>Patients âgés sup ou = à 18 ans atteints d’asthme persistant léger à modéré insuffisamment contrôlés par CI et / ou CI+beta 2 LDA .</a:t>
            </a:r>
          </a:p>
          <a:p>
            <a:r>
              <a:rPr lang="fr-FR" dirty="0">
                <a:solidFill>
                  <a:srgbClr val="0070C0"/>
                </a:solidFill>
                <a:latin typeface="Times New Roman" pitchFamily="18" charset="0"/>
                <a:cs typeface="Times New Roman" pitchFamily="18" charset="0"/>
              </a:rPr>
              <a:t> </a:t>
            </a:r>
            <a:r>
              <a:rPr lang="fr-FR" b="1" u="sng" dirty="0">
                <a:solidFill>
                  <a:srgbClr val="0070C0"/>
                </a:solidFill>
                <a:latin typeface="Times New Roman" pitchFamily="18" charset="0"/>
                <a:cs typeface="Times New Roman" pitchFamily="18" charset="0"/>
              </a:rPr>
              <a:t>Traitement:</a:t>
            </a:r>
          </a:p>
          <a:p>
            <a:pPr>
              <a:buNone/>
            </a:pPr>
            <a:r>
              <a:rPr lang="fr-FR" dirty="0">
                <a:solidFill>
                  <a:srgbClr val="0070C0"/>
                </a:solidFill>
                <a:latin typeface="Times New Roman" pitchFamily="18" charset="0"/>
                <a:cs typeface="Times New Roman" pitchFamily="18" charset="0"/>
              </a:rPr>
              <a:t>Ajout de </a:t>
            </a:r>
            <a:r>
              <a:rPr lang="fr-FR" dirty="0" err="1">
                <a:solidFill>
                  <a:srgbClr val="0070C0"/>
                </a:solidFill>
                <a:latin typeface="Times New Roman" pitchFamily="18" charset="0"/>
                <a:cs typeface="Times New Roman" pitchFamily="18" charset="0"/>
              </a:rPr>
              <a:t>montelukast</a:t>
            </a:r>
            <a:r>
              <a:rPr lang="fr-FR" dirty="0">
                <a:solidFill>
                  <a:srgbClr val="0070C0"/>
                </a:solidFill>
                <a:latin typeface="Times New Roman" pitchFamily="18" charset="0"/>
                <a:cs typeface="Times New Roman" pitchFamily="18" charset="0"/>
              </a:rPr>
              <a:t> 10 mg une fois par jour au traitement en cours.</a:t>
            </a:r>
          </a:p>
          <a:p>
            <a:r>
              <a:rPr lang="fr-FR" b="1" u="sng" dirty="0">
                <a:solidFill>
                  <a:srgbClr val="0070C0"/>
                </a:solidFill>
                <a:latin typeface="Times New Roman" pitchFamily="18" charset="0"/>
                <a:cs typeface="Times New Roman" pitchFamily="18" charset="0"/>
              </a:rPr>
              <a:t>Durée :</a:t>
            </a:r>
          </a:p>
          <a:p>
            <a:pPr>
              <a:buNone/>
            </a:pPr>
            <a:r>
              <a:rPr lang="fr-FR" dirty="0">
                <a:solidFill>
                  <a:srgbClr val="0070C0"/>
                </a:solidFill>
                <a:latin typeface="Times New Roman" pitchFamily="18" charset="0"/>
                <a:cs typeface="Times New Roman" pitchFamily="18" charset="0"/>
              </a:rPr>
              <a:t>12 mois: 6 mois ( étude primaire ) + 6mois (phase d’extension)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331640" y="188640"/>
            <a:ext cx="7498080" cy="1143000"/>
          </a:xfrm>
        </p:spPr>
        <p:txBody>
          <a:bodyPr>
            <a:noAutofit/>
          </a:bodyPr>
          <a:lstStyle/>
          <a:p>
            <a:pPr algn="ctr"/>
            <a:r>
              <a:rPr lang="fr-FR" sz="3600" b="1" u="sng" dirty="0">
                <a:solidFill>
                  <a:srgbClr val="0070C0"/>
                </a:solidFill>
                <a:effectLst/>
                <a:latin typeface="Times New Roman" pitchFamily="18" charset="0"/>
                <a:cs typeface="Times New Roman" pitchFamily="18" charset="0"/>
              </a:rPr>
              <a:t>Critères d’évaluation au 6éme mois</a:t>
            </a:r>
            <a:br>
              <a:rPr lang="fr-FR" sz="3600" b="1" u="sng" dirty="0">
                <a:solidFill>
                  <a:srgbClr val="0070C0"/>
                </a:solidFill>
                <a:latin typeface="Times New Roman" pitchFamily="18" charset="0"/>
                <a:cs typeface="Times New Roman" pitchFamily="18" charset="0"/>
              </a:rPr>
            </a:br>
            <a:r>
              <a:rPr lang="fr-FR" sz="3600" b="1" u="sng" dirty="0">
                <a:solidFill>
                  <a:srgbClr val="0070C0"/>
                </a:solidFill>
                <a:effectLst/>
                <a:latin typeface="Times New Roman" pitchFamily="18" charset="0"/>
                <a:cs typeface="Times New Roman" pitchFamily="18" charset="0"/>
              </a:rPr>
              <a:t> (étude primaire)</a:t>
            </a:r>
          </a:p>
        </p:txBody>
      </p:sp>
      <p:sp>
        <p:nvSpPr>
          <p:cNvPr id="3" name="Espace réservé du contenu 2"/>
          <p:cNvSpPr>
            <a:spLocks noGrp="1"/>
          </p:cNvSpPr>
          <p:nvPr>
            <p:ph idx="1"/>
          </p:nvPr>
        </p:nvSpPr>
        <p:spPr>
          <a:xfrm>
            <a:off x="1403648" y="1628800"/>
            <a:ext cx="7498080" cy="4800600"/>
          </a:xfrm>
        </p:spPr>
        <p:txBody>
          <a:bodyPr>
            <a:normAutofit fontScale="92500"/>
          </a:bodyPr>
          <a:lstStyle/>
          <a:p>
            <a:r>
              <a:rPr lang="fr-FR" b="1" u="sng" dirty="0">
                <a:solidFill>
                  <a:srgbClr val="0070C0"/>
                </a:solidFill>
                <a:latin typeface="Times New Roman" pitchFamily="18" charset="0"/>
                <a:cs typeface="Times New Roman" pitchFamily="18" charset="0"/>
              </a:rPr>
              <a:t>Primaire :</a:t>
            </a:r>
          </a:p>
          <a:p>
            <a:pPr>
              <a:buNone/>
            </a:pPr>
            <a:r>
              <a:rPr lang="fr-FR" dirty="0">
                <a:solidFill>
                  <a:srgbClr val="0070C0"/>
                </a:solidFill>
                <a:latin typeface="Times New Roman" pitchFamily="18" charset="0"/>
                <a:cs typeface="Times New Roman" pitchFamily="18" charset="0"/>
              </a:rPr>
              <a:t>Changement du score ACT.</a:t>
            </a:r>
          </a:p>
          <a:p>
            <a:r>
              <a:rPr lang="fr-FR" b="1" u="sng" dirty="0">
                <a:solidFill>
                  <a:srgbClr val="0070C0"/>
                </a:solidFill>
                <a:latin typeface="Times New Roman" pitchFamily="18" charset="0"/>
                <a:cs typeface="Times New Roman" pitchFamily="18" charset="0"/>
              </a:rPr>
              <a:t>Secondaire :</a:t>
            </a:r>
          </a:p>
          <a:p>
            <a:pPr>
              <a:buNone/>
            </a:pPr>
            <a:r>
              <a:rPr lang="fr-FR" dirty="0">
                <a:solidFill>
                  <a:srgbClr val="0070C0"/>
                </a:solidFill>
                <a:latin typeface="Times New Roman" pitchFamily="18" charset="0"/>
                <a:cs typeface="Times New Roman" pitchFamily="18" charset="0"/>
              </a:rPr>
              <a:t>Changement de la qualité de vie des patients évaluée par la version allemande du mini AQLQ ( Mini </a:t>
            </a:r>
            <a:r>
              <a:rPr lang="fr-FR" dirty="0" err="1">
                <a:solidFill>
                  <a:srgbClr val="0070C0"/>
                </a:solidFill>
                <a:latin typeface="Times New Roman" pitchFamily="18" charset="0"/>
                <a:cs typeface="Times New Roman" pitchFamily="18" charset="0"/>
              </a:rPr>
              <a:t>asthma</a:t>
            </a:r>
            <a:r>
              <a:rPr lang="fr-FR" dirty="0">
                <a:solidFill>
                  <a:srgbClr val="0070C0"/>
                </a:solidFill>
                <a:latin typeface="Times New Roman" pitchFamily="18" charset="0"/>
                <a:cs typeface="Times New Roman" pitchFamily="18" charset="0"/>
              </a:rPr>
              <a:t> </a:t>
            </a:r>
            <a:r>
              <a:rPr lang="fr-FR" dirty="0" err="1">
                <a:solidFill>
                  <a:srgbClr val="0070C0"/>
                </a:solidFill>
                <a:latin typeface="Times New Roman" pitchFamily="18" charset="0"/>
                <a:cs typeface="Times New Roman" pitchFamily="18" charset="0"/>
              </a:rPr>
              <a:t>quality</a:t>
            </a:r>
            <a:r>
              <a:rPr lang="fr-FR" dirty="0">
                <a:solidFill>
                  <a:srgbClr val="0070C0"/>
                </a:solidFill>
                <a:latin typeface="Times New Roman" pitchFamily="18" charset="0"/>
                <a:cs typeface="Times New Roman" pitchFamily="18" charset="0"/>
              </a:rPr>
              <a:t> of live )</a:t>
            </a:r>
          </a:p>
          <a:p>
            <a:r>
              <a:rPr lang="fr-FR" b="1" u="sng" dirty="0">
                <a:solidFill>
                  <a:srgbClr val="0070C0"/>
                </a:solidFill>
                <a:latin typeface="Times New Roman" pitchFamily="18" charset="0"/>
                <a:cs typeface="Times New Roman" pitchFamily="18" charset="0"/>
              </a:rPr>
              <a:t>Autre :</a:t>
            </a:r>
          </a:p>
          <a:p>
            <a:pPr>
              <a:buNone/>
            </a:pPr>
            <a:r>
              <a:rPr lang="fr-FR" dirty="0">
                <a:solidFill>
                  <a:srgbClr val="0070C0"/>
                </a:solidFill>
                <a:latin typeface="Times New Roman" pitchFamily="18" charset="0"/>
                <a:cs typeface="Times New Roman" pitchFamily="18" charset="0"/>
              </a:rPr>
              <a:t>Fonction pulmonaire ( mesurée par le VEMS/DEP )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u="sng" dirty="0">
                <a:solidFill>
                  <a:srgbClr val="0070C0"/>
                </a:solidFill>
                <a:latin typeface="Times New Roman" pitchFamily="18" charset="0"/>
                <a:cs typeface="Times New Roman" pitchFamily="18" charset="0"/>
              </a:rPr>
              <a:t>Sommaire et conclusions</a:t>
            </a:r>
          </a:p>
        </p:txBody>
      </p:sp>
      <p:sp>
        <p:nvSpPr>
          <p:cNvPr id="3" name="Espace réservé du contenu 2"/>
          <p:cNvSpPr>
            <a:spLocks noGrp="1"/>
          </p:cNvSpPr>
          <p:nvPr>
            <p:ph idx="1"/>
          </p:nvPr>
        </p:nvSpPr>
        <p:spPr>
          <a:xfrm>
            <a:off x="1115616" y="2204864"/>
            <a:ext cx="7498080" cy="4800600"/>
          </a:xfrm>
        </p:spPr>
        <p:txBody>
          <a:bodyPr/>
          <a:lstStyle/>
          <a:p>
            <a:pPr algn="just">
              <a:buNone/>
            </a:pPr>
            <a:r>
              <a:rPr lang="fr-FR" sz="3600" dirty="0">
                <a:solidFill>
                  <a:srgbClr val="0070C0"/>
                </a:solidFill>
                <a:latin typeface="Times New Roman" pitchFamily="18" charset="0"/>
                <a:cs typeface="Times New Roman" pitchFamily="18" charset="0"/>
              </a:rPr>
              <a:t>Bénéfices de l’ajout de </a:t>
            </a:r>
            <a:r>
              <a:rPr lang="fr-FR" sz="3600" dirty="0" err="1">
                <a:solidFill>
                  <a:srgbClr val="0070C0"/>
                </a:solidFill>
                <a:latin typeface="Times New Roman" pitchFamily="18" charset="0"/>
                <a:cs typeface="Times New Roman" pitchFamily="18" charset="0"/>
              </a:rPr>
              <a:t>montelukast</a:t>
            </a:r>
            <a:r>
              <a:rPr lang="fr-FR" sz="3600" dirty="0">
                <a:solidFill>
                  <a:srgbClr val="0070C0"/>
                </a:solidFill>
                <a:latin typeface="Times New Roman" pitchFamily="18" charset="0"/>
                <a:cs typeface="Times New Roman" pitchFamily="18" charset="0"/>
              </a:rPr>
              <a:t> dans une étude dans la vraie vie de 12 mois sur des patients déjà sous CI ou CI + beta2 LDA qui avaient des symptômes insuffisamment contrôlés </a:t>
            </a:r>
            <a:endParaRPr lang="fr-FR" dirty="0">
              <a:solidFill>
                <a:srgbClr val="0070C0"/>
              </a:solidFill>
              <a:latin typeface="Times New Roman" pitchFamily="18" charset="0"/>
              <a:cs typeface="Times New Roman"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V="1">
            <a:off x="1435608" y="-747464"/>
            <a:ext cx="7498080" cy="216024"/>
          </a:xfrm>
        </p:spPr>
        <p:txBody>
          <a:bodyPr>
            <a:normAutofit fontScale="90000"/>
          </a:bodyPr>
          <a:lstStyle/>
          <a:p>
            <a:endParaRPr lang="fr-FR" dirty="0"/>
          </a:p>
        </p:txBody>
      </p:sp>
      <p:sp>
        <p:nvSpPr>
          <p:cNvPr id="3" name="Espace réservé du contenu 2"/>
          <p:cNvSpPr>
            <a:spLocks noGrp="1"/>
          </p:cNvSpPr>
          <p:nvPr>
            <p:ph idx="1"/>
          </p:nvPr>
        </p:nvSpPr>
        <p:spPr>
          <a:xfrm>
            <a:off x="1403648" y="1086272"/>
            <a:ext cx="7498080" cy="5771728"/>
          </a:xfrm>
        </p:spPr>
        <p:txBody>
          <a:bodyPr/>
          <a:lstStyle/>
          <a:p>
            <a:pPr>
              <a:buFont typeface="Wingdings" pitchFamily="2" charset="2"/>
              <a:buChar char="Ø"/>
            </a:pPr>
            <a:r>
              <a:rPr lang="fr-FR" b="1" dirty="0">
                <a:solidFill>
                  <a:srgbClr val="0070C0"/>
                </a:solidFill>
                <a:latin typeface="Times New Roman" pitchFamily="18" charset="0"/>
                <a:cs typeface="Times New Roman" pitchFamily="18" charset="0"/>
              </a:rPr>
              <a:t>Contrôle de l’asthme :</a:t>
            </a:r>
          </a:p>
          <a:p>
            <a:pPr>
              <a:buNone/>
            </a:pPr>
            <a:r>
              <a:rPr lang="fr-FR" dirty="0">
                <a:solidFill>
                  <a:srgbClr val="0070C0"/>
                </a:solidFill>
                <a:latin typeface="Times New Roman" pitchFamily="18" charset="0"/>
                <a:cs typeface="Times New Roman" pitchFamily="18" charset="0"/>
              </a:rPr>
              <a:t>Amélioration significative dans le score ACT </a:t>
            </a:r>
          </a:p>
          <a:p>
            <a:pPr>
              <a:buFont typeface="Wingdings" pitchFamily="2" charset="2"/>
              <a:buChar char="Ø"/>
            </a:pPr>
            <a:r>
              <a:rPr lang="fr-FR" b="1" dirty="0">
                <a:solidFill>
                  <a:srgbClr val="0070C0"/>
                </a:solidFill>
                <a:latin typeface="Times New Roman" pitchFamily="18" charset="0"/>
                <a:cs typeface="Times New Roman" pitchFamily="18" charset="0"/>
              </a:rPr>
              <a:t>Qualité de vie :</a:t>
            </a:r>
          </a:p>
          <a:p>
            <a:pPr>
              <a:buNone/>
            </a:pPr>
            <a:r>
              <a:rPr lang="fr-FR" dirty="0">
                <a:solidFill>
                  <a:srgbClr val="0070C0"/>
                </a:solidFill>
                <a:latin typeface="Times New Roman" pitchFamily="18" charset="0"/>
                <a:cs typeface="Times New Roman" pitchFamily="18" charset="0"/>
              </a:rPr>
              <a:t>Amélioration significative dans le score</a:t>
            </a:r>
          </a:p>
          <a:p>
            <a:pPr>
              <a:buNone/>
            </a:pPr>
            <a:r>
              <a:rPr lang="fr-FR" dirty="0">
                <a:solidFill>
                  <a:srgbClr val="0070C0"/>
                </a:solidFill>
                <a:latin typeface="Times New Roman" pitchFamily="18" charset="0"/>
                <a:cs typeface="Times New Roman" pitchFamily="18" charset="0"/>
              </a:rPr>
              <a:t>Mini </a:t>
            </a:r>
            <a:r>
              <a:rPr lang="fr-FR" dirty="0" err="1">
                <a:solidFill>
                  <a:srgbClr val="0070C0"/>
                </a:solidFill>
                <a:latin typeface="Times New Roman" pitchFamily="18" charset="0"/>
                <a:cs typeface="Times New Roman" pitchFamily="18" charset="0"/>
              </a:rPr>
              <a:t>asthma</a:t>
            </a:r>
            <a:r>
              <a:rPr lang="fr-FR" dirty="0">
                <a:solidFill>
                  <a:srgbClr val="0070C0"/>
                </a:solidFill>
                <a:latin typeface="Times New Roman" pitchFamily="18" charset="0"/>
                <a:cs typeface="Times New Roman" pitchFamily="18" charset="0"/>
              </a:rPr>
              <a:t> AQLQ</a:t>
            </a:r>
          </a:p>
          <a:p>
            <a:pPr>
              <a:buFont typeface="Wingdings" pitchFamily="2" charset="2"/>
              <a:buChar char="Ø"/>
            </a:pPr>
            <a:r>
              <a:rPr lang="fr-FR" dirty="0">
                <a:solidFill>
                  <a:srgbClr val="0070C0"/>
                </a:solidFill>
                <a:latin typeface="Times New Roman" pitchFamily="18" charset="0"/>
                <a:cs typeface="Times New Roman" pitchFamily="18" charset="0"/>
              </a:rPr>
              <a:t> </a:t>
            </a:r>
            <a:r>
              <a:rPr lang="fr-FR" b="1" dirty="0">
                <a:solidFill>
                  <a:srgbClr val="0070C0"/>
                </a:solidFill>
                <a:latin typeface="Times New Roman" pitchFamily="18" charset="0"/>
                <a:cs typeface="Times New Roman" pitchFamily="18" charset="0"/>
              </a:rPr>
              <a:t>Fonction pulmonaire:</a:t>
            </a:r>
          </a:p>
          <a:p>
            <a:pPr>
              <a:buNone/>
            </a:pPr>
            <a:r>
              <a:rPr lang="fr-FR" dirty="0">
                <a:solidFill>
                  <a:srgbClr val="0070C0"/>
                </a:solidFill>
                <a:latin typeface="Times New Roman" pitchFamily="18" charset="0"/>
                <a:cs typeface="Times New Roman" pitchFamily="18" charset="0"/>
              </a:rPr>
              <a:t>Amélioration significative du VEMS/ DEP </a:t>
            </a:r>
            <a:endParaRPr lang="fr-FR" b="1" dirty="0">
              <a:solidFill>
                <a:srgbClr val="0070C0"/>
              </a:solidFill>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5576" y="980728"/>
            <a:ext cx="8106104" cy="4234482"/>
          </a:xfrm>
        </p:spPr>
        <p:txBody>
          <a:bodyPr>
            <a:normAutofit/>
          </a:bodyPr>
          <a:lstStyle/>
          <a:p>
            <a:pPr algn="ctr"/>
            <a:r>
              <a:rPr lang="fr-FR" sz="4800" b="1" i="1" u="sng" dirty="0">
                <a:solidFill>
                  <a:srgbClr val="0070C0"/>
                </a:solidFill>
                <a:latin typeface="Times New Roman" pitchFamily="18" charset="0"/>
                <a:cs typeface="Times New Roman" pitchFamily="18" charset="0"/>
              </a:rPr>
              <a:t>Place des </a:t>
            </a:r>
            <a:r>
              <a:rPr lang="fr-FR" sz="4800" b="1" i="1" u="sng" dirty="0" err="1">
                <a:solidFill>
                  <a:srgbClr val="0070C0"/>
                </a:solidFill>
                <a:latin typeface="Times New Roman" pitchFamily="18" charset="0"/>
                <a:cs typeface="Times New Roman" pitchFamily="18" charset="0"/>
              </a:rPr>
              <a:t>antileucotriènes</a:t>
            </a:r>
            <a:r>
              <a:rPr lang="fr-FR" sz="4800" b="1" i="1" u="sng" dirty="0">
                <a:solidFill>
                  <a:srgbClr val="0070C0"/>
                </a:solidFill>
                <a:latin typeface="Times New Roman" pitchFamily="18" charset="0"/>
                <a:cs typeface="Times New Roman" pitchFamily="18" charset="0"/>
              </a:rPr>
              <a:t> dans le contrôle de l’asthme selon GINA</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24" name="Rectangle 62"/>
          <p:cNvSpPr>
            <a:spLocks noChangeArrowheads="1"/>
          </p:cNvSpPr>
          <p:nvPr/>
        </p:nvSpPr>
        <p:spPr bwMode="auto">
          <a:xfrm>
            <a:off x="3635896" y="3429000"/>
            <a:ext cx="1800225" cy="720725"/>
          </a:xfrm>
          <a:prstGeom prst="rect">
            <a:avLst/>
          </a:prstGeom>
          <a:solidFill>
            <a:schemeClr val="bg2">
              <a:lumMod val="40000"/>
              <a:lumOff val="60000"/>
            </a:schemeClr>
          </a:solidFill>
          <a:ln w="19050">
            <a:noFill/>
            <a:miter lim="800000"/>
            <a:headEnd/>
            <a:tailEnd/>
          </a:ln>
        </p:spPr>
        <p:txBody>
          <a:bodyPr lIns="36000" tIns="46800" rIns="36000" bIns="46800" anchor="ctr"/>
          <a:lstStyle/>
          <a:p>
            <a:pPr algn="ctr">
              <a:spcBef>
                <a:spcPct val="20000"/>
              </a:spcBef>
              <a:buClr>
                <a:schemeClr val="tx1"/>
              </a:buClr>
              <a:buSzPct val="60000"/>
              <a:buFont typeface="Wingdings" pitchFamily="2" charset="2"/>
              <a:buNone/>
              <a:defRPr/>
            </a:pPr>
            <a:endParaRPr lang="fr-FR" sz="1200" dirty="0">
              <a:latin typeface="Agfa Rotis Serif"/>
              <a:sym typeface="Symbol" pitchFamily="18" charset="2"/>
            </a:endParaRPr>
          </a:p>
        </p:txBody>
      </p:sp>
      <p:sp>
        <p:nvSpPr>
          <p:cNvPr id="31747" name="AutoShape 45"/>
          <p:cNvSpPr>
            <a:spLocks noChangeArrowheads="1"/>
          </p:cNvSpPr>
          <p:nvPr/>
        </p:nvSpPr>
        <p:spPr bwMode="auto">
          <a:xfrm>
            <a:off x="212725" y="1227138"/>
            <a:ext cx="4330700" cy="576262"/>
          </a:xfrm>
          <a:prstGeom prst="leftArrow">
            <a:avLst>
              <a:gd name="adj1" fmla="val 50417"/>
              <a:gd name="adj2" fmla="val 117494"/>
            </a:avLst>
          </a:prstGeom>
          <a:solidFill>
            <a:srgbClr val="0000FF"/>
          </a:solidFill>
          <a:ln w="19050" algn="ctr">
            <a:noFill/>
            <a:miter lim="800000"/>
            <a:headEnd/>
            <a:tailEnd/>
          </a:ln>
        </p:spPr>
        <p:txBody>
          <a:bodyPr wrap="none" anchor="ctr"/>
          <a:lstStyle/>
          <a:p>
            <a:endParaRPr lang="fr-FR">
              <a:latin typeface="Agfa Rotis Serif"/>
            </a:endParaRPr>
          </a:p>
        </p:txBody>
      </p:sp>
      <p:sp>
        <p:nvSpPr>
          <p:cNvPr id="31748" name="Rectangle 2"/>
          <p:cNvSpPr>
            <a:spLocks noGrp="1" noChangeArrowheads="1"/>
          </p:cNvSpPr>
          <p:nvPr>
            <p:ph type="title"/>
          </p:nvPr>
        </p:nvSpPr>
        <p:spPr>
          <a:xfrm>
            <a:off x="1979613" y="115888"/>
            <a:ext cx="5184775" cy="576262"/>
          </a:xfrm>
        </p:spPr>
        <p:txBody>
          <a:bodyPr>
            <a:normAutofit fontScale="90000"/>
          </a:bodyPr>
          <a:lstStyle/>
          <a:p>
            <a:r>
              <a:rPr lang="fr-FR" sz="3600" dirty="0">
                <a:solidFill>
                  <a:srgbClr val="0070C0"/>
                </a:solidFill>
                <a:latin typeface="Agfa Rotis Serif"/>
              </a:rPr>
              <a:t>GINA 2016</a:t>
            </a:r>
            <a:endParaRPr lang="fr-FR" sz="4000" dirty="0">
              <a:solidFill>
                <a:srgbClr val="0070C0"/>
              </a:solidFill>
              <a:latin typeface="Agfa Rotis Serif"/>
            </a:endParaRPr>
          </a:p>
        </p:txBody>
      </p:sp>
      <p:sp>
        <p:nvSpPr>
          <p:cNvPr id="31749" name="Rectangle 3"/>
          <p:cNvSpPr>
            <a:spLocks noGrp="1" noChangeArrowheads="1"/>
          </p:cNvSpPr>
          <p:nvPr>
            <p:ph type="body" idx="4294967295"/>
          </p:nvPr>
        </p:nvSpPr>
        <p:spPr>
          <a:xfrm>
            <a:off x="942975" y="1082675"/>
            <a:ext cx="7343775" cy="360363"/>
          </a:xfrm>
        </p:spPr>
        <p:txBody>
          <a:bodyPr/>
          <a:lstStyle/>
          <a:p>
            <a:pPr>
              <a:buFont typeface="Wingdings" pitchFamily="2" charset="2"/>
              <a:buNone/>
            </a:pPr>
            <a:r>
              <a:rPr lang="fr-FR" sz="1400" u="sng">
                <a:latin typeface="Agfa Rotis Serif"/>
              </a:rPr>
              <a:t>Réduire</a:t>
            </a:r>
            <a:r>
              <a:rPr lang="fr-FR" sz="1400">
                <a:latin typeface="Agfa Rotis Serif"/>
              </a:rPr>
              <a:t> (</a:t>
            </a:r>
            <a:r>
              <a:rPr lang="fr-FR" sz="1400" i="1">
                <a:latin typeface="Agfa Rotis Serif"/>
              </a:rPr>
              <a:t>How to step down</a:t>
            </a:r>
            <a:r>
              <a:rPr lang="fr-FR" sz="1400">
                <a:latin typeface="Agfa Rotis Serif"/>
              </a:rPr>
              <a:t>)			       </a:t>
            </a:r>
            <a:r>
              <a:rPr lang="fr-FR" sz="1400" u="sng">
                <a:latin typeface="Agfa Rotis Serif"/>
              </a:rPr>
              <a:t>Augmenter</a:t>
            </a:r>
            <a:r>
              <a:rPr lang="fr-FR" sz="1400">
                <a:latin typeface="Agfa Rotis Serif"/>
              </a:rPr>
              <a:t> (</a:t>
            </a:r>
            <a:r>
              <a:rPr lang="fr-FR" sz="1400" i="1">
                <a:latin typeface="Agfa Rotis Serif"/>
              </a:rPr>
              <a:t>How to step up</a:t>
            </a:r>
            <a:r>
              <a:rPr lang="fr-FR" sz="1400">
                <a:latin typeface="Agfa Rotis Serif"/>
              </a:rPr>
              <a:t>)</a:t>
            </a:r>
          </a:p>
        </p:txBody>
      </p:sp>
      <p:sp>
        <p:nvSpPr>
          <p:cNvPr id="31750" name="AutoShape 46"/>
          <p:cNvSpPr>
            <a:spLocks noChangeArrowheads="1"/>
          </p:cNvSpPr>
          <p:nvPr/>
        </p:nvSpPr>
        <p:spPr bwMode="auto">
          <a:xfrm rot="10800000">
            <a:off x="4470400" y="1227138"/>
            <a:ext cx="4537075" cy="576262"/>
          </a:xfrm>
          <a:prstGeom prst="leftArrow">
            <a:avLst>
              <a:gd name="adj1" fmla="val 50417"/>
              <a:gd name="adj2" fmla="val 123093"/>
            </a:avLst>
          </a:prstGeom>
          <a:solidFill>
            <a:srgbClr val="0000FF"/>
          </a:solidFill>
          <a:ln w="19050" algn="ctr">
            <a:noFill/>
            <a:miter lim="800000"/>
            <a:headEnd/>
            <a:tailEnd/>
          </a:ln>
        </p:spPr>
        <p:txBody>
          <a:bodyPr wrap="none" anchor="ctr"/>
          <a:lstStyle/>
          <a:p>
            <a:endParaRPr lang="fr-FR">
              <a:latin typeface="Agfa Rotis Serif"/>
            </a:endParaRPr>
          </a:p>
        </p:txBody>
      </p:sp>
      <p:sp>
        <p:nvSpPr>
          <p:cNvPr id="31751" name="Rectangle 7"/>
          <p:cNvSpPr>
            <a:spLocks noChangeArrowheads="1"/>
          </p:cNvSpPr>
          <p:nvPr/>
        </p:nvSpPr>
        <p:spPr bwMode="auto">
          <a:xfrm>
            <a:off x="3779912" y="4437112"/>
            <a:ext cx="1755775" cy="864096"/>
          </a:xfrm>
          <a:prstGeom prst="rect">
            <a:avLst/>
          </a:prstGeom>
          <a:noFill/>
          <a:ln w="19050">
            <a:noFill/>
            <a:miter lim="800000"/>
            <a:headEnd/>
            <a:tailEnd/>
          </a:ln>
        </p:spPr>
        <p:txBody>
          <a:bodyPr lIns="36000" tIns="46800" rIns="36000" bIns="46800" anchor="ctr" anchorCtr="1"/>
          <a:lstStyle/>
          <a:p>
            <a:pPr>
              <a:spcBef>
                <a:spcPct val="20000"/>
              </a:spcBef>
              <a:buClr>
                <a:schemeClr val="tx1"/>
              </a:buClr>
              <a:buSzPct val="60000"/>
              <a:buFont typeface="Wingdings" pitchFamily="2" charset="2"/>
              <a:buNone/>
            </a:pPr>
            <a:r>
              <a:rPr lang="fr-FR" sz="1200" dirty="0">
                <a:latin typeface="Agfa Rotis Serif"/>
                <a:sym typeface="Symbol" pitchFamily="18" charset="2"/>
              </a:rPr>
              <a:t>CSI à à dose moyenne</a:t>
            </a:r>
            <a:r>
              <a:rPr lang="fr-FR" sz="1050" dirty="0">
                <a:latin typeface="Agfa Rotis Serif"/>
                <a:sym typeface="Symbol" pitchFamily="18" charset="2"/>
              </a:rPr>
              <a:t>/ é</a:t>
            </a:r>
            <a:r>
              <a:rPr lang="fr-FR" sz="1100" dirty="0">
                <a:latin typeface="Agfa Rotis Serif"/>
                <a:sym typeface="Symbol" pitchFamily="18" charset="2"/>
              </a:rPr>
              <a:t>levée</a:t>
            </a:r>
          </a:p>
          <a:p>
            <a:pPr>
              <a:spcBef>
                <a:spcPct val="20000"/>
              </a:spcBef>
              <a:buClr>
                <a:schemeClr val="tx1"/>
              </a:buClr>
              <a:buSzPct val="60000"/>
              <a:buFont typeface="Wingdings" pitchFamily="2" charset="2"/>
              <a:buNone/>
            </a:pPr>
            <a:r>
              <a:rPr lang="fr-FR" sz="1200" b="1" dirty="0">
                <a:solidFill>
                  <a:srgbClr val="FF0000"/>
                </a:solidFill>
                <a:latin typeface="Agfa Rotis Serif"/>
                <a:sym typeface="Symbol" pitchFamily="18" charset="2"/>
              </a:rPr>
              <a:t>CSI / A LT </a:t>
            </a:r>
            <a:r>
              <a:rPr lang="fr-FR" sz="1100" dirty="0">
                <a:latin typeface="Agfa Rotis Serif"/>
                <a:sym typeface="Symbol" pitchFamily="18" charset="2"/>
              </a:rPr>
              <a:t>à faible dose ( ou + théophylline</a:t>
            </a:r>
            <a:r>
              <a:rPr lang="fr-FR" sz="1200" dirty="0">
                <a:latin typeface="Agfa Rotis Serif"/>
                <a:sym typeface="Symbol" pitchFamily="18" charset="2"/>
              </a:rPr>
              <a:t>)</a:t>
            </a:r>
          </a:p>
        </p:txBody>
      </p:sp>
      <p:sp>
        <p:nvSpPr>
          <p:cNvPr id="31752" name="Rectangle 10"/>
          <p:cNvSpPr>
            <a:spLocks noChangeArrowheads="1"/>
          </p:cNvSpPr>
          <p:nvPr/>
        </p:nvSpPr>
        <p:spPr bwMode="auto">
          <a:xfrm>
            <a:off x="5436096" y="4437112"/>
            <a:ext cx="1757362" cy="504825"/>
          </a:xfrm>
          <a:prstGeom prst="rect">
            <a:avLst/>
          </a:prstGeom>
          <a:noFill/>
          <a:ln w="19050">
            <a:noFill/>
            <a:miter lim="800000"/>
            <a:headEnd/>
            <a:tailEnd/>
          </a:ln>
        </p:spPr>
        <p:txBody>
          <a:bodyPr lIns="36000" tIns="46800" rIns="36000" bIns="46800" anchor="ctr" anchorCtr="1"/>
          <a:lstStyle/>
          <a:p>
            <a:pPr algn="ctr"/>
            <a:endParaRPr lang="fr-FR" sz="1200" dirty="0">
              <a:latin typeface="Agfa Rotis Serif"/>
              <a:sym typeface="Symbol" pitchFamily="18" charset="2"/>
            </a:endParaRPr>
          </a:p>
        </p:txBody>
      </p:sp>
      <p:sp>
        <p:nvSpPr>
          <p:cNvPr id="31753" name="Rectangle 11"/>
          <p:cNvSpPr>
            <a:spLocks noChangeArrowheads="1"/>
          </p:cNvSpPr>
          <p:nvPr/>
        </p:nvSpPr>
        <p:spPr bwMode="auto">
          <a:xfrm>
            <a:off x="3678238" y="3963988"/>
            <a:ext cx="1755775" cy="730250"/>
          </a:xfrm>
          <a:prstGeom prst="rect">
            <a:avLst/>
          </a:prstGeom>
          <a:noFill/>
          <a:ln w="19050">
            <a:noFill/>
            <a:miter lim="800000"/>
            <a:headEnd/>
            <a:tailEnd/>
          </a:ln>
        </p:spPr>
        <p:txBody>
          <a:bodyPr lIns="36000" tIns="46800" rIns="36000" bIns="46800" anchor="ctr" anchorCtr="1"/>
          <a:lstStyle/>
          <a:p>
            <a:pPr>
              <a:spcBef>
                <a:spcPct val="20000"/>
              </a:spcBef>
              <a:buClr>
                <a:schemeClr val="tx1"/>
              </a:buClr>
              <a:buSzPct val="60000"/>
              <a:buFont typeface="Wingdings" pitchFamily="2" charset="2"/>
              <a:buNone/>
            </a:pPr>
            <a:endParaRPr lang="fr-FR" sz="1200" dirty="0">
              <a:latin typeface="Agfa Rotis Serif"/>
              <a:sym typeface="Symbol" pitchFamily="18" charset="2"/>
            </a:endParaRPr>
          </a:p>
        </p:txBody>
      </p:sp>
      <p:sp>
        <p:nvSpPr>
          <p:cNvPr id="31754" name="Rectangle 13"/>
          <p:cNvSpPr>
            <a:spLocks noChangeArrowheads="1"/>
          </p:cNvSpPr>
          <p:nvPr/>
        </p:nvSpPr>
        <p:spPr bwMode="auto">
          <a:xfrm>
            <a:off x="7207250" y="3387725"/>
            <a:ext cx="1828800" cy="517525"/>
          </a:xfrm>
          <a:prstGeom prst="rect">
            <a:avLst/>
          </a:prstGeom>
          <a:noFill/>
          <a:ln w="19050">
            <a:noFill/>
            <a:miter lim="800000"/>
            <a:headEnd/>
            <a:tailEnd/>
          </a:ln>
        </p:spPr>
        <p:txBody>
          <a:bodyPr lIns="36000" tIns="46800" rIns="36000" bIns="46800" anchor="ctr" anchorCtr="1"/>
          <a:lstStyle/>
          <a:p>
            <a:pPr algn="ctr">
              <a:spcBef>
                <a:spcPct val="20000"/>
              </a:spcBef>
              <a:buClr>
                <a:schemeClr val="tx1"/>
              </a:buClr>
              <a:buSzPct val="60000"/>
              <a:buFont typeface="Wingdings" pitchFamily="2" charset="2"/>
              <a:buNone/>
            </a:pPr>
            <a:endParaRPr lang="fr-FR" sz="1200" dirty="0">
              <a:latin typeface="Agfa Rotis Serif"/>
            </a:endParaRPr>
          </a:p>
        </p:txBody>
      </p:sp>
      <p:sp>
        <p:nvSpPr>
          <p:cNvPr id="31755" name="Rectangle 14"/>
          <p:cNvSpPr>
            <a:spLocks noChangeArrowheads="1"/>
          </p:cNvSpPr>
          <p:nvPr/>
        </p:nvSpPr>
        <p:spPr bwMode="auto">
          <a:xfrm>
            <a:off x="5551488" y="3387725"/>
            <a:ext cx="1612900" cy="517525"/>
          </a:xfrm>
          <a:prstGeom prst="rect">
            <a:avLst/>
          </a:prstGeom>
          <a:noFill/>
          <a:ln w="19050">
            <a:noFill/>
            <a:miter lim="800000"/>
            <a:headEnd/>
            <a:tailEnd/>
          </a:ln>
        </p:spPr>
        <p:txBody>
          <a:bodyPr lIns="36000" tIns="46800" rIns="36000" bIns="46800" anchor="ctr" anchorCtr="1"/>
          <a:lstStyle/>
          <a:p>
            <a:pPr algn="ctr">
              <a:spcBef>
                <a:spcPct val="20000"/>
              </a:spcBef>
              <a:buClr>
                <a:schemeClr val="tx1"/>
              </a:buClr>
              <a:buSzPct val="60000"/>
              <a:buFont typeface="Wingdings" pitchFamily="2" charset="2"/>
              <a:buNone/>
            </a:pPr>
            <a:endParaRPr lang="fr-FR" sz="1200" dirty="0">
              <a:latin typeface="Agfa Rotis Serif"/>
              <a:sym typeface="Symbol" pitchFamily="18" charset="2"/>
            </a:endParaRPr>
          </a:p>
        </p:txBody>
      </p:sp>
      <p:sp>
        <p:nvSpPr>
          <p:cNvPr id="31756" name="Rectangle 15"/>
          <p:cNvSpPr>
            <a:spLocks noChangeArrowheads="1"/>
          </p:cNvSpPr>
          <p:nvPr/>
        </p:nvSpPr>
        <p:spPr bwMode="auto">
          <a:xfrm>
            <a:off x="3751263" y="3387725"/>
            <a:ext cx="1716087" cy="517525"/>
          </a:xfrm>
          <a:prstGeom prst="rect">
            <a:avLst/>
          </a:prstGeom>
          <a:noFill/>
          <a:ln w="19050">
            <a:noFill/>
            <a:miter lim="800000"/>
            <a:headEnd/>
            <a:tailEnd/>
          </a:ln>
        </p:spPr>
        <p:txBody>
          <a:bodyPr lIns="36000" tIns="46800" rIns="36000" bIns="46800" anchor="ctr" anchorCtr="1"/>
          <a:lstStyle/>
          <a:p>
            <a:pPr algn="ctr">
              <a:spcBef>
                <a:spcPct val="20000"/>
              </a:spcBef>
              <a:buClr>
                <a:schemeClr val="tx1"/>
              </a:buClr>
              <a:buSzPct val="60000"/>
              <a:buFont typeface="Wingdings" pitchFamily="2" charset="2"/>
              <a:buNone/>
            </a:pPr>
            <a:endParaRPr lang="fr-FR" sz="1200" dirty="0">
              <a:latin typeface="Agfa Rotis Serif"/>
              <a:sym typeface="Symbol" pitchFamily="18" charset="2"/>
            </a:endParaRPr>
          </a:p>
        </p:txBody>
      </p:sp>
      <p:sp>
        <p:nvSpPr>
          <p:cNvPr id="37902" name="Rectangle 18"/>
          <p:cNvSpPr>
            <a:spLocks noChangeArrowheads="1"/>
          </p:cNvSpPr>
          <p:nvPr/>
        </p:nvSpPr>
        <p:spPr bwMode="auto">
          <a:xfrm flipV="1">
            <a:off x="5508104" y="3429000"/>
            <a:ext cx="1760537" cy="833363"/>
          </a:xfrm>
          <a:prstGeom prst="rect">
            <a:avLst/>
          </a:prstGeom>
          <a:solidFill>
            <a:schemeClr val="bg2">
              <a:lumMod val="40000"/>
              <a:lumOff val="60000"/>
            </a:schemeClr>
          </a:solidFill>
          <a:ln w="19050">
            <a:noFill/>
            <a:miter lim="800000"/>
            <a:headEnd/>
            <a:tailEnd/>
          </a:ln>
        </p:spPr>
        <p:txBody>
          <a:bodyPr lIns="36000" tIns="46800" rIns="36000" bIns="46800" anchor="ctr"/>
          <a:lstStyle/>
          <a:p>
            <a:pPr algn="ctr">
              <a:spcBef>
                <a:spcPct val="20000"/>
              </a:spcBef>
              <a:buClr>
                <a:schemeClr val="tx1"/>
              </a:buClr>
              <a:buSzPct val="60000"/>
              <a:buFont typeface="Wingdings" pitchFamily="2" charset="2"/>
              <a:buNone/>
              <a:defRPr/>
            </a:pPr>
            <a:endParaRPr lang="fr-FR" sz="1200" dirty="0">
              <a:latin typeface="Agfa Rotis Serif"/>
              <a:sym typeface="Symbol" pitchFamily="18" charset="2"/>
            </a:endParaRPr>
          </a:p>
        </p:txBody>
      </p:sp>
      <p:sp>
        <p:nvSpPr>
          <p:cNvPr id="37903" name="Rectangle 20"/>
          <p:cNvSpPr>
            <a:spLocks noChangeArrowheads="1"/>
          </p:cNvSpPr>
          <p:nvPr/>
        </p:nvSpPr>
        <p:spPr bwMode="auto">
          <a:xfrm>
            <a:off x="1979712" y="3356992"/>
            <a:ext cx="1600647" cy="720725"/>
          </a:xfrm>
          <a:prstGeom prst="rect">
            <a:avLst/>
          </a:prstGeom>
          <a:solidFill>
            <a:schemeClr val="bg2">
              <a:lumMod val="40000"/>
              <a:lumOff val="60000"/>
            </a:schemeClr>
          </a:solidFill>
          <a:ln w="19050">
            <a:noFill/>
            <a:miter lim="800000"/>
            <a:headEnd/>
            <a:tailEnd/>
          </a:ln>
        </p:spPr>
        <p:txBody>
          <a:bodyPr lIns="36000" tIns="46800" rIns="36000" bIns="46800" anchor="ctr"/>
          <a:lstStyle/>
          <a:p>
            <a:pPr algn="ctr">
              <a:spcBef>
                <a:spcPct val="20000"/>
              </a:spcBef>
              <a:buClr>
                <a:schemeClr val="tx1"/>
              </a:buClr>
              <a:buSzPct val="60000"/>
              <a:buFont typeface="Wingdings" pitchFamily="2" charset="2"/>
              <a:buNone/>
              <a:defRPr/>
            </a:pPr>
            <a:r>
              <a:rPr lang="fr-FR" sz="1600" dirty="0">
                <a:latin typeface="Agfa Rotis Serif"/>
                <a:sym typeface="Symbol" pitchFamily="18" charset="2"/>
              </a:rPr>
              <a:t>CSI à faible dose</a:t>
            </a:r>
          </a:p>
        </p:txBody>
      </p:sp>
      <p:sp>
        <p:nvSpPr>
          <p:cNvPr id="31766" name="Line 28"/>
          <p:cNvSpPr>
            <a:spLocks noChangeShapeType="1"/>
          </p:cNvSpPr>
          <p:nvPr/>
        </p:nvSpPr>
        <p:spPr bwMode="auto">
          <a:xfrm>
            <a:off x="9118600" y="2349500"/>
            <a:ext cx="25400" cy="3082925"/>
          </a:xfrm>
          <a:prstGeom prst="line">
            <a:avLst/>
          </a:prstGeom>
          <a:noFill/>
          <a:ln w="28575" cap="sq">
            <a:solidFill>
              <a:srgbClr val="336699"/>
            </a:solidFill>
            <a:round/>
            <a:headEnd/>
            <a:tailEnd/>
          </a:ln>
        </p:spPr>
        <p:txBody>
          <a:bodyPr lIns="36000" tIns="46800" rIns="36000" bIns="46800" anchor="ctr"/>
          <a:lstStyle/>
          <a:p>
            <a:endParaRPr lang="fr-FR"/>
          </a:p>
        </p:txBody>
      </p:sp>
      <p:sp>
        <p:nvSpPr>
          <p:cNvPr id="31767" name="Line 29"/>
          <p:cNvSpPr>
            <a:spLocks noChangeShapeType="1"/>
          </p:cNvSpPr>
          <p:nvPr/>
        </p:nvSpPr>
        <p:spPr bwMode="auto">
          <a:xfrm>
            <a:off x="3678238" y="2235200"/>
            <a:ext cx="12700" cy="3082925"/>
          </a:xfrm>
          <a:prstGeom prst="line">
            <a:avLst/>
          </a:prstGeom>
          <a:noFill/>
          <a:ln w="28575">
            <a:solidFill>
              <a:srgbClr val="336699"/>
            </a:solidFill>
            <a:round/>
            <a:headEnd/>
            <a:tailEnd/>
          </a:ln>
        </p:spPr>
        <p:txBody>
          <a:bodyPr lIns="36000" tIns="46800" rIns="36000" bIns="46800" anchor="ctr"/>
          <a:lstStyle/>
          <a:p>
            <a:endParaRPr lang="fr-FR"/>
          </a:p>
        </p:txBody>
      </p:sp>
      <p:sp>
        <p:nvSpPr>
          <p:cNvPr id="31768" name="Line 31"/>
          <p:cNvSpPr>
            <a:spLocks noChangeShapeType="1"/>
          </p:cNvSpPr>
          <p:nvPr/>
        </p:nvSpPr>
        <p:spPr bwMode="auto">
          <a:xfrm flipH="1">
            <a:off x="7204075" y="2235200"/>
            <a:ext cx="3175" cy="3082925"/>
          </a:xfrm>
          <a:prstGeom prst="line">
            <a:avLst/>
          </a:prstGeom>
          <a:noFill/>
          <a:ln w="28575">
            <a:solidFill>
              <a:srgbClr val="336699"/>
            </a:solidFill>
            <a:round/>
            <a:headEnd/>
            <a:tailEnd/>
          </a:ln>
        </p:spPr>
        <p:txBody>
          <a:bodyPr lIns="36000" tIns="46800" rIns="36000" bIns="46800" anchor="ctr"/>
          <a:lstStyle/>
          <a:p>
            <a:endParaRPr lang="fr-FR"/>
          </a:p>
        </p:txBody>
      </p:sp>
      <p:sp>
        <p:nvSpPr>
          <p:cNvPr id="31769" name="Line 32"/>
          <p:cNvSpPr>
            <a:spLocks noChangeShapeType="1"/>
          </p:cNvSpPr>
          <p:nvPr/>
        </p:nvSpPr>
        <p:spPr bwMode="auto">
          <a:xfrm flipH="1">
            <a:off x="9032875" y="2636912"/>
            <a:ext cx="111125" cy="30088"/>
          </a:xfrm>
          <a:prstGeom prst="line">
            <a:avLst/>
          </a:prstGeom>
          <a:noFill/>
          <a:ln w="28575">
            <a:solidFill>
              <a:srgbClr val="336699"/>
            </a:solidFill>
            <a:round/>
            <a:headEnd/>
            <a:tailEnd/>
          </a:ln>
        </p:spPr>
        <p:txBody>
          <a:bodyPr lIns="36000" tIns="46800" rIns="36000" bIns="46800" anchor="ctr"/>
          <a:lstStyle/>
          <a:p>
            <a:endParaRPr lang="fr-FR"/>
          </a:p>
        </p:txBody>
      </p:sp>
      <p:sp>
        <p:nvSpPr>
          <p:cNvPr id="31770" name="Line 33"/>
          <p:cNvSpPr>
            <a:spLocks noChangeShapeType="1"/>
          </p:cNvSpPr>
          <p:nvPr/>
        </p:nvSpPr>
        <p:spPr bwMode="auto">
          <a:xfrm flipH="1">
            <a:off x="9032874" y="3356992"/>
            <a:ext cx="111126" cy="30733"/>
          </a:xfrm>
          <a:prstGeom prst="line">
            <a:avLst/>
          </a:prstGeom>
          <a:noFill/>
          <a:ln w="28575">
            <a:solidFill>
              <a:srgbClr val="336699"/>
            </a:solidFill>
            <a:round/>
            <a:headEnd/>
            <a:tailEnd/>
          </a:ln>
        </p:spPr>
        <p:txBody>
          <a:bodyPr lIns="36000" tIns="46800" rIns="36000" bIns="46800" anchor="ctr"/>
          <a:lstStyle/>
          <a:p>
            <a:endParaRPr lang="fr-FR"/>
          </a:p>
        </p:txBody>
      </p:sp>
      <p:sp>
        <p:nvSpPr>
          <p:cNvPr id="31771" name="Line 35"/>
          <p:cNvSpPr>
            <a:spLocks noChangeShapeType="1"/>
          </p:cNvSpPr>
          <p:nvPr/>
        </p:nvSpPr>
        <p:spPr bwMode="auto">
          <a:xfrm>
            <a:off x="2044700" y="4365104"/>
            <a:ext cx="7099300" cy="0"/>
          </a:xfrm>
          <a:prstGeom prst="line">
            <a:avLst/>
          </a:prstGeom>
          <a:noFill/>
          <a:ln w="28575">
            <a:solidFill>
              <a:srgbClr val="336699"/>
            </a:solidFill>
            <a:round/>
            <a:headEnd/>
            <a:tailEnd/>
          </a:ln>
        </p:spPr>
        <p:txBody>
          <a:bodyPr lIns="36000" tIns="46800" rIns="36000" bIns="46800" anchor="ctr"/>
          <a:lstStyle/>
          <a:p>
            <a:endParaRPr lang="fr-FR"/>
          </a:p>
        </p:txBody>
      </p:sp>
      <p:sp>
        <p:nvSpPr>
          <p:cNvPr id="31772" name="Line 36"/>
          <p:cNvSpPr>
            <a:spLocks noChangeShapeType="1"/>
          </p:cNvSpPr>
          <p:nvPr/>
        </p:nvSpPr>
        <p:spPr bwMode="auto">
          <a:xfrm flipH="1">
            <a:off x="1933575" y="2235200"/>
            <a:ext cx="17463" cy="3082925"/>
          </a:xfrm>
          <a:prstGeom prst="line">
            <a:avLst/>
          </a:prstGeom>
          <a:noFill/>
          <a:ln w="28575">
            <a:solidFill>
              <a:srgbClr val="336699"/>
            </a:solidFill>
            <a:round/>
            <a:headEnd/>
            <a:tailEnd/>
          </a:ln>
        </p:spPr>
        <p:txBody>
          <a:bodyPr lIns="36000" tIns="46800" rIns="36000" bIns="46800" anchor="ctr"/>
          <a:lstStyle/>
          <a:p>
            <a:endParaRPr lang="fr-FR"/>
          </a:p>
        </p:txBody>
      </p:sp>
      <p:sp>
        <p:nvSpPr>
          <p:cNvPr id="31773" name="Line 38"/>
          <p:cNvSpPr>
            <a:spLocks noChangeShapeType="1"/>
          </p:cNvSpPr>
          <p:nvPr/>
        </p:nvSpPr>
        <p:spPr bwMode="auto">
          <a:xfrm>
            <a:off x="176213" y="2235200"/>
            <a:ext cx="8856662" cy="0"/>
          </a:xfrm>
          <a:prstGeom prst="line">
            <a:avLst/>
          </a:prstGeom>
          <a:noFill/>
          <a:ln w="28575" cap="sq">
            <a:solidFill>
              <a:srgbClr val="336699"/>
            </a:solidFill>
            <a:round/>
            <a:headEnd/>
            <a:tailEnd/>
          </a:ln>
        </p:spPr>
        <p:txBody>
          <a:bodyPr lIns="36000" tIns="46800" rIns="36000" bIns="46800" anchor="ctr"/>
          <a:lstStyle/>
          <a:p>
            <a:endParaRPr lang="fr-FR"/>
          </a:p>
        </p:txBody>
      </p:sp>
      <p:sp>
        <p:nvSpPr>
          <p:cNvPr id="31774" name="AutoShape 40"/>
          <p:cNvSpPr>
            <a:spLocks noChangeArrowheads="1"/>
          </p:cNvSpPr>
          <p:nvPr/>
        </p:nvSpPr>
        <p:spPr bwMode="auto">
          <a:xfrm>
            <a:off x="899592" y="1916832"/>
            <a:ext cx="897458" cy="288032"/>
          </a:xfrm>
          <a:prstGeom prst="roundRect">
            <a:avLst>
              <a:gd name="adj" fmla="val 16667"/>
            </a:avLst>
          </a:prstGeom>
          <a:solidFill>
            <a:srgbClr val="333333"/>
          </a:solidFill>
          <a:ln w="19050">
            <a:noFill/>
            <a:round/>
            <a:headEnd/>
            <a:tailEnd/>
          </a:ln>
        </p:spPr>
        <p:txBody>
          <a:bodyPr wrap="none" anchor="ctr"/>
          <a:lstStyle/>
          <a:p>
            <a:pPr algn="ctr"/>
            <a:r>
              <a:rPr lang="fr-FR" sz="1400" dirty="0" err="1">
                <a:solidFill>
                  <a:schemeClr val="bg1"/>
                </a:solidFill>
                <a:latin typeface="Agfa Rotis Serif"/>
              </a:rPr>
              <a:t>Step</a:t>
            </a:r>
            <a:r>
              <a:rPr lang="fr-FR" sz="1400" dirty="0">
                <a:solidFill>
                  <a:schemeClr val="bg1"/>
                </a:solidFill>
                <a:latin typeface="Agfa Rotis Serif"/>
              </a:rPr>
              <a:t> 1</a:t>
            </a:r>
          </a:p>
        </p:txBody>
      </p:sp>
      <p:sp>
        <p:nvSpPr>
          <p:cNvPr id="31775" name="Text Box 39"/>
          <p:cNvSpPr txBox="1">
            <a:spLocks noChangeArrowheads="1"/>
          </p:cNvSpPr>
          <p:nvPr/>
        </p:nvSpPr>
        <p:spPr bwMode="auto">
          <a:xfrm>
            <a:off x="3805238" y="836613"/>
            <a:ext cx="1739580" cy="830997"/>
          </a:xfrm>
          <a:prstGeom prst="rect">
            <a:avLst/>
          </a:prstGeom>
          <a:solidFill>
            <a:schemeClr val="tx2"/>
          </a:solidFill>
          <a:ln w="19050">
            <a:noFill/>
            <a:miter lim="800000"/>
            <a:headEnd/>
            <a:tailEnd/>
          </a:ln>
        </p:spPr>
        <p:txBody>
          <a:bodyPr wrap="none">
            <a:spAutoFit/>
          </a:bodyPr>
          <a:lstStyle/>
          <a:p>
            <a:pPr algn="ctr"/>
            <a:r>
              <a:rPr lang="fr-FR" sz="2400" b="1" dirty="0">
                <a:solidFill>
                  <a:schemeClr val="bg1"/>
                </a:solidFill>
                <a:latin typeface="Agfa Rotis Serif"/>
              </a:rPr>
              <a:t>Paliers du </a:t>
            </a:r>
          </a:p>
          <a:p>
            <a:pPr algn="ctr"/>
            <a:r>
              <a:rPr lang="fr-FR" sz="2400" b="1" dirty="0">
                <a:solidFill>
                  <a:schemeClr val="bg1"/>
                </a:solidFill>
                <a:latin typeface="Agfa Rotis Serif"/>
              </a:rPr>
              <a:t>traitement</a:t>
            </a:r>
          </a:p>
        </p:txBody>
      </p:sp>
      <p:sp>
        <p:nvSpPr>
          <p:cNvPr id="31776" name="AutoShape 41"/>
          <p:cNvSpPr>
            <a:spLocks noChangeArrowheads="1"/>
          </p:cNvSpPr>
          <p:nvPr/>
        </p:nvSpPr>
        <p:spPr bwMode="auto">
          <a:xfrm>
            <a:off x="2084388" y="1874838"/>
            <a:ext cx="1514475" cy="287337"/>
          </a:xfrm>
          <a:prstGeom prst="roundRect">
            <a:avLst>
              <a:gd name="adj" fmla="val 16667"/>
            </a:avLst>
          </a:prstGeom>
          <a:solidFill>
            <a:srgbClr val="333333"/>
          </a:solidFill>
          <a:ln w="19050">
            <a:noFill/>
            <a:round/>
            <a:headEnd/>
            <a:tailEnd/>
          </a:ln>
        </p:spPr>
        <p:txBody>
          <a:bodyPr wrap="none" anchor="ctr"/>
          <a:lstStyle/>
          <a:p>
            <a:pPr algn="ctr"/>
            <a:r>
              <a:rPr lang="fr-FR" sz="1400">
                <a:solidFill>
                  <a:schemeClr val="bg1"/>
                </a:solidFill>
                <a:latin typeface="Agfa Rotis Serif"/>
              </a:rPr>
              <a:t>Step 2</a:t>
            </a:r>
          </a:p>
        </p:txBody>
      </p:sp>
      <p:sp>
        <p:nvSpPr>
          <p:cNvPr id="31777" name="AutoShape 42"/>
          <p:cNvSpPr>
            <a:spLocks noChangeArrowheads="1"/>
          </p:cNvSpPr>
          <p:nvPr/>
        </p:nvSpPr>
        <p:spPr bwMode="auto">
          <a:xfrm>
            <a:off x="3808413" y="1874838"/>
            <a:ext cx="1514475" cy="287337"/>
          </a:xfrm>
          <a:prstGeom prst="roundRect">
            <a:avLst>
              <a:gd name="adj" fmla="val 16667"/>
            </a:avLst>
          </a:prstGeom>
          <a:solidFill>
            <a:srgbClr val="333333"/>
          </a:solidFill>
          <a:ln w="19050">
            <a:noFill/>
            <a:round/>
            <a:headEnd/>
            <a:tailEnd/>
          </a:ln>
        </p:spPr>
        <p:txBody>
          <a:bodyPr wrap="none" anchor="ctr"/>
          <a:lstStyle/>
          <a:p>
            <a:pPr algn="ctr"/>
            <a:r>
              <a:rPr lang="fr-FR" sz="1400">
                <a:solidFill>
                  <a:schemeClr val="bg1"/>
                </a:solidFill>
                <a:latin typeface="Agfa Rotis Serif"/>
              </a:rPr>
              <a:t>Step 3</a:t>
            </a:r>
          </a:p>
        </p:txBody>
      </p:sp>
      <p:sp>
        <p:nvSpPr>
          <p:cNvPr id="31778" name="AutoShape 43"/>
          <p:cNvSpPr>
            <a:spLocks noChangeArrowheads="1"/>
          </p:cNvSpPr>
          <p:nvPr/>
        </p:nvSpPr>
        <p:spPr bwMode="auto">
          <a:xfrm>
            <a:off x="5572125" y="1874838"/>
            <a:ext cx="1514475" cy="287337"/>
          </a:xfrm>
          <a:prstGeom prst="roundRect">
            <a:avLst>
              <a:gd name="adj" fmla="val 16667"/>
            </a:avLst>
          </a:prstGeom>
          <a:solidFill>
            <a:srgbClr val="333333"/>
          </a:solidFill>
          <a:ln w="19050">
            <a:noFill/>
            <a:round/>
            <a:headEnd/>
            <a:tailEnd/>
          </a:ln>
        </p:spPr>
        <p:txBody>
          <a:bodyPr wrap="none" anchor="ctr"/>
          <a:lstStyle/>
          <a:p>
            <a:pPr algn="ctr"/>
            <a:r>
              <a:rPr lang="fr-FR" sz="1400" dirty="0" err="1">
                <a:solidFill>
                  <a:schemeClr val="bg1"/>
                </a:solidFill>
                <a:latin typeface="Agfa Rotis Serif"/>
              </a:rPr>
              <a:t>Step</a:t>
            </a:r>
            <a:r>
              <a:rPr lang="fr-FR" sz="1400" dirty="0">
                <a:solidFill>
                  <a:schemeClr val="bg1"/>
                </a:solidFill>
                <a:latin typeface="Agfa Rotis Serif"/>
              </a:rPr>
              <a:t> 4</a:t>
            </a:r>
          </a:p>
        </p:txBody>
      </p:sp>
      <p:sp>
        <p:nvSpPr>
          <p:cNvPr id="31779" name="AutoShape 44"/>
          <p:cNvSpPr>
            <a:spLocks noChangeArrowheads="1"/>
          </p:cNvSpPr>
          <p:nvPr/>
        </p:nvSpPr>
        <p:spPr bwMode="auto">
          <a:xfrm>
            <a:off x="7340600" y="1874838"/>
            <a:ext cx="1514475" cy="287337"/>
          </a:xfrm>
          <a:prstGeom prst="roundRect">
            <a:avLst>
              <a:gd name="adj" fmla="val 16667"/>
            </a:avLst>
          </a:prstGeom>
          <a:solidFill>
            <a:srgbClr val="333333"/>
          </a:solidFill>
          <a:ln w="19050">
            <a:noFill/>
            <a:round/>
            <a:headEnd/>
            <a:tailEnd/>
          </a:ln>
        </p:spPr>
        <p:txBody>
          <a:bodyPr wrap="none" anchor="ctr"/>
          <a:lstStyle/>
          <a:p>
            <a:pPr algn="ctr"/>
            <a:r>
              <a:rPr lang="fr-FR" sz="1400">
                <a:solidFill>
                  <a:schemeClr val="bg1"/>
                </a:solidFill>
                <a:latin typeface="Agfa Rotis Serif"/>
              </a:rPr>
              <a:t>Step 5</a:t>
            </a:r>
          </a:p>
        </p:txBody>
      </p:sp>
      <p:sp>
        <p:nvSpPr>
          <p:cNvPr id="31780" name="Line 65"/>
          <p:cNvSpPr>
            <a:spLocks noChangeShapeType="1"/>
          </p:cNvSpPr>
          <p:nvPr/>
        </p:nvSpPr>
        <p:spPr bwMode="auto">
          <a:xfrm flipH="1">
            <a:off x="5475288" y="2235200"/>
            <a:ext cx="3175" cy="3082925"/>
          </a:xfrm>
          <a:prstGeom prst="line">
            <a:avLst/>
          </a:prstGeom>
          <a:noFill/>
          <a:ln w="28575">
            <a:solidFill>
              <a:srgbClr val="336699"/>
            </a:solidFill>
            <a:round/>
            <a:headEnd/>
            <a:tailEnd/>
          </a:ln>
        </p:spPr>
        <p:txBody>
          <a:bodyPr lIns="36000" tIns="46800" rIns="36000" bIns="46800" anchor="ctr"/>
          <a:lstStyle/>
          <a:p>
            <a:endParaRPr lang="fr-FR"/>
          </a:p>
        </p:txBody>
      </p:sp>
      <p:sp>
        <p:nvSpPr>
          <p:cNvPr id="31781" name="Text Box 66"/>
          <p:cNvSpPr txBox="1">
            <a:spLocks noChangeArrowheads="1"/>
          </p:cNvSpPr>
          <p:nvPr/>
        </p:nvSpPr>
        <p:spPr bwMode="auto">
          <a:xfrm>
            <a:off x="0" y="5301208"/>
            <a:ext cx="8855075" cy="276225"/>
          </a:xfrm>
          <a:prstGeom prst="rect">
            <a:avLst/>
          </a:prstGeom>
          <a:solidFill>
            <a:srgbClr val="99CCFF"/>
          </a:solidFill>
          <a:ln w="22225">
            <a:solidFill>
              <a:srgbClr val="336699"/>
            </a:solidFill>
            <a:miter lim="800000"/>
            <a:headEnd/>
            <a:tailEnd/>
          </a:ln>
        </p:spPr>
        <p:txBody>
          <a:bodyPr>
            <a:spAutoFit/>
          </a:bodyPr>
          <a:lstStyle/>
          <a:p>
            <a:pPr>
              <a:spcBef>
                <a:spcPct val="50000"/>
              </a:spcBef>
            </a:pPr>
            <a:r>
              <a:rPr lang="fr-FR" sz="1200" dirty="0">
                <a:latin typeface="Agfa Rotis Serif"/>
                <a:sym typeface="Symbol" pitchFamily="18" charset="2"/>
              </a:rPr>
              <a:t>                      2</a:t>
            </a:r>
            <a:r>
              <a:rPr lang="fr-FR" sz="1200" baseline="30000" dirty="0">
                <a:latin typeface="Agfa Rotis Serif"/>
                <a:sym typeface="Symbol" pitchFamily="18" charset="2"/>
              </a:rPr>
              <a:t>+</a:t>
            </a:r>
            <a:r>
              <a:rPr lang="fr-FR" sz="1200" dirty="0">
                <a:latin typeface="Agfa Rotis Serif"/>
                <a:sym typeface="Symbol" pitchFamily="18" charset="2"/>
              </a:rPr>
              <a:t>CDA à la demande            </a:t>
            </a:r>
          </a:p>
        </p:txBody>
      </p:sp>
      <p:sp>
        <p:nvSpPr>
          <p:cNvPr id="31782" name="Text Box 67"/>
          <p:cNvSpPr txBox="1">
            <a:spLocks noChangeArrowheads="1"/>
          </p:cNvSpPr>
          <p:nvPr/>
        </p:nvSpPr>
        <p:spPr bwMode="auto">
          <a:xfrm>
            <a:off x="179388" y="5641975"/>
            <a:ext cx="8856662" cy="276225"/>
          </a:xfrm>
          <a:prstGeom prst="rect">
            <a:avLst/>
          </a:prstGeom>
          <a:solidFill>
            <a:srgbClr val="99CCFF"/>
          </a:solidFill>
          <a:ln w="22225">
            <a:solidFill>
              <a:srgbClr val="336699"/>
            </a:solidFill>
            <a:miter lim="800000"/>
            <a:headEnd/>
            <a:tailEnd/>
          </a:ln>
        </p:spPr>
        <p:txBody>
          <a:bodyPr>
            <a:spAutoFit/>
          </a:bodyPr>
          <a:lstStyle/>
          <a:p>
            <a:pPr algn="ctr">
              <a:spcBef>
                <a:spcPct val="50000"/>
              </a:spcBef>
            </a:pPr>
            <a:r>
              <a:rPr lang="fr-FR" sz="1200">
                <a:latin typeface="Agfa Rotis Serif"/>
                <a:sym typeface="Symbol" pitchFamily="18" charset="2"/>
              </a:rPr>
              <a:t>Education thérapeutique du patient   +  Contrôle des facteurs environnementaux</a:t>
            </a:r>
          </a:p>
        </p:txBody>
      </p:sp>
      <p:sp>
        <p:nvSpPr>
          <p:cNvPr id="31783" name="Line 68"/>
          <p:cNvSpPr>
            <a:spLocks noChangeShapeType="1"/>
          </p:cNvSpPr>
          <p:nvPr/>
        </p:nvSpPr>
        <p:spPr bwMode="auto">
          <a:xfrm>
            <a:off x="179388" y="5300663"/>
            <a:ext cx="8828087" cy="30162"/>
          </a:xfrm>
          <a:prstGeom prst="line">
            <a:avLst/>
          </a:prstGeom>
          <a:noFill/>
          <a:ln w="28575" cap="sq">
            <a:solidFill>
              <a:srgbClr val="336699"/>
            </a:solidFill>
            <a:round/>
            <a:headEnd/>
            <a:tailEnd/>
          </a:ln>
        </p:spPr>
        <p:txBody>
          <a:bodyPr lIns="36000" tIns="46800" rIns="36000" bIns="46800" anchor="ctr"/>
          <a:lstStyle/>
          <a:p>
            <a:endParaRPr lang="fr-FR"/>
          </a:p>
        </p:txBody>
      </p:sp>
      <p:sp>
        <p:nvSpPr>
          <p:cNvPr id="31784" name="Line 69"/>
          <p:cNvSpPr>
            <a:spLocks noChangeShapeType="1"/>
          </p:cNvSpPr>
          <p:nvPr/>
        </p:nvSpPr>
        <p:spPr bwMode="auto">
          <a:xfrm flipH="1">
            <a:off x="827584" y="2204864"/>
            <a:ext cx="72009" cy="2952329"/>
          </a:xfrm>
          <a:prstGeom prst="line">
            <a:avLst/>
          </a:prstGeom>
          <a:noFill/>
          <a:ln w="28575" cap="sq">
            <a:solidFill>
              <a:srgbClr val="336699"/>
            </a:solidFill>
            <a:round/>
            <a:headEnd/>
            <a:tailEnd/>
          </a:ln>
        </p:spPr>
        <p:txBody>
          <a:bodyPr lIns="36000" tIns="46800" rIns="36000" bIns="46800" anchor="ctr"/>
          <a:lstStyle/>
          <a:p>
            <a:endParaRPr lang="fr-FR"/>
          </a:p>
        </p:txBody>
      </p:sp>
      <p:sp>
        <p:nvSpPr>
          <p:cNvPr id="43" name="Rectângulo 42"/>
          <p:cNvSpPr>
            <a:spLocks noChangeArrowheads="1"/>
          </p:cNvSpPr>
          <p:nvPr/>
        </p:nvSpPr>
        <p:spPr bwMode="auto">
          <a:xfrm>
            <a:off x="288925" y="6088062"/>
            <a:ext cx="8855075" cy="769938"/>
          </a:xfrm>
          <a:prstGeom prst="rect">
            <a:avLst/>
          </a:prstGeom>
          <a:solidFill>
            <a:srgbClr val="DCE3B5"/>
          </a:solidFill>
          <a:ln w="3175">
            <a:solidFill>
              <a:srgbClr val="002060"/>
            </a:solidFill>
            <a:miter lim="800000"/>
            <a:headEnd/>
            <a:tailEnd/>
          </a:ln>
        </p:spPr>
        <p:txBody>
          <a:bodyPr>
            <a:spAutoFit/>
          </a:bodyPr>
          <a:lstStyle/>
          <a:p>
            <a:r>
              <a:rPr lang="fr-FR" sz="1100" b="1" u="sng" dirty="0">
                <a:latin typeface="Agfa Rotis Serif"/>
              </a:rPr>
              <a:t>Si une augmentation du traitement est envisagée, vérifiez:</a:t>
            </a:r>
          </a:p>
          <a:p>
            <a:r>
              <a:rPr lang="fr-FR" sz="1100" dirty="0">
                <a:latin typeface="Agfa Rotis Serif"/>
              </a:rPr>
              <a:t>     1 - Que la technique d'inhalation est adéquate,</a:t>
            </a:r>
          </a:p>
          <a:p>
            <a:r>
              <a:rPr lang="fr-FR" sz="1100" dirty="0">
                <a:latin typeface="Agfa Rotis Serif"/>
              </a:rPr>
              <a:t>     2 – Qu’ il existe une bonne adhérence (</a:t>
            </a:r>
            <a:r>
              <a:rPr lang="fr-FR" sz="1100" i="1" dirty="0" err="1">
                <a:latin typeface="Agfa Rotis Serif"/>
              </a:rPr>
              <a:t>compliance</a:t>
            </a:r>
            <a:r>
              <a:rPr lang="fr-FR" sz="1100" dirty="0">
                <a:latin typeface="Agfa Rotis Serif"/>
              </a:rPr>
              <a:t>) au traitement</a:t>
            </a:r>
          </a:p>
          <a:p>
            <a:r>
              <a:rPr lang="fr-FR" sz="1100" dirty="0">
                <a:latin typeface="Agfa Rotis Serif"/>
              </a:rPr>
              <a:t>     3 – Que les symptômes d’aggravation sont dus à l'asthme et pas à un autre problème</a:t>
            </a:r>
            <a:endParaRPr lang="fr-FR" sz="900" dirty="0">
              <a:latin typeface="Agfa Rotis Serif"/>
            </a:endParaRPr>
          </a:p>
        </p:txBody>
      </p:sp>
      <p:sp>
        <p:nvSpPr>
          <p:cNvPr id="42" name="ZoneTexte 41"/>
          <p:cNvSpPr txBox="1"/>
          <p:nvPr/>
        </p:nvSpPr>
        <p:spPr>
          <a:xfrm>
            <a:off x="0" y="2492896"/>
            <a:ext cx="899592" cy="1107996"/>
          </a:xfrm>
          <a:prstGeom prst="rect">
            <a:avLst/>
          </a:prstGeom>
          <a:noFill/>
        </p:spPr>
        <p:txBody>
          <a:bodyPr wrap="square" rtlCol="0">
            <a:spAutoFit/>
          </a:bodyPr>
          <a:lstStyle/>
          <a:p>
            <a:r>
              <a:rPr lang="fr-FR" sz="1400" b="1" dirty="0"/>
              <a:t>Choix </a:t>
            </a:r>
            <a:r>
              <a:rPr lang="fr-FR" b="1" dirty="0"/>
              <a:t> </a:t>
            </a:r>
            <a:r>
              <a:rPr lang="fr-FR" sz="1600" b="1" dirty="0"/>
              <a:t>du </a:t>
            </a:r>
            <a:r>
              <a:rPr lang="fr-FR" sz="1600" b="1" dirty="0" err="1"/>
              <a:t>trt</a:t>
            </a:r>
            <a:r>
              <a:rPr lang="fr-FR" sz="1600" b="1" dirty="0"/>
              <a:t> de fond préféré</a:t>
            </a:r>
            <a:endParaRPr lang="fr-FR" b="1" dirty="0"/>
          </a:p>
        </p:txBody>
      </p:sp>
      <p:cxnSp>
        <p:nvCxnSpPr>
          <p:cNvPr id="46" name="Connecteur droit 45"/>
          <p:cNvCxnSpPr/>
          <p:nvPr/>
        </p:nvCxnSpPr>
        <p:spPr>
          <a:xfrm>
            <a:off x="827584" y="4365104"/>
            <a:ext cx="108012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ZoneTexte 46"/>
          <p:cNvSpPr txBox="1"/>
          <p:nvPr/>
        </p:nvSpPr>
        <p:spPr>
          <a:xfrm>
            <a:off x="0" y="4581128"/>
            <a:ext cx="827584" cy="646331"/>
          </a:xfrm>
          <a:prstGeom prst="rect">
            <a:avLst/>
          </a:prstGeom>
          <a:noFill/>
        </p:spPr>
        <p:txBody>
          <a:bodyPr wrap="square" rtlCol="0">
            <a:spAutoFit/>
          </a:bodyPr>
          <a:lstStyle/>
          <a:p>
            <a:r>
              <a:rPr lang="fr-FR" sz="1200" b="1" dirty="0"/>
              <a:t>Autres  </a:t>
            </a:r>
            <a:r>
              <a:rPr lang="fr-FR" sz="1200" b="1" dirty="0" err="1"/>
              <a:t>trts</a:t>
            </a:r>
            <a:r>
              <a:rPr lang="fr-FR" sz="1200" b="1" dirty="0"/>
              <a:t> possibles</a:t>
            </a:r>
            <a:endParaRPr lang="fr-FR" sz="1400" b="1" dirty="0"/>
          </a:p>
        </p:txBody>
      </p:sp>
      <p:sp>
        <p:nvSpPr>
          <p:cNvPr id="48" name="ZoneTexte 47"/>
          <p:cNvSpPr txBox="1"/>
          <p:nvPr/>
        </p:nvSpPr>
        <p:spPr>
          <a:xfrm>
            <a:off x="899592" y="4725144"/>
            <a:ext cx="1008112" cy="523220"/>
          </a:xfrm>
          <a:prstGeom prst="rect">
            <a:avLst/>
          </a:prstGeom>
          <a:noFill/>
        </p:spPr>
        <p:txBody>
          <a:bodyPr wrap="square" rtlCol="0">
            <a:spAutoFit/>
          </a:bodyPr>
          <a:lstStyle/>
          <a:p>
            <a:r>
              <a:rPr lang="fr-FR" sz="1400" dirty="0"/>
              <a:t>CSI à faible doses</a:t>
            </a:r>
          </a:p>
        </p:txBody>
      </p:sp>
      <p:sp>
        <p:nvSpPr>
          <p:cNvPr id="54" name="Rectangle 53"/>
          <p:cNvSpPr/>
          <p:nvPr/>
        </p:nvSpPr>
        <p:spPr>
          <a:xfrm rot="10800000" flipV="1">
            <a:off x="1907704" y="4437112"/>
            <a:ext cx="1710725" cy="781752"/>
          </a:xfrm>
          <a:prstGeom prst="rect">
            <a:avLst/>
          </a:prstGeom>
        </p:spPr>
        <p:txBody>
          <a:bodyPr wrap="square">
            <a:spAutoFit/>
          </a:bodyPr>
          <a:lstStyle/>
          <a:p>
            <a:pPr algn="ctr">
              <a:spcBef>
                <a:spcPct val="20000"/>
              </a:spcBef>
              <a:buClr>
                <a:schemeClr val="tx1"/>
              </a:buClr>
              <a:buSzPct val="60000"/>
              <a:buFont typeface="Wingdings" pitchFamily="2" charset="2"/>
              <a:buNone/>
            </a:pPr>
            <a:r>
              <a:rPr lang="fr-FR" sz="1400" b="1" dirty="0" err="1">
                <a:solidFill>
                  <a:srgbClr val="FF0000"/>
                </a:solidFill>
                <a:latin typeface="Agfa Rotis Serif"/>
                <a:sym typeface="Symbol" pitchFamily="18" charset="2"/>
              </a:rPr>
              <a:t>Antileucotriène</a:t>
            </a:r>
            <a:endParaRPr lang="fr-FR" sz="1400" b="1" dirty="0">
              <a:solidFill>
                <a:srgbClr val="FF0000"/>
              </a:solidFill>
              <a:latin typeface="Agfa Rotis Serif"/>
              <a:sym typeface="Symbol" pitchFamily="18" charset="2"/>
            </a:endParaRPr>
          </a:p>
          <a:p>
            <a:pPr algn="ctr">
              <a:spcBef>
                <a:spcPct val="20000"/>
              </a:spcBef>
              <a:buClr>
                <a:schemeClr val="tx1"/>
              </a:buClr>
              <a:buSzPct val="60000"/>
              <a:buFont typeface="Wingdings" pitchFamily="2" charset="2"/>
              <a:buNone/>
            </a:pPr>
            <a:r>
              <a:rPr lang="fr-FR" sz="1400" dirty="0" err="1">
                <a:latin typeface="Agfa Rotis Serif"/>
                <a:sym typeface="Symbol" pitchFamily="18" charset="2"/>
              </a:rPr>
              <a:t>Théophyllineà</a:t>
            </a:r>
            <a:r>
              <a:rPr lang="fr-FR" sz="1400" dirty="0">
                <a:latin typeface="Agfa Rotis Serif"/>
                <a:sym typeface="Symbol" pitchFamily="18" charset="2"/>
              </a:rPr>
              <a:t> faible dose</a:t>
            </a:r>
          </a:p>
        </p:txBody>
      </p:sp>
      <p:sp>
        <p:nvSpPr>
          <p:cNvPr id="56" name="ZoneTexte 55"/>
          <p:cNvSpPr txBox="1"/>
          <p:nvPr/>
        </p:nvSpPr>
        <p:spPr>
          <a:xfrm>
            <a:off x="3779912" y="3429000"/>
            <a:ext cx="1584176" cy="584775"/>
          </a:xfrm>
          <a:prstGeom prst="rect">
            <a:avLst/>
          </a:prstGeom>
          <a:noFill/>
        </p:spPr>
        <p:txBody>
          <a:bodyPr wrap="square" rtlCol="0">
            <a:spAutoFit/>
          </a:bodyPr>
          <a:lstStyle/>
          <a:p>
            <a:pPr algn="ctr">
              <a:spcBef>
                <a:spcPct val="20000"/>
              </a:spcBef>
              <a:buClr>
                <a:schemeClr val="tx1"/>
              </a:buClr>
              <a:buSzPct val="60000"/>
              <a:buFont typeface="Wingdings" pitchFamily="2" charset="2"/>
              <a:buNone/>
              <a:defRPr/>
            </a:pPr>
            <a:r>
              <a:rPr lang="fr-FR" sz="1600" dirty="0">
                <a:latin typeface="Agfa Rotis Serif"/>
                <a:sym typeface="Symbol" pitchFamily="18" charset="2"/>
              </a:rPr>
              <a:t>CSI/BLDA à faible dose</a:t>
            </a:r>
            <a:endParaRPr lang="fr-FR" dirty="0">
              <a:latin typeface="Agfa Rotis Serif"/>
              <a:sym typeface="Symbol" pitchFamily="18" charset="2"/>
            </a:endParaRPr>
          </a:p>
        </p:txBody>
      </p:sp>
      <p:sp>
        <p:nvSpPr>
          <p:cNvPr id="59" name="Rectangle 58"/>
          <p:cNvSpPr/>
          <p:nvPr/>
        </p:nvSpPr>
        <p:spPr>
          <a:xfrm>
            <a:off x="5364088" y="3501008"/>
            <a:ext cx="1731550" cy="615553"/>
          </a:xfrm>
          <a:prstGeom prst="rect">
            <a:avLst/>
          </a:prstGeom>
        </p:spPr>
        <p:txBody>
          <a:bodyPr wrap="square">
            <a:spAutoFit/>
          </a:bodyPr>
          <a:lstStyle/>
          <a:p>
            <a:pPr algn="ctr">
              <a:spcBef>
                <a:spcPct val="20000"/>
              </a:spcBef>
              <a:buClr>
                <a:schemeClr val="tx1"/>
              </a:buClr>
              <a:buSzPct val="60000"/>
              <a:buFont typeface="Wingdings" pitchFamily="2" charset="2"/>
              <a:buNone/>
              <a:defRPr/>
            </a:pPr>
            <a:r>
              <a:rPr lang="fr-FR" sz="1400" dirty="0">
                <a:latin typeface="Agfa Rotis Serif"/>
                <a:sym typeface="Symbol" pitchFamily="18" charset="2"/>
              </a:rPr>
              <a:t>CSI/BLDA</a:t>
            </a:r>
            <a:r>
              <a:rPr lang="fr-FR" dirty="0">
                <a:latin typeface="Agfa Rotis Serif"/>
                <a:sym typeface="Symbol" pitchFamily="18" charset="2"/>
              </a:rPr>
              <a:t> </a:t>
            </a:r>
            <a:r>
              <a:rPr lang="fr-FR" sz="1400" dirty="0">
                <a:latin typeface="Agfa Rotis Serif"/>
                <a:sym typeface="Symbol" pitchFamily="18" charset="2"/>
              </a:rPr>
              <a:t>à dose </a:t>
            </a:r>
            <a:r>
              <a:rPr lang="fr-FR" sz="1600" dirty="0">
                <a:latin typeface="Agfa Rotis Serif"/>
                <a:sym typeface="Symbol" pitchFamily="18" charset="2"/>
              </a:rPr>
              <a:t>moyenne/élevée</a:t>
            </a:r>
            <a:endParaRPr lang="fr-FR" dirty="0">
              <a:latin typeface="Agfa Rotis Serif"/>
              <a:sym typeface="Symbol" pitchFamily="18" charset="2"/>
            </a:endParaRPr>
          </a:p>
        </p:txBody>
      </p:sp>
      <p:sp>
        <p:nvSpPr>
          <p:cNvPr id="60" name="Rectangle 18"/>
          <p:cNvSpPr>
            <a:spLocks noChangeArrowheads="1"/>
          </p:cNvSpPr>
          <p:nvPr/>
        </p:nvSpPr>
        <p:spPr bwMode="auto">
          <a:xfrm rot="10800000" flipV="1">
            <a:off x="7382828" y="3454541"/>
            <a:ext cx="1736424" cy="831716"/>
          </a:xfrm>
          <a:prstGeom prst="rect">
            <a:avLst/>
          </a:prstGeom>
          <a:solidFill>
            <a:schemeClr val="bg2">
              <a:lumMod val="40000"/>
              <a:lumOff val="60000"/>
            </a:schemeClr>
          </a:solidFill>
          <a:ln w="19050">
            <a:noFill/>
            <a:miter lim="800000"/>
            <a:headEnd/>
            <a:tailEnd/>
          </a:ln>
        </p:spPr>
        <p:txBody>
          <a:bodyPr lIns="36000" tIns="46800" rIns="36000" bIns="46800" anchor="ctr"/>
          <a:lstStyle/>
          <a:p>
            <a:pPr algn="ctr">
              <a:spcBef>
                <a:spcPct val="20000"/>
              </a:spcBef>
              <a:buClr>
                <a:schemeClr val="tx1"/>
              </a:buClr>
              <a:buSzPct val="60000"/>
              <a:buFont typeface="Wingdings" pitchFamily="2" charset="2"/>
              <a:buNone/>
            </a:pPr>
            <a:r>
              <a:rPr lang="fr-FR" sz="1200" dirty="0">
                <a:latin typeface="Agfa Rotis Serif"/>
                <a:sym typeface="Symbol" pitchFamily="18" charset="2"/>
              </a:rPr>
              <a:t>TIOTROPIUM</a:t>
            </a:r>
          </a:p>
          <a:p>
            <a:pPr algn="ctr">
              <a:spcBef>
                <a:spcPct val="20000"/>
              </a:spcBef>
              <a:buClr>
                <a:schemeClr val="tx1"/>
              </a:buClr>
              <a:buSzPct val="60000"/>
              <a:buFont typeface="Wingdings" pitchFamily="2" charset="2"/>
              <a:buNone/>
            </a:pPr>
            <a:r>
              <a:rPr lang="fr-FR" sz="1200" dirty="0">
                <a:latin typeface="Agfa Rotis Serif"/>
                <a:sym typeface="Symbol" pitchFamily="18" charset="2"/>
              </a:rPr>
              <a:t>OMALIZUMAB</a:t>
            </a:r>
          </a:p>
          <a:p>
            <a:pPr algn="ctr">
              <a:spcBef>
                <a:spcPct val="20000"/>
              </a:spcBef>
              <a:buClr>
                <a:schemeClr val="tx1"/>
              </a:buClr>
              <a:buSzPct val="60000"/>
              <a:buFont typeface="Wingdings" pitchFamily="2" charset="2"/>
              <a:buNone/>
            </a:pPr>
            <a:r>
              <a:rPr lang="fr-FR" sz="1200" dirty="0">
                <a:latin typeface="Agfa Rotis Serif"/>
                <a:sym typeface="Symbol" pitchFamily="18" charset="2"/>
              </a:rPr>
              <a:t>MEPOLIZUMAB</a:t>
            </a:r>
          </a:p>
        </p:txBody>
      </p:sp>
      <p:sp>
        <p:nvSpPr>
          <p:cNvPr id="45" name="ZoneTexte 44"/>
          <p:cNvSpPr txBox="1"/>
          <p:nvPr/>
        </p:nvSpPr>
        <p:spPr>
          <a:xfrm>
            <a:off x="5500694" y="4357694"/>
            <a:ext cx="1728192" cy="954107"/>
          </a:xfrm>
          <a:prstGeom prst="rect">
            <a:avLst/>
          </a:prstGeom>
          <a:noFill/>
        </p:spPr>
        <p:txBody>
          <a:bodyPr wrap="square" rtlCol="0">
            <a:spAutoFit/>
          </a:bodyPr>
          <a:lstStyle/>
          <a:p>
            <a:r>
              <a:rPr lang="fr-FR" sz="1400" dirty="0"/>
              <a:t>Ajout de </a:t>
            </a:r>
            <a:r>
              <a:rPr lang="fr-FR" sz="1400" dirty="0" err="1"/>
              <a:t>tiotropium</a:t>
            </a:r>
            <a:endParaRPr lang="fr-FR" sz="1400" dirty="0"/>
          </a:p>
          <a:p>
            <a:r>
              <a:rPr lang="fr-FR" sz="1400" b="1" dirty="0">
                <a:solidFill>
                  <a:srgbClr val="FF0000"/>
                </a:solidFill>
              </a:rPr>
              <a:t>CSI/ ALT </a:t>
            </a:r>
            <a:r>
              <a:rPr lang="fr-FR" sz="1400" dirty="0"/>
              <a:t>à forte dose</a:t>
            </a:r>
          </a:p>
          <a:p>
            <a:r>
              <a:rPr lang="fr-FR" sz="1400" dirty="0"/>
              <a:t>Ou théophylline</a:t>
            </a:r>
          </a:p>
        </p:txBody>
      </p:sp>
      <p:sp>
        <p:nvSpPr>
          <p:cNvPr id="50" name="ZoneTexte 49"/>
          <p:cNvSpPr txBox="1"/>
          <p:nvPr/>
        </p:nvSpPr>
        <p:spPr>
          <a:xfrm>
            <a:off x="7236296" y="4509120"/>
            <a:ext cx="1728192" cy="738664"/>
          </a:xfrm>
          <a:prstGeom prst="rect">
            <a:avLst/>
          </a:prstGeom>
          <a:noFill/>
        </p:spPr>
        <p:txBody>
          <a:bodyPr wrap="square" rtlCol="0">
            <a:spAutoFit/>
          </a:bodyPr>
          <a:lstStyle/>
          <a:p>
            <a:endParaRPr lang="fr-FR" sz="1400" dirty="0"/>
          </a:p>
          <a:p>
            <a:r>
              <a:rPr lang="fr-FR" sz="1400" dirty="0"/>
              <a:t>Ajout de CSO faible dose </a:t>
            </a:r>
          </a:p>
        </p:txBody>
      </p:sp>
      <p:cxnSp>
        <p:nvCxnSpPr>
          <p:cNvPr id="52" name="Connecteur droit 51"/>
          <p:cNvCxnSpPr/>
          <p:nvPr/>
        </p:nvCxnSpPr>
        <p:spPr>
          <a:xfrm>
            <a:off x="3707904" y="5301208"/>
            <a:ext cx="0" cy="28803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8" name="ZoneTexte 57"/>
          <p:cNvSpPr txBox="1"/>
          <p:nvPr/>
        </p:nvSpPr>
        <p:spPr>
          <a:xfrm>
            <a:off x="3923928" y="5301208"/>
            <a:ext cx="4752528" cy="276999"/>
          </a:xfrm>
          <a:prstGeom prst="rect">
            <a:avLst/>
          </a:prstGeom>
          <a:noFill/>
        </p:spPr>
        <p:txBody>
          <a:bodyPr wrap="square" rtlCol="0">
            <a:spAutoFit/>
          </a:bodyPr>
          <a:lstStyle/>
          <a:p>
            <a:r>
              <a:rPr lang="fr-FR" sz="1200" dirty="0">
                <a:latin typeface="Agfa Rotis Serif"/>
                <a:sym typeface="Symbol" pitchFamily="18" charset="2"/>
              </a:rPr>
              <a:t>2</a:t>
            </a:r>
            <a:r>
              <a:rPr lang="fr-FR" sz="1200" baseline="30000" dirty="0">
                <a:latin typeface="Agfa Rotis Serif"/>
                <a:sym typeface="Symbol" pitchFamily="18" charset="2"/>
              </a:rPr>
              <a:t>+</a:t>
            </a:r>
            <a:r>
              <a:rPr lang="fr-FR" sz="1200" dirty="0">
                <a:latin typeface="Agfa Rotis Serif"/>
                <a:sym typeface="Symbol" pitchFamily="18" charset="2"/>
              </a:rPr>
              <a:t>CDA à la demande ou  CSI /  </a:t>
            </a:r>
            <a:r>
              <a:rPr lang="fr-FR" sz="1200" dirty="0" err="1">
                <a:latin typeface="Agfa Rotis Serif"/>
                <a:sym typeface="Symbol" pitchFamily="18" charset="2"/>
              </a:rPr>
              <a:t>formotérol</a:t>
            </a:r>
            <a:r>
              <a:rPr lang="fr-FR" sz="1200" dirty="0">
                <a:latin typeface="Agfa Rotis Serif"/>
                <a:sym typeface="Symbol" pitchFamily="18" charset="2"/>
              </a:rPr>
              <a:t> à faible dose au besoin</a:t>
            </a:r>
            <a:endParaRPr lang="fr-FR" sz="12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strips(downLeft)">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r>
              <a:rPr lang="fr-FR" dirty="0">
                <a:solidFill>
                  <a:srgbClr val="0070C0"/>
                </a:solidFill>
                <a:latin typeface="Times New Roman" pitchFamily="18" charset="0"/>
                <a:cs typeface="Times New Roman" pitchFamily="18" charset="0"/>
              </a:rPr>
              <a:t>La mortalité par asthme reste inquiétante : 180 000 décès / an dans le monde .</a:t>
            </a:r>
          </a:p>
          <a:p>
            <a:endParaRPr lang="fr-FR" dirty="0">
              <a:solidFill>
                <a:srgbClr val="0070C0"/>
              </a:solidFill>
              <a:latin typeface="Times New Roman" pitchFamily="18" charset="0"/>
              <a:cs typeface="Times New Roman" pitchFamily="18" charset="0"/>
            </a:endParaRPr>
          </a:p>
          <a:p>
            <a:r>
              <a:rPr lang="fr-FR" dirty="0">
                <a:solidFill>
                  <a:srgbClr val="0070C0"/>
                </a:solidFill>
                <a:latin typeface="Times New Roman" pitchFamily="18" charset="0"/>
                <a:cs typeface="Times New Roman" pitchFamily="18" charset="0"/>
              </a:rPr>
              <a:t>Le GINA depuis 2006 insiste sur la notion de contrôle à la place de la classification précédente basée sur le niveau de sévérité.</a:t>
            </a:r>
          </a:p>
          <a:p>
            <a:r>
              <a:rPr lang="fr-FR" dirty="0">
                <a:solidFill>
                  <a:srgbClr val="0070C0"/>
                </a:solidFill>
                <a:latin typeface="Times New Roman" pitchFamily="18" charset="0"/>
                <a:cs typeface="Times New Roman" pitchFamily="18" charset="0"/>
              </a:rPr>
              <a:t>La prévalence en Algérie est estimée à 3% ( étude AIRMAG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i="1" dirty="0">
                <a:solidFill>
                  <a:srgbClr val="0070C0"/>
                </a:solidFill>
                <a:latin typeface="Times New Roman" pitchFamily="18" charset="0"/>
                <a:cs typeface="Times New Roman" pitchFamily="18" charset="0"/>
              </a:rPr>
              <a:t>Indications selon le phénotype de l’asthme :  </a:t>
            </a:r>
          </a:p>
        </p:txBody>
      </p:sp>
      <p:sp>
        <p:nvSpPr>
          <p:cNvPr id="3" name="Espace réservé du contenu 2"/>
          <p:cNvSpPr>
            <a:spLocks noGrp="1"/>
          </p:cNvSpPr>
          <p:nvPr>
            <p:ph idx="1"/>
          </p:nvPr>
        </p:nvSpPr>
        <p:spPr>
          <a:xfrm>
            <a:off x="1403648" y="2057400"/>
            <a:ext cx="7498080" cy="4800600"/>
          </a:xfrm>
        </p:spPr>
        <p:txBody>
          <a:bodyPr>
            <a:normAutofit/>
          </a:bodyPr>
          <a:lstStyle/>
          <a:p>
            <a:pPr>
              <a:buFont typeface="Wingdings" pitchFamily="2" charset="2"/>
              <a:buChar char="§"/>
            </a:pPr>
            <a:r>
              <a:rPr lang="fr-FR" sz="4000" dirty="0">
                <a:solidFill>
                  <a:srgbClr val="0070C0"/>
                </a:solidFill>
                <a:latin typeface="Times New Roman" pitchFamily="18" charset="0"/>
                <a:cs typeface="Times New Roman" pitchFamily="18" charset="0"/>
              </a:rPr>
              <a:t>Asthme d’effort.</a:t>
            </a:r>
          </a:p>
          <a:p>
            <a:pPr>
              <a:buFont typeface="Wingdings" pitchFamily="2" charset="2"/>
              <a:buChar char="§"/>
            </a:pPr>
            <a:r>
              <a:rPr lang="fr-FR" sz="4000" dirty="0">
                <a:solidFill>
                  <a:srgbClr val="0070C0"/>
                </a:solidFill>
                <a:latin typeface="Times New Roman" pitchFamily="18" charset="0"/>
                <a:cs typeface="Times New Roman" pitchFamily="18" charset="0"/>
              </a:rPr>
              <a:t>Asthme associé à une rhinite .</a:t>
            </a:r>
          </a:p>
          <a:p>
            <a:pPr>
              <a:buFont typeface="Wingdings" pitchFamily="2" charset="2"/>
              <a:buChar char="§"/>
            </a:pPr>
            <a:r>
              <a:rPr lang="fr-FR" sz="4000" dirty="0">
                <a:solidFill>
                  <a:srgbClr val="0070C0"/>
                </a:solidFill>
                <a:latin typeface="Times New Roman" pitchFamily="18" charset="0"/>
                <a:cs typeface="Times New Roman" pitchFamily="18" charset="0"/>
              </a:rPr>
              <a:t>Asthme avec intolérance à l’aspirine.</a:t>
            </a:r>
          </a:p>
          <a:p>
            <a:pPr>
              <a:buFont typeface="Wingdings" pitchFamily="2" charset="2"/>
              <a:buChar char="§"/>
            </a:pPr>
            <a:r>
              <a:rPr lang="fr-FR" sz="4000" dirty="0">
                <a:solidFill>
                  <a:srgbClr val="0070C0"/>
                </a:solidFill>
                <a:latin typeface="Times New Roman" pitchFamily="18" charset="0"/>
                <a:cs typeface="Times New Roman" pitchFamily="18" charset="0"/>
              </a:rPr>
              <a:t>Asthme de l’obèse.</a:t>
            </a:r>
          </a:p>
          <a:p>
            <a:pPr>
              <a:buFont typeface="Wingdings" pitchFamily="2" charset="2"/>
              <a:buChar char="§"/>
            </a:pPr>
            <a:r>
              <a:rPr lang="fr-FR" sz="4000" dirty="0">
                <a:solidFill>
                  <a:srgbClr val="0070C0"/>
                </a:solidFill>
                <a:latin typeface="Times New Roman" pitchFamily="18" charset="0"/>
                <a:cs typeface="Times New Roman" pitchFamily="18" charset="0"/>
              </a:rPr>
              <a:t>Asthme chez le fumeur.</a:t>
            </a:r>
          </a:p>
          <a:p>
            <a:pPr>
              <a:buFont typeface="Wingdings" pitchFamily="2" charset="2"/>
              <a:buChar char="§"/>
            </a:pPr>
            <a:r>
              <a:rPr lang="fr-FR" sz="4000" dirty="0" err="1">
                <a:solidFill>
                  <a:srgbClr val="0070C0"/>
                </a:solidFill>
                <a:latin typeface="Times New Roman" pitchFamily="18" charset="0"/>
                <a:cs typeface="Times New Roman" pitchFamily="18" charset="0"/>
              </a:rPr>
              <a:t>Asthmeviro</a:t>
            </a:r>
            <a:r>
              <a:rPr lang="fr-FR" sz="4000" dirty="0">
                <a:solidFill>
                  <a:srgbClr val="0070C0"/>
                </a:solidFill>
                <a:latin typeface="Times New Roman" pitchFamily="18" charset="0"/>
                <a:cs typeface="Times New Roman" pitchFamily="18" charset="0"/>
              </a:rPr>
              <a:t>-induit chez l’enfant</a:t>
            </a:r>
          </a:p>
          <a:p>
            <a:pPr>
              <a:buNone/>
            </a:pPr>
            <a:endParaRPr lang="fr-FR" sz="4000" dirty="0">
              <a:solidFill>
                <a:srgbClr val="0070C0"/>
              </a:solidFill>
              <a:latin typeface="Times New Roman" pitchFamily="18" charset="0"/>
              <a:cs typeface="Times New Roman"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1435608" y="274638"/>
            <a:ext cx="7498080" cy="1143000"/>
          </a:xfrm>
        </p:spPr>
        <p:txBody>
          <a:bodyPr/>
          <a:lstStyle/>
          <a:p>
            <a:pPr algn="ctr"/>
            <a:r>
              <a:rPr lang="fr-FR" dirty="0">
                <a:solidFill>
                  <a:srgbClr val="0070C0"/>
                </a:solidFill>
                <a:latin typeface="Times New Roman" pitchFamily="18" charset="0"/>
                <a:cs typeface="Times New Roman" pitchFamily="18" charset="0"/>
              </a:rPr>
              <a:t>CONCLUSION</a:t>
            </a:r>
          </a:p>
        </p:txBody>
      </p:sp>
      <p:sp>
        <p:nvSpPr>
          <p:cNvPr id="3" name="Espace réservé du contenu 2"/>
          <p:cNvSpPr>
            <a:spLocks noGrp="1"/>
          </p:cNvSpPr>
          <p:nvPr>
            <p:ph idx="1"/>
          </p:nvPr>
        </p:nvSpPr>
        <p:spPr/>
        <p:txBody>
          <a:bodyPr>
            <a:normAutofit lnSpcReduction="10000"/>
          </a:bodyPr>
          <a:lstStyle/>
          <a:p>
            <a:pPr>
              <a:buFont typeface="Arial" pitchFamily="34" charset="0"/>
              <a:buChar char="•"/>
            </a:pPr>
            <a:r>
              <a:rPr lang="fr-FR" dirty="0">
                <a:solidFill>
                  <a:srgbClr val="0070C0"/>
                </a:solidFill>
                <a:latin typeface="Times New Roman" pitchFamily="18" charset="0"/>
                <a:cs typeface="Times New Roman" pitchFamily="18" charset="0"/>
              </a:rPr>
              <a:t>  Dans l’asthme , le traitement de l’inflammation bronchique dès les premiers stades cliniques est un élément essentiel du traitement .</a:t>
            </a:r>
          </a:p>
          <a:p>
            <a:pPr>
              <a:buFont typeface="Arial" pitchFamily="34" charset="0"/>
              <a:buChar char="•"/>
            </a:pPr>
            <a:r>
              <a:rPr lang="fr-FR" dirty="0">
                <a:solidFill>
                  <a:srgbClr val="0070C0"/>
                </a:solidFill>
                <a:latin typeface="Times New Roman" pitchFamily="18" charset="0"/>
                <a:cs typeface="Times New Roman" pitchFamily="18" charset="0"/>
              </a:rPr>
              <a:t>Il est important de connaitre les mécanismes d’action des corticoïdes et des </a:t>
            </a:r>
            <a:r>
              <a:rPr lang="fr-FR" dirty="0" err="1">
                <a:solidFill>
                  <a:srgbClr val="0070C0"/>
                </a:solidFill>
                <a:latin typeface="Times New Roman" pitchFamily="18" charset="0"/>
                <a:cs typeface="Times New Roman" pitchFamily="18" charset="0"/>
              </a:rPr>
              <a:t>antileucotriènes</a:t>
            </a:r>
            <a:r>
              <a:rPr lang="fr-FR" dirty="0">
                <a:solidFill>
                  <a:srgbClr val="0070C0"/>
                </a:solidFill>
                <a:latin typeface="Times New Roman" pitchFamily="18" charset="0"/>
                <a:cs typeface="Times New Roman" pitchFamily="18" charset="0"/>
              </a:rPr>
              <a:t>  afin de bien comprendre leurs intérêts respectifs et  leurs positionnements dans le traitement de l’asthme.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441151" y="228600"/>
            <a:ext cx="831567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fr-FR" sz="4000" dirty="0">
                <a:solidFill>
                  <a:srgbClr val="0070C0"/>
                </a:solidFill>
              </a:rPr>
              <a:t>L’inflammation bronchique entraîne </a:t>
            </a:r>
          </a:p>
          <a:p>
            <a:pPr algn="ctr" eaLnBrk="1" fontAlgn="base" hangingPunct="1">
              <a:spcBef>
                <a:spcPct val="0"/>
              </a:spcBef>
              <a:spcAft>
                <a:spcPct val="0"/>
              </a:spcAft>
            </a:pPr>
            <a:r>
              <a:rPr lang="fr-FR" sz="4000" dirty="0">
                <a:solidFill>
                  <a:srgbClr val="0070C0"/>
                </a:solidFill>
              </a:rPr>
              <a:t>des symptômes d’asthme </a:t>
            </a:r>
            <a:endParaRPr lang="fr-FR" sz="4000" baseline="30000" dirty="0">
              <a:solidFill>
                <a:srgbClr val="0070C0"/>
              </a:solidFill>
            </a:endParaRPr>
          </a:p>
        </p:txBody>
      </p:sp>
      <p:grpSp>
        <p:nvGrpSpPr>
          <p:cNvPr id="2" name="Grouper 11"/>
          <p:cNvGrpSpPr>
            <a:grpSpLocks/>
          </p:cNvGrpSpPr>
          <p:nvPr/>
        </p:nvGrpSpPr>
        <p:grpSpPr bwMode="auto">
          <a:xfrm>
            <a:off x="5910263" y="1878013"/>
            <a:ext cx="2928937" cy="3292475"/>
            <a:chOff x="5622724" y="1485900"/>
            <a:chExt cx="2929139" cy="3292360"/>
          </a:xfrm>
        </p:grpSpPr>
        <p:sp>
          <p:nvSpPr>
            <p:cNvPr id="38922" name="Text Box 6"/>
            <p:cNvSpPr txBox="1">
              <a:spLocks noChangeArrowheads="1"/>
            </p:cNvSpPr>
            <p:nvPr/>
          </p:nvSpPr>
          <p:spPr bwMode="auto">
            <a:xfrm>
              <a:off x="6934200" y="1485900"/>
              <a:ext cx="1493838"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lnSpc>
                  <a:spcPct val="85000"/>
                </a:lnSpc>
                <a:spcBef>
                  <a:spcPct val="0"/>
                </a:spcBef>
                <a:spcAft>
                  <a:spcPct val="0"/>
                </a:spcAft>
              </a:pPr>
              <a:r>
                <a:rPr lang="fr-FR" sz="1800" b="1">
                  <a:solidFill>
                    <a:srgbClr val="0079BC"/>
                  </a:solidFill>
                </a:rPr>
                <a:t>Symptômes </a:t>
              </a:r>
              <a:endParaRPr lang="fr-FR" sz="1800" b="1" baseline="30000">
                <a:solidFill>
                  <a:srgbClr val="0079BC"/>
                </a:solidFill>
              </a:endParaRPr>
            </a:p>
          </p:txBody>
        </p:sp>
        <p:sp>
          <p:nvSpPr>
            <p:cNvPr id="38923" name="Text Box 7"/>
            <p:cNvSpPr txBox="1">
              <a:spLocks noChangeArrowheads="1"/>
            </p:cNvSpPr>
            <p:nvPr/>
          </p:nvSpPr>
          <p:spPr bwMode="auto">
            <a:xfrm>
              <a:off x="6705600" y="1866900"/>
              <a:ext cx="184626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84150" indent="-18415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25000"/>
                </a:spcAft>
                <a:buClr>
                  <a:srgbClr val="0079BC"/>
                </a:buClr>
                <a:buFont typeface="Wingdings 2" charset="0"/>
                <a:buChar char=""/>
              </a:pPr>
              <a:r>
                <a:rPr lang="fr-FR" sz="1400">
                  <a:solidFill>
                    <a:srgbClr val="000000"/>
                  </a:solidFill>
                </a:rPr>
                <a:t>Sifflements</a:t>
              </a:r>
            </a:p>
            <a:p>
              <a:pPr eaLnBrk="1" fontAlgn="base" hangingPunct="1">
                <a:spcBef>
                  <a:spcPct val="0"/>
                </a:spcBef>
                <a:spcAft>
                  <a:spcPct val="25000"/>
                </a:spcAft>
                <a:buClr>
                  <a:srgbClr val="0079BC"/>
                </a:buClr>
                <a:buFont typeface="Wingdings 2" charset="0"/>
                <a:buChar char=""/>
              </a:pPr>
              <a:r>
                <a:rPr lang="fr-FR" sz="1400">
                  <a:solidFill>
                    <a:srgbClr val="000000"/>
                  </a:solidFill>
                </a:rPr>
                <a:t>Toux</a:t>
              </a:r>
            </a:p>
            <a:p>
              <a:pPr eaLnBrk="1" fontAlgn="base" hangingPunct="1">
                <a:spcBef>
                  <a:spcPct val="0"/>
                </a:spcBef>
                <a:spcAft>
                  <a:spcPct val="25000"/>
                </a:spcAft>
                <a:buClr>
                  <a:srgbClr val="0079BC"/>
                </a:buClr>
                <a:buFont typeface="Wingdings 2" charset="0"/>
                <a:buChar char=""/>
              </a:pPr>
              <a:r>
                <a:rPr lang="fr-FR" sz="1400">
                  <a:solidFill>
                    <a:srgbClr val="000000"/>
                  </a:solidFill>
                </a:rPr>
                <a:t>Difficulté à respirer</a:t>
              </a:r>
            </a:p>
            <a:p>
              <a:pPr eaLnBrk="1" fontAlgn="base" hangingPunct="1">
                <a:spcBef>
                  <a:spcPct val="0"/>
                </a:spcBef>
                <a:spcAft>
                  <a:spcPct val="25000"/>
                </a:spcAft>
                <a:buClr>
                  <a:srgbClr val="0079BC"/>
                </a:buClr>
                <a:buFont typeface="Wingdings 2" charset="0"/>
                <a:buChar char=""/>
              </a:pPr>
              <a:r>
                <a:rPr lang="fr-FR" sz="1400">
                  <a:solidFill>
                    <a:srgbClr val="000000"/>
                  </a:solidFill>
                </a:rPr>
                <a:t>Réveils nocturnes</a:t>
              </a:r>
            </a:p>
          </p:txBody>
        </p:sp>
        <p:pic>
          <p:nvPicPr>
            <p:cNvPr id="38924" name="Picture 11" descr="Fleche_Rose_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92503">
              <a:off x="5622724" y="3339985"/>
              <a:ext cx="1073150"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11" descr="iceberg_FN 2"/>
          <p:cNvPicPr>
            <a:picLocks noChangeAspect="1" noChangeArrowheads="1"/>
          </p:cNvPicPr>
          <p:nvPr/>
        </p:nvPicPr>
        <p:blipFill>
          <a:blip r:embed="rId3" cstate="print"/>
          <a:srcRect l="3305" r="4375" b="14449"/>
          <a:stretch>
            <a:fillRect/>
          </a:stretch>
        </p:blipFill>
        <p:spPr bwMode="auto">
          <a:xfrm>
            <a:off x="3368675" y="2873375"/>
            <a:ext cx="2606675" cy="3527425"/>
          </a:xfrm>
          <a:prstGeom prst="rect">
            <a:avLst/>
          </a:prstGeom>
          <a:noFill/>
          <a:ln w="9525">
            <a:noFill/>
            <a:miter lim="800000"/>
            <a:headEnd/>
            <a:tailEnd/>
          </a:ln>
          <a:effectLst>
            <a:outerShdw blurRad="63500" dist="71842" dir="2700000" algn="ctr" rotWithShape="0">
              <a:srgbClr val="FFFF00">
                <a:alpha val="74998"/>
              </a:srgbClr>
            </a:outerShdw>
          </a:effectLst>
        </p:spPr>
      </p:pic>
      <p:sp>
        <p:nvSpPr>
          <p:cNvPr id="34820" name="Text Box 5"/>
          <p:cNvSpPr txBox="1">
            <a:spLocks noChangeArrowheads="1"/>
          </p:cNvSpPr>
          <p:nvPr/>
        </p:nvSpPr>
        <p:spPr bwMode="auto">
          <a:xfrm>
            <a:off x="3868738" y="4506913"/>
            <a:ext cx="16065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fr-FR" sz="1800" b="1">
                <a:solidFill>
                  <a:srgbClr val="0079BC"/>
                </a:solidFill>
              </a:rPr>
              <a:t>Inflammation</a:t>
            </a:r>
            <a:br>
              <a:rPr lang="fr-FR" sz="1800" b="1">
                <a:solidFill>
                  <a:srgbClr val="0079BC"/>
                </a:solidFill>
              </a:rPr>
            </a:br>
            <a:r>
              <a:rPr lang="fr-FR" sz="1800" b="1">
                <a:solidFill>
                  <a:srgbClr val="0079BC"/>
                </a:solidFill>
              </a:rPr>
              <a:t>bronchique</a:t>
            </a:r>
          </a:p>
        </p:txBody>
      </p:sp>
      <p:grpSp>
        <p:nvGrpSpPr>
          <p:cNvPr id="3" name="Grouper 10"/>
          <p:cNvGrpSpPr>
            <a:grpSpLocks/>
          </p:cNvGrpSpPr>
          <p:nvPr/>
        </p:nvGrpSpPr>
        <p:grpSpPr bwMode="auto">
          <a:xfrm>
            <a:off x="287338" y="4789488"/>
            <a:ext cx="3292475" cy="1725612"/>
            <a:chOff x="0" y="4397375"/>
            <a:chExt cx="3292475" cy="1725290"/>
          </a:xfrm>
        </p:grpSpPr>
        <p:pic>
          <p:nvPicPr>
            <p:cNvPr id="38919" name="Picture 10" descr="Fleche_Rose_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802994">
              <a:off x="1597818" y="3980657"/>
              <a:ext cx="12557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Text Box 12"/>
            <p:cNvSpPr txBox="1">
              <a:spLocks noChangeArrowheads="1"/>
            </p:cNvSpPr>
            <p:nvPr/>
          </p:nvSpPr>
          <p:spPr bwMode="auto">
            <a:xfrm>
              <a:off x="0" y="4397375"/>
              <a:ext cx="2224088"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lnSpc>
                  <a:spcPct val="85000"/>
                </a:lnSpc>
                <a:spcBef>
                  <a:spcPct val="0"/>
                </a:spcBef>
                <a:spcAft>
                  <a:spcPct val="0"/>
                </a:spcAft>
              </a:pPr>
              <a:r>
                <a:rPr lang="fr-FR" sz="1800" b="1" dirty="0">
                  <a:solidFill>
                    <a:srgbClr val="0079BC"/>
                  </a:solidFill>
                </a:rPr>
                <a:t>Différents facteurs</a:t>
              </a:r>
              <a:br>
                <a:rPr lang="fr-FR" sz="1800" b="1" dirty="0">
                  <a:solidFill>
                    <a:srgbClr val="0079BC"/>
                  </a:solidFill>
                </a:rPr>
              </a:br>
              <a:r>
                <a:rPr lang="fr-FR" sz="1800" b="1">
                  <a:solidFill>
                    <a:srgbClr val="0079BC"/>
                  </a:solidFill>
                </a:rPr>
                <a:t>déclenchants</a:t>
              </a:r>
              <a:endParaRPr lang="fr-FR" sz="1800" b="1" baseline="30000" dirty="0">
                <a:solidFill>
                  <a:srgbClr val="0079BC"/>
                </a:solidFill>
              </a:endParaRPr>
            </a:p>
          </p:txBody>
        </p:sp>
        <p:sp>
          <p:nvSpPr>
            <p:cNvPr id="38921" name="Text Box 13"/>
            <p:cNvSpPr txBox="1">
              <a:spLocks noChangeArrowheads="1"/>
            </p:cNvSpPr>
            <p:nvPr/>
          </p:nvSpPr>
          <p:spPr bwMode="auto">
            <a:xfrm>
              <a:off x="152400" y="5006975"/>
              <a:ext cx="1697901" cy="1115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184150" indent="-184150"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25000"/>
                </a:spcAft>
                <a:buClr>
                  <a:srgbClr val="0079BC"/>
                </a:buClr>
                <a:buFont typeface="Wingdings 2" charset="0"/>
                <a:buChar char=""/>
              </a:pPr>
              <a:r>
                <a:rPr lang="fr-FR" sz="1400">
                  <a:solidFill>
                    <a:srgbClr val="000000"/>
                  </a:solidFill>
                </a:rPr>
                <a:t>Infections virales</a:t>
              </a:r>
            </a:p>
            <a:p>
              <a:pPr eaLnBrk="1" fontAlgn="base" hangingPunct="1">
                <a:spcBef>
                  <a:spcPct val="0"/>
                </a:spcBef>
                <a:spcAft>
                  <a:spcPct val="25000"/>
                </a:spcAft>
                <a:buClr>
                  <a:srgbClr val="0079BC"/>
                </a:buClr>
                <a:buFont typeface="Wingdings 2" charset="0"/>
                <a:buChar char=""/>
              </a:pPr>
              <a:r>
                <a:rPr lang="fr-FR" sz="1400">
                  <a:solidFill>
                    <a:srgbClr val="000000"/>
                  </a:solidFill>
                </a:rPr>
                <a:t>Allergènes</a:t>
              </a:r>
            </a:p>
            <a:p>
              <a:pPr eaLnBrk="1" fontAlgn="base" hangingPunct="1">
                <a:spcBef>
                  <a:spcPct val="0"/>
                </a:spcBef>
                <a:spcAft>
                  <a:spcPct val="25000"/>
                </a:spcAft>
                <a:buClr>
                  <a:srgbClr val="0079BC"/>
                </a:buClr>
                <a:buFont typeface="Wingdings 2" charset="0"/>
                <a:buChar char=""/>
              </a:pPr>
              <a:r>
                <a:rPr lang="fr-FR" sz="1400">
                  <a:solidFill>
                    <a:srgbClr val="000000"/>
                  </a:solidFill>
                </a:rPr>
                <a:t>Exercice</a:t>
              </a:r>
            </a:p>
            <a:p>
              <a:pPr eaLnBrk="1" fontAlgn="base" hangingPunct="1">
                <a:spcBef>
                  <a:spcPct val="0"/>
                </a:spcBef>
                <a:spcAft>
                  <a:spcPct val="25000"/>
                </a:spcAft>
                <a:buClr>
                  <a:srgbClr val="0079BC"/>
                </a:buClr>
                <a:buFont typeface="Wingdings 2" charset="0"/>
                <a:buChar char=""/>
              </a:pPr>
              <a:r>
                <a:rPr lang="fr-FR" sz="1400">
                  <a:solidFill>
                    <a:srgbClr val="000000"/>
                  </a:solidFill>
                </a:rPr>
                <a:t>Pollution... </a:t>
              </a:r>
            </a:p>
          </p:txBody>
        </p:sp>
      </p:grpSp>
    </p:spTree>
    <p:extLst>
      <p:ext uri="{BB962C8B-B14F-4D97-AF65-F5344CB8AC3E}">
        <p14:creationId xmlns:p14="http://schemas.microsoft.com/office/powerpoint/2010/main" val="12041971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482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4"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i="1" u="sng" dirty="0">
                <a:solidFill>
                  <a:srgbClr val="0070C0"/>
                </a:solidFill>
                <a:latin typeface="Times New Roman" pitchFamily="18" charset="0"/>
                <a:cs typeface="Times New Roman" pitchFamily="18" charset="0"/>
              </a:rPr>
              <a:t>PHYSIOPATHOLOGIE:</a:t>
            </a:r>
          </a:p>
        </p:txBody>
      </p:sp>
      <p:sp>
        <p:nvSpPr>
          <p:cNvPr id="3" name="Espace réservé du contenu 2"/>
          <p:cNvSpPr>
            <a:spLocks noGrp="1"/>
          </p:cNvSpPr>
          <p:nvPr>
            <p:ph idx="1"/>
          </p:nvPr>
        </p:nvSpPr>
        <p:spPr/>
        <p:txBody>
          <a:bodyPr/>
          <a:lstStyle/>
          <a:p>
            <a:pPr>
              <a:buFont typeface="Arial" pitchFamily="34" charset="0"/>
              <a:buChar char="•"/>
            </a:pPr>
            <a:r>
              <a:rPr lang="fr-FR" dirty="0">
                <a:solidFill>
                  <a:srgbClr val="0070C0"/>
                </a:solidFill>
                <a:latin typeface="Times New Roman" pitchFamily="18" charset="0"/>
                <a:cs typeface="Times New Roman" pitchFamily="18" charset="0"/>
              </a:rPr>
              <a:t>Deux grandes familles de médicaments anti-inflammatoires sont disponibles.</a:t>
            </a:r>
          </a:p>
          <a:p>
            <a:pPr>
              <a:buFont typeface="Arial" pitchFamily="34" charset="0"/>
              <a:buChar char="•"/>
            </a:pPr>
            <a:r>
              <a:rPr lang="fr-FR" dirty="0">
                <a:solidFill>
                  <a:srgbClr val="0070C0"/>
                </a:solidFill>
                <a:latin typeface="Times New Roman" pitchFamily="18" charset="0"/>
                <a:cs typeface="Times New Roman" pitchFamily="18" charset="0"/>
              </a:rPr>
              <a:t>Les mécanismes d’action de ces deux types de médicaments sont complètement différents.</a:t>
            </a:r>
          </a:p>
          <a:p>
            <a:pPr>
              <a:buFont typeface="Arial" pitchFamily="34" charset="0"/>
              <a:buChar char="•"/>
            </a:pPr>
            <a:r>
              <a:rPr lang="fr-FR" dirty="0">
                <a:solidFill>
                  <a:srgbClr val="0070C0"/>
                </a:solidFill>
                <a:latin typeface="Times New Roman" pitchFamily="18" charset="0"/>
                <a:cs typeface="Times New Roman" pitchFamily="18" charset="0"/>
              </a:rPr>
              <a:t>Les GC sont les médicaments anti-inflammatoires de référence dans le traitement de l’asthme.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fontScale="92500" lnSpcReduction="10000"/>
          </a:bodyPr>
          <a:lstStyle/>
          <a:p>
            <a:r>
              <a:rPr lang="fr-FR" dirty="0">
                <a:solidFill>
                  <a:srgbClr val="0070C0"/>
                </a:solidFill>
                <a:latin typeface="Times New Roman" pitchFamily="18" charset="0"/>
                <a:cs typeface="Times New Roman" pitchFamily="18" charset="0"/>
              </a:rPr>
              <a:t> les corticoïdes inhibent la synthèse des cytokines mais ne seraient pas  des inhibiteurs  de la synthèse des  leucotriènes aussi puissants qu’initialement proposés.</a:t>
            </a:r>
          </a:p>
          <a:p>
            <a:endParaRPr lang="fr-FR" dirty="0">
              <a:solidFill>
                <a:srgbClr val="0070C0"/>
              </a:solidFill>
              <a:latin typeface="Times New Roman" pitchFamily="18" charset="0"/>
              <a:cs typeface="Times New Roman" pitchFamily="18" charset="0"/>
            </a:endParaRPr>
          </a:p>
          <a:p>
            <a:r>
              <a:rPr lang="fr-FR" dirty="0">
                <a:solidFill>
                  <a:srgbClr val="0070C0"/>
                </a:solidFill>
                <a:latin typeface="Times New Roman" pitchFamily="18" charset="0"/>
                <a:cs typeface="Times New Roman" pitchFamily="18" charset="0"/>
              </a:rPr>
              <a:t>Les leucotriènes qui jouent un rôle important dans la physiopathologie de l’asthme sont les LT cystéinés ( LTC4 , LTD4 et LTE4 )</a:t>
            </a:r>
          </a:p>
          <a:p>
            <a:r>
              <a:rPr lang="fr-FR" dirty="0">
                <a:solidFill>
                  <a:srgbClr val="0070C0"/>
                </a:solidFill>
                <a:latin typeface="Times New Roman" pitchFamily="18" charset="0"/>
                <a:cs typeface="Times New Roman" pitchFamily="18" charset="0"/>
              </a:rPr>
              <a:t>B. Samuelsson : prix Nobel de médecine en 1982 ( travaux sur les </a:t>
            </a:r>
            <a:r>
              <a:rPr lang="fr-FR" dirty="0" err="1">
                <a:solidFill>
                  <a:srgbClr val="0070C0"/>
                </a:solidFill>
                <a:latin typeface="Times New Roman" pitchFamily="18" charset="0"/>
                <a:cs typeface="Times New Roman" pitchFamily="18" charset="0"/>
              </a:rPr>
              <a:t>Leucotrienes</a:t>
            </a:r>
            <a:r>
              <a:rPr lang="fr-FR" dirty="0">
                <a:solidFill>
                  <a:srgbClr val="0070C0"/>
                </a:solidFill>
                <a:latin typeface="Times New Roman" pitchFamily="18" charset="0"/>
                <a:cs typeface="Times New Roman" pitchFamily="18" charset="0"/>
              </a:rPr>
              <a:t> ). </a:t>
            </a:r>
          </a:p>
          <a:p>
            <a:pPr>
              <a:buNone/>
            </a:pPr>
            <a:endParaRPr lang="fr-FR" dirty="0">
              <a:solidFill>
                <a:srgbClr val="0070C0"/>
              </a:solidFill>
              <a:latin typeface="Times New Roman" pitchFamily="18" charset="0"/>
              <a:cs typeface="Times New Roman" pitchFamily="18" charset="0"/>
            </a:endParaRPr>
          </a:p>
          <a:p>
            <a:endParaRPr lang="fr-FR" dirty="0">
              <a:solidFill>
                <a:srgbClr val="0070C0"/>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1" name="Titre 1"/>
          <p:cNvSpPr>
            <a:spLocks noGrp="1"/>
          </p:cNvSpPr>
          <p:nvPr>
            <p:ph type="title"/>
          </p:nvPr>
        </p:nvSpPr>
        <p:spPr>
          <a:xfrm>
            <a:off x="457200" y="142875"/>
            <a:ext cx="8229600" cy="1143000"/>
          </a:xfrm>
        </p:spPr>
        <p:txBody>
          <a:bodyPr/>
          <a:lstStyle/>
          <a:p>
            <a:pPr eaLnBrk="1" hangingPunct="1"/>
            <a:r>
              <a:rPr lang="fr-FR" b="1" dirty="0">
                <a:solidFill>
                  <a:srgbClr val="0070C0"/>
                </a:solidFill>
              </a:rPr>
              <a:t>Les médiateurs et leurs effets </a:t>
            </a:r>
          </a:p>
        </p:txBody>
      </p:sp>
      <p:pic>
        <p:nvPicPr>
          <p:cNvPr id="30722" name="Picture 2"/>
          <p:cNvPicPr>
            <a:picLocks noGrp="1" noChangeAspect="1" noChangeArrowheads="1"/>
          </p:cNvPicPr>
          <p:nvPr>
            <p:ph idx="1"/>
          </p:nvPr>
        </p:nvPicPr>
        <p:blipFill>
          <a:blip r:embed="rId2" cstate="print"/>
          <a:srcRect/>
          <a:stretch>
            <a:fillRect/>
          </a:stretch>
        </p:blipFill>
        <p:spPr>
          <a:xfrm>
            <a:off x="1187624" y="1412776"/>
            <a:ext cx="6705600" cy="4525963"/>
          </a:xfr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Rectangle 2"/>
          <p:cNvSpPr>
            <a:spLocks noChangeArrowheads="1"/>
          </p:cNvSpPr>
          <p:nvPr/>
        </p:nvSpPr>
        <p:spPr bwMode="auto">
          <a:xfrm>
            <a:off x="1841500" y="5154613"/>
            <a:ext cx="2857500" cy="1308100"/>
          </a:xfrm>
          <a:prstGeom prst="rect">
            <a:avLst/>
          </a:prstGeom>
          <a:solidFill>
            <a:schemeClr val="accent1"/>
          </a:solidFill>
          <a:ln w="9525">
            <a:noFill/>
            <a:miter lim="800000"/>
            <a:headEnd/>
            <a:tailEnd/>
          </a:ln>
        </p:spPr>
        <p:txBody>
          <a:bodyPr wrap="none" anchor="ctr"/>
          <a:lstStyle/>
          <a:p>
            <a:pPr eaLnBrk="0" hangingPunct="0"/>
            <a:endParaRPr lang="en-US" sz="2400">
              <a:solidFill>
                <a:srgbClr val="001E68"/>
              </a:solidFill>
              <a:latin typeface="Helvetica" pitchFamily="34" charset="0"/>
            </a:endParaRPr>
          </a:p>
        </p:txBody>
      </p:sp>
      <p:sp>
        <p:nvSpPr>
          <p:cNvPr id="36866" name="Line 3"/>
          <p:cNvSpPr>
            <a:spLocks noChangeShapeType="1"/>
          </p:cNvSpPr>
          <p:nvPr/>
        </p:nvSpPr>
        <p:spPr bwMode="auto">
          <a:xfrm>
            <a:off x="3613150" y="3941763"/>
            <a:ext cx="1565275" cy="393700"/>
          </a:xfrm>
          <a:prstGeom prst="line">
            <a:avLst/>
          </a:prstGeom>
          <a:noFill/>
          <a:ln w="12700">
            <a:solidFill>
              <a:srgbClr val="000000"/>
            </a:solidFill>
            <a:round/>
            <a:headEnd/>
            <a:tailEnd/>
          </a:ln>
        </p:spPr>
        <p:txBody>
          <a:bodyPr/>
          <a:lstStyle/>
          <a:p>
            <a:endParaRPr lang="en-US"/>
          </a:p>
        </p:txBody>
      </p:sp>
      <p:sp>
        <p:nvSpPr>
          <p:cNvPr id="36867" name="Freeform 4"/>
          <p:cNvSpPr>
            <a:spLocks/>
          </p:cNvSpPr>
          <p:nvPr/>
        </p:nvSpPr>
        <p:spPr bwMode="auto">
          <a:xfrm>
            <a:off x="5167313" y="4275138"/>
            <a:ext cx="168275" cy="131762"/>
          </a:xfrm>
          <a:custGeom>
            <a:avLst/>
            <a:gdLst>
              <a:gd name="T0" fmla="*/ 2147483647 w 106"/>
              <a:gd name="T1" fmla="*/ 2147483647 h 83"/>
              <a:gd name="T2" fmla="*/ 0 w 106"/>
              <a:gd name="T3" fmla="*/ 2147483647 h 83"/>
              <a:gd name="T4" fmla="*/ 2147483647 w 106"/>
              <a:gd name="T5" fmla="*/ 2147483647 h 83"/>
              <a:gd name="T6" fmla="*/ 2147483647 w 106"/>
              <a:gd name="T7" fmla="*/ 0 h 83"/>
              <a:gd name="T8" fmla="*/ 2147483647 w 106"/>
              <a:gd name="T9" fmla="*/ 2147483647 h 83"/>
              <a:gd name="T10" fmla="*/ 0 60000 65536"/>
              <a:gd name="T11" fmla="*/ 0 60000 65536"/>
              <a:gd name="T12" fmla="*/ 0 60000 65536"/>
              <a:gd name="T13" fmla="*/ 0 60000 65536"/>
              <a:gd name="T14" fmla="*/ 0 60000 65536"/>
              <a:gd name="T15" fmla="*/ 0 w 106"/>
              <a:gd name="T16" fmla="*/ 0 h 83"/>
              <a:gd name="T17" fmla="*/ 106 w 106"/>
              <a:gd name="T18" fmla="*/ 83 h 83"/>
            </a:gdLst>
            <a:ahLst/>
            <a:cxnLst>
              <a:cxn ang="T10">
                <a:pos x="T0" y="T1"/>
              </a:cxn>
              <a:cxn ang="T11">
                <a:pos x="T2" y="T3"/>
              </a:cxn>
              <a:cxn ang="T12">
                <a:pos x="T4" y="T5"/>
              </a:cxn>
              <a:cxn ang="T13">
                <a:pos x="T6" y="T7"/>
              </a:cxn>
              <a:cxn ang="T14">
                <a:pos x="T8" y="T9"/>
              </a:cxn>
            </a:cxnLst>
            <a:rect l="T15" t="T16" r="T17" b="T18"/>
            <a:pathLst>
              <a:path w="106" h="83">
                <a:moveTo>
                  <a:pt x="10" y="41"/>
                </a:moveTo>
                <a:lnTo>
                  <a:pt x="0" y="83"/>
                </a:lnTo>
                <a:lnTo>
                  <a:pt x="106" y="65"/>
                </a:lnTo>
                <a:lnTo>
                  <a:pt x="21" y="0"/>
                </a:lnTo>
                <a:lnTo>
                  <a:pt x="10" y="41"/>
                </a:lnTo>
                <a:close/>
              </a:path>
            </a:pathLst>
          </a:custGeom>
          <a:solidFill>
            <a:srgbClr val="000000"/>
          </a:solidFill>
          <a:ln w="9525">
            <a:noFill/>
            <a:round/>
            <a:headEnd/>
            <a:tailEnd/>
          </a:ln>
        </p:spPr>
        <p:txBody>
          <a:bodyPr/>
          <a:lstStyle/>
          <a:p>
            <a:endParaRPr lang="en-US"/>
          </a:p>
        </p:txBody>
      </p:sp>
      <p:sp>
        <p:nvSpPr>
          <p:cNvPr id="36868" name="Freeform 5"/>
          <p:cNvSpPr>
            <a:spLocks/>
          </p:cNvSpPr>
          <p:nvPr/>
        </p:nvSpPr>
        <p:spPr bwMode="auto">
          <a:xfrm>
            <a:off x="2825750" y="2217738"/>
            <a:ext cx="136525" cy="153987"/>
          </a:xfrm>
          <a:custGeom>
            <a:avLst/>
            <a:gdLst>
              <a:gd name="T0" fmla="*/ 2147483647 w 86"/>
              <a:gd name="T1" fmla="*/ 0 h 97"/>
              <a:gd name="T2" fmla="*/ 0 w 86"/>
              <a:gd name="T3" fmla="*/ 0 h 97"/>
              <a:gd name="T4" fmla="*/ 2147483647 w 86"/>
              <a:gd name="T5" fmla="*/ 2147483647 h 97"/>
              <a:gd name="T6" fmla="*/ 2147483647 w 86"/>
              <a:gd name="T7" fmla="*/ 0 h 97"/>
              <a:gd name="T8" fmla="*/ 2147483647 w 86"/>
              <a:gd name="T9" fmla="*/ 0 h 97"/>
              <a:gd name="T10" fmla="*/ 0 60000 65536"/>
              <a:gd name="T11" fmla="*/ 0 60000 65536"/>
              <a:gd name="T12" fmla="*/ 0 60000 65536"/>
              <a:gd name="T13" fmla="*/ 0 60000 65536"/>
              <a:gd name="T14" fmla="*/ 0 60000 65536"/>
              <a:gd name="T15" fmla="*/ 0 w 86"/>
              <a:gd name="T16" fmla="*/ 0 h 97"/>
              <a:gd name="T17" fmla="*/ 86 w 86"/>
              <a:gd name="T18" fmla="*/ 97 h 97"/>
            </a:gdLst>
            <a:ahLst/>
            <a:cxnLst>
              <a:cxn ang="T10">
                <a:pos x="T0" y="T1"/>
              </a:cxn>
              <a:cxn ang="T11">
                <a:pos x="T2" y="T3"/>
              </a:cxn>
              <a:cxn ang="T12">
                <a:pos x="T4" y="T5"/>
              </a:cxn>
              <a:cxn ang="T13">
                <a:pos x="T6" y="T7"/>
              </a:cxn>
              <a:cxn ang="T14">
                <a:pos x="T8" y="T9"/>
              </a:cxn>
            </a:cxnLst>
            <a:rect l="T15" t="T16" r="T17" b="T18"/>
            <a:pathLst>
              <a:path w="86" h="97">
                <a:moveTo>
                  <a:pt x="43" y="0"/>
                </a:moveTo>
                <a:lnTo>
                  <a:pt x="0" y="0"/>
                </a:lnTo>
                <a:lnTo>
                  <a:pt x="43" y="97"/>
                </a:lnTo>
                <a:lnTo>
                  <a:pt x="86" y="0"/>
                </a:lnTo>
                <a:lnTo>
                  <a:pt x="43" y="0"/>
                </a:lnTo>
                <a:close/>
              </a:path>
            </a:pathLst>
          </a:custGeom>
          <a:solidFill>
            <a:srgbClr val="000000"/>
          </a:solidFill>
          <a:ln w="9525">
            <a:noFill/>
            <a:round/>
            <a:headEnd/>
            <a:tailEnd/>
          </a:ln>
        </p:spPr>
        <p:txBody>
          <a:bodyPr/>
          <a:lstStyle/>
          <a:p>
            <a:endParaRPr lang="en-US"/>
          </a:p>
        </p:txBody>
      </p:sp>
      <p:sp>
        <p:nvSpPr>
          <p:cNvPr id="36869" name="Line 6"/>
          <p:cNvSpPr>
            <a:spLocks noChangeShapeType="1"/>
          </p:cNvSpPr>
          <p:nvPr/>
        </p:nvSpPr>
        <p:spPr bwMode="auto">
          <a:xfrm>
            <a:off x="2889250" y="1795463"/>
            <a:ext cx="1588" cy="415925"/>
          </a:xfrm>
          <a:prstGeom prst="line">
            <a:avLst/>
          </a:prstGeom>
          <a:noFill/>
          <a:ln w="12700">
            <a:solidFill>
              <a:srgbClr val="000000"/>
            </a:solidFill>
            <a:round/>
            <a:headEnd/>
            <a:tailEnd/>
          </a:ln>
        </p:spPr>
        <p:txBody>
          <a:bodyPr/>
          <a:lstStyle/>
          <a:p>
            <a:endParaRPr lang="en-US"/>
          </a:p>
        </p:txBody>
      </p:sp>
      <p:sp>
        <p:nvSpPr>
          <p:cNvPr id="36870" name="Line 7"/>
          <p:cNvSpPr>
            <a:spLocks noChangeShapeType="1"/>
          </p:cNvSpPr>
          <p:nvPr/>
        </p:nvSpPr>
        <p:spPr bwMode="auto">
          <a:xfrm>
            <a:off x="2889250" y="3001963"/>
            <a:ext cx="1588" cy="415925"/>
          </a:xfrm>
          <a:prstGeom prst="line">
            <a:avLst/>
          </a:prstGeom>
          <a:noFill/>
          <a:ln w="12700">
            <a:solidFill>
              <a:srgbClr val="000000"/>
            </a:solidFill>
            <a:round/>
            <a:headEnd/>
            <a:tailEnd/>
          </a:ln>
        </p:spPr>
        <p:txBody>
          <a:bodyPr/>
          <a:lstStyle/>
          <a:p>
            <a:endParaRPr lang="en-US"/>
          </a:p>
        </p:txBody>
      </p:sp>
      <p:sp>
        <p:nvSpPr>
          <p:cNvPr id="36871" name="Freeform 8"/>
          <p:cNvSpPr>
            <a:spLocks/>
          </p:cNvSpPr>
          <p:nvPr/>
        </p:nvSpPr>
        <p:spPr bwMode="auto">
          <a:xfrm>
            <a:off x="2825750" y="3424238"/>
            <a:ext cx="136525" cy="153987"/>
          </a:xfrm>
          <a:custGeom>
            <a:avLst/>
            <a:gdLst>
              <a:gd name="T0" fmla="*/ 2147483647 w 86"/>
              <a:gd name="T1" fmla="*/ 0 h 97"/>
              <a:gd name="T2" fmla="*/ 0 w 86"/>
              <a:gd name="T3" fmla="*/ 0 h 97"/>
              <a:gd name="T4" fmla="*/ 2147483647 w 86"/>
              <a:gd name="T5" fmla="*/ 2147483647 h 97"/>
              <a:gd name="T6" fmla="*/ 2147483647 w 86"/>
              <a:gd name="T7" fmla="*/ 0 h 97"/>
              <a:gd name="T8" fmla="*/ 2147483647 w 86"/>
              <a:gd name="T9" fmla="*/ 0 h 97"/>
              <a:gd name="T10" fmla="*/ 0 60000 65536"/>
              <a:gd name="T11" fmla="*/ 0 60000 65536"/>
              <a:gd name="T12" fmla="*/ 0 60000 65536"/>
              <a:gd name="T13" fmla="*/ 0 60000 65536"/>
              <a:gd name="T14" fmla="*/ 0 60000 65536"/>
              <a:gd name="T15" fmla="*/ 0 w 86"/>
              <a:gd name="T16" fmla="*/ 0 h 97"/>
              <a:gd name="T17" fmla="*/ 86 w 86"/>
              <a:gd name="T18" fmla="*/ 97 h 97"/>
            </a:gdLst>
            <a:ahLst/>
            <a:cxnLst>
              <a:cxn ang="T10">
                <a:pos x="T0" y="T1"/>
              </a:cxn>
              <a:cxn ang="T11">
                <a:pos x="T2" y="T3"/>
              </a:cxn>
              <a:cxn ang="T12">
                <a:pos x="T4" y="T5"/>
              </a:cxn>
              <a:cxn ang="T13">
                <a:pos x="T6" y="T7"/>
              </a:cxn>
              <a:cxn ang="T14">
                <a:pos x="T8" y="T9"/>
              </a:cxn>
            </a:cxnLst>
            <a:rect l="T15" t="T16" r="T17" b="T18"/>
            <a:pathLst>
              <a:path w="86" h="97">
                <a:moveTo>
                  <a:pt x="43" y="0"/>
                </a:moveTo>
                <a:lnTo>
                  <a:pt x="0" y="0"/>
                </a:lnTo>
                <a:lnTo>
                  <a:pt x="43" y="97"/>
                </a:lnTo>
                <a:lnTo>
                  <a:pt x="86" y="0"/>
                </a:lnTo>
                <a:lnTo>
                  <a:pt x="43" y="0"/>
                </a:lnTo>
                <a:close/>
              </a:path>
            </a:pathLst>
          </a:custGeom>
          <a:solidFill>
            <a:srgbClr val="000000"/>
          </a:solidFill>
          <a:ln w="9525">
            <a:noFill/>
            <a:round/>
            <a:headEnd/>
            <a:tailEnd/>
          </a:ln>
        </p:spPr>
        <p:txBody>
          <a:bodyPr/>
          <a:lstStyle/>
          <a:p>
            <a:endParaRPr lang="en-US"/>
          </a:p>
        </p:txBody>
      </p:sp>
      <p:sp>
        <p:nvSpPr>
          <p:cNvPr id="36872" name="Freeform 9"/>
          <p:cNvSpPr>
            <a:spLocks/>
          </p:cNvSpPr>
          <p:nvPr/>
        </p:nvSpPr>
        <p:spPr bwMode="auto">
          <a:xfrm>
            <a:off x="2825750" y="4910138"/>
            <a:ext cx="136525" cy="153987"/>
          </a:xfrm>
          <a:custGeom>
            <a:avLst/>
            <a:gdLst>
              <a:gd name="T0" fmla="*/ 2147483647 w 86"/>
              <a:gd name="T1" fmla="*/ 0 h 97"/>
              <a:gd name="T2" fmla="*/ 0 w 86"/>
              <a:gd name="T3" fmla="*/ 0 h 97"/>
              <a:gd name="T4" fmla="*/ 2147483647 w 86"/>
              <a:gd name="T5" fmla="*/ 2147483647 h 97"/>
              <a:gd name="T6" fmla="*/ 2147483647 w 86"/>
              <a:gd name="T7" fmla="*/ 0 h 97"/>
              <a:gd name="T8" fmla="*/ 2147483647 w 86"/>
              <a:gd name="T9" fmla="*/ 0 h 97"/>
              <a:gd name="T10" fmla="*/ 0 60000 65536"/>
              <a:gd name="T11" fmla="*/ 0 60000 65536"/>
              <a:gd name="T12" fmla="*/ 0 60000 65536"/>
              <a:gd name="T13" fmla="*/ 0 60000 65536"/>
              <a:gd name="T14" fmla="*/ 0 60000 65536"/>
              <a:gd name="T15" fmla="*/ 0 w 86"/>
              <a:gd name="T16" fmla="*/ 0 h 97"/>
              <a:gd name="T17" fmla="*/ 86 w 86"/>
              <a:gd name="T18" fmla="*/ 97 h 97"/>
            </a:gdLst>
            <a:ahLst/>
            <a:cxnLst>
              <a:cxn ang="T10">
                <a:pos x="T0" y="T1"/>
              </a:cxn>
              <a:cxn ang="T11">
                <a:pos x="T2" y="T3"/>
              </a:cxn>
              <a:cxn ang="T12">
                <a:pos x="T4" y="T5"/>
              </a:cxn>
              <a:cxn ang="T13">
                <a:pos x="T6" y="T7"/>
              </a:cxn>
              <a:cxn ang="T14">
                <a:pos x="T8" y="T9"/>
              </a:cxn>
            </a:cxnLst>
            <a:rect l="T15" t="T16" r="T17" b="T18"/>
            <a:pathLst>
              <a:path w="86" h="97">
                <a:moveTo>
                  <a:pt x="43" y="0"/>
                </a:moveTo>
                <a:lnTo>
                  <a:pt x="0" y="0"/>
                </a:lnTo>
                <a:lnTo>
                  <a:pt x="43" y="97"/>
                </a:lnTo>
                <a:lnTo>
                  <a:pt x="86" y="0"/>
                </a:lnTo>
                <a:lnTo>
                  <a:pt x="43" y="0"/>
                </a:lnTo>
                <a:close/>
              </a:path>
            </a:pathLst>
          </a:custGeom>
          <a:solidFill>
            <a:srgbClr val="000000"/>
          </a:solidFill>
          <a:ln w="9525">
            <a:noFill/>
            <a:round/>
            <a:headEnd/>
            <a:tailEnd/>
          </a:ln>
        </p:spPr>
        <p:txBody>
          <a:bodyPr/>
          <a:lstStyle/>
          <a:p>
            <a:endParaRPr lang="en-US"/>
          </a:p>
        </p:txBody>
      </p:sp>
      <p:sp>
        <p:nvSpPr>
          <p:cNvPr id="36873" name="Freeform 10"/>
          <p:cNvSpPr>
            <a:spLocks/>
          </p:cNvSpPr>
          <p:nvPr/>
        </p:nvSpPr>
        <p:spPr bwMode="auto">
          <a:xfrm>
            <a:off x="2292350" y="1439863"/>
            <a:ext cx="1066800" cy="254000"/>
          </a:xfrm>
          <a:custGeom>
            <a:avLst/>
            <a:gdLst>
              <a:gd name="T0" fmla="*/ 2147483647 w 672"/>
              <a:gd name="T1" fmla="*/ 0 h 160"/>
              <a:gd name="T2" fmla="*/ 2147483647 w 672"/>
              <a:gd name="T3" fmla="*/ 2147483647 h 160"/>
              <a:gd name="T4" fmla="*/ 2147483647 w 672"/>
              <a:gd name="T5" fmla="*/ 0 h 160"/>
              <a:gd name="T6" fmla="*/ 2147483647 w 672"/>
              <a:gd name="T7" fmla="*/ 2147483647 h 160"/>
              <a:gd name="T8" fmla="*/ 2147483647 w 672"/>
              <a:gd name="T9" fmla="*/ 0 h 160"/>
              <a:gd name="T10" fmla="*/ 2147483647 w 672"/>
              <a:gd name="T11" fmla="*/ 0 h 160"/>
              <a:gd name="T12" fmla="*/ 2147483647 w 672"/>
              <a:gd name="T13" fmla="*/ 2147483647 h 160"/>
              <a:gd name="T14" fmla="*/ 2147483647 w 672"/>
              <a:gd name="T15" fmla="*/ 0 h 160"/>
              <a:gd name="T16" fmla="*/ 2147483647 w 672"/>
              <a:gd name="T17" fmla="*/ 0 h 160"/>
              <a:gd name="T18" fmla="*/ 0 w 672"/>
              <a:gd name="T19" fmla="*/ 2147483647 h 160"/>
              <a:gd name="T20" fmla="*/ 2147483647 w 672"/>
              <a:gd name="T21" fmla="*/ 2147483647 h 160"/>
              <a:gd name="T22" fmla="*/ 2147483647 w 672"/>
              <a:gd name="T23" fmla="*/ 2147483647 h 160"/>
              <a:gd name="T24" fmla="*/ 2147483647 w 672"/>
              <a:gd name="T25" fmla="*/ 2147483647 h 160"/>
              <a:gd name="T26" fmla="*/ 2147483647 w 672"/>
              <a:gd name="T27" fmla="*/ 2147483647 h 160"/>
              <a:gd name="T28" fmla="*/ 2147483647 w 672"/>
              <a:gd name="T29" fmla="*/ 2147483647 h 160"/>
              <a:gd name="T30" fmla="*/ 2147483647 w 672"/>
              <a:gd name="T31" fmla="*/ 2147483647 h 160"/>
              <a:gd name="T32" fmla="*/ 2147483647 w 672"/>
              <a:gd name="T33" fmla="*/ 2147483647 h 160"/>
              <a:gd name="T34" fmla="*/ 2147483647 w 672"/>
              <a:gd name="T35" fmla="*/ 2147483647 h 160"/>
              <a:gd name="T36" fmla="*/ 2147483647 w 672"/>
              <a:gd name="T37" fmla="*/ 2147483647 h 160"/>
              <a:gd name="T38" fmla="*/ 2147483647 w 672"/>
              <a:gd name="T39" fmla="*/ 2147483647 h 1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2"/>
              <a:gd name="T61" fmla="*/ 0 h 160"/>
              <a:gd name="T62" fmla="*/ 672 w 672"/>
              <a:gd name="T63" fmla="*/ 160 h 1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2" h="160">
                <a:moveTo>
                  <a:pt x="648" y="0"/>
                </a:moveTo>
                <a:lnTo>
                  <a:pt x="584" y="64"/>
                </a:lnTo>
                <a:lnTo>
                  <a:pt x="520" y="0"/>
                </a:lnTo>
                <a:lnTo>
                  <a:pt x="456" y="64"/>
                </a:lnTo>
                <a:lnTo>
                  <a:pt x="392" y="0"/>
                </a:lnTo>
                <a:lnTo>
                  <a:pt x="296" y="0"/>
                </a:lnTo>
                <a:lnTo>
                  <a:pt x="240" y="56"/>
                </a:lnTo>
                <a:lnTo>
                  <a:pt x="184" y="0"/>
                </a:lnTo>
                <a:lnTo>
                  <a:pt x="80" y="0"/>
                </a:lnTo>
                <a:lnTo>
                  <a:pt x="0" y="80"/>
                </a:lnTo>
                <a:lnTo>
                  <a:pt x="80" y="160"/>
                </a:lnTo>
                <a:lnTo>
                  <a:pt x="184" y="160"/>
                </a:lnTo>
                <a:lnTo>
                  <a:pt x="240" y="104"/>
                </a:lnTo>
                <a:lnTo>
                  <a:pt x="296" y="160"/>
                </a:lnTo>
                <a:lnTo>
                  <a:pt x="392" y="160"/>
                </a:lnTo>
                <a:lnTo>
                  <a:pt x="448" y="104"/>
                </a:lnTo>
                <a:lnTo>
                  <a:pt x="504" y="160"/>
                </a:lnTo>
                <a:lnTo>
                  <a:pt x="560" y="104"/>
                </a:lnTo>
                <a:lnTo>
                  <a:pt x="616" y="160"/>
                </a:lnTo>
                <a:lnTo>
                  <a:pt x="672" y="104"/>
                </a:lnTo>
              </a:path>
            </a:pathLst>
          </a:custGeom>
          <a:noFill/>
          <a:ln w="12700">
            <a:solidFill>
              <a:srgbClr val="000000"/>
            </a:solidFill>
            <a:round/>
            <a:headEnd/>
            <a:tailEnd/>
          </a:ln>
        </p:spPr>
        <p:txBody>
          <a:bodyPr/>
          <a:lstStyle/>
          <a:p>
            <a:endParaRPr lang="en-US"/>
          </a:p>
        </p:txBody>
      </p:sp>
      <p:sp>
        <p:nvSpPr>
          <p:cNvPr id="36874" name="Line 11"/>
          <p:cNvSpPr>
            <a:spLocks noChangeShapeType="1"/>
          </p:cNvSpPr>
          <p:nvPr/>
        </p:nvSpPr>
        <p:spPr bwMode="auto">
          <a:xfrm>
            <a:off x="2889250" y="4487863"/>
            <a:ext cx="1588" cy="415925"/>
          </a:xfrm>
          <a:prstGeom prst="line">
            <a:avLst/>
          </a:prstGeom>
          <a:noFill/>
          <a:ln w="12700">
            <a:solidFill>
              <a:srgbClr val="000000"/>
            </a:solidFill>
            <a:round/>
            <a:headEnd/>
            <a:tailEnd/>
          </a:ln>
        </p:spPr>
        <p:txBody>
          <a:bodyPr/>
          <a:lstStyle/>
          <a:p>
            <a:endParaRPr lang="en-US"/>
          </a:p>
        </p:txBody>
      </p:sp>
      <p:sp>
        <p:nvSpPr>
          <p:cNvPr id="36875" name="Line 12"/>
          <p:cNvSpPr>
            <a:spLocks noChangeShapeType="1"/>
          </p:cNvSpPr>
          <p:nvPr/>
        </p:nvSpPr>
        <p:spPr bwMode="auto">
          <a:xfrm>
            <a:off x="2432050" y="1477963"/>
            <a:ext cx="139700" cy="1587"/>
          </a:xfrm>
          <a:prstGeom prst="line">
            <a:avLst/>
          </a:prstGeom>
          <a:noFill/>
          <a:ln w="12700">
            <a:solidFill>
              <a:srgbClr val="000000"/>
            </a:solidFill>
            <a:round/>
            <a:headEnd/>
            <a:tailEnd/>
          </a:ln>
        </p:spPr>
        <p:txBody>
          <a:bodyPr/>
          <a:lstStyle/>
          <a:p>
            <a:endParaRPr lang="en-US"/>
          </a:p>
        </p:txBody>
      </p:sp>
      <p:sp>
        <p:nvSpPr>
          <p:cNvPr id="36876" name="Line 13"/>
          <p:cNvSpPr>
            <a:spLocks noChangeShapeType="1"/>
          </p:cNvSpPr>
          <p:nvPr/>
        </p:nvSpPr>
        <p:spPr bwMode="auto">
          <a:xfrm>
            <a:off x="2432050" y="1655763"/>
            <a:ext cx="139700" cy="1587"/>
          </a:xfrm>
          <a:prstGeom prst="line">
            <a:avLst/>
          </a:prstGeom>
          <a:noFill/>
          <a:ln w="12700">
            <a:solidFill>
              <a:srgbClr val="000000"/>
            </a:solidFill>
            <a:round/>
            <a:headEnd/>
            <a:tailEnd/>
          </a:ln>
        </p:spPr>
        <p:txBody>
          <a:bodyPr/>
          <a:lstStyle/>
          <a:p>
            <a:endParaRPr lang="en-US"/>
          </a:p>
        </p:txBody>
      </p:sp>
      <p:sp>
        <p:nvSpPr>
          <p:cNvPr id="36877" name="Line 14"/>
          <p:cNvSpPr>
            <a:spLocks noChangeShapeType="1"/>
          </p:cNvSpPr>
          <p:nvPr/>
        </p:nvSpPr>
        <p:spPr bwMode="auto">
          <a:xfrm>
            <a:off x="2762250" y="1477963"/>
            <a:ext cx="139700" cy="1587"/>
          </a:xfrm>
          <a:prstGeom prst="line">
            <a:avLst/>
          </a:prstGeom>
          <a:noFill/>
          <a:ln w="12700">
            <a:solidFill>
              <a:srgbClr val="000000"/>
            </a:solidFill>
            <a:round/>
            <a:headEnd/>
            <a:tailEnd/>
          </a:ln>
        </p:spPr>
        <p:txBody>
          <a:bodyPr/>
          <a:lstStyle/>
          <a:p>
            <a:endParaRPr lang="en-US"/>
          </a:p>
        </p:txBody>
      </p:sp>
      <p:sp>
        <p:nvSpPr>
          <p:cNvPr id="36878" name="Line 15"/>
          <p:cNvSpPr>
            <a:spLocks noChangeShapeType="1"/>
          </p:cNvSpPr>
          <p:nvPr/>
        </p:nvSpPr>
        <p:spPr bwMode="auto">
          <a:xfrm>
            <a:off x="2762250" y="1655763"/>
            <a:ext cx="139700" cy="1587"/>
          </a:xfrm>
          <a:prstGeom prst="line">
            <a:avLst/>
          </a:prstGeom>
          <a:noFill/>
          <a:ln w="12700">
            <a:solidFill>
              <a:srgbClr val="000000"/>
            </a:solidFill>
            <a:round/>
            <a:headEnd/>
            <a:tailEnd/>
          </a:ln>
        </p:spPr>
        <p:txBody>
          <a:bodyPr/>
          <a:lstStyle/>
          <a:p>
            <a:endParaRPr lang="en-US"/>
          </a:p>
        </p:txBody>
      </p:sp>
      <p:sp>
        <p:nvSpPr>
          <p:cNvPr id="36879" name="Rectangle 16"/>
          <p:cNvSpPr>
            <a:spLocks noChangeArrowheads="1"/>
          </p:cNvSpPr>
          <p:nvPr/>
        </p:nvSpPr>
        <p:spPr bwMode="auto">
          <a:xfrm>
            <a:off x="3346450" y="1392238"/>
            <a:ext cx="461963" cy="184150"/>
          </a:xfrm>
          <a:prstGeom prst="rect">
            <a:avLst/>
          </a:prstGeom>
          <a:noFill/>
          <a:ln w="9525">
            <a:noFill/>
            <a:miter lim="800000"/>
            <a:headEnd/>
            <a:tailEnd/>
          </a:ln>
        </p:spPr>
        <p:txBody>
          <a:bodyPr wrap="none" lIns="0" tIns="0" rIns="0" bIns="0">
            <a:spAutoFit/>
          </a:bodyPr>
          <a:lstStyle/>
          <a:p>
            <a:pPr eaLnBrk="0" hangingPunct="0"/>
            <a:r>
              <a:rPr lang="en-US" sz="1200" b="1">
                <a:solidFill>
                  <a:srgbClr val="001E68"/>
                </a:solidFill>
                <a:latin typeface="Helvetica" pitchFamily="34" charset="0"/>
              </a:rPr>
              <a:t>COOH</a:t>
            </a:r>
            <a:endParaRPr lang="en-US" sz="3600">
              <a:solidFill>
                <a:srgbClr val="001E68"/>
              </a:solidFill>
              <a:latin typeface="Helvetica" pitchFamily="34" charset="0"/>
            </a:endParaRPr>
          </a:p>
        </p:txBody>
      </p:sp>
      <p:sp>
        <p:nvSpPr>
          <p:cNvPr id="36880" name="Freeform 17"/>
          <p:cNvSpPr>
            <a:spLocks/>
          </p:cNvSpPr>
          <p:nvPr/>
        </p:nvSpPr>
        <p:spPr bwMode="auto">
          <a:xfrm>
            <a:off x="2292350" y="2595563"/>
            <a:ext cx="1066800" cy="254000"/>
          </a:xfrm>
          <a:custGeom>
            <a:avLst/>
            <a:gdLst>
              <a:gd name="T0" fmla="*/ 2147483647 w 672"/>
              <a:gd name="T1" fmla="*/ 0 h 160"/>
              <a:gd name="T2" fmla="*/ 2147483647 w 672"/>
              <a:gd name="T3" fmla="*/ 2147483647 h 160"/>
              <a:gd name="T4" fmla="*/ 2147483647 w 672"/>
              <a:gd name="T5" fmla="*/ 0 h 160"/>
              <a:gd name="T6" fmla="*/ 2147483647 w 672"/>
              <a:gd name="T7" fmla="*/ 2147483647 h 160"/>
              <a:gd name="T8" fmla="*/ 2147483647 w 672"/>
              <a:gd name="T9" fmla="*/ 0 h 160"/>
              <a:gd name="T10" fmla="*/ 2147483647 w 672"/>
              <a:gd name="T11" fmla="*/ 0 h 160"/>
              <a:gd name="T12" fmla="*/ 2147483647 w 672"/>
              <a:gd name="T13" fmla="*/ 2147483647 h 160"/>
              <a:gd name="T14" fmla="*/ 2147483647 w 672"/>
              <a:gd name="T15" fmla="*/ 0 h 160"/>
              <a:gd name="T16" fmla="*/ 2147483647 w 672"/>
              <a:gd name="T17" fmla="*/ 0 h 160"/>
              <a:gd name="T18" fmla="*/ 0 w 672"/>
              <a:gd name="T19" fmla="*/ 2147483647 h 160"/>
              <a:gd name="T20" fmla="*/ 2147483647 w 672"/>
              <a:gd name="T21" fmla="*/ 2147483647 h 160"/>
              <a:gd name="T22" fmla="*/ 2147483647 w 672"/>
              <a:gd name="T23" fmla="*/ 2147483647 h 160"/>
              <a:gd name="T24" fmla="*/ 2147483647 w 672"/>
              <a:gd name="T25" fmla="*/ 2147483647 h 160"/>
              <a:gd name="T26" fmla="*/ 2147483647 w 672"/>
              <a:gd name="T27" fmla="*/ 2147483647 h 160"/>
              <a:gd name="T28" fmla="*/ 2147483647 w 672"/>
              <a:gd name="T29" fmla="*/ 2147483647 h 160"/>
              <a:gd name="T30" fmla="*/ 2147483647 w 672"/>
              <a:gd name="T31" fmla="*/ 2147483647 h 160"/>
              <a:gd name="T32" fmla="*/ 2147483647 w 672"/>
              <a:gd name="T33" fmla="*/ 2147483647 h 160"/>
              <a:gd name="T34" fmla="*/ 2147483647 w 672"/>
              <a:gd name="T35" fmla="*/ 2147483647 h 160"/>
              <a:gd name="T36" fmla="*/ 2147483647 w 672"/>
              <a:gd name="T37" fmla="*/ 2147483647 h 160"/>
              <a:gd name="T38" fmla="*/ 2147483647 w 672"/>
              <a:gd name="T39" fmla="*/ 2147483647 h 16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72"/>
              <a:gd name="T61" fmla="*/ 0 h 160"/>
              <a:gd name="T62" fmla="*/ 672 w 672"/>
              <a:gd name="T63" fmla="*/ 160 h 16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72" h="160">
                <a:moveTo>
                  <a:pt x="648" y="0"/>
                </a:moveTo>
                <a:lnTo>
                  <a:pt x="584" y="64"/>
                </a:lnTo>
                <a:lnTo>
                  <a:pt x="520" y="0"/>
                </a:lnTo>
                <a:lnTo>
                  <a:pt x="456" y="64"/>
                </a:lnTo>
                <a:lnTo>
                  <a:pt x="392" y="0"/>
                </a:lnTo>
                <a:lnTo>
                  <a:pt x="296" y="0"/>
                </a:lnTo>
                <a:lnTo>
                  <a:pt x="240" y="56"/>
                </a:lnTo>
                <a:lnTo>
                  <a:pt x="184" y="0"/>
                </a:lnTo>
                <a:lnTo>
                  <a:pt x="80" y="0"/>
                </a:lnTo>
                <a:lnTo>
                  <a:pt x="0" y="80"/>
                </a:lnTo>
                <a:lnTo>
                  <a:pt x="80" y="160"/>
                </a:lnTo>
                <a:lnTo>
                  <a:pt x="184" y="160"/>
                </a:lnTo>
                <a:lnTo>
                  <a:pt x="240" y="104"/>
                </a:lnTo>
                <a:lnTo>
                  <a:pt x="296" y="160"/>
                </a:lnTo>
                <a:lnTo>
                  <a:pt x="392" y="160"/>
                </a:lnTo>
                <a:lnTo>
                  <a:pt x="448" y="104"/>
                </a:lnTo>
                <a:lnTo>
                  <a:pt x="504" y="160"/>
                </a:lnTo>
                <a:lnTo>
                  <a:pt x="560" y="104"/>
                </a:lnTo>
                <a:lnTo>
                  <a:pt x="616" y="160"/>
                </a:lnTo>
                <a:lnTo>
                  <a:pt x="672" y="104"/>
                </a:lnTo>
              </a:path>
            </a:pathLst>
          </a:custGeom>
          <a:noFill/>
          <a:ln w="12700">
            <a:solidFill>
              <a:srgbClr val="000000"/>
            </a:solidFill>
            <a:round/>
            <a:headEnd/>
            <a:tailEnd/>
          </a:ln>
        </p:spPr>
        <p:txBody>
          <a:bodyPr/>
          <a:lstStyle/>
          <a:p>
            <a:endParaRPr lang="en-US"/>
          </a:p>
        </p:txBody>
      </p:sp>
      <p:sp>
        <p:nvSpPr>
          <p:cNvPr id="36881" name="Line 18"/>
          <p:cNvSpPr>
            <a:spLocks noChangeShapeType="1"/>
          </p:cNvSpPr>
          <p:nvPr/>
        </p:nvSpPr>
        <p:spPr bwMode="auto">
          <a:xfrm>
            <a:off x="2432050" y="2633663"/>
            <a:ext cx="139700" cy="1587"/>
          </a:xfrm>
          <a:prstGeom prst="line">
            <a:avLst/>
          </a:prstGeom>
          <a:noFill/>
          <a:ln w="12700">
            <a:solidFill>
              <a:srgbClr val="000000"/>
            </a:solidFill>
            <a:round/>
            <a:headEnd/>
            <a:tailEnd/>
          </a:ln>
        </p:spPr>
        <p:txBody>
          <a:bodyPr/>
          <a:lstStyle/>
          <a:p>
            <a:endParaRPr lang="en-US"/>
          </a:p>
        </p:txBody>
      </p:sp>
      <p:sp>
        <p:nvSpPr>
          <p:cNvPr id="36882" name="Line 19"/>
          <p:cNvSpPr>
            <a:spLocks noChangeShapeType="1"/>
          </p:cNvSpPr>
          <p:nvPr/>
        </p:nvSpPr>
        <p:spPr bwMode="auto">
          <a:xfrm>
            <a:off x="2432050" y="2811463"/>
            <a:ext cx="139700" cy="1587"/>
          </a:xfrm>
          <a:prstGeom prst="line">
            <a:avLst/>
          </a:prstGeom>
          <a:noFill/>
          <a:ln w="12700">
            <a:solidFill>
              <a:srgbClr val="000000"/>
            </a:solidFill>
            <a:round/>
            <a:headEnd/>
            <a:tailEnd/>
          </a:ln>
        </p:spPr>
        <p:txBody>
          <a:bodyPr/>
          <a:lstStyle/>
          <a:p>
            <a:endParaRPr lang="en-US"/>
          </a:p>
        </p:txBody>
      </p:sp>
      <p:sp>
        <p:nvSpPr>
          <p:cNvPr id="36883" name="Line 20"/>
          <p:cNvSpPr>
            <a:spLocks noChangeShapeType="1"/>
          </p:cNvSpPr>
          <p:nvPr/>
        </p:nvSpPr>
        <p:spPr bwMode="auto">
          <a:xfrm>
            <a:off x="2762250" y="2811463"/>
            <a:ext cx="139700" cy="1587"/>
          </a:xfrm>
          <a:prstGeom prst="line">
            <a:avLst/>
          </a:prstGeom>
          <a:noFill/>
          <a:ln w="12700">
            <a:solidFill>
              <a:srgbClr val="000000"/>
            </a:solidFill>
            <a:round/>
            <a:headEnd/>
            <a:tailEnd/>
          </a:ln>
        </p:spPr>
        <p:txBody>
          <a:bodyPr/>
          <a:lstStyle/>
          <a:p>
            <a:endParaRPr lang="en-US"/>
          </a:p>
        </p:txBody>
      </p:sp>
      <p:sp>
        <p:nvSpPr>
          <p:cNvPr id="36884" name="Rectangle 21"/>
          <p:cNvSpPr>
            <a:spLocks noChangeArrowheads="1"/>
          </p:cNvSpPr>
          <p:nvPr/>
        </p:nvSpPr>
        <p:spPr bwMode="auto">
          <a:xfrm>
            <a:off x="3346450" y="2547938"/>
            <a:ext cx="396875"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1E68"/>
                </a:solidFill>
                <a:latin typeface="Helvetica" pitchFamily="34" charset="0"/>
              </a:rPr>
              <a:t>COOH</a:t>
            </a:r>
            <a:endParaRPr lang="en-US" sz="2400">
              <a:solidFill>
                <a:srgbClr val="001E68"/>
              </a:solidFill>
              <a:latin typeface="Helvetica" pitchFamily="34" charset="0"/>
            </a:endParaRPr>
          </a:p>
        </p:txBody>
      </p:sp>
      <p:sp>
        <p:nvSpPr>
          <p:cNvPr id="36885" name="Line 22"/>
          <p:cNvSpPr>
            <a:spLocks noChangeShapeType="1"/>
          </p:cNvSpPr>
          <p:nvPr/>
        </p:nvSpPr>
        <p:spPr bwMode="auto">
          <a:xfrm flipH="1">
            <a:off x="2698750" y="2620963"/>
            <a:ext cx="76200" cy="76200"/>
          </a:xfrm>
          <a:prstGeom prst="line">
            <a:avLst/>
          </a:prstGeom>
          <a:noFill/>
          <a:ln w="12700">
            <a:solidFill>
              <a:srgbClr val="000000"/>
            </a:solidFill>
            <a:round/>
            <a:headEnd/>
            <a:tailEnd/>
          </a:ln>
        </p:spPr>
        <p:txBody>
          <a:bodyPr/>
          <a:lstStyle/>
          <a:p>
            <a:endParaRPr lang="en-US"/>
          </a:p>
        </p:txBody>
      </p:sp>
      <p:sp>
        <p:nvSpPr>
          <p:cNvPr id="36886" name="Freeform 23"/>
          <p:cNvSpPr>
            <a:spLocks/>
          </p:cNvSpPr>
          <p:nvPr/>
        </p:nvSpPr>
        <p:spPr bwMode="auto">
          <a:xfrm>
            <a:off x="2914650" y="2493963"/>
            <a:ext cx="76200" cy="101600"/>
          </a:xfrm>
          <a:custGeom>
            <a:avLst/>
            <a:gdLst>
              <a:gd name="T0" fmla="*/ 0 w 48"/>
              <a:gd name="T1" fmla="*/ 2147483647 h 64"/>
              <a:gd name="T2" fmla="*/ 2147483647 w 48"/>
              <a:gd name="T3" fmla="*/ 0 h 64"/>
              <a:gd name="T4" fmla="*/ 2147483647 w 48"/>
              <a:gd name="T5" fmla="*/ 0 h 64"/>
              <a:gd name="T6" fmla="*/ 0 w 48"/>
              <a:gd name="T7" fmla="*/ 2147483647 h 64"/>
              <a:gd name="T8" fmla="*/ 0 60000 65536"/>
              <a:gd name="T9" fmla="*/ 0 60000 65536"/>
              <a:gd name="T10" fmla="*/ 0 60000 65536"/>
              <a:gd name="T11" fmla="*/ 0 60000 65536"/>
              <a:gd name="T12" fmla="*/ 0 w 48"/>
              <a:gd name="T13" fmla="*/ 0 h 64"/>
              <a:gd name="T14" fmla="*/ 48 w 48"/>
              <a:gd name="T15" fmla="*/ 64 h 64"/>
            </a:gdLst>
            <a:ahLst/>
            <a:cxnLst>
              <a:cxn ang="T8">
                <a:pos x="T0" y="T1"/>
              </a:cxn>
              <a:cxn ang="T9">
                <a:pos x="T2" y="T3"/>
              </a:cxn>
              <a:cxn ang="T10">
                <a:pos x="T4" y="T5"/>
              </a:cxn>
              <a:cxn ang="T11">
                <a:pos x="T6" y="T7"/>
              </a:cxn>
            </a:cxnLst>
            <a:rect l="T12" t="T13" r="T14" b="T15"/>
            <a:pathLst>
              <a:path w="48" h="64">
                <a:moveTo>
                  <a:pt x="0" y="64"/>
                </a:moveTo>
                <a:lnTo>
                  <a:pt x="48" y="0"/>
                </a:lnTo>
                <a:lnTo>
                  <a:pt x="8" y="0"/>
                </a:lnTo>
                <a:lnTo>
                  <a:pt x="0" y="64"/>
                </a:lnTo>
                <a:close/>
              </a:path>
            </a:pathLst>
          </a:custGeom>
          <a:solidFill>
            <a:srgbClr val="FFFFFF"/>
          </a:solidFill>
          <a:ln w="12700">
            <a:solidFill>
              <a:srgbClr val="000000"/>
            </a:solidFill>
            <a:round/>
            <a:headEnd/>
            <a:tailEnd/>
          </a:ln>
        </p:spPr>
        <p:txBody>
          <a:bodyPr/>
          <a:lstStyle/>
          <a:p>
            <a:endParaRPr lang="en-US"/>
          </a:p>
        </p:txBody>
      </p:sp>
      <p:sp>
        <p:nvSpPr>
          <p:cNvPr id="36887" name="Rectangle 24"/>
          <p:cNvSpPr>
            <a:spLocks noChangeArrowheads="1"/>
          </p:cNvSpPr>
          <p:nvPr/>
        </p:nvSpPr>
        <p:spPr bwMode="auto">
          <a:xfrm>
            <a:off x="2927350" y="2382838"/>
            <a:ext cx="301625"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1E68"/>
                </a:solidFill>
                <a:latin typeface="Helvetica" pitchFamily="34" charset="0"/>
              </a:rPr>
              <a:t>OOH</a:t>
            </a:r>
            <a:endParaRPr lang="en-US" sz="2400">
              <a:solidFill>
                <a:srgbClr val="001E68"/>
              </a:solidFill>
              <a:latin typeface="Helvetica" pitchFamily="34" charset="0"/>
            </a:endParaRPr>
          </a:p>
        </p:txBody>
      </p:sp>
      <p:sp>
        <p:nvSpPr>
          <p:cNvPr id="36888" name="Freeform 25"/>
          <p:cNvSpPr>
            <a:spLocks/>
          </p:cNvSpPr>
          <p:nvPr/>
        </p:nvSpPr>
        <p:spPr bwMode="auto">
          <a:xfrm>
            <a:off x="2152650" y="3675063"/>
            <a:ext cx="1346200" cy="673100"/>
          </a:xfrm>
          <a:custGeom>
            <a:avLst/>
            <a:gdLst>
              <a:gd name="T0" fmla="*/ 2147483647 w 848"/>
              <a:gd name="T1" fmla="*/ 0 h 424"/>
              <a:gd name="T2" fmla="*/ 2147483647 w 848"/>
              <a:gd name="T3" fmla="*/ 2147483647 h 424"/>
              <a:gd name="T4" fmla="*/ 2147483647 w 848"/>
              <a:gd name="T5" fmla="*/ 0 h 424"/>
              <a:gd name="T6" fmla="*/ 2147483647 w 848"/>
              <a:gd name="T7" fmla="*/ 2147483647 h 424"/>
              <a:gd name="T8" fmla="*/ 2147483647 w 848"/>
              <a:gd name="T9" fmla="*/ 2147483647 h 424"/>
              <a:gd name="T10" fmla="*/ 2147483647 w 848"/>
              <a:gd name="T11" fmla="*/ 2147483647 h 424"/>
              <a:gd name="T12" fmla="*/ 2147483647 w 848"/>
              <a:gd name="T13" fmla="*/ 2147483647 h 424"/>
              <a:gd name="T14" fmla="*/ 2147483647 w 848"/>
              <a:gd name="T15" fmla="*/ 2147483647 h 424"/>
              <a:gd name="T16" fmla="*/ 2147483647 w 848"/>
              <a:gd name="T17" fmla="*/ 2147483647 h 424"/>
              <a:gd name="T18" fmla="*/ 2147483647 w 848"/>
              <a:gd name="T19" fmla="*/ 2147483647 h 424"/>
              <a:gd name="T20" fmla="*/ 2147483647 w 848"/>
              <a:gd name="T21" fmla="*/ 2147483647 h 424"/>
              <a:gd name="T22" fmla="*/ 0 w 848"/>
              <a:gd name="T23" fmla="*/ 2147483647 h 424"/>
              <a:gd name="T24" fmla="*/ 2147483647 w 848"/>
              <a:gd name="T25" fmla="*/ 2147483647 h 424"/>
              <a:gd name="T26" fmla="*/ 2147483647 w 848"/>
              <a:gd name="T27" fmla="*/ 2147483647 h 424"/>
              <a:gd name="T28" fmla="*/ 2147483647 w 848"/>
              <a:gd name="T29" fmla="*/ 2147483647 h 424"/>
              <a:gd name="T30" fmla="*/ 2147483647 w 848"/>
              <a:gd name="T31" fmla="*/ 2147483647 h 424"/>
              <a:gd name="T32" fmla="*/ 2147483647 w 848"/>
              <a:gd name="T33" fmla="*/ 2147483647 h 424"/>
              <a:gd name="T34" fmla="*/ 2147483647 w 848"/>
              <a:gd name="T35" fmla="*/ 2147483647 h 424"/>
              <a:gd name="T36" fmla="*/ 2147483647 w 848"/>
              <a:gd name="T37" fmla="*/ 2147483647 h 424"/>
              <a:gd name="T38" fmla="*/ 2147483647 w 848"/>
              <a:gd name="T39" fmla="*/ 2147483647 h 4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48"/>
              <a:gd name="T61" fmla="*/ 0 h 424"/>
              <a:gd name="T62" fmla="*/ 848 w 848"/>
              <a:gd name="T63" fmla="*/ 424 h 4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48" h="424">
                <a:moveTo>
                  <a:pt x="848" y="0"/>
                </a:moveTo>
                <a:lnTo>
                  <a:pt x="784" y="64"/>
                </a:lnTo>
                <a:lnTo>
                  <a:pt x="720" y="0"/>
                </a:lnTo>
                <a:lnTo>
                  <a:pt x="656" y="64"/>
                </a:lnTo>
                <a:lnTo>
                  <a:pt x="568" y="64"/>
                </a:lnTo>
                <a:lnTo>
                  <a:pt x="504" y="128"/>
                </a:lnTo>
                <a:lnTo>
                  <a:pt x="408" y="128"/>
                </a:lnTo>
                <a:lnTo>
                  <a:pt x="336" y="200"/>
                </a:lnTo>
                <a:lnTo>
                  <a:pt x="240" y="200"/>
                </a:lnTo>
                <a:lnTo>
                  <a:pt x="176" y="264"/>
                </a:lnTo>
                <a:lnTo>
                  <a:pt x="72" y="264"/>
                </a:lnTo>
                <a:lnTo>
                  <a:pt x="0" y="336"/>
                </a:lnTo>
                <a:lnTo>
                  <a:pt x="88" y="424"/>
                </a:lnTo>
                <a:lnTo>
                  <a:pt x="176" y="336"/>
                </a:lnTo>
                <a:lnTo>
                  <a:pt x="296" y="336"/>
                </a:lnTo>
                <a:lnTo>
                  <a:pt x="384" y="424"/>
                </a:lnTo>
                <a:lnTo>
                  <a:pt x="472" y="336"/>
                </a:lnTo>
                <a:lnTo>
                  <a:pt x="560" y="424"/>
                </a:lnTo>
                <a:lnTo>
                  <a:pt x="648" y="336"/>
                </a:lnTo>
                <a:lnTo>
                  <a:pt x="736" y="424"/>
                </a:lnTo>
              </a:path>
            </a:pathLst>
          </a:custGeom>
          <a:noFill/>
          <a:ln w="12700">
            <a:solidFill>
              <a:srgbClr val="000000"/>
            </a:solidFill>
            <a:round/>
            <a:headEnd/>
            <a:tailEnd/>
          </a:ln>
        </p:spPr>
        <p:txBody>
          <a:bodyPr/>
          <a:lstStyle/>
          <a:p>
            <a:endParaRPr lang="en-US"/>
          </a:p>
        </p:txBody>
      </p:sp>
      <p:sp>
        <p:nvSpPr>
          <p:cNvPr id="36889" name="Freeform 26"/>
          <p:cNvSpPr>
            <a:spLocks/>
          </p:cNvSpPr>
          <p:nvPr/>
        </p:nvSpPr>
        <p:spPr bwMode="auto">
          <a:xfrm>
            <a:off x="2901950" y="3713163"/>
            <a:ext cx="152400" cy="63500"/>
          </a:xfrm>
          <a:custGeom>
            <a:avLst/>
            <a:gdLst>
              <a:gd name="T0" fmla="*/ 2147483647 w 96"/>
              <a:gd name="T1" fmla="*/ 2147483647 h 40"/>
              <a:gd name="T2" fmla="*/ 2147483647 w 96"/>
              <a:gd name="T3" fmla="*/ 0 h 40"/>
              <a:gd name="T4" fmla="*/ 0 w 96"/>
              <a:gd name="T5" fmla="*/ 2147483647 h 40"/>
              <a:gd name="T6" fmla="*/ 2147483647 w 96"/>
              <a:gd name="T7" fmla="*/ 2147483647 h 40"/>
              <a:gd name="T8" fmla="*/ 0 60000 65536"/>
              <a:gd name="T9" fmla="*/ 0 60000 65536"/>
              <a:gd name="T10" fmla="*/ 0 60000 65536"/>
              <a:gd name="T11" fmla="*/ 0 60000 65536"/>
              <a:gd name="T12" fmla="*/ 0 w 96"/>
              <a:gd name="T13" fmla="*/ 0 h 40"/>
              <a:gd name="T14" fmla="*/ 96 w 96"/>
              <a:gd name="T15" fmla="*/ 40 h 40"/>
            </a:gdLst>
            <a:ahLst/>
            <a:cxnLst>
              <a:cxn ang="T8">
                <a:pos x="T0" y="T1"/>
              </a:cxn>
              <a:cxn ang="T9">
                <a:pos x="T2" y="T3"/>
              </a:cxn>
              <a:cxn ang="T10">
                <a:pos x="T4" y="T5"/>
              </a:cxn>
              <a:cxn ang="T11">
                <a:pos x="T6" y="T7"/>
              </a:cxn>
            </a:cxnLst>
            <a:rect l="T12" t="T13" r="T14" b="T15"/>
            <a:pathLst>
              <a:path w="96" h="40">
                <a:moveTo>
                  <a:pt x="96" y="40"/>
                </a:moveTo>
                <a:lnTo>
                  <a:pt x="16" y="0"/>
                </a:lnTo>
                <a:lnTo>
                  <a:pt x="0" y="24"/>
                </a:lnTo>
                <a:lnTo>
                  <a:pt x="96" y="40"/>
                </a:lnTo>
                <a:close/>
              </a:path>
            </a:pathLst>
          </a:custGeom>
          <a:solidFill>
            <a:srgbClr val="FFFFFF"/>
          </a:solidFill>
          <a:ln w="12700">
            <a:solidFill>
              <a:srgbClr val="000000"/>
            </a:solidFill>
            <a:round/>
            <a:headEnd/>
            <a:tailEnd/>
          </a:ln>
        </p:spPr>
        <p:txBody>
          <a:bodyPr/>
          <a:lstStyle/>
          <a:p>
            <a:endParaRPr lang="en-US"/>
          </a:p>
        </p:txBody>
      </p:sp>
      <p:sp>
        <p:nvSpPr>
          <p:cNvPr id="36890" name="Freeform 27"/>
          <p:cNvSpPr>
            <a:spLocks/>
          </p:cNvSpPr>
          <p:nvPr/>
        </p:nvSpPr>
        <p:spPr bwMode="auto">
          <a:xfrm>
            <a:off x="2851150" y="3776663"/>
            <a:ext cx="101600" cy="101600"/>
          </a:xfrm>
          <a:custGeom>
            <a:avLst/>
            <a:gdLst>
              <a:gd name="T0" fmla="*/ 2147483647 w 64"/>
              <a:gd name="T1" fmla="*/ 2147483647 h 64"/>
              <a:gd name="T2" fmla="*/ 2147483647 w 64"/>
              <a:gd name="T3" fmla="*/ 0 h 64"/>
              <a:gd name="T4" fmla="*/ 0 w 64"/>
              <a:gd name="T5" fmla="*/ 2147483647 h 64"/>
              <a:gd name="T6" fmla="*/ 2147483647 w 64"/>
              <a:gd name="T7" fmla="*/ 2147483647 h 64"/>
              <a:gd name="T8" fmla="*/ 0 60000 65536"/>
              <a:gd name="T9" fmla="*/ 0 60000 65536"/>
              <a:gd name="T10" fmla="*/ 0 60000 65536"/>
              <a:gd name="T11" fmla="*/ 0 60000 65536"/>
              <a:gd name="T12" fmla="*/ 0 w 64"/>
              <a:gd name="T13" fmla="*/ 0 h 64"/>
              <a:gd name="T14" fmla="*/ 64 w 64"/>
              <a:gd name="T15" fmla="*/ 64 h 64"/>
            </a:gdLst>
            <a:ahLst/>
            <a:cxnLst>
              <a:cxn ang="T8">
                <a:pos x="T0" y="T1"/>
              </a:cxn>
              <a:cxn ang="T9">
                <a:pos x="T2" y="T3"/>
              </a:cxn>
              <a:cxn ang="T10">
                <a:pos x="T4" y="T5"/>
              </a:cxn>
              <a:cxn ang="T11">
                <a:pos x="T6" y="T7"/>
              </a:cxn>
            </a:cxnLst>
            <a:rect l="T12" t="T13" r="T14" b="T15"/>
            <a:pathLst>
              <a:path w="64" h="64">
                <a:moveTo>
                  <a:pt x="64" y="64"/>
                </a:moveTo>
                <a:lnTo>
                  <a:pt x="16" y="0"/>
                </a:lnTo>
                <a:lnTo>
                  <a:pt x="0" y="24"/>
                </a:lnTo>
                <a:lnTo>
                  <a:pt x="64" y="64"/>
                </a:lnTo>
                <a:close/>
              </a:path>
            </a:pathLst>
          </a:custGeom>
          <a:solidFill>
            <a:srgbClr val="FFFFFF"/>
          </a:solidFill>
          <a:ln w="12700">
            <a:solidFill>
              <a:srgbClr val="000000"/>
            </a:solidFill>
            <a:round/>
            <a:headEnd/>
            <a:tailEnd/>
          </a:ln>
        </p:spPr>
        <p:txBody>
          <a:bodyPr/>
          <a:lstStyle/>
          <a:p>
            <a:endParaRPr lang="en-US"/>
          </a:p>
        </p:txBody>
      </p:sp>
      <p:sp>
        <p:nvSpPr>
          <p:cNvPr id="36891" name="Rectangle 28"/>
          <p:cNvSpPr>
            <a:spLocks noChangeArrowheads="1"/>
          </p:cNvSpPr>
          <p:nvPr/>
        </p:nvSpPr>
        <p:spPr bwMode="auto">
          <a:xfrm>
            <a:off x="2787650" y="3665538"/>
            <a:ext cx="100013"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1E68"/>
                </a:solidFill>
                <a:latin typeface="Helvetica" pitchFamily="34" charset="0"/>
              </a:rPr>
              <a:t>O</a:t>
            </a:r>
            <a:endParaRPr lang="en-US" sz="2400">
              <a:solidFill>
                <a:srgbClr val="001E68"/>
              </a:solidFill>
              <a:latin typeface="Helvetica" pitchFamily="34" charset="0"/>
            </a:endParaRPr>
          </a:p>
        </p:txBody>
      </p:sp>
      <p:sp>
        <p:nvSpPr>
          <p:cNvPr id="36892" name="Line 29"/>
          <p:cNvSpPr>
            <a:spLocks noChangeShapeType="1"/>
          </p:cNvSpPr>
          <p:nvPr/>
        </p:nvSpPr>
        <p:spPr bwMode="auto">
          <a:xfrm flipH="1">
            <a:off x="2178050" y="4094163"/>
            <a:ext cx="127000" cy="127000"/>
          </a:xfrm>
          <a:prstGeom prst="line">
            <a:avLst/>
          </a:prstGeom>
          <a:noFill/>
          <a:ln w="12700">
            <a:solidFill>
              <a:srgbClr val="000000"/>
            </a:solidFill>
            <a:round/>
            <a:headEnd/>
            <a:tailEnd/>
          </a:ln>
        </p:spPr>
        <p:txBody>
          <a:bodyPr/>
          <a:lstStyle/>
          <a:p>
            <a:endParaRPr lang="en-US"/>
          </a:p>
        </p:txBody>
      </p:sp>
      <p:sp>
        <p:nvSpPr>
          <p:cNvPr id="36893" name="Line 30"/>
          <p:cNvSpPr>
            <a:spLocks noChangeShapeType="1"/>
          </p:cNvSpPr>
          <p:nvPr/>
        </p:nvSpPr>
        <p:spPr bwMode="auto">
          <a:xfrm flipH="1">
            <a:off x="2457450" y="3992563"/>
            <a:ext cx="114300" cy="114300"/>
          </a:xfrm>
          <a:prstGeom prst="line">
            <a:avLst/>
          </a:prstGeom>
          <a:noFill/>
          <a:ln w="12700">
            <a:solidFill>
              <a:srgbClr val="000000"/>
            </a:solidFill>
            <a:round/>
            <a:headEnd/>
            <a:tailEnd/>
          </a:ln>
        </p:spPr>
        <p:txBody>
          <a:bodyPr/>
          <a:lstStyle/>
          <a:p>
            <a:endParaRPr lang="en-US"/>
          </a:p>
        </p:txBody>
      </p:sp>
      <p:sp>
        <p:nvSpPr>
          <p:cNvPr id="36894" name="Line 31"/>
          <p:cNvSpPr>
            <a:spLocks noChangeShapeType="1"/>
          </p:cNvSpPr>
          <p:nvPr/>
        </p:nvSpPr>
        <p:spPr bwMode="auto">
          <a:xfrm flipH="1">
            <a:off x="2711450" y="3878263"/>
            <a:ext cx="127000" cy="127000"/>
          </a:xfrm>
          <a:prstGeom prst="line">
            <a:avLst/>
          </a:prstGeom>
          <a:noFill/>
          <a:ln w="12700">
            <a:solidFill>
              <a:srgbClr val="000000"/>
            </a:solidFill>
            <a:round/>
            <a:headEnd/>
            <a:tailEnd/>
          </a:ln>
        </p:spPr>
        <p:txBody>
          <a:bodyPr/>
          <a:lstStyle/>
          <a:p>
            <a:endParaRPr lang="en-US"/>
          </a:p>
        </p:txBody>
      </p:sp>
      <p:sp>
        <p:nvSpPr>
          <p:cNvPr id="36895" name="Line 32"/>
          <p:cNvSpPr>
            <a:spLocks noChangeShapeType="1"/>
          </p:cNvSpPr>
          <p:nvPr/>
        </p:nvSpPr>
        <p:spPr bwMode="auto">
          <a:xfrm>
            <a:off x="2406650" y="4233863"/>
            <a:ext cx="241300" cy="1587"/>
          </a:xfrm>
          <a:prstGeom prst="line">
            <a:avLst/>
          </a:prstGeom>
          <a:noFill/>
          <a:ln w="12700">
            <a:solidFill>
              <a:srgbClr val="000000"/>
            </a:solidFill>
            <a:round/>
            <a:headEnd/>
            <a:tailEnd/>
          </a:ln>
        </p:spPr>
        <p:txBody>
          <a:bodyPr/>
          <a:lstStyle/>
          <a:p>
            <a:endParaRPr lang="en-US"/>
          </a:p>
        </p:txBody>
      </p:sp>
      <p:sp>
        <p:nvSpPr>
          <p:cNvPr id="36896" name="Rectangle 33"/>
          <p:cNvSpPr>
            <a:spLocks noChangeArrowheads="1"/>
          </p:cNvSpPr>
          <p:nvPr/>
        </p:nvSpPr>
        <p:spPr bwMode="auto">
          <a:xfrm>
            <a:off x="3536950" y="3614738"/>
            <a:ext cx="396875"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1E68"/>
                </a:solidFill>
                <a:latin typeface="Helvetica" pitchFamily="34" charset="0"/>
              </a:rPr>
              <a:t>COOH</a:t>
            </a:r>
            <a:endParaRPr lang="en-US" sz="2400">
              <a:solidFill>
                <a:srgbClr val="001E68"/>
              </a:solidFill>
              <a:latin typeface="Helvetica" pitchFamily="34" charset="0"/>
            </a:endParaRPr>
          </a:p>
        </p:txBody>
      </p:sp>
      <p:sp>
        <p:nvSpPr>
          <p:cNvPr id="36897" name="Line 34"/>
          <p:cNvSpPr>
            <a:spLocks noChangeShapeType="1"/>
          </p:cNvSpPr>
          <p:nvPr/>
        </p:nvSpPr>
        <p:spPr bwMode="auto">
          <a:xfrm flipH="1">
            <a:off x="2686050" y="5287963"/>
            <a:ext cx="241300" cy="1587"/>
          </a:xfrm>
          <a:prstGeom prst="line">
            <a:avLst/>
          </a:prstGeom>
          <a:noFill/>
          <a:ln w="12700">
            <a:solidFill>
              <a:srgbClr val="000000"/>
            </a:solidFill>
            <a:round/>
            <a:headEnd/>
            <a:tailEnd/>
          </a:ln>
        </p:spPr>
        <p:txBody>
          <a:bodyPr/>
          <a:lstStyle/>
          <a:p>
            <a:endParaRPr lang="en-US"/>
          </a:p>
        </p:txBody>
      </p:sp>
      <p:sp>
        <p:nvSpPr>
          <p:cNvPr id="36898" name="Line 35"/>
          <p:cNvSpPr>
            <a:spLocks noChangeShapeType="1"/>
          </p:cNvSpPr>
          <p:nvPr/>
        </p:nvSpPr>
        <p:spPr bwMode="auto">
          <a:xfrm>
            <a:off x="2686050" y="5684838"/>
            <a:ext cx="1588" cy="177800"/>
          </a:xfrm>
          <a:prstGeom prst="line">
            <a:avLst/>
          </a:prstGeom>
          <a:noFill/>
          <a:ln w="12700">
            <a:solidFill>
              <a:srgbClr val="000000"/>
            </a:solidFill>
            <a:round/>
            <a:headEnd/>
            <a:tailEnd/>
          </a:ln>
        </p:spPr>
        <p:txBody>
          <a:bodyPr/>
          <a:lstStyle/>
          <a:p>
            <a:endParaRPr lang="en-US"/>
          </a:p>
        </p:txBody>
      </p:sp>
      <p:sp>
        <p:nvSpPr>
          <p:cNvPr id="36899" name="Line 36"/>
          <p:cNvSpPr>
            <a:spLocks noChangeShapeType="1"/>
          </p:cNvSpPr>
          <p:nvPr/>
        </p:nvSpPr>
        <p:spPr bwMode="auto">
          <a:xfrm>
            <a:off x="2825750" y="5976938"/>
            <a:ext cx="215900" cy="1587"/>
          </a:xfrm>
          <a:prstGeom prst="line">
            <a:avLst/>
          </a:prstGeom>
          <a:noFill/>
          <a:ln w="12700">
            <a:solidFill>
              <a:srgbClr val="000000"/>
            </a:solidFill>
            <a:round/>
            <a:headEnd/>
            <a:tailEnd/>
          </a:ln>
        </p:spPr>
        <p:txBody>
          <a:bodyPr/>
          <a:lstStyle/>
          <a:p>
            <a:endParaRPr lang="en-US"/>
          </a:p>
        </p:txBody>
      </p:sp>
      <p:sp>
        <p:nvSpPr>
          <p:cNvPr id="36900" name="Line 37"/>
          <p:cNvSpPr>
            <a:spLocks noChangeShapeType="1"/>
          </p:cNvSpPr>
          <p:nvPr/>
        </p:nvSpPr>
        <p:spPr bwMode="auto">
          <a:xfrm>
            <a:off x="3155950" y="6116638"/>
            <a:ext cx="266700" cy="1587"/>
          </a:xfrm>
          <a:prstGeom prst="line">
            <a:avLst/>
          </a:prstGeom>
          <a:noFill/>
          <a:ln w="12700">
            <a:solidFill>
              <a:srgbClr val="000000"/>
            </a:solidFill>
            <a:round/>
            <a:headEnd/>
            <a:tailEnd/>
          </a:ln>
        </p:spPr>
        <p:txBody>
          <a:bodyPr/>
          <a:lstStyle/>
          <a:p>
            <a:endParaRPr lang="en-US"/>
          </a:p>
        </p:txBody>
      </p:sp>
      <p:sp>
        <p:nvSpPr>
          <p:cNvPr id="36901" name="Freeform 38"/>
          <p:cNvSpPr>
            <a:spLocks/>
          </p:cNvSpPr>
          <p:nvPr/>
        </p:nvSpPr>
        <p:spPr bwMode="auto">
          <a:xfrm>
            <a:off x="3511550" y="5875338"/>
            <a:ext cx="63500" cy="127000"/>
          </a:xfrm>
          <a:custGeom>
            <a:avLst/>
            <a:gdLst>
              <a:gd name="T0" fmla="*/ 2147483647 w 40"/>
              <a:gd name="T1" fmla="*/ 2147483647 h 80"/>
              <a:gd name="T2" fmla="*/ 2147483647 w 40"/>
              <a:gd name="T3" fmla="*/ 0 h 80"/>
              <a:gd name="T4" fmla="*/ 0 w 40"/>
              <a:gd name="T5" fmla="*/ 0 h 80"/>
              <a:gd name="T6" fmla="*/ 2147483647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16" y="80"/>
                </a:moveTo>
                <a:lnTo>
                  <a:pt x="40" y="0"/>
                </a:lnTo>
                <a:lnTo>
                  <a:pt x="0" y="0"/>
                </a:lnTo>
                <a:lnTo>
                  <a:pt x="16" y="80"/>
                </a:lnTo>
                <a:close/>
              </a:path>
            </a:pathLst>
          </a:custGeom>
          <a:solidFill>
            <a:srgbClr val="FFFFFF"/>
          </a:solidFill>
          <a:ln w="12700">
            <a:solidFill>
              <a:srgbClr val="000000"/>
            </a:solidFill>
            <a:round/>
            <a:headEnd/>
            <a:tailEnd/>
          </a:ln>
        </p:spPr>
        <p:txBody>
          <a:bodyPr/>
          <a:lstStyle/>
          <a:p>
            <a:endParaRPr lang="en-US"/>
          </a:p>
        </p:txBody>
      </p:sp>
      <p:sp>
        <p:nvSpPr>
          <p:cNvPr id="36902" name="Rectangle 39"/>
          <p:cNvSpPr>
            <a:spLocks noChangeArrowheads="1"/>
          </p:cNvSpPr>
          <p:nvPr/>
        </p:nvSpPr>
        <p:spPr bwMode="auto">
          <a:xfrm>
            <a:off x="3498850" y="5764213"/>
            <a:ext cx="201613"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1E68"/>
                </a:solidFill>
                <a:latin typeface="Helvetica" pitchFamily="34" charset="0"/>
              </a:rPr>
              <a:t>OH</a:t>
            </a:r>
            <a:endParaRPr lang="en-US" sz="2400">
              <a:solidFill>
                <a:srgbClr val="001E68"/>
              </a:solidFill>
              <a:latin typeface="Helvetica" pitchFamily="34" charset="0"/>
            </a:endParaRPr>
          </a:p>
        </p:txBody>
      </p:sp>
      <p:sp>
        <p:nvSpPr>
          <p:cNvPr id="36903" name="Freeform 40"/>
          <p:cNvSpPr>
            <a:spLocks/>
          </p:cNvSpPr>
          <p:nvPr/>
        </p:nvSpPr>
        <p:spPr bwMode="auto">
          <a:xfrm>
            <a:off x="2571750" y="5262563"/>
            <a:ext cx="1028700" cy="307975"/>
          </a:xfrm>
          <a:custGeom>
            <a:avLst/>
            <a:gdLst>
              <a:gd name="T0" fmla="*/ 2147483647 w 648"/>
              <a:gd name="T1" fmla="*/ 2147483647 h 194"/>
              <a:gd name="T2" fmla="*/ 2147483647 w 648"/>
              <a:gd name="T3" fmla="*/ 0 h 194"/>
              <a:gd name="T4" fmla="*/ 2147483647 w 648"/>
              <a:gd name="T5" fmla="*/ 2147483647 h 194"/>
              <a:gd name="T6" fmla="*/ 2147483647 w 648"/>
              <a:gd name="T7" fmla="*/ 0 h 194"/>
              <a:gd name="T8" fmla="*/ 2147483647 w 648"/>
              <a:gd name="T9" fmla="*/ 2147483647 h 194"/>
              <a:gd name="T10" fmla="*/ 2147483647 w 648"/>
              <a:gd name="T11" fmla="*/ 0 h 194"/>
              <a:gd name="T12" fmla="*/ 2147483647 w 648"/>
              <a:gd name="T13" fmla="*/ 0 h 194"/>
              <a:gd name="T14" fmla="*/ 0 w 648"/>
              <a:gd name="T15" fmla="*/ 2147483647 h 194"/>
              <a:gd name="T16" fmla="*/ 0 w 648"/>
              <a:gd name="T17" fmla="*/ 2147483647 h 1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194"/>
              <a:gd name="T29" fmla="*/ 648 w 648"/>
              <a:gd name="T30" fmla="*/ 194 h 1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194">
                <a:moveTo>
                  <a:pt x="648" y="88"/>
                </a:moveTo>
                <a:lnTo>
                  <a:pt x="560" y="0"/>
                </a:lnTo>
                <a:lnTo>
                  <a:pt x="472" y="88"/>
                </a:lnTo>
                <a:lnTo>
                  <a:pt x="384" y="0"/>
                </a:lnTo>
                <a:lnTo>
                  <a:pt x="296" y="88"/>
                </a:lnTo>
                <a:lnTo>
                  <a:pt x="208" y="0"/>
                </a:lnTo>
                <a:lnTo>
                  <a:pt x="88" y="0"/>
                </a:lnTo>
                <a:lnTo>
                  <a:pt x="0" y="88"/>
                </a:lnTo>
                <a:lnTo>
                  <a:pt x="0" y="194"/>
                </a:lnTo>
              </a:path>
            </a:pathLst>
          </a:custGeom>
          <a:noFill/>
          <a:ln w="12700">
            <a:solidFill>
              <a:srgbClr val="000000"/>
            </a:solidFill>
            <a:round/>
            <a:headEnd/>
            <a:tailEnd/>
          </a:ln>
        </p:spPr>
        <p:txBody>
          <a:bodyPr/>
          <a:lstStyle/>
          <a:p>
            <a:endParaRPr lang="en-US"/>
          </a:p>
        </p:txBody>
      </p:sp>
      <p:sp>
        <p:nvSpPr>
          <p:cNvPr id="36904" name="Freeform 41"/>
          <p:cNvSpPr>
            <a:spLocks/>
          </p:cNvSpPr>
          <p:nvPr/>
        </p:nvSpPr>
        <p:spPr bwMode="auto">
          <a:xfrm>
            <a:off x="2571750" y="5570538"/>
            <a:ext cx="1498600" cy="571500"/>
          </a:xfrm>
          <a:custGeom>
            <a:avLst/>
            <a:gdLst>
              <a:gd name="T0" fmla="*/ 0 w 944"/>
              <a:gd name="T1" fmla="*/ 0 h 360"/>
              <a:gd name="T2" fmla="*/ 2147483647 w 944"/>
              <a:gd name="T3" fmla="*/ 2147483647 h 360"/>
              <a:gd name="T4" fmla="*/ 2147483647 w 944"/>
              <a:gd name="T5" fmla="*/ 2147483647 h 360"/>
              <a:gd name="T6" fmla="*/ 2147483647 w 944"/>
              <a:gd name="T7" fmla="*/ 2147483647 h 360"/>
              <a:gd name="T8" fmla="*/ 2147483647 w 944"/>
              <a:gd name="T9" fmla="*/ 2147483647 h 360"/>
              <a:gd name="T10" fmla="*/ 2147483647 w 944"/>
              <a:gd name="T11" fmla="*/ 2147483647 h 360"/>
              <a:gd name="T12" fmla="*/ 2147483647 w 944"/>
              <a:gd name="T13" fmla="*/ 2147483647 h 360"/>
              <a:gd name="T14" fmla="*/ 2147483647 w 944"/>
              <a:gd name="T15" fmla="*/ 2147483647 h 360"/>
              <a:gd name="T16" fmla="*/ 2147483647 w 944"/>
              <a:gd name="T17" fmla="*/ 2147483647 h 360"/>
              <a:gd name="T18" fmla="*/ 2147483647 w 944"/>
              <a:gd name="T19" fmla="*/ 2147483647 h 360"/>
              <a:gd name="T20" fmla="*/ 2147483647 w 944"/>
              <a:gd name="T21" fmla="*/ 2147483647 h 360"/>
              <a:gd name="T22" fmla="*/ 2147483647 w 944"/>
              <a:gd name="T23" fmla="*/ 2147483647 h 3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4"/>
              <a:gd name="T37" fmla="*/ 0 h 360"/>
              <a:gd name="T38" fmla="*/ 944 w 944"/>
              <a:gd name="T39" fmla="*/ 360 h 3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4" h="360">
                <a:moveTo>
                  <a:pt x="0" y="0"/>
                </a:moveTo>
                <a:lnTo>
                  <a:pt x="88" y="88"/>
                </a:lnTo>
                <a:lnTo>
                  <a:pt x="88" y="184"/>
                </a:lnTo>
                <a:lnTo>
                  <a:pt x="176" y="272"/>
                </a:lnTo>
                <a:lnTo>
                  <a:pt x="296" y="272"/>
                </a:lnTo>
                <a:lnTo>
                  <a:pt x="384" y="360"/>
                </a:lnTo>
                <a:lnTo>
                  <a:pt x="520" y="360"/>
                </a:lnTo>
                <a:lnTo>
                  <a:pt x="608" y="272"/>
                </a:lnTo>
                <a:lnTo>
                  <a:pt x="696" y="360"/>
                </a:lnTo>
                <a:lnTo>
                  <a:pt x="784" y="272"/>
                </a:lnTo>
                <a:lnTo>
                  <a:pt x="872" y="360"/>
                </a:lnTo>
                <a:lnTo>
                  <a:pt x="944" y="288"/>
                </a:lnTo>
              </a:path>
            </a:pathLst>
          </a:custGeom>
          <a:noFill/>
          <a:ln w="12700">
            <a:solidFill>
              <a:srgbClr val="000000"/>
            </a:solidFill>
            <a:round/>
            <a:headEnd/>
            <a:tailEnd/>
          </a:ln>
        </p:spPr>
        <p:txBody>
          <a:bodyPr/>
          <a:lstStyle/>
          <a:p>
            <a:endParaRPr lang="en-US"/>
          </a:p>
        </p:txBody>
      </p:sp>
      <p:sp>
        <p:nvSpPr>
          <p:cNvPr id="36905" name="Rectangle 42"/>
          <p:cNvSpPr>
            <a:spLocks noChangeArrowheads="1"/>
          </p:cNvSpPr>
          <p:nvPr/>
        </p:nvSpPr>
        <p:spPr bwMode="auto">
          <a:xfrm>
            <a:off x="4121150" y="5954713"/>
            <a:ext cx="396875"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1E68"/>
                </a:solidFill>
                <a:latin typeface="Helvetica" pitchFamily="34" charset="0"/>
              </a:rPr>
              <a:t>COOH</a:t>
            </a:r>
            <a:endParaRPr lang="en-US" sz="2400">
              <a:solidFill>
                <a:srgbClr val="001E68"/>
              </a:solidFill>
              <a:latin typeface="Helvetica" pitchFamily="34" charset="0"/>
            </a:endParaRPr>
          </a:p>
        </p:txBody>
      </p:sp>
      <p:sp>
        <p:nvSpPr>
          <p:cNvPr id="36906" name="Line 43"/>
          <p:cNvSpPr>
            <a:spLocks noChangeShapeType="1"/>
          </p:cNvSpPr>
          <p:nvPr/>
        </p:nvSpPr>
        <p:spPr bwMode="auto">
          <a:xfrm flipH="1">
            <a:off x="2419350" y="5570538"/>
            <a:ext cx="152400" cy="88900"/>
          </a:xfrm>
          <a:prstGeom prst="line">
            <a:avLst/>
          </a:prstGeom>
          <a:noFill/>
          <a:ln w="12700">
            <a:solidFill>
              <a:srgbClr val="000000"/>
            </a:solidFill>
            <a:round/>
            <a:headEnd/>
            <a:tailEnd/>
          </a:ln>
        </p:spPr>
        <p:txBody>
          <a:bodyPr/>
          <a:lstStyle/>
          <a:p>
            <a:endParaRPr lang="en-US"/>
          </a:p>
        </p:txBody>
      </p:sp>
      <p:sp>
        <p:nvSpPr>
          <p:cNvPr id="36907" name="Rectangle 44"/>
          <p:cNvSpPr>
            <a:spLocks noChangeArrowheads="1"/>
          </p:cNvSpPr>
          <p:nvPr/>
        </p:nvSpPr>
        <p:spPr bwMode="auto">
          <a:xfrm>
            <a:off x="2216150" y="5637213"/>
            <a:ext cx="201613"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1E68"/>
                </a:solidFill>
                <a:latin typeface="Helvetica" pitchFamily="34" charset="0"/>
              </a:rPr>
              <a:t>HO</a:t>
            </a:r>
            <a:endParaRPr lang="en-US" sz="2400">
              <a:solidFill>
                <a:srgbClr val="001E68"/>
              </a:solidFill>
              <a:latin typeface="Helvetica" pitchFamily="34" charset="0"/>
            </a:endParaRPr>
          </a:p>
        </p:txBody>
      </p:sp>
      <p:sp>
        <p:nvSpPr>
          <p:cNvPr id="36908" name="Freeform 45"/>
          <p:cNvSpPr>
            <a:spLocks/>
          </p:cNvSpPr>
          <p:nvPr/>
        </p:nvSpPr>
        <p:spPr bwMode="auto">
          <a:xfrm>
            <a:off x="4975225" y="4157663"/>
            <a:ext cx="1346200" cy="673100"/>
          </a:xfrm>
          <a:custGeom>
            <a:avLst/>
            <a:gdLst>
              <a:gd name="T0" fmla="*/ 2147483647 w 848"/>
              <a:gd name="T1" fmla="*/ 0 h 424"/>
              <a:gd name="T2" fmla="*/ 2147483647 w 848"/>
              <a:gd name="T3" fmla="*/ 2147483647 h 424"/>
              <a:gd name="T4" fmla="*/ 2147483647 w 848"/>
              <a:gd name="T5" fmla="*/ 0 h 424"/>
              <a:gd name="T6" fmla="*/ 2147483647 w 848"/>
              <a:gd name="T7" fmla="*/ 2147483647 h 424"/>
              <a:gd name="T8" fmla="*/ 2147483647 w 848"/>
              <a:gd name="T9" fmla="*/ 2147483647 h 424"/>
              <a:gd name="T10" fmla="*/ 2147483647 w 848"/>
              <a:gd name="T11" fmla="*/ 2147483647 h 424"/>
              <a:gd name="T12" fmla="*/ 2147483647 w 848"/>
              <a:gd name="T13" fmla="*/ 2147483647 h 424"/>
              <a:gd name="T14" fmla="*/ 2147483647 w 848"/>
              <a:gd name="T15" fmla="*/ 2147483647 h 424"/>
              <a:gd name="T16" fmla="*/ 2147483647 w 848"/>
              <a:gd name="T17" fmla="*/ 2147483647 h 424"/>
              <a:gd name="T18" fmla="*/ 2147483647 w 848"/>
              <a:gd name="T19" fmla="*/ 2147483647 h 424"/>
              <a:gd name="T20" fmla="*/ 2147483647 w 848"/>
              <a:gd name="T21" fmla="*/ 2147483647 h 424"/>
              <a:gd name="T22" fmla="*/ 0 w 848"/>
              <a:gd name="T23" fmla="*/ 2147483647 h 424"/>
              <a:gd name="T24" fmla="*/ 2147483647 w 848"/>
              <a:gd name="T25" fmla="*/ 2147483647 h 424"/>
              <a:gd name="T26" fmla="*/ 2147483647 w 848"/>
              <a:gd name="T27" fmla="*/ 2147483647 h 424"/>
              <a:gd name="T28" fmla="*/ 2147483647 w 848"/>
              <a:gd name="T29" fmla="*/ 2147483647 h 424"/>
              <a:gd name="T30" fmla="*/ 2147483647 w 848"/>
              <a:gd name="T31" fmla="*/ 2147483647 h 4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8"/>
              <a:gd name="T49" fmla="*/ 0 h 424"/>
              <a:gd name="T50" fmla="*/ 848 w 848"/>
              <a:gd name="T51" fmla="*/ 424 h 4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8" h="424">
                <a:moveTo>
                  <a:pt x="848" y="0"/>
                </a:moveTo>
                <a:lnTo>
                  <a:pt x="784" y="64"/>
                </a:lnTo>
                <a:lnTo>
                  <a:pt x="720" y="0"/>
                </a:lnTo>
                <a:lnTo>
                  <a:pt x="656" y="64"/>
                </a:lnTo>
                <a:lnTo>
                  <a:pt x="568" y="64"/>
                </a:lnTo>
                <a:lnTo>
                  <a:pt x="504" y="128"/>
                </a:lnTo>
                <a:lnTo>
                  <a:pt x="408" y="128"/>
                </a:lnTo>
                <a:lnTo>
                  <a:pt x="336" y="200"/>
                </a:lnTo>
                <a:lnTo>
                  <a:pt x="240" y="200"/>
                </a:lnTo>
                <a:lnTo>
                  <a:pt x="176" y="264"/>
                </a:lnTo>
                <a:lnTo>
                  <a:pt x="72" y="264"/>
                </a:lnTo>
                <a:lnTo>
                  <a:pt x="0" y="336"/>
                </a:lnTo>
                <a:lnTo>
                  <a:pt x="88" y="424"/>
                </a:lnTo>
                <a:lnTo>
                  <a:pt x="176" y="336"/>
                </a:lnTo>
                <a:lnTo>
                  <a:pt x="288" y="336"/>
                </a:lnTo>
                <a:lnTo>
                  <a:pt x="336" y="384"/>
                </a:lnTo>
              </a:path>
            </a:pathLst>
          </a:custGeom>
          <a:noFill/>
          <a:ln w="12700">
            <a:solidFill>
              <a:srgbClr val="000000"/>
            </a:solidFill>
            <a:round/>
            <a:headEnd/>
            <a:tailEnd/>
          </a:ln>
        </p:spPr>
        <p:txBody>
          <a:bodyPr/>
          <a:lstStyle/>
          <a:p>
            <a:endParaRPr lang="en-US"/>
          </a:p>
        </p:txBody>
      </p:sp>
      <p:sp>
        <p:nvSpPr>
          <p:cNvPr id="36909" name="Freeform 46"/>
          <p:cNvSpPr>
            <a:spLocks/>
          </p:cNvSpPr>
          <p:nvPr/>
        </p:nvSpPr>
        <p:spPr bwMode="auto">
          <a:xfrm>
            <a:off x="5711825" y="4195763"/>
            <a:ext cx="152400" cy="63500"/>
          </a:xfrm>
          <a:custGeom>
            <a:avLst/>
            <a:gdLst>
              <a:gd name="T0" fmla="*/ 2147483647 w 96"/>
              <a:gd name="T1" fmla="*/ 2147483647 h 40"/>
              <a:gd name="T2" fmla="*/ 2147483647 w 96"/>
              <a:gd name="T3" fmla="*/ 0 h 40"/>
              <a:gd name="T4" fmla="*/ 0 w 96"/>
              <a:gd name="T5" fmla="*/ 2147483647 h 40"/>
              <a:gd name="T6" fmla="*/ 2147483647 w 96"/>
              <a:gd name="T7" fmla="*/ 2147483647 h 40"/>
              <a:gd name="T8" fmla="*/ 0 60000 65536"/>
              <a:gd name="T9" fmla="*/ 0 60000 65536"/>
              <a:gd name="T10" fmla="*/ 0 60000 65536"/>
              <a:gd name="T11" fmla="*/ 0 60000 65536"/>
              <a:gd name="T12" fmla="*/ 0 w 96"/>
              <a:gd name="T13" fmla="*/ 0 h 40"/>
              <a:gd name="T14" fmla="*/ 96 w 96"/>
              <a:gd name="T15" fmla="*/ 40 h 40"/>
            </a:gdLst>
            <a:ahLst/>
            <a:cxnLst>
              <a:cxn ang="T8">
                <a:pos x="T0" y="T1"/>
              </a:cxn>
              <a:cxn ang="T9">
                <a:pos x="T2" y="T3"/>
              </a:cxn>
              <a:cxn ang="T10">
                <a:pos x="T4" y="T5"/>
              </a:cxn>
              <a:cxn ang="T11">
                <a:pos x="T6" y="T7"/>
              </a:cxn>
            </a:cxnLst>
            <a:rect l="T12" t="T13" r="T14" b="T15"/>
            <a:pathLst>
              <a:path w="96" h="40">
                <a:moveTo>
                  <a:pt x="96" y="40"/>
                </a:moveTo>
                <a:lnTo>
                  <a:pt x="16" y="0"/>
                </a:lnTo>
                <a:lnTo>
                  <a:pt x="0" y="24"/>
                </a:lnTo>
                <a:lnTo>
                  <a:pt x="96" y="40"/>
                </a:lnTo>
                <a:close/>
              </a:path>
            </a:pathLst>
          </a:custGeom>
          <a:solidFill>
            <a:srgbClr val="FFFFFF"/>
          </a:solidFill>
          <a:ln w="12700">
            <a:solidFill>
              <a:srgbClr val="000000"/>
            </a:solidFill>
            <a:round/>
            <a:headEnd/>
            <a:tailEnd/>
          </a:ln>
        </p:spPr>
        <p:txBody>
          <a:bodyPr/>
          <a:lstStyle/>
          <a:p>
            <a:endParaRPr lang="en-US"/>
          </a:p>
        </p:txBody>
      </p:sp>
      <p:sp>
        <p:nvSpPr>
          <p:cNvPr id="36910" name="Line 47"/>
          <p:cNvSpPr>
            <a:spLocks noChangeShapeType="1"/>
          </p:cNvSpPr>
          <p:nvPr/>
        </p:nvSpPr>
        <p:spPr bwMode="auto">
          <a:xfrm flipH="1">
            <a:off x="5229225" y="4716463"/>
            <a:ext cx="228600" cy="1587"/>
          </a:xfrm>
          <a:prstGeom prst="line">
            <a:avLst/>
          </a:prstGeom>
          <a:noFill/>
          <a:ln w="12700">
            <a:solidFill>
              <a:srgbClr val="000000"/>
            </a:solidFill>
            <a:round/>
            <a:headEnd/>
            <a:tailEnd/>
          </a:ln>
        </p:spPr>
        <p:txBody>
          <a:bodyPr/>
          <a:lstStyle/>
          <a:p>
            <a:endParaRPr lang="en-US"/>
          </a:p>
        </p:txBody>
      </p:sp>
      <p:sp>
        <p:nvSpPr>
          <p:cNvPr id="36911" name="Line 48"/>
          <p:cNvSpPr>
            <a:spLocks noChangeShapeType="1"/>
          </p:cNvSpPr>
          <p:nvPr/>
        </p:nvSpPr>
        <p:spPr bwMode="auto">
          <a:xfrm flipH="1">
            <a:off x="5534025" y="4360863"/>
            <a:ext cx="139700" cy="139700"/>
          </a:xfrm>
          <a:prstGeom prst="line">
            <a:avLst/>
          </a:prstGeom>
          <a:noFill/>
          <a:ln w="12700">
            <a:solidFill>
              <a:srgbClr val="000000"/>
            </a:solidFill>
            <a:round/>
            <a:headEnd/>
            <a:tailEnd/>
          </a:ln>
        </p:spPr>
        <p:txBody>
          <a:bodyPr/>
          <a:lstStyle/>
          <a:p>
            <a:endParaRPr lang="en-US"/>
          </a:p>
        </p:txBody>
      </p:sp>
      <p:sp>
        <p:nvSpPr>
          <p:cNvPr id="36912" name="Line 49"/>
          <p:cNvSpPr>
            <a:spLocks noChangeShapeType="1"/>
          </p:cNvSpPr>
          <p:nvPr/>
        </p:nvSpPr>
        <p:spPr bwMode="auto">
          <a:xfrm flipH="1">
            <a:off x="5280025" y="4475163"/>
            <a:ext cx="127000" cy="127000"/>
          </a:xfrm>
          <a:prstGeom prst="line">
            <a:avLst/>
          </a:prstGeom>
          <a:noFill/>
          <a:ln w="12700">
            <a:solidFill>
              <a:srgbClr val="000000"/>
            </a:solidFill>
            <a:round/>
            <a:headEnd/>
            <a:tailEnd/>
          </a:ln>
        </p:spPr>
        <p:txBody>
          <a:bodyPr/>
          <a:lstStyle/>
          <a:p>
            <a:endParaRPr lang="en-US"/>
          </a:p>
        </p:txBody>
      </p:sp>
      <p:sp>
        <p:nvSpPr>
          <p:cNvPr id="36913" name="Line 50"/>
          <p:cNvSpPr>
            <a:spLocks noChangeShapeType="1"/>
          </p:cNvSpPr>
          <p:nvPr/>
        </p:nvSpPr>
        <p:spPr bwMode="auto">
          <a:xfrm flipV="1">
            <a:off x="5000625" y="4576763"/>
            <a:ext cx="139700" cy="139700"/>
          </a:xfrm>
          <a:prstGeom prst="line">
            <a:avLst/>
          </a:prstGeom>
          <a:noFill/>
          <a:ln w="12700">
            <a:solidFill>
              <a:srgbClr val="000000"/>
            </a:solidFill>
            <a:round/>
            <a:headEnd/>
            <a:tailEnd/>
          </a:ln>
        </p:spPr>
        <p:txBody>
          <a:bodyPr/>
          <a:lstStyle/>
          <a:p>
            <a:endParaRPr lang="en-US"/>
          </a:p>
        </p:txBody>
      </p:sp>
      <p:sp>
        <p:nvSpPr>
          <p:cNvPr id="36914" name="Rectangle 51"/>
          <p:cNvSpPr>
            <a:spLocks noChangeArrowheads="1"/>
          </p:cNvSpPr>
          <p:nvPr/>
        </p:nvSpPr>
        <p:spPr bwMode="auto">
          <a:xfrm>
            <a:off x="5648325" y="4084638"/>
            <a:ext cx="201613"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1E68"/>
                </a:solidFill>
                <a:latin typeface="Helvetica" pitchFamily="34" charset="0"/>
              </a:rPr>
              <a:t>OH</a:t>
            </a:r>
            <a:endParaRPr lang="en-US" sz="2400">
              <a:solidFill>
                <a:srgbClr val="001E68"/>
              </a:solidFill>
              <a:latin typeface="Helvetica" pitchFamily="34" charset="0"/>
            </a:endParaRPr>
          </a:p>
        </p:txBody>
      </p:sp>
      <p:sp>
        <p:nvSpPr>
          <p:cNvPr id="36915" name="Rectangle 52"/>
          <p:cNvSpPr>
            <a:spLocks noChangeArrowheads="1"/>
          </p:cNvSpPr>
          <p:nvPr/>
        </p:nvSpPr>
        <p:spPr bwMode="auto">
          <a:xfrm>
            <a:off x="5521325" y="4719638"/>
            <a:ext cx="9525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1E68"/>
                </a:solidFill>
                <a:latin typeface="Helvetica" pitchFamily="34" charset="0"/>
              </a:rPr>
              <a:t>C</a:t>
            </a:r>
            <a:endParaRPr lang="en-US" sz="2400">
              <a:solidFill>
                <a:srgbClr val="001E68"/>
              </a:solidFill>
              <a:latin typeface="Helvetica" pitchFamily="34" charset="0"/>
            </a:endParaRPr>
          </a:p>
        </p:txBody>
      </p:sp>
      <p:sp>
        <p:nvSpPr>
          <p:cNvPr id="36916" name="Rectangle 53"/>
          <p:cNvSpPr>
            <a:spLocks noChangeArrowheads="1"/>
          </p:cNvSpPr>
          <p:nvPr/>
        </p:nvSpPr>
        <p:spPr bwMode="auto">
          <a:xfrm>
            <a:off x="5611813" y="4808538"/>
            <a:ext cx="34925" cy="76200"/>
          </a:xfrm>
          <a:prstGeom prst="rect">
            <a:avLst/>
          </a:prstGeom>
          <a:noFill/>
          <a:ln w="9525">
            <a:noFill/>
            <a:miter lim="800000"/>
            <a:headEnd/>
            <a:tailEnd/>
          </a:ln>
        </p:spPr>
        <p:txBody>
          <a:bodyPr wrap="none" lIns="0" tIns="0" rIns="0" bIns="0">
            <a:spAutoFit/>
          </a:bodyPr>
          <a:lstStyle/>
          <a:p>
            <a:pPr eaLnBrk="0" hangingPunct="0"/>
            <a:r>
              <a:rPr lang="en-US" sz="500" b="1">
                <a:solidFill>
                  <a:srgbClr val="001E68"/>
                </a:solidFill>
                <a:latin typeface="Helvetica" pitchFamily="34" charset="0"/>
              </a:rPr>
              <a:t>5</a:t>
            </a:r>
            <a:endParaRPr lang="en-US" sz="2400">
              <a:solidFill>
                <a:srgbClr val="001E68"/>
              </a:solidFill>
              <a:latin typeface="Helvetica" pitchFamily="34" charset="0"/>
            </a:endParaRPr>
          </a:p>
        </p:txBody>
      </p:sp>
      <p:sp>
        <p:nvSpPr>
          <p:cNvPr id="36917" name="Rectangle 54"/>
          <p:cNvSpPr>
            <a:spLocks noChangeArrowheads="1"/>
          </p:cNvSpPr>
          <p:nvPr/>
        </p:nvSpPr>
        <p:spPr bwMode="auto">
          <a:xfrm>
            <a:off x="5648325" y="4719638"/>
            <a:ext cx="100013"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1E68"/>
                </a:solidFill>
                <a:latin typeface="Helvetica" pitchFamily="34" charset="0"/>
              </a:rPr>
              <a:t>H</a:t>
            </a:r>
            <a:endParaRPr lang="en-US" sz="2400">
              <a:solidFill>
                <a:srgbClr val="001E68"/>
              </a:solidFill>
              <a:latin typeface="Helvetica" pitchFamily="34" charset="0"/>
            </a:endParaRPr>
          </a:p>
        </p:txBody>
      </p:sp>
      <p:sp>
        <p:nvSpPr>
          <p:cNvPr id="36918" name="Rectangle 55"/>
          <p:cNvSpPr>
            <a:spLocks noChangeArrowheads="1"/>
          </p:cNvSpPr>
          <p:nvPr/>
        </p:nvSpPr>
        <p:spPr bwMode="auto">
          <a:xfrm>
            <a:off x="5738813" y="4808538"/>
            <a:ext cx="68262" cy="76200"/>
          </a:xfrm>
          <a:prstGeom prst="rect">
            <a:avLst/>
          </a:prstGeom>
          <a:noFill/>
          <a:ln w="9525">
            <a:noFill/>
            <a:miter lim="800000"/>
            <a:headEnd/>
            <a:tailEnd/>
          </a:ln>
        </p:spPr>
        <p:txBody>
          <a:bodyPr wrap="none" lIns="0" tIns="0" rIns="0" bIns="0">
            <a:spAutoFit/>
          </a:bodyPr>
          <a:lstStyle/>
          <a:p>
            <a:pPr eaLnBrk="0" hangingPunct="0"/>
            <a:r>
              <a:rPr lang="en-US" sz="500" b="1">
                <a:solidFill>
                  <a:srgbClr val="001E68"/>
                </a:solidFill>
                <a:latin typeface="Helvetica" pitchFamily="34" charset="0"/>
              </a:rPr>
              <a:t>11</a:t>
            </a:r>
            <a:endParaRPr lang="en-US" sz="2400">
              <a:solidFill>
                <a:srgbClr val="001E68"/>
              </a:solidFill>
              <a:latin typeface="Helvetica" pitchFamily="34" charset="0"/>
            </a:endParaRPr>
          </a:p>
        </p:txBody>
      </p:sp>
      <p:sp>
        <p:nvSpPr>
          <p:cNvPr id="36919" name="Line 56"/>
          <p:cNvSpPr>
            <a:spLocks noChangeShapeType="1"/>
          </p:cNvSpPr>
          <p:nvPr/>
        </p:nvSpPr>
        <p:spPr bwMode="auto">
          <a:xfrm>
            <a:off x="5775325" y="4360863"/>
            <a:ext cx="165100" cy="114300"/>
          </a:xfrm>
          <a:prstGeom prst="line">
            <a:avLst/>
          </a:prstGeom>
          <a:noFill/>
          <a:ln w="12700">
            <a:solidFill>
              <a:srgbClr val="000000"/>
            </a:solidFill>
            <a:round/>
            <a:headEnd/>
            <a:tailEnd/>
          </a:ln>
        </p:spPr>
        <p:txBody>
          <a:bodyPr/>
          <a:lstStyle/>
          <a:p>
            <a:endParaRPr lang="en-US"/>
          </a:p>
        </p:txBody>
      </p:sp>
      <p:sp>
        <p:nvSpPr>
          <p:cNvPr id="36920" name="Rectangle 57"/>
          <p:cNvSpPr>
            <a:spLocks noChangeArrowheads="1"/>
          </p:cNvSpPr>
          <p:nvPr/>
        </p:nvSpPr>
        <p:spPr bwMode="auto">
          <a:xfrm>
            <a:off x="5965825" y="4465638"/>
            <a:ext cx="90488"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1E68"/>
                </a:solidFill>
                <a:latin typeface="Helvetica" pitchFamily="34" charset="0"/>
              </a:rPr>
              <a:t>S</a:t>
            </a:r>
            <a:endParaRPr lang="en-US" sz="2400">
              <a:solidFill>
                <a:srgbClr val="001E68"/>
              </a:solidFill>
              <a:latin typeface="Helvetica" pitchFamily="34" charset="0"/>
            </a:endParaRPr>
          </a:p>
        </p:txBody>
      </p:sp>
      <p:sp>
        <p:nvSpPr>
          <p:cNvPr id="36921" name="Line 58"/>
          <p:cNvSpPr>
            <a:spLocks noChangeShapeType="1"/>
          </p:cNvSpPr>
          <p:nvPr/>
        </p:nvSpPr>
        <p:spPr bwMode="auto">
          <a:xfrm>
            <a:off x="6067425" y="4513263"/>
            <a:ext cx="203200" cy="1587"/>
          </a:xfrm>
          <a:prstGeom prst="line">
            <a:avLst/>
          </a:prstGeom>
          <a:noFill/>
          <a:ln w="12700">
            <a:solidFill>
              <a:srgbClr val="000000"/>
            </a:solidFill>
            <a:round/>
            <a:headEnd/>
            <a:tailEnd/>
          </a:ln>
        </p:spPr>
        <p:txBody>
          <a:bodyPr/>
          <a:lstStyle/>
          <a:p>
            <a:endParaRPr lang="en-US"/>
          </a:p>
        </p:txBody>
      </p:sp>
      <p:sp>
        <p:nvSpPr>
          <p:cNvPr id="36922" name="Rectangle 59"/>
          <p:cNvSpPr>
            <a:spLocks noChangeArrowheads="1"/>
          </p:cNvSpPr>
          <p:nvPr/>
        </p:nvSpPr>
        <p:spPr bwMode="auto">
          <a:xfrm>
            <a:off x="6296025" y="4465638"/>
            <a:ext cx="195263"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1E68"/>
                </a:solidFill>
                <a:latin typeface="Helvetica" pitchFamily="34" charset="0"/>
              </a:rPr>
              <a:t>CH</a:t>
            </a:r>
            <a:endParaRPr lang="en-US" sz="2400">
              <a:solidFill>
                <a:srgbClr val="001E68"/>
              </a:solidFill>
              <a:latin typeface="Helvetica" pitchFamily="34" charset="0"/>
            </a:endParaRPr>
          </a:p>
        </p:txBody>
      </p:sp>
      <p:sp>
        <p:nvSpPr>
          <p:cNvPr id="36923" name="Rectangle 60"/>
          <p:cNvSpPr>
            <a:spLocks noChangeArrowheads="1"/>
          </p:cNvSpPr>
          <p:nvPr/>
        </p:nvSpPr>
        <p:spPr bwMode="auto">
          <a:xfrm>
            <a:off x="6478588" y="4554538"/>
            <a:ext cx="34925" cy="76200"/>
          </a:xfrm>
          <a:prstGeom prst="rect">
            <a:avLst/>
          </a:prstGeom>
          <a:noFill/>
          <a:ln w="9525">
            <a:noFill/>
            <a:miter lim="800000"/>
            <a:headEnd/>
            <a:tailEnd/>
          </a:ln>
        </p:spPr>
        <p:txBody>
          <a:bodyPr wrap="none" lIns="0" tIns="0" rIns="0" bIns="0">
            <a:spAutoFit/>
          </a:bodyPr>
          <a:lstStyle/>
          <a:p>
            <a:pPr eaLnBrk="0" hangingPunct="0"/>
            <a:r>
              <a:rPr lang="en-US" sz="500" b="1">
                <a:solidFill>
                  <a:srgbClr val="001E68"/>
                </a:solidFill>
                <a:latin typeface="Helvetica" pitchFamily="34" charset="0"/>
              </a:rPr>
              <a:t>2</a:t>
            </a:r>
            <a:endParaRPr lang="en-US" sz="2400">
              <a:solidFill>
                <a:srgbClr val="001E68"/>
              </a:solidFill>
              <a:latin typeface="Helvetica" pitchFamily="34" charset="0"/>
            </a:endParaRPr>
          </a:p>
        </p:txBody>
      </p:sp>
      <p:sp>
        <p:nvSpPr>
          <p:cNvPr id="36924" name="Rectangle 61"/>
          <p:cNvSpPr>
            <a:spLocks noChangeArrowheads="1"/>
          </p:cNvSpPr>
          <p:nvPr/>
        </p:nvSpPr>
        <p:spPr bwMode="auto">
          <a:xfrm>
            <a:off x="6334125" y="4110038"/>
            <a:ext cx="396875"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1E68"/>
                </a:solidFill>
                <a:latin typeface="Helvetica" pitchFamily="34" charset="0"/>
              </a:rPr>
              <a:t>COOH</a:t>
            </a:r>
            <a:endParaRPr lang="en-US" sz="2400">
              <a:solidFill>
                <a:srgbClr val="001E68"/>
              </a:solidFill>
              <a:latin typeface="Helvetica" pitchFamily="34" charset="0"/>
            </a:endParaRPr>
          </a:p>
        </p:txBody>
      </p:sp>
      <p:sp>
        <p:nvSpPr>
          <p:cNvPr id="36925" name="Line 62"/>
          <p:cNvSpPr>
            <a:spLocks noChangeShapeType="1"/>
          </p:cNvSpPr>
          <p:nvPr/>
        </p:nvSpPr>
        <p:spPr bwMode="auto">
          <a:xfrm>
            <a:off x="6397625" y="4589463"/>
            <a:ext cx="1588" cy="203200"/>
          </a:xfrm>
          <a:prstGeom prst="line">
            <a:avLst/>
          </a:prstGeom>
          <a:noFill/>
          <a:ln w="12700">
            <a:solidFill>
              <a:srgbClr val="000000"/>
            </a:solidFill>
            <a:round/>
            <a:headEnd/>
            <a:tailEnd/>
          </a:ln>
        </p:spPr>
        <p:txBody>
          <a:bodyPr/>
          <a:lstStyle/>
          <a:p>
            <a:endParaRPr lang="en-US"/>
          </a:p>
        </p:txBody>
      </p:sp>
      <p:sp>
        <p:nvSpPr>
          <p:cNvPr id="36926" name="Rectangle 63"/>
          <p:cNvSpPr>
            <a:spLocks noChangeArrowheads="1"/>
          </p:cNvSpPr>
          <p:nvPr/>
        </p:nvSpPr>
        <p:spPr bwMode="auto">
          <a:xfrm>
            <a:off x="6346825" y="4821238"/>
            <a:ext cx="787400"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1E68"/>
                </a:solidFill>
                <a:latin typeface="Helvetica" pitchFamily="34" charset="0"/>
              </a:rPr>
              <a:t>CHCONHCH</a:t>
            </a:r>
            <a:endParaRPr lang="en-US" sz="2400">
              <a:solidFill>
                <a:srgbClr val="001E68"/>
              </a:solidFill>
              <a:latin typeface="Helvetica" pitchFamily="34" charset="0"/>
            </a:endParaRPr>
          </a:p>
        </p:txBody>
      </p:sp>
      <p:sp>
        <p:nvSpPr>
          <p:cNvPr id="36927" name="Rectangle 64"/>
          <p:cNvSpPr>
            <a:spLocks noChangeArrowheads="1"/>
          </p:cNvSpPr>
          <p:nvPr/>
        </p:nvSpPr>
        <p:spPr bwMode="auto">
          <a:xfrm>
            <a:off x="7088188" y="4910138"/>
            <a:ext cx="34925" cy="76200"/>
          </a:xfrm>
          <a:prstGeom prst="rect">
            <a:avLst/>
          </a:prstGeom>
          <a:noFill/>
          <a:ln w="9525">
            <a:noFill/>
            <a:miter lim="800000"/>
            <a:headEnd/>
            <a:tailEnd/>
          </a:ln>
        </p:spPr>
        <p:txBody>
          <a:bodyPr wrap="none" lIns="0" tIns="0" rIns="0" bIns="0">
            <a:spAutoFit/>
          </a:bodyPr>
          <a:lstStyle/>
          <a:p>
            <a:pPr eaLnBrk="0" hangingPunct="0"/>
            <a:r>
              <a:rPr lang="en-US" sz="500" b="1">
                <a:solidFill>
                  <a:srgbClr val="001E68"/>
                </a:solidFill>
                <a:latin typeface="Helvetica" pitchFamily="34" charset="0"/>
              </a:rPr>
              <a:t>2</a:t>
            </a:r>
            <a:endParaRPr lang="en-US" sz="2400">
              <a:solidFill>
                <a:srgbClr val="001E68"/>
              </a:solidFill>
              <a:latin typeface="Helvetica" pitchFamily="34" charset="0"/>
            </a:endParaRPr>
          </a:p>
        </p:txBody>
      </p:sp>
      <p:sp>
        <p:nvSpPr>
          <p:cNvPr id="36928" name="Rectangle 65"/>
          <p:cNvSpPr>
            <a:spLocks noChangeArrowheads="1"/>
          </p:cNvSpPr>
          <p:nvPr/>
        </p:nvSpPr>
        <p:spPr bwMode="auto">
          <a:xfrm>
            <a:off x="7123113" y="4821238"/>
            <a:ext cx="396875"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1E68"/>
                </a:solidFill>
                <a:latin typeface="Helvetica" pitchFamily="34" charset="0"/>
              </a:rPr>
              <a:t>COOH</a:t>
            </a:r>
            <a:endParaRPr lang="en-US" sz="2400">
              <a:solidFill>
                <a:srgbClr val="001E68"/>
              </a:solidFill>
              <a:latin typeface="Helvetica" pitchFamily="34" charset="0"/>
            </a:endParaRPr>
          </a:p>
        </p:txBody>
      </p:sp>
      <p:sp>
        <p:nvSpPr>
          <p:cNvPr id="36929" name="Line 66"/>
          <p:cNvSpPr>
            <a:spLocks noChangeShapeType="1"/>
          </p:cNvSpPr>
          <p:nvPr/>
        </p:nvSpPr>
        <p:spPr bwMode="auto">
          <a:xfrm>
            <a:off x="6397625" y="4945063"/>
            <a:ext cx="1588" cy="203200"/>
          </a:xfrm>
          <a:prstGeom prst="line">
            <a:avLst/>
          </a:prstGeom>
          <a:noFill/>
          <a:ln w="12700">
            <a:solidFill>
              <a:srgbClr val="000000"/>
            </a:solidFill>
            <a:round/>
            <a:headEnd/>
            <a:tailEnd/>
          </a:ln>
        </p:spPr>
        <p:txBody>
          <a:bodyPr/>
          <a:lstStyle/>
          <a:p>
            <a:endParaRPr lang="en-US"/>
          </a:p>
        </p:txBody>
      </p:sp>
      <p:sp>
        <p:nvSpPr>
          <p:cNvPr id="36930" name="Rectangle 67"/>
          <p:cNvSpPr>
            <a:spLocks noChangeArrowheads="1"/>
          </p:cNvSpPr>
          <p:nvPr/>
        </p:nvSpPr>
        <p:spPr bwMode="auto">
          <a:xfrm>
            <a:off x="6346825" y="5189538"/>
            <a:ext cx="592138"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1E68"/>
                </a:solidFill>
                <a:latin typeface="Helvetica" pitchFamily="34" charset="0"/>
              </a:rPr>
              <a:t>NHCOCH</a:t>
            </a:r>
            <a:endParaRPr lang="en-US" sz="2400">
              <a:solidFill>
                <a:srgbClr val="001E68"/>
              </a:solidFill>
              <a:latin typeface="Helvetica" pitchFamily="34" charset="0"/>
            </a:endParaRPr>
          </a:p>
        </p:txBody>
      </p:sp>
      <p:sp>
        <p:nvSpPr>
          <p:cNvPr id="36931" name="Rectangle 68"/>
          <p:cNvSpPr>
            <a:spLocks noChangeArrowheads="1"/>
          </p:cNvSpPr>
          <p:nvPr/>
        </p:nvSpPr>
        <p:spPr bwMode="auto">
          <a:xfrm>
            <a:off x="6902450" y="5278438"/>
            <a:ext cx="34925" cy="76200"/>
          </a:xfrm>
          <a:prstGeom prst="rect">
            <a:avLst/>
          </a:prstGeom>
          <a:noFill/>
          <a:ln w="9525">
            <a:noFill/>
            <a:miter lim="800000"/>
            <a:headEnd/>
            <a:tailEnd/>
          </a:ln>
        </p:spPr>
        <p:txBody>
          <a:bodyPr wrap="none" lIns="0" tIns="0" rIns="0" bIns="0">
            <a:spAutoFit/>
          </a:bodyPr>
          <a:lstStyle/>
          <a:p>
            <a:pPr eaLnBrk="0" hangingPunct="0"/>
            <a:r>
              <a:rPr lang="en-US" sz="500" b="1">
                <a:solidFill>
                  <a:srgbClr val="001E68"/>
                </a:solidFill>
                <a:latin typeface="Helvetica" pitchFamily="34" charset="0"/>
              </a:rPr>
              <a:t>2</a:t>
            </a:r>
            <a:endParaRPr lang="en-US" sz="2400">
              <a:solidFill>
                <a:srgbClr val="001E68"/>
              </a:solidFill>
              <a:latin typeface="Helvetica" pitchFamily="34" charset="0"/>
            </a:endParaRPr>
          </a:p>
        </p:txBody>
      </p:sp>
      <p:sp>
        <p:nvSpPr>
          <p:cNvPr id="36932" name="Rectangle 69"/>
          <p:cNvSpPr>
            <a:spLocks noChangeArrowheads="1"/>
          </p:cNvSpPr>
          <p:nvPr/>
        </p:nvSpPr>
        <p:spPr bwMode="auto">
          <a:xfrm>
            <a:off x="6938963" y="5189538"/>
            <a:ext cx="195262"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1E68"/>
                </a:solidFill>
                <a:latin typeface="Helvetica" pitchFamily="34" charset="0"/>
              </a:rPr>
              <a:t>CH</a:t>
            </a:r>
            <a:endParaRPr lang="en-US" sz="2400">
              <a:solidFill>
                <a:srgbClr val="001E68"/>
              </a:solidFill>
              <a:latin typeface="Helvetica" pitchFamily="34" charset="0"/>
            </a:endParaRPr>
          </a:p>
        </p:txBody>
      </p:sp>
      <p:sp>
        <p:nvSpPr>
          <p:cNvPr id="36933" name="Rectangle 70"/>
          <p:cNvSpPr>
            <a:spLocks noChangeArrowheads="1"/>
          </p:cNvSpPr>
          <p:nvPr/>
        </p:nvSpPr>
        <p:spPr bwMode="auto">
          <a:xfrm>
            <a:off x="7121525" y="5278438"/>
            <a:ext cx="34925" cy="76200"/>
          </a:xfrm>
          <a:prstGeom prst="rect">
            <a:avLst/>
          </a:prstGeom>
          <a:noFill/>
          <a:ln w="9525">
            <a:noFill/>
            <a:miter lim="800000"/>
            <a:headEnd/>
            <a:tailEnd/>
          </a:ln>
        </p:spPr>
        <p:txBody>
          <a:bodyPr wrap="none" lIns="0" tIns="0" rIns="0" bIns="0">
            <a:spAutoFit/>
          </a:bodyPr>
          <a:lstStyle/>
          <a:p>
            <a:pPr eaLnBrk="0" hangingPunct="0"/>
            <a:r>
              <a:rPr lang="en-US" sz="500" b="1">
                <a:solidFill>
                  <a:srgbClr val="001E68"/>
                </a:solidFill>
                <a:latin typeface="Helvetica" pitchFamily="34" charset="0"/>
              </a:rPr>
              <a:t>2</a:t>
            </a:r>
            <a:endParaRPr lang="en-US" sz="2400">
              <a:solidFill>
                <a:srgbClr val="001E68"/>
              </a:solidFill>
              <a:latin typeface="Helvetica" pitchFamily="34" charset="0"/>
            </a:endParaRPr>
          </a:p>
        </p:txBody>
      </p:sp>
      <p:sp>
        <p:nvSpPr>
          <p:cNvPr id="36934" name="Rectangle 71"/>
          <p:cNvSpPr>
            <a:spLocks noChangeArrowheads="1"/>
          </p:cNvSpPr>
          <p:nvPr/>
        </p:nvSpPr>
        <p:spPr bwMode="auto">
          <a:xfrm>
            <a:off x="7156450" y="5189538"/>
            <a:ext cx="592138"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1E68"/>
                </a:solidFill>
                <a:latin typeface="Helvetica" pitchFamily="34" charset="0"/>
              </a:rPr>
              <a:t>CHCOOH</a:t>
            </a:r>
            <a:endParaRPr lang="en-US" sz="2400">
              <a:solidFill>
                <a:srgbClr val="001E68"/>
              </a:solidFill>
              <a:latin typeface="Helvetica" pitchFamily="34" charset="0"/>
            </a:endParaRPr>
          </a:p>
        </p:txBody>
      </p:sp>
      <p:sp>
        <p:nvSpPr>
          <p:cNvPr id="36935" name="Line 72"/>
          <p:cNvSpPr>
            <a:spLocks noChangeShapeType="1"/>
          </p:cNvSpPr>
          <p:nvPr/>
        </p:nvSpPr>
        <p:spPr bwMode="auto">
          <a:xfrm>
            <a:off x="7261225" y="5326063"/>
            <a:ext cx="1588" cy="206375"/>
          </a:xfrm>
          <a:prstGeom prst="line">
            <a:avLst/>
          </a:prstGeom>
          <a:noFill/>
          <a:ln w="12700">
            <a:solidFill>
              <a:srgbClr val="000000"/>
            </a:solidFill>
            <a:round/>
            <a:headEnd/>
            <a:tailEnd/>
          </a:ln>
        </p:spPr>
        <p:txBody>
          <a:bodyPr/>
          <a:lstStyle/>
          <a:p>
            <a:endParaRPr lang="en-US"/>
          </a:p>
        </p:txBody>
      </p:sp>
      <p:sp>
        <p:nvSpPr>
          <p:cNvPr id="36936" name="Rectangle 73"/>
          <p:cNvSpPr>
            <a:spLocks noChangeArrowheads="1"/>
          </p:cNvSpPr>
          <p:nvPr/>
        </p:nvSpPr>
        <p:spPr bwMode="auto">
          <a:xfrm>
            <a:off x="7223125" y="5548313"/>
            <a:ext cx="201613"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001E68"/>
                </a:solidFill>
                <a:latin typeface="Helvetica" pitchFamily="34" charset="0"/>
              </a:rPr>
              <a:t>NH</a:t>
            </a:r>
            <a:endParaRPr lang="en-US" sz="2400">
              <a:solidFill>
                <a:srgbClr val="001E68"/>
              </a:solidFill>
              <a:latin typeface="Helvetica" pitchFamily="34" charset="0"/>
            </a:endParaRPr>
          </a:p>
        </p:txBody>
      </p:sp>
      <p:sp>
        <p:nvSpPr>
          <p:cNvPr id="36937" name="Rectangle 74"/>
          <p:cNvSpPr>
            <a:spLocks noChangeArrowheads="1"/>
          </p:cNvSpPr>
          <p:nvPr/>
        </p:nvSpPr>
        <p:spPr bwMode="auto">
          <a:xfrm>
            <a:off x="7405688" y="5637213"/>
            <a:ext cx="34925" cy="76200"/>
          </a:xfrm>
          <a:prstGeom prst="rect">
            <a:avLst/>
          </a:prstGeom>
          <a:noFill/>
          <a:ln w="9525">
            <a:noFill/>
            <a:miter lim="800000"/>
            <a:headEnd/>
            <a:tailEnd/>
          </a:ln>
        </p:spPr>
        <p:txBody>
          <a:bodyPr wrap="none" lIns="0" tIns="0" rIns="0" bIns="0">
            <a:spAutoFit/>
          </a:bodyPr>
          <a:lstStyle/>
          <a:p>
            <a:pPr eaLnBrk="0" hangingPunct="0"/>
            <a:r>
              <a:rPr lang="en-US" sz="500" b="1">
                <a:solidFill>
                  <a:srgbClr val="001E68"/>
                </a:solidFill>
                <a:latin typeface="Helvetica" pitchFamily="34" charset="0"/>
              </a:rPr>
              <a:t>2</a:t>
            </a:r>
            <a:endParaRPr lang="en-US" sz="2400">
              <a:solidFill>
                <a:srgbClr val="001E68"/>
              </a:solidFill>
              <a:latin typeface="Helvetica" pitchFamily="34" charset="0"/>
            </a:endParaRPr>
          </a:p>
        </p:txBody>
      </p:sp>
      <p:sp>
        <p:nvSpPr>
          <p:cNvPr id="36938" name="Rectangle 75"/>
          <p:cNvSpPr>
            <a:spLocks noChangeArrowheads="1"/>
          </p:cNvSpPr>
          <p:nvPr/>
        </p:nvSpPr>
        <p:spPr bwMode="auto">
          <a:xfrm>
            <a:off x="1763713" y="3716338"/>
            <a:ext cx="549275" cy="277812"/>
          </a:xfrm>
          <a:prstGeom prst="rect">
            <a:avLst/>
          </a:prstGeom>
          <a:noFill/>
          <a:ln w="9525">
            <a:noFill/>
            <a:miter lim="800000"/>
            <a:headEnd/>
            <a:tailEnd/>
          </a:ln>
        </p:spPr>
        <p:txBody>
          <a:bodyPr wrap="none" lIns="0" tIns="0" rIns="0" bIns="0">
            <a:spAutoFit/>
          </a:bodyPr>
          <a:lstStyle/>
          <a:p>
            <a:pPr eaLnBrk="0" hangingPunct="0"/>
            <a:r>
              <a:rPr lang="en-US" b="1">
                <a:solidFill>
                  <a:srgbClr val="FF0000"/>
                </a:solidFill>
                <a:latin typeface="Comic Sans MS" pitchFamily="66" charset="0"/>
              </a:rPr>
              <a:t>LTA</a:t>
            </a:r>
            <a:r>
              <a:rPr lang="en-US" b="1" baseline="-25000">
                <a:solidFill>
                  <a:srgbClr val="FF0000"/>
                </a:solidFill>
                <a:latin typeface="Comic Sans MS" pitchFamily="66" charset="0"/>
              </a:rPr>
              <a:t>4</a:t>
            </a:r>
            <a:endParaRPr lang="en-US" sz="3600">
              <a:solidFill>
                <a:srgbClr val="FF0000"/>
              </a:solidFill>
              <a:latin typeface="Comic Sans MS" pitchFamily="66" charset="0"/>
            </a:endParaRPr>
          </a:p>
        </p:txBody>
      </p:sp>
      <p:sp>
        <p:nvSpPr>
          <p:cNvPr id="36939" name="Rectangle 76"/>
          <p:cNvSpPr>
            <a:spLocks noChangeArrowheads="1"/>
          </p:cNvSpPr>
          <p:nvPr/>
        </p:nvSpPr>
        <p:spPr bwMode="auto">
          <a:xfrm>
            <a:off x="6778625" y="4357688"/>
            <a:ext cx="700088" cy="369887"/>
          </a:xfrm>
          <a:prstGeom prst="rect">
            <a:avLst/>
          </a:prstGeom>
          <a:noFill/>
          <a:ln w="9525">
            <a:noFill/>
            <a:miter lim="800000"/>
            <a:headEnd/>
            <a:tailEnd/>
          </a:ln>
        </p:spPr>
        <p:txBody>
          <a:bodyPr wrap="none" lIns="0" tIns="0" rIns="0" bIns="0">
            <a:spAutoFit/>
          </a:bodyPr>
          <a:lstStyle/>
          <a:p>
            <a:pPr eaLnBrk="0" hangingPunct="0"/>
            <a:r>
              <a:rPr lang="en-US" sz="2400" b="1">
                <a:solidFill>
                  <a:srgbClr val="FF0000"/>
                </a:solidFill>
                <a:latin typeface="Comic Sans MS" pitchFamily="66" charset="0"/>
              </a:rPr>
              <a:t>LTC</a:t>
            </a:r>
            <a:r>
              <a:rPr lang="en-US" sz="2400" b="1" baseline="-25000">
                <a:solidFill>
                  <a:srgbClr val="FF0000"/>
                </a:solidFill>
                <a:latin typeface="Comic Sans MS" pitchFamily="66" charset="0"/>
              </a:rPr>
              <a:t>4</a:t>
            </a:r>
            <a:endParaRPr lang="en-US" sz="2400" b="1">
              <a:solidFill>
                <a:srgbClr val="FF0000"/>
              </a:solidFill>
              <a:latin typeface="Comic Sans MS" pitchFamily="66" charset="0"/>
            </a:endParaRPr>
          </a:p>
        </p:txBody>
      </p:sp>
      <p:sp>
        <p:nvSpPr>
          <p:cNvPr id="8269" name="Rectangle 77"/>
          <p:cNvSpPr>
            <a:spLocks noChangeArrowheads="1"/>
          </p:cNvSpPr>
          <p:nvPr/>
        </p:nvSpPr>
        <p:spPr bwMode="auto">
          <a:xfrm>
            <a:off x="115888" y="1196975"/>
            <a:ext cx="2112962" cy="554038"/>
          </a:xfrm>
          <a:prstGeom prst="rect">
            <a:avLst/>
          </a:prstGeom>
          <a:noFill/>
          <a:ln w="9525">
            <a:solidFill>
              <a:schemeClr val="tx2">
                <a:lumMod val="60000"/>
                <a:lumOff val="40000"/>
              </a:schemeClr>
            </a:solidFill>
            <a:miter lim="800000"/>
            <a:headEnd/>
            <a:tailEnd/>
          </a:ln>
        </p:spPr>
        <p:txBody>
          <a:bodyPr wrap="none" lIns="0" tIns="0" rIns="0" bIns="0">
            <a:spAutoFit/>
          </a:bodyPr>
          <a:lstStyle/>
          <a:p>
            <a:pPr algn="ctr" eaLnBrk="0" fontAlgn="auto" hangingPunct="0">
              <a:spcBef>
                <a:spcPts val="0"/>
              </a:spcBef>
              <a:spcAft>
                <a:spcPts val="0"/>
              </a:spcAft>
              <a:defRPr/>
            </a:pPr>
            <a:r>
              <a:rPr lang="en-US" b="1" dirty="0">
                <a:solidFill>
                  <a:schemeClr val="accent3">
                    <a:lumMod val="50000"/>
                  </a:schemeClr>
                </a:solidFill>
                <a:latin typeface="Comic Sans MS" pitchFamily="66" charset="0"/>
                <a:cs typeface="+mn-cs"/>
              </a:rPr>
              <a:t>ACIDE </a:t>
            </a:r>
          </a:p>
          <a:p>
            <a:pPr algn="ctr" eaLnBrk="0" fontAlgn="auto" hangingPunct="0">
              <a:spcBef>
                <a:spcPts val="0"/>
              </a:spcBef>
              <a:spcAft>
                <a:spcPts val="0"/>
              </a:spcAft>
              <a:defRPr/>
            </a:pPr>
            <a:r>
              <a:rPr lang="en-US" b="1" dirty="0">
                <a:solidFill>
                  <a:schemeClr val="accent3">
                    <a:lumMod val="50000"/>
                  </a:schemeClr>
                </a:solidFill>
                <a:latin typeface="Comic Sans MS" pitchFamily="66" charset="0"/>
                <a:cs typeface="+mn-cs"/>
              </a:rPr>
              <a:t>ARACHIDONIQUE</a:t>
            </a:r>
          </a:p>
        </p:txBody>
      </p:sp>
      <p:sp>
        <p:nvSpPr>
          <p:cNvPr id="10318" name="Rectangle 78"/>
          <p:cNvSpPr>
            <a:spLocks noChangeArrowheads="1"/>
          </p:cNvSpPr>
          <p:nvPr/>
        </p:nvSpPr>
        <p:spPr bwMode="auto">
          <a:xfrm>
            <a:off x="3892550" y="2668588"/>
            <a:ext cx="641350" cy="184150"/>
          </a:xfrm>
          <a:prstGeom prst="rect">
            <a:avLst/>
          </a:prstGeom>
          <a:noFill/>
          <a:ln w="9525">
            <a:noFill/>
            <a:miter lim="800000"/>
            <a:headEnd/>
            <a:tailEnd/>
          </a:ln>
        </p:spPr>
        <p:txBody>
          <a:bodyPr wrap="none" lIns="0" tIns="0" rIns="0" bIns="0">
            <a:spAutoFit/>
          </a:bodyPr>
          <a:lstStyle/>
          <a:p>
            <a:pPr eaLnBrk="0" fontAlgn="auto" hangingPunct="0">
              <a:spcBef>
                <a:spcPts val="0"/>
              </a:spcBef>
              <a:spcAft>
                <a:spcPts val="0"/>
              </a:spcAft>
              <a:defRPr/>
            </a:pPr>
            <a:r>
              <a:rPr lang="en-US" sz="1200" b="1" dirty="0">
                <a:solidFill>
                  <a:schemeClr val="accent3">
                    <a:lumMod val="50000"/>
                  </a:schemeClr>
                </a:solidFill>
                <a:latin typeface="Helvetica" pitchFamily="34" charset="0"/>
                <a:cs typeface="+mn-cs"/>
              </a:rPr>
              <a:t>5-HpETE</a:t>
            </a:r>
            <a:endParaRPr lang="en-US" sz="2400" dirty="0">
              <a:solidFill>
                <a:schemeClr val="accent3">
                  <a:lumMod val="50000"/>
                </a:schemeClr>
              </a:solidFill>
              <a:latin typeface="Helvetica" pitchFamily="34" charset="0"/>
              <a:cs typeface="+mn-cs"/>
            </a:endParaRPr>
          </a:p>
        </p:txBody>
      </p:sp>
      <p:sp>
        <p:nvSpPr>
          <p:cNvPr id="36942" name="Rectangle 79"/>
          <p:cNvSpPr>
            <a:spLocks noChangeArrowheads="1"/>
          </p:cNvSpPr>
          <p:nvPr/>
        </p:nvSpPr>
        <p:spPr bwMode="auto">
          <a:xfrm>
            <a:off x="1123950" y="2058988"/>
            <a:ext cx="1547813" cy="246062"/>
          </a:xfrm>
          <a:prstGeom prst="rect">
            <a:avLst/>
          </a:prstGeom>
          <a:noFill/>
          <a:ln w="9525">
            <a:noFill/>
            <a:miter lim="800000"/>
            <a:headEnd/>
            <a:tailEnd/>
          </a:ln>
        </p:spPr>
        <p:txBody>
          <a:bodyPr wrap="none" lIns="0" tIns="0" rIns="0" bIns="0">
            <a:spAutoFit/>
          </a:bodyPr>
          <a:lstStyle/>
          <a:p>
            <a:pPr eaLnBrk="0" hangingPunct="0"/>
            <a:r>
              <a:rPr lang="en-US" sz="1600" b="1">
                <a:solidFill>
                  <a:srgbClr val="FF0000"/>
                </a:solidFill>
                <a:latin typeface="Comic Sans MS" pitchFamily="66" charset="0"/>
              </a:rPr>
              <a:t>5-Lipoxygénase</a:t>
            </a:r>
            <a:endParaRPr lang="en-US" sz="3200" b="1">
              <a:solidFill>
                <a:srgbClr val="FF0000"/>
              </a:solidFill>
              <a:latin typeface="Comic Sans MS" pitchFamily="66" charset="0"/>
            </a:endParaRPr>
          </a:p>
        </p:txBody>
      </p:sp>
      <p:sp>
        <p:nvSpPr>
          <p:cNvPr id="36943" name="Rectangle 80"/>
          <p:cNvSpPr>
            <a:spLocks noChangeArrowheads="1"/>
          </p:cNvSpPr>
          <p:nvPr/>
        </p:nvSpPr>
        <p:spPr bwMode="auto">
          <a:xfrm>
            <a:off x="4356100" y="3644900"/>
            <a:ext cx="2736850" cy="246063"/>
          </a:xfrm>
          <a:prstGeom prst="rect">
            <a:avLst/>
          </a:prstGeom>
          <a:noFill/>
          <a:ln w="9525">
            <a:noFill/>
            <a:miter lim="800000"/>
            <a:headEnd/>
            <a:tailEnd/>
          </a:ln>
        </p:spPr>
        <p:txBody>
          <a:bodyPr lIns="0" tIns="0" rIns="0" bIns="0">
            <a:spAutoFit/>
          </a:bodyPr>
          <a:lstStyle/>
          <a:p>
            <a:pPr algn="ctr" eaLnBrk="0" hangingPunct="0"/>
            <a:r>
              <a:rPr lang="en-US" sz="1600" b="1">
                <a:solidFill>
                  <a:srgbClr val="FF0000"/>
                </a:solidFill>
                <a:latin typeface="Comic Sans MS" pitchFamily="66" charset="0"/>
              </a:rPr>
              <a:t>Glutathion-S-Transférase)</a:t>
            </a:r>
            <a:endParaRPr lang="en-US" sz="3200" b="1">
              <a:solidFill>
                <a:srgbClr val="FF0000"/>
              </a:solidFill>
              <a:latin typeface="Comic Sans MS" pitchFamily="66" charset="0"/>
            </a:endParaRPr>
          </a:p>
        </p:txBody>
      </p:sp>
      <p:sp>
        <p:nvSpPr>
          <p:cNvPr id="36944" name="Rectangle 81"/>
          <p:cNvSpPr>
            <a:spLocks noChangeArrowheads="1"/>
          </p:cNvSpPr>
          <p:nvPr/>
        </p:nvSpPr>
        <p:spPr bwMode="auto">
          <a:xfrm>
            <a:off x="3819525" y="4611688"/>
            <a:ext cx="152400" cy="182562"/>
          </a:xfrm>
          <a:prstGeom prst="rect">
            <a:avLst/>
          </a:prstGeom>
          <a:noFill/>
          <a:ln w="9525">
            <a:noFill/>
            <a:miter lim="800000"/>
            <a:headEnd/>
            <a:tailEnd/>
          </a:ln>
        </p:spPr>
        <p:txBody>
          <a:bodyPr wrap="none" lIns="0" tIns="0" rIns="0" bIns="0">
            <a:spAutoFit/>
          </a:bodyPr>
          <a:lstStyle/>
          <a:p>
            <a:pPr eaLnBrk="0" hangingPunct="0"/>
            <a:r>
              <a:rPr lang="en-US" sz="1200" i="1">
                <a:solidFill>
                  <a:srgbClr val="001E68"/>
                </a:solidFill>
                <a:latin typeface="Helvetica" pitchFamily="34" charset="0"/>
              </a:rPr>
              <a:t>    </a:t>
            </a:r>
            <a:endParaRPr lang="en-US" sz="2400">
              <a:solidFill>
                <a:srgbClr val="001E68"/>
              </a:solidFill>
              <a:latin typeface="Helvetica" pitchFamily="34" charset="0"/>
            </a:endParaRPr>
          </a:p>
        </p:txBody>
      </p:sp>
      <p:sp>
        <p:nvSpPr>
          <p:cNvPr id="36945" name="Rectangle 82"/>
          <p:cNvSpPr>
            <a:spLocks noChangeArrowheads="1"/>
          </p:cNvSpPr>
          <p:nvPr/>
        </p:nvSpPr>
        <p:spPr bwMode="auto">
          <a:xfrm>
            <a:off x="3003550" y="4802188"/>
            <a:ext cx="284163" cy="182562"/>
          </a:xfrm>
          <a:prstGeom prst="rect">
            <a:avLst/>
          </a:prstGeom>
          <a:noFill/>
          <a:ln w="9525">
            <a:noFill/>
            <a:miter lim="800000"/>
            <a:headEnd/>
            <a:tailEnd/>
          </a:ln>
        </p:spPr>
        <p:txBody>
          <a:bodyPr wrap="none" lIns="0" tIns="0" rIns="0" bIns="0">
            <a:spAutoFit/>
          </a:bodyPr>
          <a:lstStyle/>
          <a:p>
            <a:pPr eaLnBrk="0" hangingPunct="0"/>
            <a:r>
              <a:rPr lang="en-US" sz="1200">
                <a:solidFill>
                  <a:srgbClr val="001E68"/>
                </a:solidFill>
                <a:latin typeface="Helvetica" pitchFamily="34" charset="0"/>
              </a:rPr>
              <a:t>H</a:t>
            </a:r>
            <a:r>
              <a:rPr lang="en-US" sz="1200" baseline="-25000">
                <a:solidFill>
                  <a:srgbClr val="001E68"/>
                </a:solidFill>
                <a:latin typeface="Helvetica" pitchFamily="34" charset="0"/>
              </a:rPr>
              <a:t>2</a:t>
            </a:r>
            <a:r>
              <a:rPr lang="en-US" sz="1200">
                <a:solidFill>
                  <a:srgbClr val="001E68"/>
                </a:solidFill>
                <a:latin typeface="Helvetica" pitchFamily="34" charset="0"/>
              </a:rPr>
              <a:t>O</a:t>
            </a:r>
            <a:endParaRPr lang="en-US" sz="2400">
              <a:solidFill>
                <a:srgbClr val="001E68"/>
              </a:solidFill>
              <a:latin typeface="Helvetica" pitchFamily="34" charset="0"/>
            </a:endParaRPr>
          </a:p>
        </p:txBody>
      </p:sp>
      <p:sp>
        <p:nvSpPr>
          <p:cNvPr id="36946" name="Line 83"/>
          <p:cNvSpPr>
            <a:spLocks noChangeShapeType="1"/>
          </p:cNvSpPr>
          <p:nvPr/>
        </p:nvSpPr>
        <p:spPr bwMode="auto">
          <a:xfrm>
            <a:off x="6718300" y="5599113"/>
            <a:ext cx="0" cy="469900"/>
          </a:xfrm>
          <a:prstGeom prst="line">
            <a:avLst/>
          </a:prstGeom>
          <a:noFill/>
          <a:ln w="9525">
            <a:solidFill>
              <a:schemeClr val="tx1"/>
            </a:solidFill>
            <a:prstDash val="sysDot"/>
            <a:round/>
            <a:headEnd/>
            <a:tailEnd type="triangle" w="med" len="med"/>
          </a:ln>
        </p:spPr>
        <p:txBody>
          <a:bodyPr wrap="none" anchor="ctr"/>
          <a:lstStyle/>
          <a:p>
            <a:endParaRPr lang="en-US"/>
          </a:p>
        </p:txBody>
      </p:sp>
      <p:sp>
        <p:nvSpPr>
          <p:cNvPr id="36947" name="Text Box 84"/>
          <p:cNvSpPr txBox="1">
            <a:spLocks noChangeArrowheads="1"/>
          </p:cNvSpPr>
          <p:nvPr/>
        </p:nvSpPr>
        <p:spPr bwMode="auto">
          <a:xfrm>
            <a:off x="2727325" y="5470525"/>
            <a:ext cx="781050" cy="396875"/>
          </a:xfrm>
          <a:prstGeom prst="rect">
            <a:avLst/>
          </a:prstGeom>
          <a:noFill/>
          <a:ln w="9525">
            <a:noFill/>
            <a:miter lim="800000"/>
            <a:headEnd/>
            <a:tailEnd/>
          </a:ln>
        </p:spPr>
        <p:txBody>
          <a:bodyPr wrap="none">
            <a:spAutoFit/>
          </a:bodyPr>
          <a:lstStyle/>
          <a:p>
            <a:pPr eaLnBrk="0" hangingPunct="0"/>
            <a:r>
              <a:rPr lang="en-US" sz="2000" b="1">
                <a:solidFill>
                  <a:srgbClr val="FF0000"/>
                </a:solidFill>
                <a:latin typeface="Comic Sans MS" pitchFamily="66" charset="0"/>
              </a:rPr>
              <a:t>LTB</a:t>
            </a:r>
            <a:r>
              <a:rPr lang="en-US" sz="2000" b="1" baseline="-25000">
                <a:solidFill>
                  <a:srgbClr val="FF0000"/>
                </a:solidFill>
                <a:latin typeface="Comic Sans MS" pitchFamily="66" charset="0"/>
              </a:rPr>
              <a:t>4</a:t>
            </a:r>
            <a:endParaRPr lang="en-US" sz="2000" b="1">
              <a:solidFill>
                <a:srgbClr val="FF0000"/>
              </a:solidFill>
              <a:latin typeface="Comic Sans MS" pitchFamily="66" charset="0"/>
            </a:endParaRPr>
          </a:p>
        </p:txBody>
      </p:sp>
      <p:sp>
        <p:nvSpPr>
          <p:cNvPr id="9301" name="Text Box 85"/>
          <p:cNvSpPr txBox="1">
            <a:spLocks noChangeArrowheads="1"/>
          </p:cNvSpPr>
          <p:nvPr/>
        </p:nvSpPr>
        <p:spPr bwMode="auto">
          <a:xfrm>
            <a:off x="1316038" y="293688"/>
            <a:ext cx="6584950" cy="646112"/>
          </a:xfrm>
          <a:prstGeom prst="rect">
            <a:avLst/>
          </a:prstGeom>
          <a:noFill/>
          <a:ln w="9525">
            <a:noFill/>
            <a:miter lim="800000"/>
            <a:headEnd/>
            <a:tailEnd/>
          </a:ln>
        </p:spPr>
        <p:txBody>
          <a:bodyPr wrap="none">
            <a:spAutoFit/>
          </a:bodyPr>
          <a:lstStyle/>
          <a:p>
            <a:pPr eaLnBrk="0" fontAlgn="auto" hangingPunct="0">
              <a:spcBef>
                <a:spcPts val="0"/>
              </a:spcBef>
              <a:spcAft>
                <a:spcPts val="0"/>
              </a:spcAft>
              <a:defRPr/>
            </a:pPr>
            <a:r>
              <a:rPr lang="en-US" sz="3600" b="1" dirty="0">
                <a:solidFill>
                  <a:srgbClr val="0000CC"/>
                </a:solidFill>
                <a:effectLst>
                  <a:outerShdw blurRad="38100" dist="38100" dir="2700000" algn="tl">
                    <a:srgbClr val="000000">
                      <a:alpha val="43137"/>
                    </a:srgbClr>
                  </a:outerShdw>
                </a:effectLst>
                <a:latin typeface="Comic Sans MS" pitchFamily="66" charset="0"/>
                <a:cs typeface="+mn-cs"/>
              </a:rPr>
              <a:t>la voie de la 5-Lipoxygénase</a:t>
            </a:r>
          </a:p>
        </p:txBody>
      </p:sp>
      <p:sp>
        <p:nvSpPr>
          <p:cNvPr id="36949" name="Text Box 86"/>
          <p:cNvSpPr txBox="1">
            <a:spLocks noChangeArrowheads="1"/>
          </p:cNvSpPr>
          <p:nvPr/>
        </p:nvSpPr>
        <p:spPr bwMode="auto">
          <a:xfrm>
            <a:off x="2371725" y="4475163"/>
            <a:ext cx="1543050" cy="304800"/>
          </a:xfrm>
          <a:prstGeom prst="rect">
            <a:avLst/>
          </a:prstGeom>
          <a:noFill/>
          <a:ln w="9525">
            <a:noFill/>
            <a:miter lim="800000"/>
            <a:headEnd/>
            <a:tailEnd/>
          </a:ln>
        </p:spPr>
        <p:txBody>
          <a:bodyPr wrap="none">
            <a:spAutoFit/>
          </a:bodyPr>
          <a:lstStyle/>
          <a:p>
            <a:pPr eaLnBrk="0" hangingPunct="0"/>
            <a:r>
              <a:rPr lang="en-US" sz="1400" b="1">
                <a:solidFill>
                  <a:srgbClr val="001E68"/>
                </a:solidFill>
                <a:latin typeface="Helvetica" pitchFamily="34" charset="0"/>
              </a:rPr>
              <a:t>LTA</a:t>
            </a:r>
            <a:r>
              <a:rPr lang="en-US" sz="1400" b="1" baseline="-25000">
                <a:solidFill>
                  <a:srgbClr val="001E68"/>
                </a:solidFill>
                <a:latin typeface="Helvetica" pitchFamily="34" charset="0"/>
              </a:rPr>
              <a:t>4</a:t>
            </a:r>
            <a:r>
              <a:rPr lang="en-US" sz="1400" b="1">
                <a:solidFill>
                  <a:srgbClr val="001E68"/>
                </a:solidFill>
                <a:latin typeface="Helvetica" pitchFamily="34" charset="0"/>
              </a:rPr>
              <a:t> Hydrolase</a:t>
            </a:r>
          </a:p>
        </p:txBody>
      </p:sp>
      <p:sp>
        <p:nvSpPr>
          <p:cNvPr id="36950" name="Rectangle 87"/>
          <p:cNvSpPr>
            <a:spLocks noChangeArrowheads="1"/>
          </p:cNvSpPr>
          <p:nvPr/>
        </p:nvSpPr>
        <p:spPr bwMode="auto">
          <a:xfrm>
            <a:off x="6181725" y="6097588"/>
            <a:ext cx="1549400" cy="307975"/>
          </a:xfrm>
          <a:prstGeom prst="rect">
            <a:avLst/>
          </a:prstGeom>
          <a:noFill/>
          <a:ln w="9525">
            <a:noFill/>
            <a:miter lim="800000"/>
            <a:headEnd/>
            <a:tailEnd/>
          </a:ln>
        </p:spPr>
        <p:txBody>
          <a:bodyPr wrap="none" lIns="0" tIns="0" rIns="0" bIns="0">
            <a:spAutoFit/>
          </a:bodyPr>
          <a:lstStyle/>
          <a:p>
            <a:pPr eaLnBrk="0" hangingPunct="0"/>
            <a:r>
              <a:rPr lang="en-US" sz="1600" b="1">
                <a:solidFill>
                  <a:srgbClr val="001E68"/>
                </a:solidFill>
                <a:latin typeface="Comic Sans MS" pitchFamily="66" charset="0"/>
              </a:rPr>
              <a:t>…</a:t>
            </a:r>
            <a:r>
              <a:rPr lang="en-US" sz="2000" b="1">
                <a:solidFill>
                  <a:srgbClr val="FF0000"/>
                </a:solidFill>
                <a:latin typeface="Comic Sans MS" pitchFamily="66" charset="0"/>
              </a:rPr>
              <a:t>LTD</a:t>
            </a:r>
            <a:r>
              <a:rPr lang="en-US" sz="2000" b="1" baseline="-25000">
                <a:solidFill>
                  <a:srgbClr val="FF0000"/>
                </a:solidFill>
                <a:latin typeface="Comic Sans MS" pitchFamily="66" charset="0"/>
              </a:rPr>
              <a:t>4</a:t>
            </a:r>
            <a:r>
              <a:rPr lang="en-US" sz="2000" b="1">
                <a:solidFill>
                  <a:srgbClr val="FF0000"/>
                </a:solidFill>
                <a:latin typeface="Comic Sans MS" pitchFamily="66" charset="0"/>
              </a:rPr>
              <a:t>, LTE</a:t>
            </a:r>
            <a:r>
              <a:rPr lang="en-US" sz="2000" b="1" baseline="-25000">
                <a:solidFill>
                  <a:srgbClr val="FF0000"/>
                </a:solidFill>
                <a:latin typeface="Comic Sans MS" pitchFamily="66" charset="0"/>
              </a:rPr>
              <a:t>4</a:t>
            </a:r>
            <a:endParaRPr lang="en-US" sz="2000">
              <a:solidFill>
                <a:srgbClr val="FF0000"/>
              </a:solidFill>
              <a:latin typeface="Comic Sans MS" pitchFamily="66" charset="0"/>
            </a:endParaRPr>
          </a:p>
        </p:txBody>
      </p:sp>
      <p:sp>
        <p:nvSpPr>
          <p:cNvPr id="36951" name="Rectangle 88"/>
          <p:cNvSpPr>
            <a:spLocks noChangeArrowheads="1"/>
          </p:cNvSpPr>
          <p:nvPr/>
        </p:nvSpPr>
        <p:spPr bwMode="auto">
          <a:xfrm>
            <a:off x="1123950" y="3189288"/>
            <a:ext cx="1150938" cy="184150"/>
          </a:xfrm>
          <a:prstGeom prst="rect">
            <a:avLst/>
          </a:prstGeom>
          <a:noFill/>
          <a:ln w="9525">
            <a:noFill/>
            <a:miter lim="800000"/>
            <a:headEnd/>
            <a:tailEnd/>
          </a:ln>
        </p:spPr>
        <p:txBody>
          <a:bodyPr wrap="none" lIns="0" tIns="0" rIns="0" bIns="0">
            <a:spAutoFit/>
          </a:bodyPr>
          <a:lstStyle/>
          <a:p>
            <a:pPr eaLnBrk="0" hangingPunct="0"/>
            <a:r>
              <a:rPr lang="en-US" sz="1200" b="1">
                <a:solidFill>
                  <a:srgbClr val="001E68"/>
                </a:solidFill>
                <a:latin typeface="Comic Sans MS" pitchFamily="66" charset="0"/>
              </a:rPr>
              <a:t>5-Lipoxygénase</a:t>
            </a:r>
            <a:endParaRPr lang="en-US" sz="2400" b="1">
              <a:solidFill>
                <a:srgbClr val="001E68"/>
              </a:solidFill>
              <a:latin typeface="Comic Sans MS" pitchFamily="66" charset="0"/>
            </a:endParaRPr>
          </a:p>
        </p:txBody>
      </p:sp>
      <p:sp>
        <p:nvSpPr>
          <p:cNvPr id="89" name="Rectangle 77"/>
          <p:cNvSpPr>
            <a:spLocks noChangeArrowheads="1"/>
          </p:cNvSpPr>
          <p:nvPr/>
        </p:nvSpPr>
        <p:spPr bwMode="auto">
          <a:xfrm>
            <a:off x="6948488" y="1412875"/>
            <a:ext cx="1733550" cy="307975"/>
          </a:xfrm>
          <a:prstGeom prst="rect">
            <a:avLst/>
          </a:prstGeom>
          <a:noFill/>
          <a:ln w="9525">
            <a:solidFill>
              <a:schemeClr val="tx2">
                <a:lumMod val="60000"/>
                <a:lumOff val="40000"/>
              </a:schemeClr>
            </a:solidFill>
            <a:miter lim="800000"/>
            <a:headEnd/>
            <a:tailEnd/>
          </a:ln>
        </p:spPr>
        <p:txBody>
          <a:bodyPr wrap="none" lIns="0" tIns="0" rIns="0" bIns="0">
            <a:spAutoFit/>
          </a:bodyPr>
          <a:lstStyle/>
          <a:p>
            <a:pPr eaLnBrk="0" fontAlgn="auto" hangingPunct="0">
              <a:spcBef>
                <a:spcPts val="0"/>
              </a:spcBef>
              <a:spcAft>
                <a:spcPts val="0"/>
              </a:spcAft>
              <a:defRPr/>
            </a:pPr>
            <a:r>
              <a:rPr lang="en-US" sz="2000" b="1" dirty="0">
                <a:solidFill>
                  <a:schemeClr val="accent3">
                    <a:lumMod val="50000"/>
                  </a:schemeClr>
                </a:solidFill>
                <a:latin typeface="Comic Sans MS" pitchFamily="66" charset="0"/>
                <a:cs typeface="+mn-cs"/>
              </a:rPr>
              <a:t>Phospholipides</a:t>
            </a:r>
            <a:endParaRPr lang="en-US" sz="4000" b="1" dirty="0">
              <a:solidFill>
                <a:schemeClr val="accent3">
                  <a:lumMod val="50000"/>
                </a:schemeClr>
              </a:solidFill>
              <a:latin typeface="Comic Sans MS" pitchFamily="66" charset="0"/>
              <a:cs typeface="+mn-cs"/>
            </a:endParaRPr>
          </a:p>
        </p:txBody>
      </p:sp>
      <p:cxnSp>
        <p:nvCxnSpPr>
          <p:cNvPr id="91" name="Connecteur droit avec flèche 90"/>
          <p:cNvCxnSpPr/>
          <p:nvPr/>
        </p:nvCxnSpPr>
        <p:spPr>
          <a:xfrm rot="10800000">
            <a:off x="4067175" y="1557338"/>
            <a:ext cx="2665413" cy="1587"/>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954" name="Rectangle 79"/>
          <p:cNvSpPr>
            <a:spLocks noChangeArrowheads="1"/>
          </p:cNvSpPr>
          <p:nvPr/>
        </p:nvSpPr>
        <p:spPr bwMode="auto">
          <a:xfrm>
            <a:off x="4679950" y="1700213"/>
            <a:ext cx="1687513" cy="246062"/>
          </a:xfrm>
          <a:prstGeom prst="rect">
            <a:avLst/>
          </a:prstGeom>
          <a:noFill/>
          <a:ln w="9525">
            <a:noFill/>
            <a:miter lim="800000"/>
            <a:headEnd/>
            <a:tailEnd/>
          </a:ln>
        </p:spPr>
        <p:txBody>
          <a:bodyPr wrap="none" lIns="0" tIns="0" rIns="0" bIns="0">
            <a:spAutoFit/>
          </a:bodyPr>
          <a:lstStyle/>
          <a:p>
            <a:pPr eaLnBrk="0" hangingPunct="0"/>
            <a:r>
              <a:rPr lang="en-US" sz="1600" b="1">
                <a:solidFill>
                  <a:srgbClr val="FF0000"/>
                </a:solidFill>
                <a:latin typeface="Comic Sans MS" pitchFamily="66" charset="0"/>
              </a:rPr>
              <a:t>Phospholipase A2</a:t>
            </a:r>
            <a:endParaRPr lang="en-US" sz="3200" b="1">
              <a:solidFill>
                <a:srgbClr val="FF0000"/>
              </a:solidFill>
              <a:latin typeface="Comic Sans MS" pitchFamily="66"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Groupe 43"/>
          <p:cNvGrpSpPr>
            <a:grpSpLocks/>
          </p:cNvGrpSpPr>
          <p:nvPr/>
        </p:nvGrpSpPr>
        <p:grpSpPr bwMode="auto">
          <a:xfrm>
            <a:off x="1042988" y="1989138"/>
            <a:ext cx="2301875" cy="885825"/>
            <a:chOff x="1139825" y="1107976"/>
            <a:chExt cx="2301875" cy="885924"/>
          </a:xfrm>
        </p:grpSpPr>
        <p:sp>
          <p:nvSpPr>
            <p:cNvPr id="38945" name="Line 3"/>
            <p:cNvSpPr>
              <a:spLocks noChangeShapeType="1"/>
            </p:cNvSpPr>
            <p:nvPr/>
          </p:nvSpPr>
          <p:spPr bwMode="auto">
            <a:xfrm flipH="1">
              <a:off x="1597025" y="1143000"/>
              <a:ext cx="241300" cy="1588"/>
            </a:xfrm>
            <a:prstGeom prst="line">
              <a:avLst/>
            </a:prstGeom>
            <a:noFill/>
            <a:ln w="25400">
              <a:solidFill>
                <a:srgbClr val="000000"/>
              </a:solidFill>
              <a:round/>
              <a:headEnd/>
              <a:tailEnd/>
            </a:ln>
          </p:spPr>
          <p:txBody>
            <a:bodyPr/>
            <a:lstStyle/>
            <a:p>
              <a:endParaRPr lang="en-US"/>
            </a:p>
          </p:txBody>
        </p:sp>
        <p:sp>
          <p:nvSpPr>
            <p:cNvPr id="38946" name="Line 4"/>
            <p:cNvSpPr>
              <a:spLocks noChangeShapeType="1"/>
            </p:cNvSpPr>
            <p:nvPr/>
          </p:nvSpPr>
          <p:spPr bwMode="auto">
            <a:xfrm>
              <a:off x="1597025" y="1536700"/>
              <a:ext cx="1588" cy="177800"/>
            </a:xfrm>
            <a:prstGeom prst="line">
              <a:avLst/>
            </a:prstGeom>
            <a:noFill/>
            <a:ln w="25400">
              <a:solidFill>
                <a:srgbClr val="000000"/>
              </a:solidFill>
              <a:round/>
              <a:headEnd/>
              <a:tailEnd/>
            </a:ln>
          </p:spPr>
          <p:txBody>
            <a:bodyPr/>
            <a:lstStyle/>
            <a:p>
              <a:endParaRPr lang="en-US"/>
            </a:p>
          </p:txBody>
        </p:sp>
        <p:sp>
          <p:nvSpPr>
            <p:cNvPr id="38947" name="Line 5"/>
            <p:cNvSpPr>
              <a:spLocks noChangeShapeType="1"/>
            </p:cNvSpPr>
            <p:nvPr/>
          </p:nvSpPr>
          <p:spPr bwMode="auto">
            <a:xfrm>
              <a:off x="1736725" y="1828800"/>
              <a:ext cx="215900" cy="1588"/>
            </a:xfrm>
            <a:prstGeom prst="line">
              <a:avLst/>
            </a:prstGeom>
            <a:noFill/>
            <a:ln w="25400">
              <a:solidFill>
                <a:srgbClr val="000000"/>
              </a:solidFill>
              <a:round/>
              <a:headEnd/>
              <a:tailEnd/>
            </a:ln>
          </p:spPr>
          <p:txBody>
            <a:bodyPr/>
            <a:lstStyle/>
            <a:p>
              <a:endParaRPr lang="en-US"/>
            </a:p>
          </p:txBody>
        </p:sp>
        <p:sp>
          <p:nvSpPr>
            <p:cNvPr id="38948" name="Line 6"/>
            <p:cNvSpPr>
              <a:spLocks noChangeShapeType="1"/>
            </p:cNvSpPr>
            <p:nvPr/>
          </p:nvSpPr>
          <p:spPr bwMode="auto">
            <a:xfrm>
              <a:off x="2066925" y="1968500"/>
              <a:ext cx="266700" cy="1588"/>
            </a:xfrm>
            <a:prstGeom prst="line">
              <a:avLst/>
            </a:prstGeom>
            <a:noFill/>
            <a:ln w="25400">
              <a:solidFill>
                <a:srgbClr val="000000"/>
              </a:solidFill>
              <a:round/>
              <a:headEnd/>
              <a:tailEnd/>
            </a:ln>
          </p:spPr>
          <p:txBody>
            <a:bodyPr/>
            <a:lstStyle/>
            <a:p>
              <a:endParaRPr lang="en-US"/>
            </a:p>
          </p:txBody>
        </p:sp>
        <p:sp>
          <p:nvSpPr>
            <p:cNvPr id="38949" name="Freeform 7"/>
            <p:cNvSpPr>
              <a:spLocks/>
            </p:cNvSpPr>
            <p:nvPr/>
          </p:nvSpPr>
          <p:spPr bwMode="auto">
            <a:xfrm>
              <a:off x="2422525" y="1727200"/>
              <a:ext cx="63500" cy="127000"/>
            </a:xfrm>
            <a:custGeom>
              <a:avLst/>
              <a:gdLst>
                <a:gd name="T0" fmla="*/ 2147483647 w 40"/>
                <a:gd name="T1" fmla="*/ 2147483647 h 80"/>
                <a:gd name="T2" fmla="*/ 2147483647 w 40"/>
                <a:gd name="T3" fmla="*/ 0 h 80"/>
                <a:gd name="T4" fmla="*/ 0 w 40"/>
                <a:gd name="T5" fmla="*/ 0 h 80"/>
                <a:gd name="T6" fmla="*/ 2147483647 w 40"/>
                <a:gd name="T7" fmla="*/ 2147483647 h 80"/>
                <a:gd name="T8" fmla="*/ 0 60000 65536"/>
                <a:gd name="T9" fmla="*/ 0 60000 65536"/>
                <a:gd name="T10" fmla="*/ 0 60000 65536"/>
                <a:gd name="T11" fmla="*/ 0 60000 65536"/>
                <a:gd name="T12" fmla="*/ 0 w 40"/>
                <a:gd name="T13" fmla="*/ 0 h 80"/>
                <a:gd name="T14" fmla="*/ 40 w 40"/>
                <a:gd name="T15" fmla="*/ 80 h 80"/>
              </a:gdLst>
              <a:ahLst/>
              <a:cxnLst>
                <a:cxn ang="T8">
                  <a:pos x="T0" y="T1"/>
                </a:cxn>
                <a:cxn ang="T9">
                  <a:pos x="T2" y="T3"/>
                </a:cxn>
                <a:cxn ang="T10">
                  <a:pos x="T4" y="T5"/>
                </a:cxn>
                <a:cxn ang="T11">
                  <a:pos x="T6" y="T7"/>
                </a:cxn>
              </a:cxnLst>
              <a:rect l="T12" t="T13" r="T14" b="T15"/>
              <a:pathLst>
                <a:path w="40" h="80">
                  <a:moveTo>
                    <a:pt x="16" y="80"/>
                  </a:moveTo>
                  <a:lnTo>
                    <a:pt x="40" y="0"/>
                  </a:lnTo>
                  <a:lnTo>
                    <a:pt x="0" y="0"/>
                  </a:lnTo>
                  <a:lnTo>
                    <a:pt x="16" y="80"/>
                  </a:lnTo>
                  <a:close/>
                </a:path>
              </a:pathLst>
            </a:custGeom>
            <a:solidFill>
              <a:srgbClr val="000000"/>
            </a:solidFill>
            <a:ln w="25400">
              <a:solidFill>
                <a:srgbClr val="000000"/>
              </a:solidFill>
              <a:round/>
              <a:headEnd/>
              <a:tailEnd/>
            </a:ln>
          </p:spPr>
          <p:txBody>
            <a:bodyPr/>
            <a:lstStyle/>
            <a:p>
              <a:endParaRPr lang="en-US"/>
            </a:p>
          </p:txBody>
        </p:sp>
        <p:sp>
          <p:nvSpPr>
            <p:cNvPr id="38950" name="Rectangle 8"/>
            <p:cNvSpPr>
              <a:spLocks noChangeArrowheads="1"/>
            </p:cNvSpPr>
            <p:nvPr/>
          </p:nvSpPr>
          <p:spPr bwMode="auto">
            <a:xfrm>
              <a:off x="2409825" y="1539875"/>
              <a:ext cx="201613"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291A10"/>
                  </a:solidFill>
                  <a:latin typeface="Helvetica" pitchFamily="34" charset="0"/>
                </a:rPr>
                <a:t>OH</a:t>
              </a:r>
              <a:endParaRPr lang="en-US" sz="2400" b="1">
                <a:solidFill>
                  <a:srgbClr val="291A10"/>
                </a:solidFill>
                <a:latin typeface="Helvetica" pitchFamily="34" charset="0"/>
              </a:endParaRPr>
            </a:p>
          </p:txBody>
        </p:sp>
        <p:sp>
          <p:nvSpPr>
            <p:cNvPr id="38951" name="Freeform 9"/>
            <p:cNvSpPr>
              <a:spLocks/>
            </p:cNvSpPr>
            <p:nvPr/>
          </p:nvSpPr>
          <p:spPr bwMode="auto">
            <a:xfrm>
              <a:off x="1482725" y="1107976"/>
              <a:ext cx="1028700" cy="304800"/>
            </a:xfrm>
            <a:custGeom>
              <a:avLst/>
              <a:gdLst>
                <a:gd name="T0" fmla="*/ 2147483647 w 648"/>
                <a:gd name="T1" fmla="*/ 2147483647 h 192"/>
                <a:gd name="T2" fmla="*/ 2147483647 w 648"/>
                <a:gd name="T3" fmla="*/ 0 h 192"/>
                <a:gd name="T4" fmla="*/ 2147483647 w 648"/>
                <a:gd name="T5" fmla="*/ 2147483647 h 192"/>
                <a:gd name="T6" fmla="*/ 2147483647 w 648"/>
                <a:gd name="T7" fmla="*/ 0 h 192"/>
                <a:gd name="T8" fmla="*/ 2147483647 w 648"/>
                <a:gd name="T9" fmla="*/ 2147483647 h 192"/>
                <a:gd name="T10" fmla="*/ 2147483647 w 648"/>
                <a:gd name="T11" fmla="*/ 0 h 192"/>
                <a:gd name="T12" fmla="*/ 2147483647 w 648"/>
                <a:gd name="T13" fmla="*/ 0 h 192"/>
                <a:gd name="T14" fmla="*/ 0 w 648"/>
                <a:gd name="T15" fmla="*/ 2147483647 h 192"/>
                <a:gd name="T16" fmla="*/ 0 w 648"/>
                <a:gd name="T17" fmla="*/ 2147483647 h 1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192"/>
                <a:gd name="T29" fmla="*/ 648 w 648"/>
                <a:gd name="T30" fmla="*/ 192 h 19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192">
                  <a:moveTo>
                    <a:pt x="648" y="88"/>
                  </a:moveTo>
                  <a:lnTo>
                    <a:pt x="560" y="0"/>
                  </a:lnTo>
                  <a:lnTo>
                    <a:pt x="472" y="88"/>
                  </a:lnTo>
                  <a:lnTo>
                    <a:pt x="384" y="0"/>
                  </a:lnTo>
                  <a:lnTo>
                    <a:pt x="296" y="88"/>
                  </a:lnTo>
                  <a:lnTo>
                    <a:pt x="208" y="0"/>
                  </a:lnTo>
                  <a:lnTo>
                    <a:pt x="88" y="0"/>
                  </a:lnTo>
                  <a:lnTo>
                    <a:pt x="0" y="88"/>
                  </a:lnTo>
                  <a:lnTo>
                    <a:pt x="0" y="192"/>
                  </a:lnTo>
                </a:path>
              </a:pathLst>
            </a:custGeom>
            <a:noFill/>
            <a:ln w="25400">
              <a:solidFill>
                <a:srgbClr val="000000"/>
              </a:solidFill>
              <a:round/>
              <a:headEnd/>
              <a:tailEnd/>
            </a:ln>
          </p:spPr>
          <p:txBody>
            <a:bodyPr/>
            <a:lstStyle/>
            <a:p>
              <a:endParaRPr lang="en-US"/>
            </a:p>
          </p:txBody>
        </p:sp>
        <p:sp>
          <p:nvSpPr>
            <p:cNvPr id="38952" name="Freeform 10"/>
            <p:cNvSpPr>
              <a:spLocks/>
            </p:cNvSpPr>
            <p:nvPr/>
          </p:nvSpPr>
          <p:spPr bwMode="auto">
            <a:xfrm>
              <a:off x="1482725" y="1422400"/>
              <a:ext cx="1498600" cy="571500"/>
            </a:xfrm>
            <a:custGeom>
              <a:avLst/>
              <a:gdLst>
                <a:gd name="T0" fmla="*/ 0 w 944"/>
                <a:gd name="T1" fmla="*/ 0 h 360"/>
                <a:gd name="T2" fmla="*/ 2147483647 w 944"/>
                <a:gd name="T3" fmla="*/ 2147483647 h 360"/>
                <a:gd name="T4" fmla="*/ 2147483647 w 944"/>
                <a:gd name="T5" fmla="*/ 2147483647 h 360"/>
                <a:gd name="T6" fmla="*/ 2147483647 w 944"/>
                <a:gd name="T7" fmla="*/ 2147483647 h 360"/>
                <a:gd name="T8" fmla="*/ 2147483647 w 944"/>
                <a:gd name="T9" fmla="*/ 2147483647 h 360"/>
                <a:gd name="T10" fmla="*/ 2147483647 w 944"/>
                <a:gd name="T11" fmla="*/ 2147483647 h 360"/>
                <a:gd name="T12" fmla="*/ 2147483647 w 944"/>
                <a:gd name="T13" fmla="*/ 2147483647 h 360"/>
                <a:gd name="T14" fmla="*/ 2147483647 w 944"/>
                <a:gd name="T15" fmla="*/ 2147483647 h 360"/>
                <a:gd name="T16" fmla="*/ 2147483647 w 944"/>
                <a:gd name="T17" fmla="*/ 2147483647 h 360"/>
                <a:gd name="T18" fmla="*/ 2147483647 w 944"/>
                <a:gd name="T19" fmla="*/ 2147483647 h 360"/>
                <a:gd name="T20" fmla="*/ 2147483647 w 944"/>
                <a:gd name="T21" fmla="*/ 2147483647 h 360"/>
                <a:gd name="T22" fmla="*/ 2147483647 w 944"/>
                <a:gd name="T23" fmla="*/ 2147483647 h 3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4"/>
                <a:gd name="T37" fmla="*/ 0 h 360"/>
                <a:gd name="T38" fmla="*/ 944 w 944"/>
                <a:gd name="T39" fmla="*/ 360 h 3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4" h="360">
                  <a:moveTo>
                    <a:pt x="0" y="0"/>
                  </a:moveTo>
                  <a:lnTo>
                    <a:pt x="88" y="88"/>
                  </a:lnTo>
                  <a:lnTo>
                    <a:pt x="88" y="184"/>
                  </a:lnTo>
                  <a:lnTo>
                    <a:pt x="176" y="272"/>
                  </a:lnTo>
                  <a:lnTo>
                    <a:pt x="296" y="272"/>
                  </a:lnTo>
                  <a:lnTo>
                    <a:pt x="384" y="360"/>
                  </a:lnTo>
                  <a:lnTo>
                    <a:pt x="520" y="360"/>
                  </a:lnTo>
                  <a:lnTo>
                    <a:pt x="608" y="272"/>
                  </a:lnTo>
                  <a:lnTo>
                    <a:pt x="696" y="360"/>
                  </a:lnTo>
                  <a:lnTo>
                    <a:pt x="784" y="272"/>
                  </a:lnTo>
                  <a:lnTo>
                    <a:pt x="872" y="360"/>
                  </a:lnTo>
                  <a:lnTo>
                    <a:pt x="944" y="288"/>
                  </a:lnTo>
                </a:path>
              </a:pathLst>
            </a:custGeom>
            <a:noFill/>
            <a:ln w="25400">
              <a:solidFill>
                <a:srgbClr val="000000"/>
              </a:solidFill>
              <a:round/>
              <a:headEnd/>
              <a:tailEnd/>
            </a:ln>
          </p:spPr>
          <p:txBody>
            <a:bodyPr/>
            <a:lstStyle/>
            <a:p>
              <a:endParaRPr lang="en-US"/>
            </a:p>
          </p:txBody>
        </p:sp>
        <p:sp>
          <p:nvSpPr>
            <p:cNvPr id="38953" name="Rectangle 11"/>
            <p:cNvSpPr>
              <a:spLocks noChangeArrowheads="1"/>
            </p:cNvSpPr>
            <p:nvPr/>
          </p:nvSpPr>
          <p:spPr bwMode="auto">
            <a:xfrm>
              <a:off x="3044825" y="1819275"/>
              <a:ext cx="396875"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291A10"/>
                  </a:solidFill>
                  <a:latin typeface="Helvetica" pitchFamily="34" charset="0"/>
                </a:rPr>
                <a:t>COOH</a:t>
              </a:r>
              <a:endParaRPr lang="en-US" sz="2400" b="1">
                <a:solidFill>
                  <a:srgbClr val="291A10"/>
                </a:solidFill>
                <a:latin typeface="Helvetica" pitchFamily="34" charset="0"/>
              </a:endParaRPr>
            </a:p>
          </p:txBody>
        </p:sp>
        <p:sp>
          <p:nvSpPr>
            <p:cNvPr id="38954" name="Line 12"/>
            <p:cNvSpPr>
              <a:spLocks noChangeShapeType="1"/>
            </p:cNvSpPr>
            <p:nvPr/>
          </p:nvSpPr>
          <p:spPr bwMode="auto">
            <a:xfrm flipH="1">
              <a:off x="1330325" y="1422400"/>
              <a:ext cx="152400" cy="88900"/>
            </a:xfrm>
            <a:prstGeom prst="line">
              <a:avLst/>
            </a:prstGeom>
            <a:noFill/>
            <a:ln w="25400">
              <a:solidFill>
                <a:srgbClr val="000000"/>
              </a:solidFill>
              <a:round/>
              <a:headEnd/>
              <a:tailEnd/>
            </a:ln>
          </p:spPr>
          <p:txBody>
            <a:bodyPr/>
            <a:lstStyle/>
            <a:p>
              <a:endParaRPr lang="en-US"/>
            </a:p>
          </p:txBody>
        </p:sp>
        <p:sp>
          <p:nvSpPr>
            <p:cNvPr id="38955" name="Rectangle 13"/>
            <p:cNvSpPr>
              <a:spLocks noChangeArrowheads="1"/>
            </p:cNvSpPr>
            <p:nvPr/>
          </p:nvSpPr>
          <p:spPr bwMode="auto">
            <a:xfrm>
              <a:off x="1139825" y="1501775"/>
              <a:ext cx="201613"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291A10"/>
                  </a:solidFill>
                  <a:latin typeface="Helvetica" pitchFamily="34" charset="0"/>
                </a:rPr>
                <a:t>HO</a:t>
              </a:r>
              <a:endParaRPr lang="en-US" sz="2400" b="1">
                <a:solidFill>
                  <a:srgbClr val="291A10"/>
                </a:solidFill>
                <a:latin typeface="Helvetica" pitchFamily="34" charset="0"/>
              </a:endParaRPr>
            </a:p>
          </p:txBody>
        </p:sp>
      </p:grpSp>
      <p:grpSp>
        <p:nvGrpSpPr>
          <p:cNvPr id="3" name="Groupe 44"/>
          <p:cNvGrpSpPr>
            <a:grpSpLocks/>
          </p:cNvGrpSpPr>
          <p:nvPr/>
        </p:nvGrpSpPr>
        <p:grpSpPr bwMode="auto">
          <a:xfrm>
            <a:off x="4800600" y="1546225"/>
            <a:ext cx="2787650" cy="1666875"/>
            <a:chOff x="4800600" y="955675"/>
            <a:chExt cx="2787650" cy="1666875"/>
          </a:xfrm>
        </p:grpSpPr>
        <p:sp>
          <p:nvSpPr>
            <p:cNvPr id="38923" name="Freeform 14"/>
            <p:cNvSpPr>
              <a:spLocks/>
            </p:cNvSpPr>
            <p:nvPr/>
          </p:nvSpPr>
          <p:spPr bwMode="auto">
            <a:xfrm>
              <a:off x="4800600" y="1066800"/>
              <a:ext cx="1346200" cy="673100"/>
            </a:xfrm>
            <a:custGeom>
              <a:avLst/>
              <a:gdLst>
                <a:gd name="T0" fmla="*/ 2147483647 w 848"/>
                <a:gd name="T1" fmla="*/ 0 h 424"/>
                <a:gd name="T2" fmla="*/ 2147483647 w 848"/>
                <a:gd name="T3" fmla="*/ 2147483647 h 424"/>
                <a:gd name="T4" fmla="*/ 2147483647 w 848"/>
                <a:gd name="T5" fmla="*/ 0 h 424"/>
                <a:gd name="T6" fmla="*/ 2147483647 w 848"/>
                <a:gd name="T7" fmla="*/ 2147483647 h 424"/>
                <a:gd name="T8" fmla="*/ 2147483647 w 848"/>
                <a:gd name="T9" fmla="*/ 2147483647 h 424"/>
                <a:gd name="T10" fmla="*/ 2147483647 w 848"/>
                <a:gd name="T11" fmla="*/ 2147483647 h 424"/>
                <a:gd name="T12" fmla="*/ 2147483647 w 848"/>
                <a:gd name="T13" fmla="*/ 2147483647 h 424"/>
                <a:gd name="T14" fmla="*/ 2147483647 w 848"/>
                <a:gd name="T15" fmla="*/ 2147483647 h 424"/>
                <a:gd name="T16" fmla="*/ 2147483647 w 848"/>
                <a:gd name="T17" fmla="*/ 2147483647 h 424"/>
                <a:gd name="T18" fmla="*/ 2147483647 w 848"/>
                <a:gd name="T19" fmla="*/ 2147483647 h 424"/>
                <a:gd name="T20" fmla="*/ 2147483647 w 848"/>
                <a:gd name="T21" fmla="*/ 2147483647 h 424"/>
                <a:gd name="T22" fmla="*/ 0 w 848"/>
                <a:gd name="T23" fmla="*/ 2147483647 h 424"/>
                <a:gd name="T24" fmla="*/ 2147483647 w 848"/>
                <a:gd name="T25" fmla="*/ 2147483647 h 424"/>
                <a:gd name="T26" fmla="*/ 2147483647 w 848"/>
                <a:gd name="T27" fmla="*/ 2147483647 h 424"/>
                <a:gd name="T28" fmla="*/ 2147483647 w 848"/>
                <a:gd name="T29" fmla="*/ 2147483647 h 424"/>
                <a:gd name="T30" fmla="*/ 2147483647 w 848"/>
                <a:gd name="T31" fmla="*/ 2147483647 h 4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48"/>
                <a:gd name="T49" fmla="*/ 0 h 424"/>
                <a:gd name="T50" fmla="*/ 848 w 848"/>
                <a:gd name="T51" fmla="*/ 424 h 4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48" h="424">
                  <a:moveTo>
                    <a:pt x="848" y="0"/>
                  </a:moveTo>
                  <a:lnTo>
                    <a:pt x="784" y="64"/>
                  </a:lnTo>
                  <a:lnTo>
                    <a:pt x="720" y="0"/>
                  </a:lnTo>
                  <a:lnTo>
                    <a:pt x="656" y="64"/>
                  </a:lnTo>
                  <a:lnTo>
                    <a:pt x="568" y="64"/>
                  </a:lnTo>
                  <a:lnTo>
                    <a:pt x="504" y="128"/>
                  </a:lnTo>
                  <a:lnTo>
                    <a:pt x="408" y="128"/>
                  </a:lnTo>
                  <a:lnTo>
                    <a:pt x="336" y="200"/>
                  </a:lnTo>
                  <a:lnTo>
                    <a:pt x="240" y="200"/>
                  </a:lnTo>
                  <a:lnTo>
                    <a:pt x="176" y="264"/>
                  </a:lnTo>
                  <a:lnTo>
                    <a:pt x="72" y="264"/>
                  </a:lnTo>
                  <a:lnTo>
                    <a:pt x="0" y="336"/>
                  </a:lnTo>
                  <a:lnTo>
                    <a:pt x="88" y="424"/>
                  </a:lnTo>
                  <a:lnTo>
                    <a:pt x="176" y="336"/>
                  </a:lnTo>
                  <a:lnTo>
                    <a:pt x="288" y="336"/>
                  </a:lnTo>
                  <a:lnTo>
                    <a:pt x="336" y="384"/>
                  </a:lnTo>
                </a:path>
              </a:pathLst>
            </a:custGeom>
            <a:noFill/>
            <a:ln w="25400">
              <a:solidFill>
                <a:srgbClr val="000000"/>
              </a:solidFill>
              <a:round/>
              <a:headEnd/>
              <a:tailEnd/>
            </a:ln>
          </p:spPr>
          <p:txBody>
            <a:bodyPr/>
            <a:lstStyle/>
            <a:p>
              <a:endParaRPr lang="en-US"/>
            </a:p>
          </p:txBody>
        </p:sp>
        <p:sp>
          <p:nvSpPr>
            <p:cNvPr id="38924" name="Freeform 15"/>
            <p:cNvSpPr>
              <a:spLocks/>
            </p:cNvSpPr>
            <p:nvPr/>
          </p:nvSpPr>
          <p:spPr bwMode="auto">
            <a:xfrm>
              <a:off x="5537200" y="1104900"/>
              <a:ext cx="152400" cy="63500"/>
            </a:xfrm>
            <a:custGeom>
              <a:avLst/>
              <a:gdLst>
                <a:gd name="T0" fmla="*/ 2147483647 w 96"/>
                <a:gd name="T1" fmla="*/ 2147483647 h 40"/>
                <a:gd name="T2" fmla="*/ 2147483647 w 96"/>
                <a:gd name="T3" fmla="*/ 0 h 40"/>
                <a:gd name="T4" fmla="*/ 0 w 96"/>
                <a:gd name="T5" fmla="*/ 2147483647 h 40"/>
                <a:gd name="T6" fmla="*/ 2147483647 w 96"/>
                <a:gd name="T7" fmla="*/ 2147483647 h 40"/>
                <a:gd name="T8" fmla="*/ 0 60000 65536"/>
                <a:gd name="T9" fmla="*/ 0 60000 65536"/>
                <a:gd name="T10" fmla="*/ 0 60000 65536"/>
                <a:gd name="T11" fmla="*/ 0 60000 65536"/>
                <a:gd name="T12" fmla="*/ 0 w 96"/>
                <a:gd name="T13" fmla="*/ 0 h 40"/>
                <a:gd name="T14" fmla="*/ 96 w 96"/>
                <a:gd name="T15" fmla="*/ 40 h 40"/>
              </a:gdLst>
              <a:ahLst/>
              <a:cxnLst>
                <a:cxn ang="T8">
                  <a:pos x="T0" y="T1"/>
                </a:cxn>
                <a:cxn ang="T9">
                  <a:pos x="T2" y="T3"/>
                </a:cxn>
                <a:cxn ang="T10">
                  <a:pos x="T4" y="T5"/>
                </a:cxn>
                <a:cxn ang="T11">
                  <a:pos x="T6" y="T7"/>
                </a:cxn>
              </a:cxnLst>
              <a:rect l="T12" t="T13" r="T14" b="T15"/>
              <a:pathLst>
                <a:path w="96" h="40">
                  <a:moveTo>
                    <a:pt x="96" y="40"/>
                  </a:moveTo>
                  <a:lnTo>
                    <a:pt x="16" y="0"/>
                  </a:lnTo>
                  <a:lnTo>
                    <a:pt x="0" y="24"/>
                  </a:lnTo>
                  <a:lnTo>
                    <a:pt x="96" y="40"/>
                  </a:lnTo>
                  <a:close/>
                </a:path>
              </a:pathLst>
            </a:custGeom>
            <a:solidFill>
              <a:srgbClr val="000000"/>
            </a:solidFill>
            <a:ln w="12700">
              <a:solidFill>
                <a:srgbClr val="000000"/>
              </a:solidFill>
              <a:round/>
              <a:headEnd/>
              <a:tailEnd/>
            </a:ln>
          </p:spPr>
          <p:txBody>
            <a:bodyPr/>
            <a:lstStyle/>
            <a:p>
              <a:endParaRPr lang="en-US"/>
            </a:p>
          </p:txBody>
        </p:sp>
        <p:sp>
          <p:nvSpPr>
            <p:cNvPr id="38925" name="Line 16"/>
            <p:cNvSpPr>
              <a:spLocks noChangeShapeType="1"/>
            </p:cNvSpPr>
            <p:nvPr/>
          </p:nvSpPr>
          <p:spPr bwMode="auto">
            <a:xfrm flipH="1">
              <a:off x="5054600" y="1625600"/>
              <a:ext cx="228600" cy="1588"/>
            </a:xfrm>
            <a:prstGeom prst="line">
              <a:avLst/>
            </a:prstGeom>
            <a:noFill/>
            <a:ln w="25400">
              <a:solidFill>
                <a:srgbClr val="000000"/>
              </a:solidFill>
              <a:round/>
              <a:headEnd/>
              <a:tailEnd/>
            </a:ln>
          </p:spPr>
          <p:txBody>
            <a:bodyPr/>
            <a:lstStyle/>
            <a:p>
              <a:endParaRPr lang="en-US"/>
            </a:p>
          </p:txBody>
        </p:sp>
        <p:sp>
          <p:nvSpPr>
            <p:cNvPr id="38926" name="Line 17"/>
            <p:cNvSpPr>
              <a:spLocks noChangeShapeType="1"/>
            </p:cNvSpPr>
            <p:nvPr/>
          </p:nvSpPr>
          <p:spPr bwMode="auto">
            <a:xfrm flipH="1">
              <a:off x="5359400" y="1270000"/>
              <a:ext cx="139700" cy="139700"/>
            </a:xfrm>
            <a:prstGeom prst="line">
              <a:avLst/>
            </a:prstGeom>
            <a:noFill/>
            <a:ln w="25400">
              <a:solidFill>
                <a:srgbClr val="000000"/>
              </a:solidFill>
              <a:round/>
              <a:headEnd/>
              <a:tailEnd/>
            </a:ln>
          </p:spPr>
          <p:txBody>
            <a:bodyPr/>
            <a:lstStyle/>
            <a:p>
              <a:endParaRPr lang="en-US"/>
            </a:p>
          </p:txBody>
        </p:sp>
        <p:sp>
          <p:nvSpPr>
            <p:cNvPr id="38927" name="Line 18"/>
            <p:cNvSpPr>
              <a:spLocks noChangeShapeType="1"/>
            </p:cNvSpPr>
            <p:nvPr/>
          </p:nvSpPr>
          <p:spPr bwMode="auto">
            <a:xfrm flipH="1">
              <a:off x="5105400" y="1384300"/>
              <a:ext cx="127000" cy="127000"/>
            </a:xfrm>
            <a:prstGeom prst="line">
              <a:avLst/>
            </a:prstGeom>
            <a:noFill/>
            <a:ln w="25400">
              <a:solidFill>
                <a:srgbClr val="000000"/>
              </a:solidFill>
              <a:round/>
              <a:headEnd/>
              <a:tailEnd/>
            </a:ln>
          </p:spPr>
          <p:txBody>
            <a:bodyPr/>
            <a:lstStyle/>
            <a:p>
              <a:endParaRPr lang="en-US"/>
            </a:p>
          </p:txBody>
        </p:sp>
        <p:sp>
          <p:nvSpPr>
            <p:cNvPr id="38928" name="Line 19"/>
            <p:cNvSpPr>
              <a:spLocks noChangeShapeType="1"/>
            </p:cNvSpPr>
            <p:nvPr/>
          </p:nvSpPr>
          <p:spPr bwMode="auto">
            <a:xfrm flipV="1">
              <a:off x="4826000" y="1485900"/>
              <a:ext cx="139700" cy="139700"/>
            </a:xfrm>
            <a:prstGeom prst="line">
              <a:avLst/>
            </a:prstGeom>
            <a:noFill/>
            <a:ln w="25400">
              <a:solidFill>
                <a:srgbClr val="000000"/>
              </a:solidFill>
              <a:round/>
              <a:headEnd/>
              <a:tailEnd/>
            </a:ln>
          </p:spPr>
          <p:txBody>
            <a:bodyPr/>
            <a:lstStyle/>
            <a:p>
              <a:endParaRPr lang="en-US"/>
            </a:p>
          </p:txBody>
        </p:sp>
        <p:sp>
          <p:nvSpPr>
            <p:cNvPr id="38929" name="Rectangle 20"/>
            <p:cNvSpPr>
              <a:spLocks noChangeArrowheads="1"/>
            </p:cNvSpPr>
            <p:nvPr/>
          </p:nvSpPr>
          <p:spPr bwMode="auto">
            <a:xfrm>
              <a:off x="5486400" y="955675"/>
              <a:ext cx="201613"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291A10"/>
                  </a:solidFill>
                  <a:latin typeface="Helvetica" pitchFamily="34" charset="0"/>
                </a:rPr>
                <a:t>OH</a:t>
              </a:r>
              <a:endParaRPr lang="en-US" sz="2400" b="1">
                <a:solidFill>
                  <a:srgbClr val="291A10"/>
                </a:solidFill>
                <a:latin typeface="Helvetica" pitchFamily="34" charset="0"/>
              </a:endParaRPr>
            </a:p>
          </p:txBody>
        </p:sp>
        <p:sp>
          <p:nvSpPr>
            <p:cNvPr id="38930" name="Rectangle 21"/>
            <p:cNvSpPr>
              <a:spLocks noChangeArrowheads="1"/>
            </p:cNvSpPr>
            <p:nvPr/>
          </p:nvSpPr>
          <p:spPr bwMode="auto">
            <a:xfrm>
              <a:off x="5364163" y="1631950"/>
              <a:ext cx="339725"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291A10"/>
                  </a:solidFill>
                  <a:latin typeface="Helvetica" pitchFamily="34" charset="0"/>
                </a:rPr>
                <a:t>C</a:t>
              </a:r>
              <a:r>
                <a:rPr lang="en-US" sz="1000" b="1" baseline="-25000">
                  <a:solidFill>
                    <a:srgbClr val="291A10"/>
                  </a:solidFill>
                  <a:latin typeface="Helvetica" pitchFamily="34" charset="0"/>
                </a:rPr>
                <a:t>5</a:t>
              </a:r>
              <a:r>
                <a:rPr lang="en-US" sz="1000" b="1">
                  <a:solidFill>
                    <a:srgbClr val="291A10"/>
                  </a:solidFill>
                  <a:latin typeface="Helvetica" pitchFamily="34" charset="0"/>
                </a:rPr>
                <a:t>H</a:t>
              </a:r>
              <a:r>
                <a:rPr lang="en-US" sz="1000" b="1" baseline="-25000">
                  <a:solidFill>
                    <a:srgbClr val="291A10"/>
                  </a:solidFill>
                  <a:latin typeface="Helvetica" pitchFamily="34" charset="0"/>
                </a:rPr>
                <a:t>11</a:t>
              </a:r>
              <a:endParaRPr lang="en-US" sz="2400" b="1">
                <a:solidFill>
                  <a:srgbClr val="291A10"/>
                </a:solidFill>
                <a:latin typeface="Helvetica" pitchFamily="34" charset="0"/>
              </a:endParaRPr>
            </a:p>
          </p:txBody>
        </p:sp>
        <p:sp>
          <p:nvSpPr>
            <p:cNvPr id="38931" name="Line 22"/>
            <p:cNvSpPr>
              <a:spLocks noChangeShapeType="1"/>
            </p:cNvSpPr>
            <p:nvPr/>
          </p:nvSpPr>
          <p:spPr bwMode="auto">
            <a:xfrm>
              <a:off x="5600700" y="1270000"/>
              <a:ext cx="165100" cy="114300"/>
            </a:xfrm>
            <a:prstGeom prst="line">
              <a:avLst/>
            </a:prstGeom>
            <a:noFill/>
            <a:ln w="25400">
              <a:solidFill>
                <a:srgbClr val="000000"/>
              </a:solidFill>
              <a:round/>
              <a:headEnd/>
              <a:tailEnd/>
            </a:ln>
          </p:spPr>
          <p:txBody>
            <a:bodyPr/>
            <a:lstStyle/>
            <a:p>
              <a:endParaRPr lang="en-US"/>
            </a:p>
          </p:txBody>
        </p:sp>
        <p:sp>
          <p:nvSpPr>
            <p:cNvPr id="38932" name="Rectangle 23"/>
            <p:cNvSpPr>
              <a:spLocks noChangeArrowheads="1"/>
            </p:cNvSpPr>
            <p:nvPr/>
          </p:nvSpPr>
          <p:spPr bwMode="auto">
            <a:xfrm>
              <a:off x="5803900" y="1387475"/>
              <a:ext cx="90488"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291A10"/>
                  </a:solidFill>
                  <a:latin typeface="Helvetica" pitchFamily="34" charset="0"/>
                </a:rPr>
                <a:t>S</a:t>
              </a:r>
              <a:endParaRPr lang="en-US" sz="2400" b="1">
                <a:solidFill>
                  <a:srgbClr val="291A10"/>
                </a:solidFill>
                <a:latin typeface="Helvetica" pitchFamily="34" charset="0"/>
              </a:endParaRPr>
            </a:p>
          </p:txBody>
        </p:sp>
        <p:sp>
          <p:nvSpPr>
            <p:cNvPr id="38933" name="Line 24"/>
            <p:cNvSpPr>
              <a:spLocks noChangeShapeType="1"/>
            </p:cNvSpPr>
            <p:nvPr/>
          </p:nvSpPr>
          <p:spPr bwMode="auto">
            <a:xfrm>
              <a:off x="5892800" y="1422400"/>
              <a:ext cx="203200" cy="1588"/>
            </a:xfrm>
            <a:prstGeom prst="line">
              <a:avLst/>
            </a:prstGeom>
            <a:noFill/>
            <a:ln w="25400">
              <a:solidFill>
                <a:srgbClr val="000000"/>
              </a:solidFill>
              <a:round/>
              <a:headEnd/>
              <a:tailEnd/>
            </a:ln>
          </p:spPr>
          <p:txBody>
            <a:bodyPr/>
            <a:lstStyle/>
            <a:p>
              <a:endParaRPr lang="en-US"/>
            </a:p>
          </p:txBody>
        </p:sp>
        <p:sp>
          <p:nvSpPr>
            <p:cNvPr id="38934" name="Rectangle 25"/>
            <p:cNvSpPr>
              <a:spLocks noChangeArrowheads="1"/>
            </p:cNvSpPr>
            <p:nvPr/>
          </p:nvSpPr>
          <p:spPr bwMode="auto">
            <a:xfrm>
              <a:off x="6134100" y="1387475"/>
              <a:ext cx="242888"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291A10"/>
                  </a:solidFill>
                  <a:latin typeface="Helvetica" pitchFamily="34" charset="0"/>
                </a:rPr>
                <a:t>CH</a:t>
              </a:r>
              <a:r>
                <a:rPr lang="en-US" sz="1000" b="1" baseline="-25000">
                  <a:solidFill>
                    <a:srgbClr val="291A10"/>
                  </a:solidFill>
                  <a:latin typeface="Helvetica" pitchFamily="34" charset="0"/>
                </a:rPr>
                <a:t>2</a:t>
              </a:r>
              <a:endParaRPr lang="en-US" sz="2400" b="1">
                <a:solidFill>
                  <a:srgbClr val="291A10"/>
                </a:solidFill>
                <a:latin typeface="Helvetica" pitchFamily="34" charset="0"/>
              </a:endParaRPr>
            </a:p>
          </p:txBody>
        </p:sp>
        <p:sp>
          <p:nvSpPr>
            <p:cNvPr id="38935" name="Rectangle 26"/>
            <p:cNvSpPr>
              <a:spLocks noChangeArrowheads="1"/>
            </p:cNvSpPr>
            <p:nvPr/>
          </p:nvSpPr>
          <p:spPr bwMode="auto">
            <a:xfrm>
              <a:off x="6172200" y="1031875"/>
              <a:ext cx="396875"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291A10"/>
                  </a:solidFill>
                  <a:latin typeface="Helvetica" pitchFamily="34" charset="0"/>
                </a:rPr>
                <a:t>COOH</a:t>
              </a:r>
              <a:endParaRPr lang="en-US" sz="2400" b="1">
                <a:solidFill>
                  <a:srgbClr val="291A10"/>
                </a:solidFill>
                <a:latin typeface="Helvetica" pitchFamily="34" charset="0"/>
              </a:endParaRPr>
            </a:p>
          </p:txBody>
        </p:sp>
        <p:sp>
          <p:nvSpPr>
            <p:cNvPr id="38936" name="Rectangle 27"/>
            <p:cNvSpPr>
              <a:spLocks noChangeArrowheads="1"/>
            </p:cNvSpPr>
            <p:nvPr/>
          </p:nvSpPr>
          <p:spPr bwMode="auto">
            <a:xfrm>
              <a:off x="6184900" y="1743075"/>
              <a:ext cx="835025"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291A10"/>
                  </a:solidFill>
                  <a:latin typeface="Helvetica" pitchFamily="34" charset="0"/>
                </a:rPr>
                <a:t>CHCONHCH</a:t>
              </a:r>
              <a:r>
                <a:rPr lang="en-US" sz="1000" b="1" baseline="-25000">
                  <a:solidFill>
                    <a:srgbClr val="291A10"/>
                  </a:solidFill>
                  <a:latin typeface="Helvetica" pitchFamily="34" charset="0"/>
                </a:rPr>
                <a:t>2</a:t>
              </a:r>
              <a:endParaRPr lang="en-US" sz="2400" b="1">
                <a:solidFill>
                  <a:srgbClr val="291A10"/>
                </a:solidFill>
                <a:latin typeface="Helvetica" pitchFamily="34" charset="0"/>
              </a:endParaRPr>
            </a:p>
          </p:txBody>
        </p:sp>
        <p:sp>
          <p:nvSpPr>
            <p:cNvPr id="38937" name="Rectangle 28"/>
            <p:cNvSpPr>
              <a:spLocks noChangeArrowheads="1"/>
            </p:cNvSpPr>
            <p:nvPr/>
          </p:nvSpPr>
          <p:spPr bwMode="auto">
            <a:xfrm>
              <a:off x="6962775" y="1743075"/>
              <a:ext cx="396875"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291A10"/>
                  </a:solidFill>
                  <a:latin typeface="Helvetica" pitchFamily="34" charset="0"/>
                </a:rPr>
                <a:t>COOH</a:t>
              </a:r>
              <a:endParaRPr lang="en-US" sz="2400" b="1">
                <a:solidFill>
                  <a:srgbClr val="291A10"/>
                </a:solidFill>
                <a:latin typeface="Helvetica" pitchFamily="34" charset="0"/>
              </a:endParaRPr>
            </a:p>
          </p:txBody>
        </p:sp>
        <p:sp>
          <p:nvSpPr>
            <p:cNvPr id="38938" name="Rectangle 29"/>
            <p:cNvSpPr>
              <a:spLocks noChangeArrowheads="1"/>
            </p:cNvSpPr>
            <p:nvPr/>
          </p:nvSpPr>
          <p:spPr bwMode="auto">
            <a:xfrm>
              <a:off x="6184900" y="2111375"/>
              <a:ext cx="639763"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291A10"/>
                  </a:solidFill>
                  <a:latin typeface="Helvetica" pitchFamily="34" charset="0"/>
                </a:rPr>
                <a:t>NHCOCH</a:t>
              </a:r>
              <a:r>
                <a:rPr lang="en-US" sz="1000" b="1" baseline="-25000">
                  <a:solidFill>
                    <a:srgbClr val="291A10"/>
                  </a:solidFill>
                  <a:latin typeface="Helvetica" pitchFamily="34" charset="0"/>
                </a:rPr>
                <a:t>2</a:t>
              </a:r>
              <a:endParaRPr lang="en-US" sz="2400" b="1">
                <a:solidFill>
                  <a:srgbClr val="291A10"/>
                </a:solidFill>
                <a:latin typeface="Helvetica" pitchFamily="34" charset="0"/>
              </a:endParaRPr>
            </a:p>
          </p:txBody>
        </p:sp>
        <p:sp>
          <p:nvSpPr>
            <p:cNvPr id="38939" name="Rectangle 30"/>
            <p:cNvSpPr>
              <a:spLocks noChangeArrowheads="1"/>
            </p:cNvSpPr>
            <p:nvPr/>
          </p:nvSpPr>
          <p:spPr bwMode="auto">
            <a:xfrm>
              <a:off x="6777038" y="2111375"/>
              <a:ext cx="242887"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291A10"/>
                  </a:solidFill>
                  <a:latin typeface="Helvetica" pitchFamily="34" charset="0"/>
                </a:rPr>
                <a:t>CH</a:t>
              </a:r>
              <a:r>
                <a:rPr lang="en-US" sz="1000" b="1" baseline="-25000">
                  <a:solidFill>
                    <a:srgbClr val="291A10"/>
                  </a:solidFill>
                  <a:latin typeface="Helvetica" pitchFamily="34" charset="0"/>
                </a:rPr>
                <a:t>2</a:t>
              </a:r>
              <a:endParaRPr lang="en-US" sz="2400" b="1">
                <a:solidFill>
                  <a:srgbClr val="291A10"/>
                </a:solidFill>
                <a:latin typeface="Helvetica" pitchFamily="34" charset="0"/>
              </a:endParaRPr>
            </a:p>
          </p:txBody>
        </p:sp>
        <p:sp>
          <p:nvSpPr>
            <p:cNvPr id="38940" name="Rectangle 31"/>
            <p:cNvSpPr>
              <a:spLocks noChangeArrowheads="1"/>
            </p:cNvSpPr>
            <p:nvPr/>
          </p:nvSpPr>
          <p:spPr bwMode="auto">
            <a:xfrm>
              <a:off x="6996113" y="2111375"/>
              <a:ext cx="592137"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291A10"/>
                  </a:solidFill>
                  <a:latin typeface="Helvetica" pitchFamily="34" charset="0"/>
                </a:rPr>
                <a:t>CHCOOH</a:t>
              </a:r>
              <a:endParaRPr lang="en-US" sz="2400" b="1">
                <a:solidFill>
                  <a:srgbClr val="291A10"/>
                </a:solidFill>
                <a:latin typeface="Helvetica" pitchFamily="34" charset="0"/>
              </a:endParaRPr>
            </a:p>
          </p:txBody>
        </p:sp>
        <p:sp>
          <p:nvSpPr>
            <p:cNvPr id="38941" name="Rectangle 32"/>
            <p:cNvSpPr>
              <a:spLocks noChangeArrowheads="1"/>
            </p:cNvSpPr>
            <p:nvPr/>
          </p:nvSpPr>
          <p:spPr bwMode="auto">
            <a:xfrm>
              <a:off x="6972300" y="2470150"/>
              <a:ext cx="249238" cy="152400"/>
            </a:xfrm>
            <a:prstGeom prst="rect">
              <a:avLst/>
            </a:prstGeom>
            <a:noFill/>
            <a:ln w="9525">
              <a:noFill/>
              <a:miter lim="800000"/>
              <a:headEnd/>
              <a:tailEnd/>
            </a:ln>
          </p:spPr>
          <p:txBody>
            <a:bodyPr wrap="none" lIns="0" tIns="0" rIns="0" bIns="0">
              <a:spAutoFit/>
            </a:bodyPr>
            <a:lstStyle/>
            <a:p>
              <a:pPr eaLnBrk="0" hangingPunct="0"/>
              <a:r>
                <a:rPr lang="en-US" sz="1000" b="1">
                  <a:solidFill>
                    <a:srgbClr val="291A10"/>
                  </a:solidFill>
                  <a:latin typeface="Helvetica" pitchFamily="34" charset="0"/>
                </a:rPr>
                <a:t>NH</a:t>
              </a:r>
              <a:r>
                <a:rPr lang="en-US" sz="1000" b="1" baseline="-25000">
                  <a:solidFill>
                    <a:srgbClr val="291A10"/>
                  </a:solidFill>
                  <a:latin typeface="Helvetica" pitchFamily="34" charset="0"/>
                </a:rPr>
                <a:t>2</a:t>
              </a:r>
              <a:endParaRPr lang="en-US" sz="2400" b="1">
                <a:solidFill>
                  <a:srgbClr val="291A10"/>
                </a:solidFill>
                <a:latin typeface="Helvetica" pitchFamily="34" charset="0"/>
              </a:endParaRPr>
            </a:p>
          </p:txBody>
        </p:sp>
        <p:sp>
          <p:nvSpPr>
            <p:cNvPr id="38942" name="Line 33"/>
            <p:cNvSpPr>
              <a:spLocks noChangeShapeType="1"/>
            </p:cNvSpPr>
            <p:nvPr/>
          </p:nvSpPr>
          <p:spPr bwMode="auto">
            <a:xfrm>
              <a:off x="6229350" y="1879600"/>
              <a:ext cx="1588" cy="215900"/>
            </a:xfrm>
            <a:prstGeom prst="line">
              <a:avLst/>
            </a:prstGeom>
            <a:noFill/>
            <a:ln w="25400">
              <a:solidFill>
                <a:srgbClr val="291A10"/>
              </a:solidFill>
              <a:round/>
              <a:headEnd/>
              <a:tailEnd/>
            </a:ln>
          </p:spPr>
          <p:txBody>
            <a:bodyPr wrap="none" anchor="ctr"/>
            <a:lstStyle/>
            <a:p>
              <a:endParaRPr lang="en-US"/>
            </a:p>
          </p:txBody>
        </p:sp>
        <p:sp>
          <p:nvSpPr>
            <p:cNvPr id="38943" name="Line 34"/>
            <p:cNvSpPr>
              <a:spLocks noChangeShapeType="1"/>
            </p:cNvSpPr>
            <p:nvPr/>
          </p:nvSpPr>
          <p:spPr bwMode="auto">
            <a:xfrm>
              <a:off x="7034213" y="2247900"/>
              <a:ext cx="1587" cy="215900"/>
            </a:xfrm>
            <a:prstGeom prst="line">
              <a:avLst/>
            </a:prstGeom>
            <a:noFill/>
            <a:ln w="25400">
              <a:solidFill>
                <a:srgbClr val="291A10"/>
              </a:solidFill>
              <a:round/>
              <a:headEnd/>
              <a:tailEnd/>
            </a:ln>
          </p:spPr>
          <p:txBody>
            <a:bodyPr wrap="none" anchor="ctr"/>
            <a:lstStyle/>
            <a:p>
              <a:endParaRPr lang="en-US"/>
            </a:p>
          </p:txBody>
        </p:sp>
        <p:sp>
          <p:nvSpPr>
            <p:cNvPr id="38944" name="Line 35"/>
            <p:cNvSpPr>
              <a:spLocks noChangeShapeType="1"/>
            </p:cNvSpPr>
            <p:nvPr/>
          </p:nvSpPr>
          <p:spPr bwMode="auto">
            <a:xfrm>
              <a:off x="6194425" y="1524000"/>
              <a:ext cx="1588" cy="215900"/>
            </a:xfrm>
            <a:prstGeom prst="line">
              <a:avLst/>
            </a:prstGeom>
            <a:noFill/>
            <a:ln w="25400">
              <a:solidFill>
                <a:srgbClr val="291A10"/>
              </a:solidFill>
              <a:round/>
              <a:headEnd/>
              <a:tailEnd/>
            </a:ln>
          </p:spPr>
          <p:txBody>
            <a:bodyPr wrap="none" anchor="ctr"/>
            <a:lstStyle/>
            <a:p>
              <a:endParaRPr lang="en-US"/>
            </a:p>
          </p:txBody>
        </p:sp>
      </p:grpSp>
      <p:sp>
        <p:nvSpPr>
          <p:cNvPr id="38915" name="Rectangle 38"/>
          <p:cNvSpPr>
            <a:spLocks noChangeArrowheads="1"/>
          </p:cNvSpPr>
          <p:nvPr/>
        </p:nvSpPr>
        <p:spPr bwMode="auto">
          <a:xfrm>
            <a:off x="107950" y="4793911"/>
            <a:ext cx="4070350" cy="738187"/>
          </a:xfrm>
          <a:prstGeom prst="rect">
            <a:avLst/>
          </a:prstGeom>
          <a:noFill/>
          <a:ln w="9525">
            <a:noFill/>
            <a:miter lim="800000"/>
            <a:headEnd/>
            <a:tailEnd/>
          </a:ln>
        </p:spPr>
        <p:txBody>
          <a:bodyPr wrap="none" lIns="0" tIns="0" rIns="0" bIns="0">
            <a:spAutoFit/>
          </a:bodyPr>
          <a:lstStyle/>
          <a:p>
            <a:pPr algn="ctr" eaLnBrk="0" hangingPunct="0"/>
            <a:r>
              <a:rPr lang="en-US" sz="2400" b="1" dirty="0">
                <a:solidFill>
                  <a:srgbClr val="FA0000"/>
                </a:solidFill>
                <a:latin typeface="Comic Sans MS" pitchFamily="66" charset="0"/>
              </a:rPr>
              <a:t>Activation &amp; Chimiotaxisme</a:t>
            </a:r>
          </a:p>
          <a:p>
            <a:pPr algn="ctr" eaLnBrk="0" hangingPunct="0"/>
            <a:r>
              <a:rPr lang="en-US" sz="2400" b="1" dirty="0">
                <a:solidFill>
                  <a:srgbClr val="FA0000"/>
                </a:solidFill>
                <a:latin typeface="Comic Sans MS" pitchFamily="66" charset="0"/>
              </a:rPr>
              <a:t>des phagocytes</a:t>
            </a:r>
            <a:endParaRPr lang="en-US" sz="2400" b="1" dirty="0">
              <a:solidFill>
                <a:srgbClr val="001E68"/>
              </a:solidFill>
              <a:latin typeface="Comic Sans MS" pitchFamily="66" charset="0"/>
            </a:endParaRPr>
          </a:p>
        </p:txBody>
      </p:sp>
      <p:sp>
        <p:nvSpPr>
          <p:cNvPr id="38916" name="Rectangle 39"/>
          <p:cNvSpPr>
            <a:spLocks noChangeArrowheads="1"/>
          </p:cNvSpPr>
          <p:nvPr/>
        </p:nvSpPr>
        <p:spPr bwMode="auto">
          <a:xfrm>
            <a:off x="4835525" y="3500438"/>
            <a:ext cx="1997075" cy="274637"/>
          </a:xfrm>
          <a:prstGeom prst="rect">
            <a:avLst/>
          </a:prstGeom>
          <a:noFill/>
          <a:ln w="9525">
            <a:noFill/>
            <a:miter lim="800000"/>
            <a:headEnd/>
            <a:tailEnd/>
          </a:ln>
        </p:spPr>
        <p:txBody>
          <a:bodyPr wrap="none" lIns="0" tIns="0" rIns="0" bIns="0">
            <a:spAutoFit/>
          </a:bodyPr>
          <a:lstStyle/>
          <a:p>
            <a:pPr eaLnBrk="0" hangingPunct="0"/>
            <a:r>
              <a:rPr lang="en-US" b="1">
                <a:solidFill>
                  <a:srgbClr val="001E68"/>
                </a:solidFill>
                <a:latin typeface="Helvetica" pitchFamily="34" charset="0"/>
              </a:rPr>
              <a:t>LEUCOTRIÈNE C</a:t>
            </a:r>
            <a:r>
              <a:rPr lang="en-US" b="1" baseline="-25000">
                <a:solidFill>
                  <a:srgbClr val="001E68"/>
                </a:solidFill>
                <a:latin typeface="Helvetica" pitchFamily="34" charset="0"/>
              </a:rPr>
              <a:t>4</a:t>
            </a:r>
            <a:endParaRPr lang="en-US" sz="2400" b="1">
              <a:solidFill>
                <a:srgbClr val="001E68"/>
              </a:solidFill>
              <a:latin typeface="Helvetica" pitchFamily="34" charset="0"/>
            </a:endParaRPr>
          </a:p>
        </p:txBody>
      </p:sp>
      <p:sp>
        <p:nvSpPr>
          <p:cNvPr id="38917" name="Rectangle 40"/>
          <p:cNvSpPr>
            <a:spLocks noChangeArrowheads="1"/>
          </p:cNvSpPr>
          <p:nvPr/>
        </p:nvSpPr>
        <p:spPr bwMode="auto">
          <a:xfrm>
            <a:off x="4470400" y="4769645"/>
            <a:ext cx="4559300" cy="739775"/>
          </a:xfrm>
          <a:prstGeom prst="rect">
            <a:avLst/>
          </a:prstGeom>
          <a:noFill/>
          <a:ln w="9525">
            <a:noFill/>
            <a:miter lim="800000"/>
            <a:headEnd/>
            <a:tailEnd/>
          </a:ln>
        </p:spPr>
        <p:txBody>
          <a:bodyPr wrap="none" lIns="0" tIns="0" rIns="0" bIns="0">
            <a:spAutoFit/>
          </a:bodyPr>
          <a:lstStyle/>
          <a:p>
            <a:pPr algn="ctr" eaLnBrk="0" hangingPunct="0"/>
            <a:r>
              <a:rPr lang="en-US" sz="2400" b="1" dirty="0">
                <a:solidFill>
                  <a:srgbClr val="FA0000"/>
                </a:solidFill>
                <a:latin typeface="Comic Sans MS" pitchFamily="66" charset="0"/>
              </a:rPr>
              <a:t>Constriction des muscles lisses</a:t>
            </a:r>
          </a:p>
          <a:p>
            <a:pPr algn="ctr" eaLnBrk="0" hangingPunct="0"/>
            <a:r>
              <a:rPr lang="en-US" sz="2400" b="1" dirty="0">
                <a:solidFill>
                  <a:srgbClr val="FA0000"/>
                </a:solidFill>
                <a:latin typeface="Comic Sans MS" pitchFamily="66" charset="0"/>
              </a:rPr>
              <a:t> du tractus respiratoire</a:t>
            </a:r>
            <a:endParaRPr lang="en-US" sz="2400" b="1" dirty="0">
              <a:solidFill>
                <a:srgbClr val="001E68"/>
              </a:solidFill>
              <a:latin typeface="Comic Sans MS" pitchFamily="66" charset="0"/>
            </a:endParaRPr>
          </a:p>
        </p:txBody>
      </p:sp>
      <p:sp>
        <p:nvSpPr>
          <p:cNvPr id="38918" name="Rectangle 41"/>
          <p:cNvSpPr>
            <a:spLocks noChangeArrowheads="1"/>
          </p:cNvSpPr>
          <p:nvPr/>
        </p:nvSpPr>
        <p:spPr bwMode="auto">
          <a:xfrm>
            <a:off x="4932363" y="5507037"/>
            <a:ext cx="3932237" cy="739775"/>
          </a:xfrm>
          <a:prstGeom prst="rect">
            <a:avLst/>
          </a:prstGeom>
          <a:noFill/>
          <a:ln w="9525">
            <a:noFill/>
            <a:miter lim="800000"/>
            <a:headEnd/>
            <a:tailEnd/>
          </a:ln>
        </p:spPr>
        <p:txBody>
          <a:bodyPr wrap="none" lIns="0" tIns="0" rIns="0" bIns="0">
            <a:spAutoFit/>
          </a:bodyPr>
          <a:lstStyle/>
          <a:p>
            <a:pPr algn="ctr" eaLnBrk="0" hangingPunct="0"/>
            <a:r>
              <a:rPr lang="en-US" sz="2400" b="1" dirty="0">
                <a:solidFill>
                  <a:srgbClr val="FA0000"/>
                </a:solidFill>
                <a:latin typeface="Comic Sans MS" pitchFamily="66" charset="0"/>
              </a:rPr>
              <a:t>Augmente la perméabilité </a:t>
            </a:r>
          </a:p>
          <a:p>
            <a:pPr algn="ctr" eaLnBrk="0" hangingPunct="0"/>
            <a:r>
              <a:rPr lang="en-US" sz="2400" b="1" dirty="0">
                <a:solidFill>
                  <a:srgbClr val="FA0000"/>
                </a:solidFill>
                <a:latin typeface="Comic Sans MS" pitchFamily="66" charset="0"/>
              </a:rPr>
              <a:t>vasculaire</a:t>
            </a:r>
            <a:endParaRPr lang="en-US" sz="2400" b="1" dirty="0">
              <a:solidFill>
                <a:srgbClr val="001E68"/>
              </a:solidFill>
              <a:latin typeface="Comic Sans MS" pitchFamily="66" charset="0"/>
            </a:endParaRPr>
          </a:p>
        </p:txBody>
      </p:sp>
      <p:sp>
        <p:nvSpPr>
          <p:cNvPr id="38919" name="Rectangle 42"/>
          <p:cNvSpPr>
            <a:spLocks noChangeArrowheads="1"/>
          </p:cNvSpPr>
          <p:nvPr/>
        </p:nvSpPr>
        <p:spPr bwMode="auto">
          <a:xfrm>
            <a:off x="6808788" y="3500438"/>
            <a:ext cx="692150" cy="274637"/>
          </a:xfrm>
          <a:prstGeom prst="rect">
            <a:avLst/>
          </a:prstGeom>
          <a:noFill/>
          <a:ln w="9525">
            <a:noFill/>
            <a:miter lim="800000"/>
            <a:headEnd/>
            <a:tailEnd/>
          </a:ln>
        </p:spPr>
        <p:txBody>
          <a:bodyPr wrap="none" lIns="0" tIns="0" rIns="0" bIns="0">
            <a:spAutoFit/>
          </a:bodyPr>
          <a:lstStyle/>
          <a:p>
            <a:pPr eaLnBrk="0" hangingPunct="0"/>
            <a:r>
              <a:rPr lang="en-US" b="1">
                <a:solidFill>
                  <a:srgbClr val="001E68"/>
                </a:solidFill>
                <a:latin typeface="Helvetica" pitchFamily="34" charset="0"/>
              </a:rPr>
              <a:t>(LTC</a:t>
            </a:r>
            <a:r>
              <a:rPr lang="en-US" b="1" baseline="-25000">
                <a:solidFill>
                  <a:srgbClr val="001E68"/>
                </a:solidFill>
                <a:latin typeface="Helvetica" pitchFamily="34" charset="0"/>
              </a:rPr>
              <a:t>4</a:t>
            </a:r>
            <a:r>
              <a:rPr lang="en-US" b="1">
                <a:solidFill>
                  <a:srgbClr val="001E68"/>
                </a:solidFill>
                <a:latin typeface="Helvetica" pitchFamily="34" charset="0"/>
              </a:rPr>
              <a:t>)</a:t>
            </a:r>
            <a:endParaRPr lang="en-US" sz="2400" b="1">
              <a:solidFill>
                <a:srgbClr val="001E68"/>
              </a:solidFill>
              <a:latin typeface="Helvetica" pitchFamily="34" charset="0"/>
            </a:endParaRPr>
          </a:p>
        </p:txBody>
      </p:sp>
      <p:sp>
        <p:nvSpPr>
          <p:cNvPr id="12329" name="Rectangle 44"/>
          <p:cNvSpPr>
            <a:spLocks noChangeArrowheads="1"/>
          </p:cNvSpPr>
          <p:nvPr/>
        </p:nvSpPr>
        <p:spPr bwMode="auto">
          <a:xfrm>
            <a:off x="1146175" y="234950"/>
            <a:ext cx="6738938" cy="523875"/>
          </a:xfrm>
          <a:prstGeom prst="rect">
            <a:avLst/>
          </a:prstGeom>
          <a:noFill/>
          <a:ln w="9525">
            <a:noFill/>
            <a:miter lim="800000"/>
            <a:headEnd/>
            <a:tailEnd/>
          </a:ln>
        </p:spPr>
        <p:txBody>
          <a:bodyPr wrap="none">
            <a:spAutoFit/>
          </a:bodyPr>
          <a:lstStyle/>
          <a:p>
            <a:pPr eaLnBrk="0" fontAlgn="auto" hangingPunct="0">
              <a:spcBef>
                <a:spcPts val="0"/>
              </a:spcBef>
              <a:spcAft>
                <a:spcPts val="0"/>
              </a:spcAft>
              <a:defRPr/>
            </a:pPr>
            <a:r>
              <a:rPr lang="en-US" sz="2800" b="1" dirty="0">
                <a:solidFill>
                  <a:srgbClr val="0000CC"/>
                </a:solidFill>
                <a:effectLst>
                  <a:outerShdw blurRad="38100" dist="38100" dir="2700000" algn="tl">
                    <a:srgbClr val="000000">
                      <a:alpha val="43137"/>
                    </a:srgbClr>
                  </a:outerShdw>
                </a:effectLst>
                <a:latin typeface="Comic Sans MS" pitchFamily="66" charset="0"/>
                <a:cs typeface="+mn-cs"/>
              </a:rPr>
              <a:t>Activités biologiques des leucotriènes</a:t>
            </a:r>
          </a:p>
        </p:txBody>
      </p:sp>
      <p:sp>
        <p:nvSpPr>
          <p:cNvPr id="38921" name="Rectangle 45"/>
          <p:cNvSpPr>
            <a:spLocks noChangeArrowheads="1"/>
          </p:cNvSpPr>
          <p:nvPr/>
        </p:nvSpPr>
        <p:spPr bwMode="auto">
          <a:xfrm>
            <a:off x="931863" y="3500438"/>
            <a:ext cx="1997075" cy="274637"/>
          </a:xfrm>
          <a:prstGeom prst="rect">
            <a:avLst/>
          </a:prstGeom>
          <a:noFill/>
          <a:ln w="9525">
            <a:noFill/>
            <a:miter lim="800000"/>
            <a:headEnd/>
            <a:tailEnd/>
          </a:ln>
        </p:spPr>
        <p:txBody>
          <a:bodyPr wrap="none" lIns="0" tIns="0" rIns="0" bIns="0">
            <a:spAutoFit/>
          </a:bodyPr>
          <a:lstStyle/>
          <a:p>
            <a:pPr eaLnBrk="0" hangingPunct="0"/>
            <a:r>
              <a:rPr lang="en-US" b="1">
                <a:solidFill>
                  <a:srgbClr val="001E68"/>
                </a:solidFill>
                <a:latin typeface="Helvetica" pitchFamily="34" charset="0"/>
              </a:rPr>
              <a:t>LEUCOTRIÈNE B</a:t>
            </a:r>
            <a:r>
              <a:rPr lang="en-US" b="1" baseline="-25000">
                <a:solidFill>
                  <a:srgbClr val="001E68"/>
                </a:solidFill>
                <a:latin typeface="Helvetica" pitchFamily="34" charset="0"/>
              </a:rPr>
              <a:t>4</a:t>
            </a:r>
            <a:endParaRPr lang="en-US" sz="2400" b="1">
              <a:solidFill>
                <a:srgbClr val="001E68"/>
              </a:solidFill>
              <a:latin typeface="Helvetica" pitchFamily="34" charset="0"/>
            </a:endParaRPr>
          </a:p>
        </p:txBody>
      </p:sp>
      <p:sp>
        <p:nvSpPr>
          <p:cNvPr id="38922" name="Rectangle 46"/>
          <p:cNvSpPr>
            <a:spLocks noChangeArrowheads="1"/>
          </p:cNvSpPr>
          <p:nvPr/>
        </p:nvSpPr>
        <p:spPr bwMode="auto">
          <a:xfrm>
            <a:off x="2965450" y="3500438"/>
            <a:ext cx="692150" cy="274637"/>
          </a:xfrm>
          <a:prstGeom prst="rect">
            <a:avLst/>
          </a:prstGeom>
          <a:noFill/>
          <a:ln w="9525">
            <a:noFill/>
            <a:miter lim="800000"/>
            <a:headEnd/>
            <a:tailEnd/>
          </a:ln>
        </p:spPr>
        <p:txBody>
          <a:bodyPr wrap="none" lIns="0" tIns="0" rIns="0" bIns="0">
            <a:spAutoFit/>
          </a:bodyPr>
          <a:lstStyle/>
          <a:p>
            <a:pPr eaLnBrk="0" hangingPunct="0"/>
            <a:r>
              <a:rPr lang="en-US" b="1">
                <a:solidFill>
                  <a:srgbClr val="001E68"/>
                </a:solidFill>
                <a:latin typeface="Helvetica" pitchFamily="34" charset="0"/>
              </a:rPr>
              <a:t>(LTB</a:t>
            </a:r>
            <a:r>
              <a:rPr lang="en-US" b="1" baseline="-25000">
                <a:solidFill>
                  <a:srgbClr val="001E68"/>
                </a:solidFill>
                <a:latin typeface="Helvetica" pitchFamily="34" charset="0"/>
              </a:rPr>
              <a:t>4</a:t>
            </a:r>
            <a:r>
              <a:rPr lang="en-US" b="1">
                <a:solidFill>
                  <a:srgbClr val="001E68"/>
                </a:solidFill>
                <a:latin typeface="Helvetica" pitchFamily="34" charset="0"/>
              </a:rPr>
              <a:t>)</a:t>
            </a:r>
            <a:endParaRPr lang="en-US" sz="2400" b="1">
              <a:solidFill>
                <a:srgbClr val="001E68"/>
              </a:solidFill>
              <a:latin typeface="Helvetica"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1501</TotalTime>
  <Words>1261</Words>
  <Application>Microsoft Office PowerPoint</Application>
  <PresentationFormat>Affichage à l'écran (4:3)</PresentationFormat>
  <Paragraphs>308</Paragraphs>
  <Slides>31</Slides>
  <Notes>4</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31</vt:i4>
      </vt:variant>
    </vt:vector>
  </HeadingPairs>
  <TitlesOfParts>
    <vt:vector size="45" baseType="lpstr">
      <vt:lpstr>Agfa Rotis Serif</vt:lpstr>
      <vt:lpstr>Arial</vt:lpstr>
      <vt:lpstr>Arial Bold</vt:lpstr>
      <vt:lpstr>Calibri</vt:lpstr>
      <vt:lpstr>Comic Sans MS</vt:lpstr>
      <vt:lpstr>Gill Sans MT</vt:lpstr>
      <vt:lpstr>Helvetica</vt:lpstr>
      <vt:lpstr>Symbol</vt:lpstr>
      <vt:lpstr>Tahoma</vt:lpstr>
      <vt:lpstr>Times New Roman</vt:lpstr>
      <vt:lpstr>Verdana</vt:lpstr>
      <vt:lpstr>Wingdings</vt:lpstr>
      <vt:lpstr>Wingdings 2</vt:lpstr>
      <vt:lpstr>Solstice</vt:lpstr>
      <vt:lpstr>MODES D’ACTION DES ANTILEUCOTRIENES DANS  L’ASTHME</vt:lpstr>
      <vt:lpstr>INTRODUCTION:</vt:lpstr>
      <vt:lpstr>Présentation PowerPoint</vt:lpstr>
      <vt:lpstr>Présentation PowerPoint</vt:lpstr>
      <vt:lpstr>PHYSIOPATHOLOGIE:</vt:lpstr>
      <vt:lpstr>Présentation PowerPoint</vt:lpstr>
      <vt:lpstr>Les médiateurs et leurs effets </vt:lpstr>
      <vt:lpstr>Présentation PowerPoint</vt:lpstr>
      <vt:lpstr>Présentation PowerPoint</vt:lpstr>
      <vt:lpstr>Présentation PowerPoint</vt:lpstr>
      <vt:lpstr>Présentation PowerPoint</vt:lpstr>
      <vt:lpstr>Présentation PowerPoint</vt:lpstr>
      <vt:lpstr>Présentation PowerPoint</vt:lpstr>
      <vt:lpstr>Leucotriènes et muqueuse bronchique</vt:lpstr>
      <vt:lpstr>Propriétés pharmacologiques des ALT</vt:lpstr>
      <vt:lpstr>Présentation PowerPoint</vt:lpstr>
      <vt:lpstr>Présentation PowerPoint</vt:lpstr>
      <vt:lpstr>Présentation PowerPoint</vt:lpstr>
      <vt:lpstr>Présentation PowerPoint</vt:lpstr>
      <vt:lpstr>Effet anti-inflammatoire du montelukast  au niveau des voies aériennes   </vt:lpstr>
      <vt:lpstr>APPORTS DES ANTILEUCOTRIENES DANS LE CONTRÔLE DE L’ASTHME</vt:lpstr>
      <vt:lpstr>L’étude MONTELUKAST in chronic Asthma ( MONICA )</vt:lpstr>
      <vt:lpstr>Descriptif et méthodologie</vt:lpstr>
      <vt:lpstr>Présentation PowerPoint</vt:lpstr>
      <vt:lpstr>Critères d’évaluation au 6éme mois  (étude primaire)</vt:lpstr>
      <vt:lpstr>Sommaire et conclusions</vt:lpstr>
      <vt:lpstr>Présentation PowerPoint</vt:lpstr>
      <vt:lpstr>Place des antileucotriènes dans le contrôle de l’asthme selon GINA</vt:lpstr>
      <vt:lpstr>GINA 2016</vt:lpstr>
      <vt:lpstr>Indications selon le phénotype de l’asthme :  </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APPORTS DES ANTILEUCOTRIENES DANS LE CONTRÔLE DE L’ASTHME</dc:title>
  <dc:creator>fariza</dc:creator>
  <cp:lastModifiedBy>Massinissa TOUAZI</cp:lastModifiedBy>
  <cp:revision>53</cp:revision>
  <dcterms:created xsi:type="dcterms:W3CDTF">2012-06-13T03:19:46Z</dcterms:created>
  <dcterms:modified xsi:type="dcterms:W3CDTF">2019-01-08T21:45:29Z</dcterms:modified>
</cp:coreProperties>
</file>