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88" r:id="rId2"/>
    <p:sldId id="319" r:id="rId3"/>
    <p:sldId id="354" r:id="rId4"/>
    <p:sldId id="257" r:id="rId5"/>
    <p:sldId id="289" r:id="rId6"/>
    <p:sldId id="258" r:id="rId7"/>
    <p:sldId id="345" r:id="rId8"/>
    <p:sldId id="353" r:id="rId9"/>
    <p:sldId id="321" r:id="rId10"/>
    <p:sldId id="296" r:id="rId11"/>
    <p:sldId id="313" r:id="rId12"/>
    <p:sldId id="314" r:id="rId13"/>
    <p:sldId id="326" r:id="rId14"/>
    <p:sldId id="324" r:id="rId15"/>
    <p:sldId id="334" r:id="rId16"/>
    <p:sldId id="322" r:id="rId17"/>
    <p:sldId id="335" r:id="rId18"/>
    <p:sldId id="304" r:id="rId19"/>
    <p:sldId id="290" r:id="rId20"/>
    <p:sldId id="339" r:id="rId21"/>
    <p:sldId id="337" r:id="rId22"/>
    <p:sldId id="342" r:id="rId23"/>
    <p:sldId id="341" r:id="rId24"/>
    <p:sldId id="295" r:id="rId25"/>
    <p:sldId id="355" r:id="rId26"/>
    <p:sldId id="356" r:id="rId27"/>
    <p:sldId id="299" r:id="rId28"/>
    <p:sldId id="347" r:id="rId29"/>
    <p:sldId id="344" r:id="rId30"/>
    <p:sldId id="315" r:id="rId31"/>
    <p:sldId id="328" r:id="rId32"/>
    <p:sldId id="262" r:id="rId33"/>
    <p:sldId id="346"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79" autoAdjust="0"/>
    <p:restoredTop sz="94635" autoAdjust="0"/>
  </p:normalViewPr>
  <p:slideViewPr>
    <p:cSldViewPr>
      <p:cViewPr varScale="1">
        <p:scale>
          <a:sx n="78" d="100"/>
          <a:sy n="78" d="100"/>
        </p:scale>
        <p:origin x="1502" y="67"/>
      </p:cViewPr>
      <p:guideLst>
        <p:guide orient="horz" pos="2160"/>
        <p:guide pos="2880"/>
      </p:guideLst>
    </p:cSldViewPr>
  </p:slideViewPr>
  <p:outlineViewPr>
    <p:cViewPr>
      <p:scale>
        <a:sx n="33" d="100"/>
        <a:sy n="33" d="100"/>
      </p:scale>
      <p:origin x="0" y="13264"/>
    </p:cViewPr>
  </p:outlineViewPr>
  <p:notesTextViewPr>
    <p:cViewPr>
      <p:scale>
        <a:sx n="100" d="100"/>
        <a:sy n="100" d="100"/>
      </p:scale>
      <p:origin x="0" y="0"/>
    </p:cViewPr>
  </p:notesTextViewPr>
  <p:sorterViewPr>
    <p:cViewPr>
      <p:scale>
        <a:sx n="69" d="100"/>
        <a:sy n="6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E3C0D6-80FC-B247-AD70-A9A00EC82E4E}" type="datetimeFigureOut">
              <a:rPr lang="fr-FR" smtClean="0"/>
              <a:t>08/01/2019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050F03-38EB-FE42-8500-E587A746BFBB}" type="slidenum">
              <a:rPr lang="fr-FR" smtClean="0"/>
              <a:t>‹N°›</a:t>
            </a:fld>
            <a:endParaRPr lang="fr-FR"/>
          </a:p>
        </p:txBody>
      </p:sp>
    </p:spTree>
    <p:extLst>
      <p:ext uri="{BB962C8B-B14F-4D97-AF65-F5344CB8AC3E}">
        <p14:creationId xmlns:p14="http://schemas.microsoft.com/office/powerpoint/2010/main" val="37815539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r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a:t>Modifiez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Espace réservé de la date 29"/>
          <p:cNvSpPr>
            <a:spLocks noGrp="1"/>
          </p:cNvSpPr>
          <p:nvPr>
            <p:ph type="dt" sz="half" idx="10"/>
          </p:nvPr>
        </p:nvSpPr>
        <p:spPr/>
        <p:txBody>
          <a:bodyPr/>
          <a:lstStyle/>
          <a:p>
            <a:fld id="{AA309A6D-C09C-4548-B29A-6CF363A7E532}" type="datetimeFigureOut">
              <a:rPr lang="fr-FR" smtClean="0"/>
              <a:t>08/01/2019</a:t>
            </a:fld>
            <a:endParaRPr lang="fr-BE"/>
          </a:p>
        </p:txBody>
      </p:sp>
      <p:sp>
        <p:nvSpPr>
          <p:cNvPr id="19" name="Espace réservé du pied de page 18"/>
          <p:cNvSpPr>
            <a:spLocks noGrp="1"/>
          </p:cNvSpPr>
          <p:nvPr>
            <p:ph type="ftr" sz="quarter" idx="11"/>
          </p:nvPr>
        </p:nvSpPr>
        <p:spPr/>
        <p:txBody>
          <a:bodyPr/>
          <a:lstStyle/>
          <a:p>
            <a:endParaRPr lang="fr-BE"/>
          </a:p>
        </p:txBody>
      </p:sp>
      <p:sp>
        <p:nvSpPr>
          <p:cNvPr id="27" name="Espace réservé du numéro de diapositive 26"/>
          <p:cNvSpPr>
            <a:spLocks noGrp="1"/>
          </p:cNvSpPr>
          <p:nvPr>
            <p:ph type="sldNum" sz="quarter" idx="12"/>
          </p:nvPr>
        </p:nvSpPr>
        <p:spPr/>
        <p:txBody>
          <a:bodyPr/>
          <a:lstStyle/>
          <a:p>
            <a:fld id="{CF4668DC-857F-487D-BFFA-8C0CA5037977}" type="slidenum">
              <a:rPr lang="fr-BE" smtClean="0"/>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08/01/2019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08/01/2019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08/01/2019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r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a:t>Modifiez le style du titre</a:t>
            </a:r>
            <a:endParaRPr kumimoji="0" lang="en-US"/>
          </a:p>
        </p:txBody>
      </p:sp>
      <p:sp>
        <p:nvSpPr>
          <p:cNvPr id="3" name="Espace réservé du texte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08/01/2019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FR"/>
              <a:t>Modifiez le style du titre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t>08/01/2019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a:t>Modifiez le style du titre</a:t>
            </a:r>
            <a:endParaRPr kumimoji="0" lang="en-US"/>
          </a:p>
        </p:txBody>
      </p:sp>
      <p:sp>
        <p:nvSpPr>
          <p:cNvPr id="3" name="Espace réservé du texte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Espace réservé du texte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Espace réservé du contenu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t>08/01/2019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t>08/01/2019</a:t>
            </a:fld>
            <a:endParaRPr lang="fr-BE"/>
          </a:p>
        </p:txBody>
      </p:sp>
      <p:sp>
        <p:nvSpPr>
          <p:cNvPr id="8" name="Espace réservé du numéro de diapositive 7"/>
          <p:cNvSpPr>
            <a:spLocks noGrp="1"/>
          </p:cNvSpPr>
          <p:nvPr>
            <p:ph type="sldNum" sz="quarter" idx="11"/>
          </p:nvPr>
        </p:nvSpPr>
        <p:spPr/>
        <p:txBody>
          <a:bodyPr/>
          <a:lstStyle/>
          <a:p>
            <a:fld id="{CF4668DC-857F-487D-BFFA-8C0CA5037977}" type="slidenum">
              <a:rPr lang="fr-BE" smtClean="0"/>
              <a:t>‹N°›</a:t>
            </a:fld>
            <a:endParaRPr lang="fr-BE"/>
          </a:p>
        </p:txBody>
      </p:sp>
      <p:sp>
        <p:nvSpPr>
          <p:cNvPr id="9" name="Espace réservé du pied de page 8"/>
          <p:cNvSpPr>
            <a:spLocks noGrp="1"/>
          </p:cNvSpPr>
          <p:nvPr>
            <p:ph type="ftr" sz="quarter" idx="12"/>
          </p:nvPr>
        </p:nvSpPr>
        <p:spPr/>
        <p:txBody>
          <a:bodyPr/>
          <a:lstStyle/>
          <a:p>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08/01/2019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fr-FR"/>
              <a:t>Modifiez le style du titre</a:t>
            </a:r>
            <a:endParaRPr kumimoji="0"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t>08/01/2019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a:xfrm>
            <a:off x="8156448" y="6422064"/>
            <a:ext cx="762000" cy="365125"/>
          </a:xfrm>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a:t>Modifiez les styles du texte du masque</a:t>
            </a:r>
          </a:p>
        </p:txBody>
      </p:sp>
      <p:sp>
        <p:nvSpPr>
          <p:cNvPr id="5" name="Espace réservé de la date 4"/>
          <p:cNvSpPr>
            <a:spLocks noGrp="1"/>
          </p:cNvSpPr>
          <p:nvPr>
            <p:ph type="dt" sz="half" idx="10"/>
          </p:nvPr>
        </p:nvSpPr>
        <p:spPr>
          <a:xfrm>
            <a:off x="457200" y="6422064"/>
            <a:ext cx="2133600" cy="365125"/>
          </a:xfrm>
        </p:spPr>
        <p:txBody>
          <a:bodyPr/>
          <a:lstStyle/>
          <a:p>
            <a:fld id="{AA309A6D-C09C-4548-B29A-6CF363A7E532}" type="datetimeFigureOut">
              <a:rPr lang="fr-FR" smtClean="0"/>
              <a:t>08/01/2019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a:t>Modifiez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A309A6D-C09C-4548-B29A-6CF363A7E532}" type="datetimeFigureOut">
              <a:rPr lang="fr-FR" smtClean="0"/>
              <a:t>08/01/2019</a:t>
            </a:fld>
            <a:endParaRPr lang="fr-BE"/>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fr-BE"/>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F4668DC-857F-487D-BFFA-8C0CA5037977}" type="slidenum">
              <a:rPr lang="fr-BE" smtClean="0"/>
              <a:t>‹N°›</a:t>
            </a:fld>
            <a:endParaRPr lang="fr-BE"/>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7" Type="http://schemas.microsoft.com/office/2007/relationships/hdphoto" Target="../media/hdphoto6.wdp"/><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file://localhost/Users/PhilippeMANZONI/Desktop/TDM%20PFLA%20Constantine%2028:05:16%20d%C3%A9f%20f/Bar%20gu%20michel%20Kpoumon%20LIG%20ECUS4%20190914.mp4" TargetMode="External"/><Relationship Id="rId1" Type="http://schemas.microsoft.com/office/2007/relationships/media" Target="file://localhost/Users/PhilippeMANZONI/Desktop/TDM%20PFLA%20Constantine%2028:05:16%20d%C3%A9f%20f/Bar%20gu%20michel%20Kpoumon%20LIG%20ECUS4%20190914.mp4" TargetMode="Externa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jpg"/><Relationship Id="rId7" Type="http://schemas.openxmlformats.org/officeDocument/2006/relationships/image" Target="../media/image46.jp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5.jpg"/><Relationship Id="rId5" Type="http://schemas.microsoft.com/office/2007/relationships/hdphoto" Target="../media/hdphoto7.wdp"/><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8.wdp"/><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0.png"/><Relationship Id="rId5" Type="http://schemas.microsoft.com/office/2007/relationships/hdphoto" Target="../media/hdphoto9.wdp"/><Relationship Id="rId4" Type="http://schemas.openxmlformats.org/officeDocument/2006/relationships/image" Target="../media/image49.jpe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microsoft.com/office/2007/relationships/hdphoto" Target="../media/hdphoto10.wdp"/><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2.jpeg"/><Relationship Id="rId5" Type="http://schemas.microsoft.com/office/2007/relationships/hdphoto" Target="../media/hdphoto11.wdp"/><Relationship Id="rId4" Type="http://schemas.openxmlformats.org/officeDocument/2006/relationships/image" Target="../media/image61.jpeg"/><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microsoft.com/office/2007/relationships/hdphoto" Target="../media/hdphoto13.wdp"/><Relationship Id="rId7"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5.jpeg"/><Relationship Id="rId5" Type="http://schemas.microsoft.com/office/2007/relationships/hdphoto" Target="../media/hdphoto14.wdp"/><Relationship Id="rId10" Type="http://schemas.openxmlformats.org/officeDocument/2006/relationships/image" Target="../media/image79.png"/><Relationship Id="rId4" Type="http://schemas.openxmlformats.org/officeDocument/2006/relationships/image" Target="../media/image74.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jpeg"/><Relationship Id="rId2" Type="http://schemas.openxmlformats.org/officeDocument/2006/relationships/image" Target="../media/image91.JP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6.xml"/><Relationship Id="rId7" Type="http://schemas.openxmlformats.org/officeDocument/2006/relationships/image" Target="../media/image100.jpeg"/><Relationship Id="rId2" Type="http://schemas.openxmlformats.org/officeDocument/2006/relationships/video" Target="file://localhost/Users/PhilippeMANZONI/Desktop/TDM%20PFLA%20Constantine%2028:05:16%20d%C3%A9f%20f/Bal%20ma%20ppathie%20lingula%20110908%20ECUS%20art%20a.avi" TargetMode="External"/><Relationship Id="rId1" Type="http://schemas.microsoft.com/office/2007/relationships/media" Target="file://localhost/Users/PhilippeMANZONI/Desktop/TDM%20PFLA%20Constantine%2028:05:16%20d%C3%A9f%20f/Bal%20ma%20ppathie%20lingula%20110908%20ECUS%20art%20a.avi" TargetMode="External"/><Relationship Id="rId6" Type="http://schemas.openxmlformats.org/officeDocument/2006/relationships/image" Target="../media/image99.jpe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476672"/>
            <a:ext cx="8280920" cy="4032448"/>
          </a:xfrm>
        </p:spPr>
        <p:txBody>
          <a:bodyPr>
            <a:normAutofit/>
          </a:bodyPr>
          <a:lstStyle/>
          <a:p>
            <a:pPr algn="l"/>
            <a:r>
              <a:rPr lang="fr-FR" sz="4400" dirty="0"/>
              <a:t>IMAGERIE des pneumopathies </a:t>
            </a:r>
            <a:br>
              <a:rPr lang="fr-FR" sz="4400" dirty="0"/>
            </a:br>
            <a:r>
              <a:rPr lang="fr-FR" sz="4400" dirty="0"/>
              <a:t>bactériennes Aigues </a:t>
            </a:r>
            <a:br>
              <a:rPr lang="fr-FR" sz="4400" dirty="0"/>
            </a:br>
            <a:r>
              <a:rPr lang="fr-FR" sz="4400" dirty="0"/>
              <a:t>non compliquées </a:t>
            </a:r>
            <a:br>
              <a:rPr lang="fr-FR" sz="4400" dirty="0"/>
            </a:br>
            <a:r>
              <a:rPr lang="fr-FR" sz="4400" dirty="0"/>
              <a:t>Du patient adulte</a:t>
            </a:r>
            <a:br>
              <a:rPr lang="fr-FR" sz="4400" dirty="0"/>
            </a:br>
            <a:r>
              <a:rPr lang="fr-FR" sz="4400" dirty="0"/>
              <a:t>non immunodéprimé </a:t>
            </a:r>
          </a:p>
        </p:txBody>
      </p:sp>
      <p:sp>
        <p:nvSpPr>
          <p:cNvPr id="3" name="Sous-titre 2"/>
          <p:cNvSpPr>
            <a:spLocks noGrp="1"/>
          </p:cNvSpPr>
          <p:nvPr>
            <p:ph type="subTitle" idx="1"/>
          </p:nvPr>
        </p:nvSpPr>
        <p:spPr>
          <a:xfrm>
            <a:off x="-36512" y="4509120"/>
            <a:ext cx="8496944" cy="816496"/>
          </a:xfrm>
        </p:spPr>
        <p:txBody>
          <a:bodyPr>
            <a:noAutofit/>
          </a:bodyPr>
          <a:lstStyle/>
          <a:p>
            <a:r>
              <a:rPr lang="fr-FR" sz="2400" dirty="0"/>
              <a:t>P. Manzoni, E. </a:t>
            </a:r>
            <a:r>
              <a:rPr lang="fr-FR" sz="2400" dirty="0" err="1"/>
              <a:t>Delabrousse</a:t>
            </a:r>
            <a:endParaRPr lang="fr-FR" sz="2400" dirty="0"/>
          </a:p>
          <a:p>
            <a:r>
              <a:rPr lang="fr-FR" sz="2400" dirty="0"/>
              <a:t> </a:t>
            </a:r>
            <a:r>
              <a:rPr lang="fr-FR" dirty="0"/>
              <a:t>(Service de radiologie viscérale du CHU de Besançon) </a:t>
            </a:r>
          </a:p>
        </p:txBody>
      </p:sp>
      <p:sp>
        <p:nvSpPr>
          <p:cNvPr id="4" name="ZoneTexte 3"/>
          <p:cNvSpPr txBox="1"/>
          <p:nvPr/>
        </p:nvSpPr>
        <p:spPr>
          <a:xfrm>
            <a:off x="323528" y="5949280"/>
            <a:ext cx="5999528" cy="677108"/>
          </a:xfrm>
          <a:prstGeom prst="rect">
            <a:avLst/>
          </a:prstGeom>
          <a:noFill/>
        </p:spPr>
        <p:txBody>
          <a:bodyPr wrap="none" rtlCol="0">
            <a:spAutoFit/>
          </a:bodyPr>
          <a:lstStyle/>
          <a:p>
            <a:r>
              <a:rPr lang="fr-FR" sz="2000" i="1" dirty="0">
                <a:latin typeface="Times New Roman" pitchFamily="18" charset="0"/>
                <a:cs typeface="Times New Roman" pitchFamily="18" charset="0"/>
              </a:rPr>
              <a:t>12</a:t>
            </a:r>
            <a:r>
              <a:rPr lang="fr-FR" sz="2000" i="1" baseline="30000" dirty="0">
                <a:latin typeface="Times New Roman" pitchFamily="18" charset="0"/>
                <a:cs typeface="Times New Roman" pitchFamily="18" charset="0"/>
              </a:rPr>
              <a:t>ème</a:t>
            </a:r>
            <a:r>
              <a:rPr lang="fr-FR" sz="2000" i="1" dirty="0">
                <a:latin typeface="Times New Roman" pitchFamily="18" charset="0"/>
                <a:cs typeface="Times New Roman" pitchFamily="18" charset="0"/>
              </a:rPr>
              <a:t> Congrès de AFAP– Constantine le 28-29/05/2016</a:t>
            </a:r>
          </a:p>
          <a:p>
            <a:r>
              <a:rPr lang="fr-FR" dirty="0"/>
              <a:t> </a:t>
            </a:r>
          </a:p>
        </p:txBody>
      </p:sp>
    </p:spTree>
    <p:extLst>
      <p:ext uri="{BB962C8B-B14F-4D97-AF65-F5344CB8AC3E}">
        <p14:creationId xmlns:p14="http://schemas.microsoft.com/office/powerpoint/2010/main" val="294183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r 24"/>
          <p:cNvGrpSpPr/>
          <p:nvPr/>
        </p:nvGrpSpPr>
        <p:grpSpPr>
          <a:xfrm>
            <a:off x="251520" y="764704"/>
            <a:ext cx="4849548" cy="4351672"/>
            <a:chOff x="251520" y="764704"/>
            <a:chExt cx="4849548" cy="4351672"/>
          </a:xfrm>
        </p:grpSpPr>
        <p:pic>
          <p:nvPicPr>
            <p:cNvPr id="3" name="Image 2" descr="19 04 07 baverel paulette.jpg"/>
            <p:cNvPicPr>
              <a:picLocks noChangeAspect="1"/>
            </p:cNvPicPr>
            <p:nvPr/>
          </p:nvPicPr>
          <p:blipFill rotWithShape="1">
            <a:blip r:embed="rId2">
              <a:extLst>
                <a:ext uri="{28A0092B-C50C-407E-A947-70E740481C1C}">
                  <a14:useLocalDpi xmlns:a14="http://schemas.microsoft.com/office/drawing/2010/main" val="0"/>
                </a:ext>
              </a:extLst>
            </a:blip>
            <a:srcRect l="14119" t="1347" r="14526" b="10935"/>
            <a:stretch/>
          </p:blipFill>
          <p:spPr>
            <a:xfrm>
              <a:off x="251520" y="764704"/>
              <a:ext cx="4824536" cy="4351672"/>
            </a:xfrm>
            <a:prstGeom prst="rect">
              <a:avLst/>
            </a:prstGeom>
          </p:spPr>
        </p:pic>
        <p:sp>
          <p:nvSpPr>
            <p:cNvPr id="22" name="ZoneTexte 21"/>
            <p:cNvSpPr txBox="1"/>
            <p:nvPr/>
          </p:nvSpPr>
          <p:spPr>
            <a:xfrm>
              <a:off x="4788024" y="764704"/>
              <a:ext cx="313044" cy="369332"/>
            </a:xfrm>
            <a:prstGeom prst="rect">
              <a:avLst/>
            </a:prstGeom>
            <a:noFill/>
          </p:spPr>
          <p:txBody>
            <a:bodyPr wrap="none" rtlCol="0">
              <a:spAutoFit/>
            </a:bodyPr>
            <a:lstStyle/>
            <a:p>
              <a:r>
                <a:rPr lang="fr-FR" dirty="0">
                  <a:solidFill>
                    <a:srgbClr val="FF0000"/>
                  </a:solidFill>
                </a:rPr>
                <a:t>a</a:t>
              </a:r>
            </a:p>
          </p:txBody>
        </p:sp>
      </p:grpSp>
      <p:grpSp>
        <p:nvGrpSpPr>
          <p:cNvPr id="26" name="Grouper 25"/>
          <p:cNvGrpSpPr/>
          <p:nvPr/>
        </p:nvGrpSpPr>
        <p:grpSpPr>
          <a:xfrm>
            <a:off x="5364088" y="260648"/>
            <a:ext cx="3496899" cy="3363354"/>
            <a:chOff x="5364088" y="260648"/>
            <a:chExt cx="3496899" cy="3363354"/>
          </a:xfrm>
        </p:grpSpPr>
        <p:pic>
          <p:nvPicPr>
            <p:cNvPr id="4" name="Image 3" descr="20 04 07 gras germaine.jpg"/>
            <p:cNvPicPr>
              <a:picLocks noChangeAspect="1"/>
            </p:cNvPicPr>
            <p:nvPr/>
          </p:nvPicPr>
          <p:blipFill rotWithShape="1">
            <a:blip r:embed="rId3">
              <a:extLst>
                <a:ext uri="{28A0092B-C50C-407E-A947-70E740481C1C}">
                  <a14:useLocalDpi xmlns:a14="http://schemas.microsoft.com/office/drawing/2010/main" val="0"/>
                </a:ext>
              </a:extLst>
            </a:blip>
            <a:srcRect l="19660" t="10020" r="18636" b="7993"/>
            <a:stretch/>
          </p:blipFill>
          <p:spPr>
            <a:xfrm>
              <a:off x="5364088" y="260648"/>
              <a:ext cx="3496899" cy="3363354"/>
            </a:xfrm>
            <a:prstGeom prst="rect">
              <a:avLst/>
            </a:prstGeom>
          </p:spPr>
        </p:pic>
        <p:sp>
          <p:nvSpPr>
            <p:cNvPr id="24" name="ZoneTexte 23"/>
            <p:cNvSpPr txBox="1"/>
            <p:nvPr/>
          </p:nvSpPr>
          <p:spPr>
            <a:xfrm>
              <a:off x="8532440" y="260648"/>
              <a:ext cx="313044" cy="369332"/>
            </a:xfrm>
            <a:prstGeom prst="rect">
              <a:avLst/>
            </a:prstGeom>
            <a:noFill/>
          </p:spPr>
          <p:txBody>
            <a:bodyPr wrap="none" rtlCol="0">
              <a:spAutoFit/>
            </a:bodyPr>
            <a:lstStyle/>
            <a:p>
              <a:r>
                <a:rPr lang="fr-FR" dirty="0">
                  <a:solidFill>
                    <a:srgbClr val="FF0000"/>
                  </a:solidFill>
                </a:rPr>
                <a:t>b</a:t>
              </a:r>
            </a:p>
          </p:txBody>
        </p:sp>
      </p:grpSp>
      <p:sp>
        <p:nvSpPr>
          <p:cNvPr id="2" name="Titre 1"/>
          <p:cNvSpPr>
            <a:spLocks noGrp="1"/>
          </p:cNvSpPr>
          <p:nvPr>
            <p:ph type="title"/>
          </p:nvPr>
        </p:nvSpPr>
        <p:spPr>
          <a:xfrm>
            <a:off x="251520" y="6237312"/>
            <a:ext cx="4824536" cy="792088"/>
          </a:xfrm>
        </p:spPr>
        <p:txBody>
          <a:bodyPr>
            <a:normAutofit fontScale="90000"/>
          </a:bodyPr>
          <a:lstStyle/>
          <a:p>
            <a:r>
              <a:rPr lang="fr-FR" sz="2400" b="1" dirty="0">
                <a:latin typeface="+mn-lt"/>
              </a:rPr>
              <a:t>Dg : </a:t>
            </a:r>
            <a:r>
              <a:rPr lang="fr-FR" sz="2400" b="1" dirty="0">
                <a:solidFill>
                  <a:srgbClr val="FF0000"/>
                </a:solidFill>
                <a:latin typeface="+mn-lt"/>
              </a:rPr>
              <a:t>PFLA du lobe supérieur droit</a:t>
            </a:r>
            <a:br>
              <a:rPr lang="fr-FR" sz="2400" b="1" dirty="0">
                <a:solidFill>
                  <a:srgbClr val="FF0000"/>
                </a:solidFill>
              </a:rPr>
            </a:br>
            <a:endParaRPr lang="fr-FR" sz="1600" b="1" dirty="0">
              <a:solidFill>
                <a:srgbClr val="FF0000"/>
              </a:solidFill>
            </a:endParaRPr>
          </a:p>
        </p:txBody>
      </p:sp>
      <p:sp>
        <p:nvSpPr>
          <p:cNvPr id="7" name="ZoneTexte 6"/>
          <p:cNvSpPr txBox="1"/>
          <p:nvPr/>
        </p:nvSpPr>
        <p:spPr>
          <a:xfrm>
            <a:off x="312887" y="90925"/>
            <a:ext cx="4209807" cy="523220"/>
          </a:xfrm>
          <a:prstGeom prst="rect">
            <a:avLst/>
          </a:prstGeom>
          <a:noFill/>
        </p:spPr>
        <p:txBody>
          <a:bodyPr wrap="none" rtlCol="0">
            <a:spAutoFit/>
          </a:bodyPr>
          <a:lstStyle/>
          <a:p>
            <a:r>
              <a:rPr lang="fr-FR" sz="2800" dirty="0">
                <a:solidFill>
                  <a:srgbClr val="FFFF00"/>
                </a:solidFill>
              </a:rPr>
              <a:t>Radiographie pulmonaire</a:t>
            </a:r>
          </a:p>
        </p:txBody>
      </p:sp>
      <p:sp>
        <p:nvSpPr>
          <p:cNvPr id="8" name="ZoneTexte 7"/>
          <p:cNvSpPr txBox="1"/>
          <p:nvPr/>
        </p:nvSpPr>
        <p:spPr>
          <a:xfrm>
            <a:off x="251520" y="5157192"/>
            <a:ext cx="4925387" cy="369332"/>
          </a:xfrm>
          <a:prstGeom prst="rect">
            <a:avLst/>
          </a:prstGeom>
          <a:noFill/>
        </p:spPr>
        <p:txBody>
          <a:bodyPr wrap="none" rtlCol="0">
            <a:spAutoFit/>
          </a:bodyPr>
          <a:lstStyle/>
          <a:p>
            <a:r>
              <a:rPr lang="fr-FR" dirty="0">
                <a:solidFill>
                  <a:srgbClr val="00B0F0"/>
                </a:solidFill>
              </a:rPr>
              <a:t>a début : </a:t>
            </a:r>
            <a:r>
              <a:rPr lang="fr-FR" dirty="0"/>
              <a:t>CP au-dessus de petite scissure (</a:t>
            </a:r>
            <a:r>
              <a:rPr lang="fr-FR" sz="1400" dirty="0">
                <a:solidFill>
                  <a:srgbClr val="FFFF00"/>
                </a:solidFill>
                <a:latin typeface="Wingdings"/>
                <a:ea typeface="Wingdings"/>
                <a:cs typeface="Wingdings"/>
                <a:sym typeface="Wingdings"/>
              </a:rPr>
              <a:t></a:t>
            </a:r>
            <a:r>
              <a:rPr lang="fr-FR" dirty="0"/>
              <a:t>)</a:t>
            </a:r>
          </a:p>
        </p:txBody>
      </p:sp>
      <p:sp>
        <p:nvSpPr>
          <p:cNvPr id="9" name="ZoneTexte 8"/>
          <p:cNvSpPr txBox="1"/>
          <p:nvPr/>
        </p:nvSpPr>
        <p:spPr>
          <a:xfrm>
            <a:off x="251520" y="5517232"/>
            <a:ext cx="4341904" cy="369332"/>
          </a:xfrm>
          <a:prstGeom prst="rect">
            <a:avLst/>
          </a:prstGeom>
          <a:noFill/>
        </p:spPr>
        <p:txBody>
          <a:bodyPr wrap="none" rtlCol="0">
            <a:spAutoFit/>
          </a:bodyPr>
          <a:lstStyle/>
          <a:p>
            <a:r>
              <a:rPr lang="fr-FR" dirty="0">
                <a:solidFill>
                  <a:srgbClr val="00B0F0"/>
                </a:solidFill>
              </a:rPr>
              <a:t>b aérée : </a:t>
            </a:r>
            <a:r>
              <a:rPr lang="fr-FR" dirty="0"/>
              <a:t>Extension dans tout le LSD (</a:t>
            </a:r>
            <a:r>
              <a:rPr lang="fr-FR" dirty="0">
                <a:solidFill>
                  <a:srgbClr val="FF0000"/>
                </a:solidFill>
              </a:rPr>
              <a:t>O</a:t>
            </a:r>
            <a:r>
              <a:rPr lang="fr-FR" dirty="0"/>
              <a:t>)</a:t>
            </a:r>
          </a:p>
        </p:txBody>
      </p:sp>
      <p:sp>
        <p:nvSpPr>
          <p:cNvPr id="10" name="ZoneTexte 9"/>
          <p:cNvSpPr txBox="1"/>
          <p:nvPr/>
        </p:nvSpPr>
        <p:spPr>
          <a:xfrm>
            <a:off x="251520" y="5877272"/>
            <a:ext cx="4143122" cy="369332"/>
          </a:xfrm>
          <a:prstGeom prst="rect">
            <a:avLst/>
          </a:prstGeom>
          <a:noFill/>
        </p:spPr>
        <p:txBody>
          <a:bodyPr wrap="none" rtlCol="0">
            <a:spAutoFit/>
          </a:bodyPr>
          <a:lstStyle/>
          <a:p>
            <a:r>
              <a:rPr lang="fr-FR" dirty="0">
                <a:solidFill>
                  <a:srgbClr val="00B0F0"/>
                </a:solidFill>
              </a:rPr>
              <a:t>c non aérée </a:t>
            </a:r>
            <a:r>
              <a:rPr lang="fr-FR" dirty="0"/>
              <a:t>: CP complète du LSD (</a:t>
            </a:r>
            <a:r>
              <a:rPr lang="fr-FR" dirty="0">
                <a:solidFill>
                  <a:srgbClr val="FFFF00"/>
                </a:solidFill>
              </a:rPr>
              <a:t>O</a:t>
            </a:r>
            <a:r>
              <a:rPr lang="fr-FR" dirty="0"/>
              <a:t>)</a:t>
            </a:r>
          </a:p>
        </p:txBody>
      </p:sp>
      <p:sp>
        <p:nvSpPr>
          <p:cNvPr id="12" name="Ellipse 11"/>
          <p:cNvSpPr/>
          <p:nvPr/>
        </p:nvSpPr>
        <p:spPr>
          <a:xfrm rot="18802659">
            <a:off x="5305486" y="520762"/>
            <a:ext cx="2032996" cy="1973191"/>
          </a:xfrm>
          <a:prstGeom prst="ellipse">
            <a:avLst/>
          </a:prstGeom>
          <a:noFill/>
          <a:ln w="1270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6" name="Connecteur droit avec flèche 15"/>
          <p:cNvCxnSpPr/>
          <p:nvPr/>
        </p:nvCxnSpPr>
        <p:spPr>
          <a:xfrm flipH="1" flipV="1">
            <a:off x="1835696" y="2708920"/>
            <a:ext cx="216024" cy="216024"/>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flipH="1" flipV="1">
            <a:off x="1475656" y="2996952"/>
            <a:ext cx="216024" cy="216024"/>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H="1" flipV="1">
            <a:off x="1043608" y="3212976"/>
            <a:ext cx="72008" cy="288032"/>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grpSp>
        <p:nvGrpSpPr>
          <p:cNvPr id="5" name="Groupe 4"/>
          <p:cNvGrpSpPr/>
          <p:nvPr/>
        </p:nvGrpSpPr>
        <p:grpSpPr>
          <a:xfrm>
            <a:off x="5393790" y="3861048"/>
            <a:ext cx="3434611" cy="2789433"/>
            <a:chOff x="5410872" y="3793700"/>
            <a:chExt cx="3434611" cy="2789433"/>
          </a:xfrm>
        </p:grpSpPr>
        <p:pic>
          <p:nvPicPr>
            <p:cNvPr id="1026" name="Picture 2" descr="C:\Users\pmanzoni\Desktop\Fichier non Pathie\Sonnet alphonse PFLA abcès LSD\Sonnet alphonse 290512 Képi pseudoPFLA LSD RP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0" t="19567" r="4534"/>
            <a:stretch/>
          </p:blipFill>
          <p:spPr bwMode="auto">
            <a:xfrm>
              <a:off x="5410872" y="3793700"/>
              <a:ext cx="3434611" cy="2789433"/>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ZoneTexte 27"/>
            <p:cNvSpPr txBox="1"/>
            <p:nvPr/>
          </p:nvSpPr>
          <p:spPr>
            <a:xfrm>
              <a:off x="8528318" y="3794054"/>
              <a:ext cx="300082" cy="369332"/>
            </a:xfrm>
            <a:prstGeom prst="rect">
              <a:avLst/>
            </a:prstGeom>
            <a:noFill/>
          </p:spPr>
          <p:txBody>
            <a:bodyPr wrap="none" rtlCol="0">
              <a:spAutoFit/>
            </a:bodyPr>
            <a:lstStyle/>
            <a:p>
              <a:r>
                <a:rPr lang="fr-FR" dirty="0">
                  <a:solidFill>
                    <a:srgbClr val="FF0000"/>
                  </a:solidFill>
                </a:rPr>
                <a:t>c</a:t>
              </a:r>
            </a:p>
          </p:txBody>
        </p:sp>
      </p:grpSp>
      <p:sp>
        <p:nvSpPr>
          <p:cNvPr id="14" name="Ellipse 13"/>
          <p:cNvSpPr/>
          <p:nvPr/>
        </p:nvSpPr>
        <p:spPr>
          <a:xfrm rot="1674447">
            <a:off x="5748008" y="3913010"/>
            <a:ext cx="1466259" cy="1997214"/>
          </a:xfrm>
          <a:prstGeom prst="ellipse">
            <a:avLst/>
          </a:prstGeom>
          <a:noFill/>
          <a:ln w="1270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564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251520" y="1988840"/>
            <a:ext cx="3888432" cy="4320480"/>
            <a:chOff x="251520" y="1988840"/>
            <a:chExt cx="3888432" cy="4320480"/>
          </a:xfrm>
        </p:grpSpPr>
        <p:pic>
          <p:nvPicPr>
            <p:cNvPr id="11" name="Image 10" descr="Mehidi zacharia enf6 211212 PFLA LSD RPf a.jpg"/>
            <p:cNvPicPr>
              <a:picLocks noChangeAspect="1"/>
            </p:cNvPicPr>
            <p:nvPr/>
          </p:nvPicPr>
          <p:blipFill rotWithShape="1">
            <a:blip r:embed="rId2" cstate="print">
              <a:extLst>
                <a:ext uri="{28A0092B-C50C-407E-A947-70E740481C1C}">
                  <a14:useLocalDpi xmlns:a14="http://schemas.microsoft.com/office/drawing/2010/main" val="0"/>
                </a:ext>
              </a:extLst>
            </a:blip>
            <a:srcRect l="4541" t="14963" r="3418" b="5666"/>
            <a:stretch/>
          </p:blipFill>
          <p:spPr>
            <a:xfrm>
              <a:off x="251520" y="1988840"/>
              <a:ext cx="3888432" cy="4320480"/>
            </a:xfrm>
            <a:prstGeom prst="rect">
              <a:avLst/>
            </a:prstGeom>
          </p:spPr>
        </p:pic>
        <p:sp>
          <p:nvSpPr>
            <p:cNvPr id="26" name="ZoneTexte 25"/>
            <p:cNvSpPr txBox="1"/>
            <p:nvPr/>
          </p:nvSpPr>
          <p:spPr>
            <a:xfrm>
              <a:off x="3795466" y="1988840"/>
              <a:ext cx="326772" cy="366165"/>
            </a:xfrm>
            <a:prstGeom prst="rect">
              <a:avLst/>
            </a:prstGeom>
            <a:noFill/>
          </p:spPr>
          <p:txBody>
            <a:bodyPr wrap="none" rtlCol="0">
              <a:spAutoFit/>
            </a:bodyPr>
            <a:lstStyle/>
            <a:p>
              <a:r>
                <a:rPr lang="fr-FR" sz="1600" dirty="0">
                  <a:solidFill>
                    <a:srgbClr val="FFFFFF"/>
                  </a:solidFill>
                </a:rPr>
                <a:t>a</a:t>
              </a:r>
            </a:p>
          </p:txBody>
        </p:sp>
      </p:grpSp>
      <p:sp>
        <p:nvSpPr>
          <p:cNvPr id="2" name="Titre 1"/>
          <p:cNvSpPr>
            <a:spLocks noGrp="1"/>
          </p:cNvSpPr>
          <p:nvPr>
            <p:ph type="title"/>
          </p:nvPr>
        </p:nvSpPr>
        <p:spPr>
          <a:xfrm>
            <a:off x="251520" y="44624"/>
            <a:ext cx="9217024" cy="571092"/>
          </a:xfrm>
        </p:spPr>
        <p:txBody>
          <a:bodyPr>
            <a:noAutofit/>
          </a:bodyPr>
          <a:lstStyle/>
          <a:p>
            <a:r>
              <a:rPr lang="fr-FR" sz="3200" dirty="0">
                <a:solidFill>
                  <a:srgbClr val="FF0000"/>
                </a:solidFill>
              </a:rPr>
              <a:t>  PFLA</a:t>
            </a:r>
            <a:r>
              <a:rPr lang="fr-FR" sz="3200" dirty="0">
                <a:solidFill>
                  <a:srgbClr val="FFFF00"/>
                </a:solidFill>
              </a:rPr>
              <a:t> : Intérêt de l’échographie de contraste</a:t>
            </a:r>
          </a:p>
        </p:txBody>
      </p:sp>
      <p:sp>
        <p:nvSpPr>
          <p:cNvPr id="3" name="Espace réservé du contenu 2"/>
          <p:cNvSpPr>
            <a:spLocks noGrp="1"/>
          </p:cNvSpPr>
          <p:nvPr>
            <p:ph idx="1"/>
          </p:nvPr>
        </p:nvSpPr>
        <p:spPr>
          <a:xfrm>
            <a:off x="395536" y="692696"/>
            <a:ext cx="6552727" cy="1133569"/>
          </a:xfrm>
          <a:solidFill>
            <a:schemeClr val="tx2"/>
          </a:solidFill>
        </p:spPr>
        <p:txBody>
          <a:bodyPr>
            <a:normAutofit/>
          </a:bodyPr>
          <a:lstStyle/>
          <a:p>
            <a:pPr marL="36576" indent="0">
              <a:buNone/>
            </a:pPr>
            <a:r>
              <a:rPr lang="fr-FR" sz="1800" dirty="0">
                <a:solidFill>
                  <a:srgbClr val="000000"/>
                </a:solidFill>
              </a:rPr>
              <a:t>Garçon 6 ans, toux, dyspnée, fièvre 39 à 40° depuis 8 jours</a:t>
            </a:r>
          </a:p>
          <a:p>
            <a:pPr marL="36576" indent="0">
              <a:buNone/>
            </a:pPr>
            <a:r>
              <a:rPr lang="fr-FR" sz="1800" dirty="0">
                <a:solidFill>
                  <a:srgbClr val="000000"/>
                </a:solidFill>
              </a:rPr>
              <a:t>Aspect de pneumopathie franche lobaire aiguë du LSD</a:t>
            </a:r>
          </a:p>
          <a:p>
            <a:pPr marL="36576" indent="0">
              <a:buNone/>
            </a:pPr>
            <a:r>
              <a:rPr lang="fr-FR" sz="1800" dirty="0">
                <a:solidFill>
                  <a:srgbClr val="000000"/>
                </a:solidFill>
              </a:rPr>
              <a:t>AEG et pas d’amélioration sous antibiothérapie large spectre</a:t>
            </a:r>
          </a:p>
        </p:txBody>
      </p:sp>
      <p:sp>
        <p:nvSpPr>
          <p:cNvPr id="16" name="ZoneTexte 15"/>
          <p:cNvSpPr txBox="1"/>
          <p:nvPr/>
        </p:nvSpPr>
        <p:spPr>
          <a:xfrm>
            <a:off x="4283968" y="6021288"/>
            <a:ext cx="4860032" cy="369332"/>
          </a:xfrm>
          <a:prstGeom prst="rect">
            <a:avLst/>
          </a:prstGeom>
          <a:noFill/>
        </p:spPr>
        <p:txBody>
          <a:bodyPr wrap="square" rtlCol="0">
            <a:spAutoFit/>
          </a:bodyPr>
          <a:lstStyle/>
          <a:p>
            <a:r>
              <a:rPr lang="fr-FR" b="1" dirty="0">
                <a:solidFill>
                  <a:srgbClr val="0000FF"/>
                </a:solidFill>
              </a:rPr>
              <a:t>c Doppler couleur </a:t>
            </a:r>
            <a:r>
              <a:rPr lang="fr-FR" dirty="0"/>
              <a:t>: Vascularisation faible (</a:t>
            </a:r>
            <a:r>
              <a:rPr lang="fr-FR" sz="1200" dirty="0">
                <a:latin typeface="Wingdings"/>
                <a:ea typeface="Wingdings"/>
                <a:cs typeface="Wingdings"/>
                <a:sym typeface="Wingdings"/>
              </a:rPr>
              <a:t></a:t>
            </a:r>
            <a:r>
              <a:rPr lang="fr-FR" dirty="0"/>
              <a:t>)</a:t>
            </a:r>
          </a:p>
        </p:txBody>
      </p:sp>
      <p:sp>
        <p:nvSpPr>
          <p:cNvPr id="25" name="Étoile à 5 branches 24"/>
          <p:cNvSpPr/>
          <p:nvPr/>
        </p:nvSpPr>
        <p:spPr>
          <a:xfrm>
            <a:off x="1275327" y="3234931"/>
            <a:ext cx="308675" cy="290698"/>
          </a:xfrm>
          <a:prstGeom prst="star5">
            <a:avLst>
              <a:gd name="adj" fmla="val 19509"/>
              <a:gd name="hf" fmla="val 105146"/>
              <a:gd name="vf" fmla="val 110557"/>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4" name="Grouper 3"/>
          <p:cNvGrpSpPr/>
          <p:nvPr/>
        </p:nvGrpSpPr>
        <p:grpSpPr>
          <a:xfrm>
            <a:off x="4283968" y="1988840"/>
            <a:ext cx="2304256" cy="2592288"/>
            <a:chOff x="4831038" y="2132856"/>
            <a:chExt cx="1756566" cy="2079561"/>
          </a:xfrm>
        </p:grpSpPr>
        <p:pic>
          <p:nvPicPr>
            <p:cNvPr id="13" name="Image 12" descr="Mehidi zacharia enf6 191212 PFLA LSD USSC9 a.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851" t="10074" r="31768" b="22525"/>
            <a:stretch/>
          </p:blipFill>
          <p:spPr>
            <a:xfrm>
              <a:off x="4831038" y="2132856"/>
              <a:ext cx="1756566" cy="2079561"/>
            </a:xfrm>
            <a:prstGeom prst="rect">
              <a:avLst/>
            </a:prstGeom>
          </p:spPr>
        </p:pic>
        <p:sp>
          <p:nvSpPr>
            <p:cNvPr id="28" name="ZoneTexte 27"/>
            <p:cNvSpPr txBox="1"/>
            <p:nvPr/>
          </p:nvSpPr>
          <p:spPr>
            <a:xfrm>
              <a:off x="4871466" y="2132856"/>
              <a:ext cx="298780" cy="338554"/>
            </a:xfrm>
            <a:prstGeom prst="rect">
              <a:avLst/>
            </a:prstGeom>
            <a:noFill/>
          </p:spPr>
          <p:txBody>
            <a:bodyPr wrap="none" rtlCol="0">
              <a:spAutoFit/>
            </a:bodyPr>
            <a:lstStyle/>
            <a:p>
              <a:r>
                <a:rPr lang="fr-FR" sz="1600" dirty="0"/>
                <a:t>b</a:t>
              </a:r>
            </a:p>
          </p:txBody>
        </p:sp>
      </p:grpSp>
      <p:grpSp>
        <p:nvGrpSpPr>
          <p:cNvPr id="5" name="Grouper 4"/>
          <p:cNvGrpSpPr/>
          <p:nvPr/>
        </p:nvGrpSpPr>
        <p:grpSpPr>
          <a:xfrm>
            <a:off x="6732240" y="1988840"/>
            <a:ext cx="2304256" cy="2592288"/>
            <a:chOff x="7524328" y="1988840"/>
            <a:chExt cx="1811428" cy="2079561"/>
          </a:xfrm>
        </p:grpSpPr>
        <p:pic>
          <p:nvPicPr>
            <p:cNvPr id="14" name="Image 13" descr="Mehidi zacharia enf6 191212 PFLA LSD USDC9 a.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rcRect l="29372" t="18396" r="39132" b="39358"/>
            <a:stretch/>
          </p:blipFill>
          <p:spPr>
            <a:xfrm>
              <a:off x="7524328" y="1988840"/>
              <a:ext cx="1811428" cy="2079561"/>
            </a:xfrm>
            <a:prstGeom prst="rect">
              <a:avLst/>
            </a:prstGeom>
          </p:spPr>
        </p:pic>
        <p:sp>
          <p:nvSpPr>
            <p:cNvPr id="29" name="ZoneTexte 28"/>
            <p:cNvSpPr txBox="1"/>
            <p:nvPr/>
          </p:nvSpPr>
          <p:spPr>
            <a:xfrm>
              <a:off x="7524328" y="1988840"/>
              <a:ext cx="287258" cy="338554"/>
            </a:xfrm>
            <a:prstGeom prst="rect">
              <a:avLst/>
            </a:prstGeom>
            <a:noFill/>
          </p:spPr>
          <p:txBody>
            <a:bodyPr wrap="none" rtlCol="0">
              <a:spAutoFit/>
            </a:bodyPr>
            <a:lstStyle/>
            <a:p>
              <a:r>
                <a:rPr lang="fr-FR" sz="1600" dirty="0">
                  <a:solidFill>
                    <a:srgbClr val="FFFFFF"/>
                  </a:solidFill>
                </a:rPr>
                <a:t>c</a:t>
              </a:r>
            </a:p>
          </p:txBody>
        </p:sp>
      </p:grpSp>
      <p:sp>
        <p:nvSpPr>
          <p:cNvPr id="17" name="ZoneTexte 16"/>
          <p:cNvSpPr txBox="1"/>
          <p:nvPr/>
        </p:nvSpPr>
        <p:spPr>
          <a:xfrm>
            <a:off x="4283968" y="4653136"/>
            <a:ext cx="4774010" cy="646331"/>
          </a:xfrm>
          <a:prstGeom prst="rect">
            <a:avLst/>
          </a:prstGeom>
          <a:noFill/>
        </p:spPr>
        <p:txBody>
          <a:bodyPr wrap="square" rtlCol="0">
            <a:spAutoFit/>
          </a:bodyPr>
          <a:lstStyle/>
          <a:p>
            <a:r>
              <a:rPr lang="fr-FR" b="1" dirty="0">
                <a:solidFill>
                  <a:srgbClr val="0000FF"/>
                </a:solidFill>
              </a:rPr>
              <a:t>a RP face </a:t>
            </a:r>
            <a:r>
              <a:rPr lang="fr-FR" dirty="0"/>
              <a:t>: Condensation un peu </a:t>
            </a:r>
            <a:r>
              <a:rPr lang="fr-FR" dirty="0" err="1"/>
              <a:t>bombante</a:t>
            </a:r>
            <a:endParaRPr lang="fr-FR" dirty="0"/>
          </a:p>
          <a:p>
            <a:r>
              <a:rPr lang="fr-FR" dirty="0"/>
              <a:t>  sans </a:t>
            </a:r>
            <a:r>
              <a:rPr lang="fr-FR" dirty="0" err="1"/>
              <a:t>bronchogramme</a:t>
            </a:r>
            <a:r>
              <a:rPr lang="fr-FR" dirty="0"/>
              <a:t> aérique du LSD (</a:t>
            </a:r>
            <a:r>
              <a:rPr lang="fr-FR" dirty="0">
                <a:solidFill>
                  <a:srgbClr val="FF0000"/>
                </a:solidFill>
                <a:latin typeface="Zapf Dingbats"/>
                <a:ea typeface="Zapf Dingbats"/>
                <a:cs typeface="Zapf Dingbats"/>
                <a:sym typeface="Zapf Dingbats"/>
              </a:rPr>
              <a:t>★</a:t>
            </a:r>
            <a:r>
              <a:rPr lang="fr-FR" dirty="0"/>
              <a:t>)</a:t>
            </a:r>
          </a:p>
        </p:txBody>
      </p:sp>
      <p:sp>
        <p:nvSpPr>
          <p:cNvPr id="18" name="ZoneTexte 17"/>
          <p:cNvSpPr txBox="1"/>
          <p:nvPr/>
        </p:nvSpPr>
        <p:spPr>
          <a:xfrm>
            <a:off x="4283968" y="5301208"/>
            <a:ext cx="4774010" cy="646331"/>
          </a:xfrm>
          <a:prstGeom prst="rect">
            <a:avLst/>
          </a:prstGeom>
          <a:noFill/>
        </p:spPr>
        <p:txBody>
          <a:bodyPr wrap="square" rtlCol="0">
            <a:spAutoFit/>
          </a:bodyPr>
          <a:lstStyle/>
          <a:p>
            <a:r>
              <a:rPr lang="fr-FR" b="1" dirty="0">
                <a:solidFill>
                  <a:srgbClr val="0000FF"/>
                </a:solidFill>
              </a:rPr>
              <a:t>b Echo </a:t>
            </a:r>
            <a:r>
              <a:rPr lang="fr-FR" dirty="0"/>
              <a:t>: Hépatisation un peu hétérogène </a:t>
            </a:r>
          </a:p>
          <a:p>
            <a:r>
              <a:rPr lang="fr-FR" dirty="0"/>
              <a:t>  du LSD mais sans abcès (</a:t>
            </a:r>
            <a:r>
              <a:rPr lang="fr-FR" dirty="0">
                <a:solidFill>
                  <a:srgbClr val="FFFF00"/>
                </a:solidFill>
                <a:latin typeface="Zapf Dingbats"/>
                <a:ea typeface="Zapf Dingbats"/>
                <a:cs typeface="Zapf Dingbats"/>
                <a:sym typeface="Zapf Dingbats"/>
              </a:rPr>
              <a:t>★</a:t>
            </a:r>
            <a:r>
              <a:rPr lang="fr-FR" dirty="0"/>
              <a:t>)</a:t>
            </a:r>
          </a:p>
        </p:txBody>
      </p:sp>
      <p:sp>
        <p:nvSpPr>
          <p:cNvPr id="19" name="Étoile à 5 branches 18"/>
          <p:cNvSpPr/>
          <p:nvPr/>
        </p:nvSpPr>
        <p:spPr>
          <a:xfrm>
            <a:off x="5292080" y="2996952"/>
            <a:ext cx="308675" cy="290698"/>
          </a:xfrm>
          <a:prstGeom prst="star5">
            <a:avLst>
              <a:gd name="adj" fmla="val 19509"/>
              <a:gd name="hf" fmla="val 105146"/>
              <a:gd name="vf" fmla="val 110557"/>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avec flèche 19"/>
          <p:cNvCxnSpPr/>
          <p:nvPr/>
        </p:nvCxnSpPr>
        <p:spPr>
          <a:xfrm flipH="1" flipV="1">
            <a:off x="8460432" y="3284984"/>
            <a:ext cx="144016" cy="288032"/>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H="1" flipV="1">
            <a:off x="8460432" y="2780928"/>
            <a:ext cx="144016" cy="288032"/>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flipV="1">
            <a:off x="8316416" y="3717032"/>
            <a:ext cx="144016" cy="288032"/>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479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animBg="1"/>
      <p:bldP spid="17" grpId="0"/>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r 22"/>
          <p:cNvGrpSpPr/>
          <p:nvPr/>
        </p:nvGrpSpPr>
        <p:grpSpPr>
          <a:xfrm>
            <a:off x="6437590" y="228460"/>
            <a:ext cx="2482471" cy="4420385"/>
            <a:chOff x="6437590" y="228460"/>
            <a:chExt cx="2482471" cy="4420385"/>
          </a:xfrm>
        </p:grpSpPr>
        <p:grpSp>
          <p:nvGrpSpPr>
            <p:cNvPr id="2" name="Grouper 1"/>
            <p:cNvGrpSpPr/>
            <p:nvPr/>
          </p:nvGrpSpPr>
          <p:grpSpPr>
            <a:xfrm>
              <a:off x="6437590" y="228460"/>
              <a:ext cx="2432578" cy="2481660"/>
              <a:chOff x="6437590" y="228460"/>
              <a:chExt cx="2432578" cy="2481660"/>
            </a:xfrm>
          </p:grpSpPr>
          <p:pic>
            <p:nvPicPr>
              <p:cNvPr id="6" name="Image 5" descr="Mehidi zacharia enf6 211212 PFLA LSD RPf a.jpg"/>
              <p:cNvPicPr>
                <a:picLocks noChangeAspect="1"/>
              </p:cNvPicPr>
              <p:nvPr/>
            </p:nvPicPr>
            <p:blipFill rotWithShape="1">
              <a:blip r:embed="rId4" cstate="print">
                <a:extLst>
                  <a:ext uri="{28A0092B-C50C-407E-A947-70E740481C1C}">
                    <a14:useLocalDpi xmlns:a14="http://schemas.microsoft.com/office/drawing/2010/main" val="0"/>
                  </a:ext>
                </a:extLst>
              </a:blip>
              <a:srcRect l="8467" t="15873" r="38928" b="38637"/>
              <a:stretch/>
            </p:blipFill>
            <p:spPr>
              <a:xfrm>
                <a:off x="6437591" y="228460"/>
                <a:ext cx="2432577" cy="2481660"/>
              </a:xfrm>
              <a:prstGeom prst="rect">
                <a:avLst/>
              </a:prstGeom>
            </p:spPr>
          </p:pic>
          <p:sp>
            <p:nvSpPr>
              <p:cNvPr id="9" name="ZoneTexte 8"/>
              <p:cNvSpPr txBox="1"/>
              <p:nvPr/>
            </p:nvSpPr>
            <p:spPr>
              <a:xfrm>
                <a:off x="6437590" y="2433121"/>
                <a:ext cx="2432578" cy="276999"/>
              </a:xfrm>
              <a:prstGeom prst="rect">
                <a:avLst/>
              </a:prstGeom>
              <a:noFill/>
            </p:spPr>
            <p:txBody>
              <a:bodyPr wrap="square" rtlCol="0">
                <a:spAutoFit/>
              </a:bodyPr>
              <a:lstStyle/>
              <a:p>
                <a:r>
                  <a:rPr lang="fr-FR" sz="1200" dirty="0">
                    <a:solidFill>
                      <a:srgbClr val="0000FF"/>
                    </a:solidFill>
                  </a:rPr>
                  <a:t>b RP face (détail)           21/12/12</a:t>
                </a:r>
              </a:p>
            </p:txBody>
          </p:sp>
        </p:grpSp>
        <p:grpSp>
          <p:nvGrpSpPr>
            <p:cNvPr id="4" name="Grouper 3"/>
            <p:cNvGrpSpPr/>
            <p:nvPr/>
          </p:nvGrpSpPr>
          <p:grpSpPr>
            <a:xfrm>
              <a:off x="6437591" y="2911149"/>
              <a:ext cx="2482470" cy="1737696"/>
              <a:chOff x="6437591" y="2911149"/>
              <a:chExt cx="2482470" cy="1737696"/>
            </a:xfrm>
          </p:grpSpPr>
          <p:pic>
            <p:nvPicPr>
              <p:cNvPr id="5" name="Image 4" descr="Mehidi zacharia enf6 191212 PFLA LSD USSC9 a.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rcRect l="14894" t="14776" r="24893" b="24575"/>
              <a:stretch/>
            </p:blipFill>
            <p:spPr>
              <a:xfrm>
                <a:off x="6437591" y="2911149"/>
                <a:ext cx="2432577" cy="1737696"/>
              </a:xfrm>
              <a:prstGeom prst="rect">
                <a:avLst/>
              </a:prstGeom>
            </p:spPr>
          </p:pic>
          <p:sp>
            <p:nvSpPr>
              <p:cNvPr id="10" name="ZoneTexte 9"/>
              <p:cNvSpPr txBox="1"/>
              <p:nvPr/>
            </p:nvSpPr>
            <p:spPr>
              <a:xfrm>
                <a:off x="6437591" y="4371846"/>
                <a:ext cx="2482470" cy="276999"/>
              </a:xfrm>
              <a:prstGeom prst="rect">
                <a:avLst/>
              </a:prstGeom>
              <a:noFill/>
            </p:spPr>
            <p:txBody>
              <a:bodyPr wrap="none" rtlCol="0">
                <a:spAutoFit/>
              </a:bodyPr>
              <a:lstStyle/>
              <a:p>
                <a:r>
                  <a:rPr lang="fr-FR" sz="1200" dirty="0">
                    <a:solidFill>
                      <a:srgbClr val="FF0000"/>
                    </a:solidFill>
                  </a:rPr>
                  <a:t>c Echo SC                        18/12/12</a:t>
                </a:r>
              </a:p>
            </p:txBody>
          </p:sp>
        </p:grpSp>
      </p:grpSp>
      <p:grpSp>
        <p:nvGrpSpPr>
          <p:cNvPr id="22" name="Grouper 21"/>
          <p:cNvGrpSpPr/>
          <p:nvPr/>
        </p:nvGrpSpPr>
        <p:grpSpPr>
          <a:xfrm>
            <a:off x="6437591" y="4863131"/>
            <a:ext cx="2526428" cy="1780637"/>
            <a:chOff x="6437591" y="4863131"/>
            <a:chExt cx="2526428" cy="1780637"/>
          </a:xfrm>
        </p:grpSpPr>
        <p:pic>
          <p:nvPicPr>
            <p:cNvPr id="7" name="Image 6" descr="Mehidi zacharia enf6  PFLA LSD ischémie ECUS3 art c.png"/>
            <p:cNvPicPr>
              <a:picLocks noChangeAspect="1"/>
            </p:cNvPicPr>
            <p:nvPr/>
          </p:nvPicPr>
          <p:blipFill rotWithShape="1">
            <a:blip r:embed="rId7" cstate="print">
              <a:extLst>
                <a:ext uri="{28A0092B-C50C-407E-A947-70E740481C1C}">
                  <a14:useLocalDpi xmlns:a14="http://schemas.microsoft.com/office/drawing/2010/main" val="0"/>
                </a:ext>
              </a:extLst>
            </a:blip>
            <a:srcRect l="8722" t="12962"/>
            <a:stretch/>
          </p:blipFill>
          <p:spPr>
            <a:xfrm>
              <a:off x="6437591" y="4863131"/>
              <a:ext cx="2432577" cy="1780636"/>
            </a:xfrm>
            <a:prstGeom prst="rect">
              <a:avLst/>
            </a:prstGeom>
          </p:spPr>
        </p:pic>
        <p:sp>
          <p:nvSpPr>
            <p:cNvPr id="11" name="ZoneTexte 10"/>
            <p:cNvSpPr txBox="1"/>
            <p:nvPr/>
          </p:nvSpPr>
          <p:spPr>
            <a:xfrm>
              <a:off x="6437591" y="6366769"/>
              <a:ext cx="2526428" cy="276999"/>
            </a:xfrm>
            <a:prstGeom prst="rect">
              <a:avLst/>
            </a:prstGeom>
            <a:noFill/>
          </p:spPr>
          <p:txBody>
            <a:bodyPr wrap="none" rtlCol="0">
              <a:spAutoFit/>
            </a:bodyPr>
            <a:lstStyle/>
            <a:p>
              <a:r>
                <a:rPr lang="fr-FR" sz="1200" dirty="0">
                  <a:solidFill>
                    <a:srgbClr val="FF0000"/>
                  </a:solidFill>
                </a:rPr>
                <a:t>d ECUS 12s                     18/12/12</a:t>
              </a:r>
            </a:p>
          </p:txBody>
        </p:sp>
      </p:grpSp>
      <p:sp>
        <p:nvSpPr>
          <p:cNvPr id="13" name="Ellipse 12"/>
          <p:cNvSpPr/>
          <p:nvPr/>
        </p:nvSpPr>
        <p:spPr>
          <a:xfrm>
            <a:off x="7360614" y="805395"/>
            <a:ext cx="1092924" cy="1109637"/>
          </a:xfrm>
          <a:prstGeom prst="ellipse">
            <a:avLst/>
          </a:prstGeom>
          <a:noFill/>
          <a:ln w="1270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Ellipse 13"/>
          <p:cNvSpPr/>
          <p:nvPr/>
        </p:nvSpPr>
        <p:spPr>
          <a:xfrm rot="19575715">
            <a:off x="7314077" y="2987222"/>
            <a:ext cx="1214132" cy="1026569"/>
          </a:xfrm>
          <a:prstGeom prst="ellipse">
            <a:avLst/>
          </a:prstGeom>
          <a:noFill/>
          <a:ln w="1270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Ellipse 14"/>
          <p:cNvSpPr/>
          <p:nvPr/>
        </p:nvSpPr>
        <p:spPr>
          <a:xfrm rot="20598525">
            <a:off x="7072462" y="4930211"/>
            <a:ext cx="1367674" cy="1109637"/>
          </a:xfrm>
          <a:prstGeom prst="ellipse">
            <a:avLst/>
          </a:prstGeom>
          <a:noFill/>
          <a:ln w="12700" cmpd="sng">
            <a:solidFill>
              <a:srgbClr val="008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ZoneTexte 15"/>
          <p:cNvSpPr txBox="1"/>
          <p:nvPr/>
        </p:nvSpPr>
        <p:spPr>
          <a:xfrm>
            <a:off x="179512" y="4797152"/>
            <a:ext cx="6120680" cy="369332"/>
          </a:xfrm>
          <a:prstGeom prst="rect">
            <a:avLst/>
          </a:prstGeom>
          <a:noFill/>
        </p:spPr>
        <p:txBody>
          <a:bodyPr wrap="square" rtlCol="0">
            <a:spAutoFit/>
          </a:bodyPr>
          <a:lstStyle/>
          <a:p>
            <a:r>
              <a:rPr lang="fr-FR" b="1" dirty="0">
                <a:solidFill>
                  <a:srgbClr val="0000FF"/>
                </a:solidFill>
              </a:rPr>
              <a:t>a ECUS </a:t>
            </a:r>
            <a:r>
              <a:rPr lang="fr-FR" dirty="0"/>
              <a:t>: Clip</a:t>
            </a:r>
          </a:p>
        </p:txBody>
      </p:sp>
      <p:sp>
        <p:nvSpPr>
          <p:cNvPr id="17" name="Étoile à 5 branches 16"/>
          <p:cNvSpPr/>
          <p:nvPr/>
        </p:nvSpPr>
        <p:spPr>
          <a:xfrm>
            <a:off x="6941922" y="5946680"/>
            <a:ext cx="194875" cy="181424"/>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179512" y="5661248"/>
            <a:ext cx="6120680" cy="646331"/>
          </a:xfrm>
          <a:prstGeom prst="rect">
            <a:avLst/>
          </a:prstGeom>
          <a:noFill/>
        </p:spPr>
        <p:txBody>
          <a:bodyPr wrap="square" rtlCol="0">
            <a:spAutoFit/>
          </a:bodyPr>
          <a:lstStyle/>
          <a:p>
            <a:r>
              <a:rPr lang="fr-FR" b="1" dirty="0">
                <a:solidFill>
                  <a:srgbClr val="0000FF"/>
                </a:solidFill>
              </a:rPr>
              <a:t>d ECUS 12s </a:t>
            </a:r>
            <a:r>
              <a:rPr lang="fr-FR" dirty="0"/>
              <a:t>: Zone </a:t>
            </a:r>
            <a:r>
              <a:rPr lang="fr-FR" dirty="0" err="1"/>
              <a:t>avasculaire</a:t>
            </a:r>
            <a:r>
              <a:rPr lang="fr-FR" dirty="0"/>
              <a:t> </a:t>
            </a:r>
            <a:r>
              <a:rPr lang="fr-FR" dirty="0" err="1"/>
              <a:t>supéro</a:t>
            </a:r>
            <a:r>
              <a:rPr lang="fr-FR" dirty="0"/>
              <a:t> interne (</a:t>
            </a:r>
            <a:r>
              <a:rPr lang="fr-FR" dirty="0">
                <a:solidFill>
                  <a:srgbClr val="008000"/>
                </a:solidFill>
              </a:rPr>
              <a:t>o</a:t>
            </a:r>
            <a:r>
              <a:rPr lang="fr-FR" dirty="0"/>
              <a:t>) </a:t>
            </a:r>
          </a:p>
          <a:p>
            <a:r>
              <a:rPr lang="fr-FR" dirty="0"/>
              <a:t>	         Zone </a:t>
            </a:r>
            <a:r>
              <a:rPr lang="fr-FR" dirty="0" err="1"/>
              <a:t>inféro</a:t>
            </a:r>
            <a:r>
              <a:rPr lang="fr-FR" dirty="0"/>
              <a:t> externe bien vascularisée (</a:t>
            </a:r>
            <a:r>
              <a:rPr lang="fr-FR" dirty="0">
                <a:solidFill>
                  <a:srgbClr val="FFFF00"/>
                </a:solidFill>
                <a:latin typeface="Zapf Dingbats"/>
                <a:ea typeface="Zapf Dingbats"/>
                <a:cs typeface="Zapf Dingbats"/>
                <a:sym typeface="Zapf Dingbats"/>
              </a:rPr>
              <a:t>★</a:t>
            </a:r>
            <a:r>
              <a:rPr lang="fr-FR" dirty="0"/>
              <a:t>)</a:t>
            </a:r>
          </a:p>
        </p:txBody>
      </p:sp>
      <p:sp>
        <p:nvSpPr>
          <p:cNvPr id="19" name="ZoneTexte 18"/>
          <p:cNvSpPr txBox="1"/>
          <p:nvPr/>
        </p:nvSpPr>
        <p:spPr>
          <a:xfrm>
            <a:off x="179512" y="5085184"/>
            <a:ext cx="6120680" cy="369332"/>
          </a:xfrm>
          <a:prstGeom prst="rect">
            <a:avLst/>
          </a:prstGeom>
          <a:noFill/>
        </p:spPr>
        <p:txBody>
          <a:bodyPr wrap="square" rtlCol="0">
            <a:spAutoFit/>
          </a:bodyPr>
          <a:lstStyle/>
          <a:p>
            <a:r>
              <a:rPr lang="fr-FR" b="1" dirty="0">
                <a:solidFill>
                  <a:srgbClr val="0000FF"/>
                </a:solidFill>
              </a:rPr>
              <a:t>b RP face </a:t>
            </a:r>
            <a:r>
              <a:rPr lang="fr-FR" dirty="0"/>
              <a:t>: Zone de nécrose non visible (</a:t>
            </a:r>
            <a:r>
              <a:rPr lang="fr-FR" dirty="0">
                <a:solidFill>
                  <a:srgbClr val="FF0000"/>
                </a:solidFill>
              </a:rPr>
              <a:t>o</a:t>
            </a:r>
            <a:r>
              <a:rPr lang="fr-FR" dirty="0"/>
              <a:t>) </a:t>
            </a:r>
          </a:p>
        </p:txBody>
      </p:sp>
      <p:sp>
        <p:nvSpPr>
          <p:cNvPr id="20" name="ZoneTexte 19"/>
          <p:cNvSpPr txBox="1"/>
          <p:nvPr/>
        </p:nvSpPr>
        <p:spPr>
          <a:xfrm>
            <a:off x="179512" y="5373216"/>
            <a:ext cx="6120680" cy="369332"/>
          </a:xfrm>
          <a:prstGeom prst="rect">
            <a:avLst/>
          </a:prstGeom>
          <a:noFill/>
        </p:spPr>
        <p:txBody>
          <a:bodyPr wrap="square" rtlCol="0">
            <a:spAutoFit/>
          </a:bodyPr>
          <a:lstStyle/>
          <a:p>
            <a:r>
              <a:rPr lang="fr-FR" b="1" dirty="0">
                <a:solidFill>
                  <a:srgbClr val="0000FF"/>
                </a:solidFill>
              </a:rPr>
              <a:t>c Echo SC </a:t>
            </a:r>
            <a:r>
              <a:rPr lang="fr-FR" dirty="0"/>
              <a:t>: Nécrose toujours pas visible</a:t>
            </a:r>
          </a:p>
        </p:txBody>
      </p:sp>
      <p:sp>
        <p:nvSpPr>
          <p:cNvPr id="21" name="ZoneTexte 20"/>
          <p:cNvSpPr txBox="1"/>
          <p:nvPr/>
        </p:nvSpPr>
        <p:spPr>
          <a:xfrm>
            <a:off x="179512" y="6309320"/>
            <a:ext cx="6120680" cy="461665"/>
          </a:xfrm>
          <a:prstGeom prst="rect">
            <a:avLst/>
          </a:prstGeom>
          <a:noFill/>
        </p:spPr>
        <p:txBody>
          <a:bodyPr wrap="square" rtlCol="0">
            <a:spAutoFit/>
          </a:bodyPr>
          <a:lstStyle/>
          <a:p>
            <a:r>
              <a:rPr lang="fr-FR" sz="2400" b="1" dirty="0"/>
              <a:t>Dg</a:t>
            </a:r>
            <a:r>
              <a:rPr lang="fr-FR" sz="2400" dirty="0"/>
              <a:t> : </a:t>
            </a:r>
            <a:r>
              <a:rPr lang="fr-FR" sz="2400" b="1" dirty="0">
                <a:solidFill>
                  <a:srgbClr val="FF0000"/>
                </a:solidFill>
              </a:rPr>
              <a:t>PFLA LSD nécrosante non abcédée</a:t>
            </a:r>
            <a:endParaRPr lang="fr-FR" sz="2400" dirty="0"/>
          </a:p>
        </p:txBody>
      </p:sp>
      <p:pic>
        <p:nvPicPr>
          <p:cNvPr id="3" name="Meh za enf6a  PFLA LSD ischemie ECUS9 a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1520" y="228460"/>
            <a:ext cx="5893847" cy="4420385"/>
          </a:xfrm>
          <a:prstGeom prst="rect">
            <a:avLst/>
          </a:prstGeom>
        </p:spPr>
      </p:pic>
    </p:spTree>
    <p:extLst>
      <p:ext uri="{BB962C8B-B14F-4D97-AF65-F5344CB8AC3E}">
        <p14:creationId xmlns:p14="http://schemas.microsoft.com/office/powerpoint/2010/main" val="26901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cTn>
                <p:tgtEl>
                  <p:spTgt spid="3"/>
                </p:tgtEl>
              </p:cMediaNode>
            </p:video>
          </p:childTnLst>
        </p:cTn>
      </p:par>
    </p:tnLst>
    <p:bldLst>
      <p:bldP spid="13" grpId="0" animBg="1"/>
      <p:bldP spid="14" grpId="0" animBg="1"/>
      <p:bldP spid="15" grpId="0" animBg="1"/>
      <p:bldP spid="17" grpId="0" animBg="1"/>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12160" y="116632"/>
            <a:ext cx="3024336" cy="1152128"/>
          </a:xfrm>
        </p:spPr>
        <p:txBody>
          <a:bodyPr>
            <a:noAutofit/>
          </a:bodyPr>
          <a:lstStyle/>
          <a:p>
            <a:r>
              <a:rPr lang="fr-FR" sz="2400" dirty="0">
                <a:solidFill>
                  <a:srgbClr val="FFFF00"/>
                </a:solidFill>
              </a:rPr>
              <a:t>Pneumopathie</a:t>
            </a:r>
            <a:br>
              <a:rPr lang="fr-FR" sz="2400" dirty="0">
                <a:solidFill>
                  <a:srgbClr val="FFFF00"/>
                </a:solidFill>
              </a:rPr>
            </a:br>
            <a:r>
              <a:rPr lang="fr-FR" sz="2400" dirty="0">
                <a:solidFill>
                  <a:srgbClr val="FFFF00"/>
                </a:solidFill>
              </a:rPr>
              <a:t>franche lobaire aiguë </a:t>
            </a:r>
            <a:br>
              <a:rPr lang="fr-FR" sz="2400" dirty="0">
                <a:solidFill>
                  <a:srgbClr val="FFFF00"/>
                </a:solidFill>
              </a:rPr>
            </a:br>
            <a:r>
              <a:rPr lang="fr-FR" sz="2400" dirty="0">
                <a:solidFill>
                  <a:srgbClr val="FFFF00"/>
                </a:solidFill>
              </a:rPr>
              <a:t>à pneumocoque </a:t>
            </a:r>
            <a:endParaRPr lang="fr-FR" sz="2800" dirty="0"/>
          </a:p>
        </p:txBody>
      </p:sp>
      <p:grpSp>
        <p:nvGrpSpPr>
          <p:cNvPr id="20" name="Grouper 19"/>
          <p:cNvGrpSpPr/>
          <p:nvPr/>
        </p:nvGrpSpPr>
        <p:grpSpPr>
          <a:xfrm>
            <a:off x="179512" y="3501008"/>
            <a:ext cx="5612892" cy="3168352"/>
            <a:chOff x="179512" y="3501008"/>
            <a:chExt cx="5612892" cy="3168352"/>
          </a:xfrm>
        </p:grpSpPr>
        <p:pic>
          <p:nvPicPr>
            <p:cNvPr id="4" name="Image 3" descr="Kervinio annie 231215 FPLA pneumocoque CP lculmen LSG RPf.JPG"/>
            <p:cNvPicPr>
              <a:picLocks noChangeAspect="1"/>
            </p:cNvPicPr>
            <p:nvPr/>
          </p:nvPicPr>
          <p:blipFill rotWithShape="1">
            <a:blip r:embed="rId2" cstate="print">
              <a:extLst>
                <a:ext uri="{28A0092B-C50C-407E-A947-70E740481C1C}">
                  <a14:useLocalDpi xmlns:a14="http://schemas.microsoft.com/office/drawing/2010/main" val="0"/>
                </a:ext>
              </a:extLst>
            </a:blip>
            <a:srcRect l="3884" t="8678" r="3263" b="801"/>
            <a:stretch/>
          </p:blipFill>
          <p:spPr>
            <a:xfrm>
              <a:off x="179512" y="3501008"/>
              <a:ext cx="2880321" cy="3168352"/>
            </a:xfrm>
            <a:prstGeom prst="rect">
              <a:avLst/>
            </a:prstGeom>
          </p:spPr>
        </p:pic>
        <p:pic>
          <p:nvPicPr>
            <p:cNvPr id="6" name="Image 5" descr="Kervinio annie 250115 FPLA pneumocoque CP culmen LSG RPp a.JPG"/>
            <p:cNvPicPr>
              <a:picLocks noChangeAspect="1"/>
            </p:cNvPicPr>
            <p:nvPr/>
          </p:nvPicPr>
          <p:blipFill rotWithShape="1">
            <a:blip r:embed="rId3" cstate="print">
              <a:extLst>
                <a:ext uri="{28A0092B-C50C-407E-A947-70E740481C1C}">
                  <a14:useLocalDpi xmlns:a14="http://schemas.microsoft.com/office/drawing/2010/main" val="0"/>
                </a:ext>
              </a:extLst>
            </a:blip>
            <a:srcRect l="12631" t="10515" r="5592" b="880"/>
            <a:stretch/>
          </p:blipFill>
          <p:spPr>
            <a:xfrm>
              <a:off x="3275856" y="3501008"/>
              <a:ext cx="2516548" cy="3168352"/>
            </a:xfrm>
            <a:prstGeom prst="rect">
              <a:avLst/>
            </a:prstGeom>
          </p:spPr>
        </p:pic>
        <p:sp>
          <p:nvSpPr>
            <p:cNvPr id="10" name="ZoneTexte 9"/>
            <p:cNvSpPr txBox="1"/>
            <p:nvPr/>
          </p:nvSpPr>
          <p:spPr>
            <a:xfrm>
              <a:off x="3275856" y="3501008"/>
              <a:ext cx="783688" cy="276999"/>
            </a:xfrm>
            <a:prstGeom prst="rect">
              <a:avLst/>
            </a:prstGeom>
            <a:noFill/>
          </p:spPr>
          <p:txBody>
            <a:bodyPr wrap="none" rtlCol="0">
              <a:spAutoFit/>
            </a:bodyPr>
            <a:lstStyle/>
            <a:p>
              <a:r>
                <a:rPr lang="fr-FR" sz="1200" dirty="0">
                  <a:solidFill>
                    <a:srgbClr val="008000"/>
                  </a:solidFill>
                </a:rPr>
                <a:t>23/12/15</a:t>
              </a:r>
            </a:p>
          </p:txBody>
        </p:sp>
        <p:sp>
          <p:nvSpPr>
            <p:cNvPr id="11" name="ZoneTexte 10"/>
            <p:cNvSpPr txBox="1"/>
            <p:nvPr/>
          </p:nvSpPr>
          <p:spPr>
            <a:xfrm>
              <a:off x="179512" y="3501008"/>
              <a:ext cx="783688" cy="276999"/>
            </a:xfrm>
            <a:prstGeom prst="rect">
              <a:avLst/>
            </a:prstGeom>
            <a:noFill/>
          </p:spPr>
          <p:txBody>
            <a:bodyPr wrap="none" rtlCol="0">
              <a:spAutoFit/>
            </a:bodyPr>
            <a:lstStyle/>
            <a:p>
              <a:r>
                <a:rPr lang="fr-FR" sz="1200" dirty="0">
                  <a:solidFill>
                    <a:srgbClr val="008000"/>
                  </a:solidFill>
                </a:rPr>
                <a:t>23/12/15</a:t>
              </a:r>
            </a:p>
          </p:txBody>
        </p:sp>
      </p:grpSp>
      <p:grpSp>
        <p:nvGrpSpPr>
          <p:cNvPr id="21" name="Grouper 20"/>
          <p:cNvGrpSpPr/>
          <p:nvPr/>
        </p:nvGrpSpPr>
        <p:grpSpPr>
          <a:xfrm>
            <a:off x="6012160" y="3501008"/>
            <a:ext cx="2880320" cy="3168353"/>
            <a:chOff x="6012160" y="3501008"/>
            <a:chExt cx="2880320" cy="3168353"/>
          </a:xfrm>
        </p:grpSpPr>
        <p:pic>
          <p:nvPicPr>
            <p:cNvPr id="3" name="Image 2" descr="Kervinio annie 250115 FPLA pneumocoque CP culmen LSG RPf a.JPG"/>
            <p:cNvPicPr>
              <a:picLocks noChangeAspect="1"/>
            </p:cNvPicPr>
            <p:nvPr/>
          </p:nvPicPr>
          <p:blipFill rotWithShape="1">
            <a:blip r:embed="rId4" cstate="print">
              <a:extLst>
                <a:ext uri="{28A0092B-C50C-407E-A947-70E740481C1C}">
                  <a14:useLocalDpi xmlns:a14="http://schemas.microsoft.com/office/drawing/2010/main" val="0"/>
                </a:ext>
              </a:extLst>
            </a:blip>
            <a:srcRect l="3595" t="9142" r="5220" b="3184"/>
            <a:stretch/>
          </p:blipFill>
          <p:spPr>
            <a:xfrm>
              <a:off x="6012160" y="3501009"/>
              <a:ext cx="2880320" cy="3168352"/>
            </a:xfrm>
            <a:prstGeom prst="rect">
              <a:avLst/>
            </a:prstGeom>
          </p:spPr>
        </p:pic>
        <p:sp>
          <p:nvSpPr>
            <p:cNvPr id="12" name="ZoneTexte 11"/>
            <p:cNvSpPr txBox="1"/>
            <p:nvPr/>
          </p:nvSpPr>
          <p:spPr>
            <a:xfrm>
              <a:off x="6012160" y="3501008"/>
              <a:ext cx="783688" cy="276999"/>
            </a:xfrm>
            <a:prstGeom prst="rect">
              <a:avLst/>
            </a:prstGeom>
            <a:noFill/>
          </p:spPr>
          <p:txBody>
            <a:bodyPr wrap="none" rtlCol="0">
              <a:spAutoFit/>
            </a:bodyPr>
            <a:lstStyle/>
            <a:p>
              <a:r>
                <a:rPr lang="fr-FR" sz="1200" dirty="0">
                  <a:solidFill>
                    <a:srgbClr val="FFFF00"/>
                  </a:solidFill>
                </a:rPr>
                <a:t>25/01/16</a:t>
              </a:r>
            </a:p>
          </p:txBody>
        </p:sp>
      </p:grpSp>
      <p:grpSp>
        <p:nvGrpSpPr>
          <p:cNvPr id="19" name="Grouper 18"/>
          <p:cNvGrpSpPr/>
          <p:nvPr/>
        </p:nvGrpSpPr>
        <p:grpSpPr>
          <a:xfrm>
            <a:off x="179512" y="188640"/>
            <a:ext cx="5616624" cy="3140733"/>
            <a:chOff x="179512" y="188640"/>
            <a:chExt cx="5616624" cy="3140733"/>
          </a:xfrm>
        </p:grpSpPr>
        <p:pic>
          <p:nvPicPr>
            <p:cNvPr id="9" name="Image 8" descr="Kervinio annie 211215 FPLA pneumocoque CP lculmen LSG RPf.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 contrast="28000"/>
                      </a14:imgEffect>
                    </a14:imgLayer>
                  </a14:imgProps>
                </a:ext>
                <a:ext uri="{28A0092B-C50C-407E-A947-70E740481C1C}">
                  <a14:useLocalDpi xmlns:a14="http://schemas.microsoft.com/office/drawing/2010/main" val="0"/>
                </a:ext>
              </a:extLst>
            </a:blip>
            <a:srcRect l="4875" t="10566" r="5321" b="7734"/>
            <a:stretch/>
          </p:blipFill>
          <p:spPr>
            <a:xfrm>
              <a:off x="179512" y="188640"/>
              <a:ext cx="2880320" cy="3090862"/>
            </a:xfrm>
            <a:prstGeom prst="rect">
              <a:avLst/>
            </a:prstGeom>
            <a:ln>
              <a:noFill/>
            </a:ln>
          </p:spPr>
        </p:pic>
        <p:pic>
          <p:nvPicPr>
            <p:cNvPr id="5" name="Image 4" descr="Kervinio annie 231215 FPLA pneumocoque CP lculmen LSG RPp.JPG"/>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5000" contrast="-13000"/>
                      </a14:imgEffect>
                    </a14:imgLayer>
                  </a14:imgProps>
                </a:ext>
                <a:ext uri="{28A0092B-C50C-407E-A947-70E740481C1C}">
                  <a14:useLocalDpi xmlns:a14="http://schemas.microsoft.com/office/drawing/2010/main" val="0"/>
                </a:ext>
              </a:extLst>
            </a:blip>
            <a:srcRect l="14013" t="11274" r="10909" b="3800"/>
            <a:stretch/>
          </p:blipFill>
          <p:spPr>
            <a:xfrm>
              <a:off x="3275856" y="188640"/>
              <a:ext cx="2520280" cy="3140733"/>
            </a:xfrm>
            <a:prstGeom prst="rect">
              <a:avLst/>
            </a:prstGeom>
            <a:ln>
              <a:noFill/>
            </a:ln>
          </p:spPr>
        </p:pic>
        <p:sp>
          <p:nvSpPr>
            <p:cNvPr id="8" name="ZoneTexte 7"/>
            <p:cNvSpPr txBox="1"/>
            <p:nvPr/>
          </p:nvSpPr>
          <p:spPr>
            <a:xfrm>
              <a:off x="179512" y="188640"/>
              <a:ext cx="783688" cy="276999"/>
            </a:xfrm>
            <a:prstGeom prst="rect">
              <a:avLst/>
            </a:prstGeom>
            <a:noFill/>
            <a:ln>
              <a:noFill/>
            </a:ln>
          </p:spPr>
          <p:txBody>
            <a:bodyPr wrap="none" rtlCol="0">
              <a:spAutoFit/>
            </a:bodyPr>
            <a:lstStyle/>
            <a:p>
              <a:r>
                <a:rPr lang="fr-FR" sz="1200" dirty="0">
                  <a:solidFill>
                    <a:srgbClr val="FF0000"/>
                  </a:solidFill>
                </a:rPr>
                <a:t>21/12/15</a:t>
              </a:r>
            </a:p>
          </p:txBody>
        </p:sp>
        <p:sp>
          <p:nvSpPr>
            <p:cNvPr id="13" name="ZoneTexte 12"/>
            <p:cNvSpPr txBox="1"/>
            <p:nvPr/>
          </p:nvSpPr>
          <p:spPr>
            <a:xfrm>
              <a:off x="3275856" y="188640"/>
              <a:ext cx="783688" cy="276999"/>
            </a:xfrm>
            <a:prstGeom prst="rect">
              <a:avLst/>
            </a:prstGeom>
            <a:noFill/>
            <a:ln>
              <a:noFill/>
            </a:ln>
          </p:spPr>
          <p:txBody>
            <a:bodyPr wrap="none" rtlCol="0">
              <a:spAutoFit/>
            </a:bodyPr>
            <a:lstStyle/>
            <a:p>
              <a:r>
                <a:rPr lang="fr-FR" sz="1200" dirty="0">
                  <a:solidFill>
                    <a:srgbClr val="FF0000"/>
                  </a:solidFill>
                </a:rPr>
                <a:t>21/12/15</a:t>
              </a:r>
            </a:p>
          </p:txBody>
        </p:sp>
      </p:grpSp>
      <p:sp>
        <p:nvSpPr>
          <p:cNvPr id="15" name="ZoneTexte 14"/>
          <p:cNvSpPr txBox="1"/>
          <p:nvPr/>
        </p:nvSpPr>
        <p:spPr>
          <a:xfrm>
            <a:off x="6012160" y="1268760"/>
            <a:ext cx="2952328" cy="984885"/>
          </a:xfrm>
          <a:prstGeom prst="rect">
            <a:avLst/>
          </a:prstGeom>
          <a:noFill/>
        </p:spPr>
        <p:txBody>
          <a:bodyPr wrap="square" rtlCol="0">
            <a:spAutoFit/>
          </a:bodyPr>
          <a:lstStyle/>
          <a:p>
            <a:r>
              <a:rPr lang="fr-FR" sz="1400" b="1" dirty="0">
                <a:solidFill>
                  <a:srgbClr val="FF0000"/>
                </a:solidFill>
              </a:rPr>
              <a:t>RP face + profil du 21/12/15 :</a:t>
            </a:r>
          </a:p>
          <a:p>
            <a:r>
              <a:rPr lang="fr-FR" sz="1400" dirty="0"/>
              <a:t>Condensation (</a:t>
            </a:r>
            <a:r>
              <a:rPr lang="fr-FR" sz="1400" dirty="0">
                <a:solidFill>
                  <a:srgbClr val="FF0000"/>
                </a:solidFill>
              </a:rPr>
              <a:t>o</a:t>
            </a:r>
            <a:r>
              <a:rPr lang="fr-FR" sz="1400" dirty="0"/>
              <a:t>) du segment 2 </a:t>
            </a:r>
          </a:p>
          <a:p>
            <a:r>
              <a:rPr lang="fr-FR" sz="1400" dirty="0"/>
              <a:t>et 4 gauche + </a:t>
            </a:r>
            <a:r>
              <a:rPr lang="fr-FR" sz="1400" dirty="0" err="1"/>
              <a:t>bronchogramme</a:t>
            </a:r>
            <a:r>
              <a:rPr lang="fr-FR" sz="1400" dirty="0"/>
              <a:t> </a:t>
            </a:r>
            <a:r>
              <a:rPr lang="fr-FR" sz="1200" dirty="0"/>
              <a:t>(</a:t>
            </a:r>
            <a:r>
              <a:rPr lang="fr-FR" sz="1100" dirty="0">
                <a:solidFill>
                  <a:srgbClr val="FFFF00"/>
                </a:solidFill>
                <a:latin typeface="Wingdings"/>
                <a:ea typeface="Wingdings"/>
                <a:cs typeface="Wingdings"/>
                <a:sym typeface="Wingdings"/>
              </a:rPr>
              <a:t></a:t>
            </a:r>
            <a:r>
              <a:rPr lang="fr-FR" sz="1400" dirty="0"/>
              <a:t>)</a:t>
            </a:r>
          </a:p>
          <a:p>
            <a:endParaRPr lang="fr-FR" sz="1400" dirty="0"/>
          </a:p>
        </p:txBody>
      </p:sp>
      <p:sp>
        <p:nvSpPr>
          <p:cNvPr id="16" name="ZoneTexte 15"/>
          <p:cNvSpPr txBox="1"/>
          <p:nvPr/>
        </p:nvSpPr>
        <p:spPr>
          <a:xfrm>
            <a:off x="6012160" y="1916832"/>
            <a:ext cx="2649959" cy="769441"/>
          </a:xfrm>
          <a:prstGeom prst="rect">
            <a:avLst/>
          </a:prstGeom>
          <a:noFill/>
        </p:spPr>
        <p:txBody>
          <a:bodyPr wrap="none" rtlCol="0">
            <a:spAutoFit/>
          </a:bodyPr>
          <a:lstStyle/>
          <a:p>
            <a:r>
              <a:rPr lang="fr-FR" sz="1400" b="1" dirty="0">
                <a:solidFill>
                  <a:srgbClr val="008000"/>
                </a:solidFill>
              </a:rPr>
              <a:t>RP face + profil du 23/12/15 :</a:t>
            </a:r>
          </a:p>
          <a:p>
            <a:r>
              <a:rPr lang="fr-FR" sz="1400" dirty="0"/>
              <a:t>Régression de la condensation</a:t>
            </a:r>
          </a:p>
          <a:p>
            <a:r>
              <a:rPr lang="fr-FR" sz="1400" dirty="0"/>
              <a:t>du segment 2 et 4 gauche (</a:t>
            </a:r>
            <a:r>
              <a:rPr lang="fr-FR" sz="1600" dirty="0">
                <a:solidFill>
                  <a:srgbClr val="008000"/>
                </a:solidFill>
              </a:rPr>
              <a:t>o</a:t>
            </a:r>
            <a:r>
              <a:rPr lang="fr-FR" sz="1600" dirty="0"/>
              <a:t>)</a:t>
            </a:r>
          </a:p>
        </p:txBody>
      </p:sp>
      <p:sp>
        <p:nvSpPr>
          <p:cNvPr id="18" name="ZoneTexte 17"/>
          <p:cNvSpPr txBox="1"/>
          <p:nvPr/>
        </p:nvSpPr>
        <p:spPr>
          <a:xfrm>
            <a:off x="6012160" y="2636912"/>
            <a:ext cx="2350235" cy="738664"/>
          </a:xfrm>
          <a:prstGeom prst="rect">
            <a:avLst/>
          </a:prstGeom>
          <a:noFill/>
        </p:spPr>
        <p:txBody>
          <a:bodyPr wrap="none" rtlCol="0">
            <a:spAutoFit/>
          </a:bodyPr>
          <a:lstStyle/>
          <a:p>
            <a:r>
              <a:rPr lang="fr-FR" sz="1400" b="1" dirty="0">
                <a:solidFill>
                  <a:srgbClr val="FFFF00"/>
                </a:solidFill>
              </a:rPr>
              <a:t>RP face du 25/01/16 :</a:t>
            </a:r>
          </a:p>
          <a:p>
            <a:r>
              <a:rPr lang="fr-FR" sz="1400" dirty="0"/>
              <a:t>Régression quasi complète</a:t>
            </a:r>
          </a:p>
          <a:p>
            <a:r>
              <a:rPr lang="fr-FR" sz="1400" dirty="0"/>
              <a:t>de la condensation</a:t>
            </a:r>
            <a:endParaRPr lang="fr-FR" sz="1600" dirty="0"/>
          </a:p>
        </p:txBody>
      </p:sp>
      <p:sp>
        <p:nvSpPr>
          <p:cNvPr id="22" name="Ellipse 21"/>
          <p:cNvSpPr/>
          <p:nvPr/>
        </p:nvSpPr>
        <p:spPr>
          <a:xfrm>
            <a:off x="1835696" y="620688"/>
            <a:ext cx="1080120" cy="1224136"/>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p:cNvSpPr/>
          <p:nvPr/>
        </p:nvSpPr>
        <p:spPr>
          <a:xfrm rot="19904425">
            <a:off x="3726955" y="3936726"/>
            <a:ext cx="1080120" cy="1143661"/>
          </a:xfrm>
          <a:prstGeom prst="ellipse">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1763688" y="4077072"/>
            <a:ext cx="1008112" cy="1080120"/>
          </a:xfrm>
          <a:prstGeom prst="ellipse">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rot="20023212">
            <a:off x="3583680" y="666052"/>
            <a:ext cx="1167769" cy="1337824"/>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7" name="Connecteur droit avec flèche 26"/>
          <p:cNvCxnSpPr/>
          <p:nvPr/>
        </p:nvCxnSpPr>
        <p:spPr>
          <a:xfrm flipH="1" flipV="1">
            <a:off x="7956376" y="4653136"/>
            <a:ext cx="144016" cy="216024"/>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8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6732240" y="188640"/>
            <a:ext cx="2304256" cy="1323439"/>
          </a:xfrm>
          <a:prstGeom prst="rect">
            <a:avLst/>
          </a:prstGeom>
          <a:noFill/>
        </p:spPr>
        <p:txBody>
          <a:bodyPr wrap="square" rtlCol="0">
            <a:spAutoFit/>
          </a:bodyPr>
          <a:lstStyle/>
          <a:p>
            <a:pPr algn="ctr"/>
            <a:r>
              <a:rPr lang="fr-FR" sz="2800" dirty="0">
                <a:solidFill>
                  <a:srgbClr val="FFFF00"/>
                </a:solidFill>
              </a:rPr>
              <a:t>PFLA du LM</a:t>
            </a:r>
          </a:p>
          <a:p>
            <a:pPr algn="ctr"/>
            <a:r>
              <a:rPr lang="fr-FR" sz="2800" dirty="0">
                <a:solidFill>
                  <a:srgbClr val="FFFF00"/>
                </a:solidFill>
              </a:rPr>
              <a:t>nécrosante</a:t>
            </a:r>
          </a:p>
          <a:p>
            <a:pPr algn="ctr"/>
            <a:r>
              <a:rPr lang="fr-FR" sz="2400" dirty="0">
                <a:solidFill>
                  <a:srgbClr val="FF0000"/>
                </a:solidFill>
              </a:rPr>
              <a:t>(</a:t>
            </a:r>
            <a:r>
              <a:rPr lang="fr-FR" sz="2400" dirty="0" err="1">
                <a:solidFill>
                  <a:srgbClr val="FF0000"/>
                </a:solidFill>
              </a:rPr>
              <a:t>Klebsielle</a:t>
            </a:r>
            <a:r>
              <a:rPr lang="fr-FR" sz="2400" dirty="0">
                <a:solidFill>
                  <a:srgbClr val="FF0000"/>
                </a:solidFill>
              </a:rPr>
              <a:t> ?)</a:t>
            </a:r>
          </a:p>
        </p:txBody>
      </p:sp>
      <p:grpSp>
        <p:nvGrpSpPr>
          <p:cNvPr id="3" name="Grouper 2"/>
          <p:cNvGrpSpPr/>
          <p:nvPr/>
        </p:nvGrpSpPr>
        <p:grpSpPr>
          <a:xfrm>
            <a:off x="251520" y="188640"/>
            <a:ext cx="6192860" cy="6433546"/>
            <a:chOff x="251520" y="188640"/>
            <a:chExt cx="6192860" cy="6433546"/>
          </a:xfrm>
        </p:grpSpPr>
        <p:pic>
          <p:nvPicPr>
            <p:cNvPr id="4" name="Image 3" descr="Chabrier richard 100615 PFLA CP LM RPf.JPG"/>
            <p:cNvPicPr>
              <a:picLocks noChangeAspect="1"/>
            </p:cNvPicPr>
            <p:nvPr/>
          </p:nvPicPr>
          <p:blipFill rotWithShape="1">
            <a:blip r:embed="rId2" cstate="print">
              <a:extLst>
                <a:ext uri="{28A0092B-C50C-407E-A947-70E740481C1C}">
                  <a14:useLocalDpi xmlns:a14="http://schemas.microsoft.com/office/drawing/2010/main" val="0"/>
                </a:ext>
              </a:extLst>
            </a:blip>
            <a:srcRect l="6793" t="10352" r="1158" b="6599"/>
            <a:stretch/>
          </p:blipFill>
          <p:spPr>
            <a:xfrm>
              <a:off x="251521" y="188641"/>
              <a:ext cx="2952327" cy="3071662"/>
            </a:xfrm>
            <a:prstGeom prst="rect">
              <a:avLst/>
            </a:prstGeom>
          </p:spPr>
        </p:pic>
        <p:pic>
          <p:nvPicPr>
            <p:cNvPr id="6" name="Image 5" descr="Chabrier richard 100615 PFLA CP LM RPp.JPG"/>
            <p:cNvPicPr>
              <a:picLocks noChangeAspect="1"/>
            </p:cNvPicPr>
            <p:nvPr/>
          </p:nvPicPr>
          <p:blipFill rotWithShape="1">
            <a:blip r:embed="rId3" cstate="print">
              <a:extLst>
                <a:ext uri="{28A0092B-C50C-407E-A947-70E740481C1C}">
                  <a14:useLocalDpi xmlns:a14="http://schemas.microsoft.com/office/drawing/2010/main" val="0"/>
                </a:ext>
              </a:extLst>
            </a:blip>
            <a:srcRect l="10354" t="16563" r="6116" b="4070"/>
            <a:stretch/>
          </p:blipFill>
          <p:spPr>
            <a:xfrm>
              <a:off x="251520" y="3429000"/>
              <a:ext cx="2952328" cy="3193186"/>
            </a:xfrm>
            <a:prstGeom prst="rect">
              <a:avLst/>
            </a:prstGeom>
          </p:spPr>
        </p:pic>
        <p:pic>
          <p:nvPicPr>
            <p:cNvPr id="7" name="Image 6" descr="Chabrier richard 220515 PFLA CP troué hypodense LM ft a.JPG"/>
            <p:cNvPicPr>
              <a:picLocks noChangeAspect="1"/>
            </p:cNvPicPr>
            <p:nvPr/>
          </p:nvPicPr>
          <p:blipFill rotWithShape="1">
            <a:blip r:embed="rId4" cstate="print">
              <a:extLst>
                <a:ext uri="{28A0092B-C50C-407E-A947-70E740481C1C}">
                  <a14:useLocalDpi xmlns:a14="http://schemas.microsoft.com/office/drawing/2010/main" val="0"/>
                </a:ext>
              </a:extLst>
            </a:blip>
            <a:srcRect l="7959" t="23362" r="5840" b="9400"/>
            <a:stretch/>
          </p:blipFill>
          <p:spPr>
            <a:xfrm>
              <a:off x="3419873" y="188640"/>
              <a:ext cx="3024335" cy="3024336"/>
            </a:xfrm>
            <a:prstGeom prst="rect">
              <a:avLst/>
            </a:prstGeom>
          </p:spPr>
        </p:pic>
        <p:pic>
          <p:nvPicPr>
            <p:cNvPr id="8" name="Image 7" descr="Chabrier richard 220515 PFLA CP troué hypodense LM MIN sagD obl a.JPG"/>
            <p:cNvPicPr>
              <a:picLocks noChangeAspect="1"/>
            </p:cNvPicPr>
            <p:nvPr/>
          </p:nvPicPr>
          <p:blipFill rotWithShape="1">
            <a:blip r:embed="rId5" cstate="print">
              <a:extLst>
                <a:ext uri="{28A0092B-C50C-407E-A947-70E740481C1C}">
                  <a14:useLocalDpi xmlns:a14="http://schemas.microsoft.com/office/drawing/2010/main" val="0"/>
                </a:ext>
              </a:extLst>
            </a:blip>
            <a:srcRect l="7252" t="23580" r="5564" b="10511"/>
            <a:stretch/>
          </p:blipFill>
          <p:spPr>
            <a:xfrm>
              <a:off x="3419872" y="3429000"/>
              <a:ext cx="3024508" cy="3167535"/>
            </a:xfrm>
            <a:prstGeom prst="rect">
              <a:avLst/>
            </a:prstGeom>
          </p:spPr>
        </p:pic>
        <p:sp>
          <p:nvSpPr>
            <p:cNvPr id="2" name="ZoneTexte 1"/>
            <p:cNvSpPr txBox="1"/>
            <p:nvPr/>
          </p:nvSpPr>
          <p:spPr>
            <a:xfrm>
              <a:off x="251520" y="188640"/>
              <a:ext cx="969787" cy="307777"/>
            </a:xfrm>
            <a:prstGeom prst="rect">
              <a:avLst/>
            </a:prstGeom>
            <a:noFill/>
          </p:spPr>
          <p:txBody>
            <a:bodyPr wrap="none" rtlCol="0">
              <a:spAutoFit/>
            </a:bodyPr>
            <a:lstStyle/>
            <a:p>
              <a:r>
                <a:rPr lang="fr-FR" sz="1400" dirty="0">
                  <a:solidFill>
                    <a:srgbClr val="FF0000"/>
                  </a:solidFill>
                </a:rPr>
                <a:t>a RP face</a:t>
              </a:r>
            </a:p>
          </p:txBody>
        </p:sp>
        <p:sp>
          <p:nvSpPr>
            <p:cNvPr id="9" name="ZoneTexte 8"/>
            <p:cNvSpPr txBox="1"/>
            <p:nvPr/>
          </p:nvSpPr>
          <p:spPr>
            <a:xfrm>
              <a:off x="3419872" y="3429000"/>
              <a:ext cx="1844325" cy="307777"/>
            </a:xfrm>
            <a:prstGeom prst="rect">
              <a:avLst/>
            </a:prstGeom>
            <a:noFill/>
          </p:spPr>
          <p:txBody>
            <a:bodyPr wrap="none" rtlCol="0">
              <a:spAutoFit/>
            </a:bodyPr>
            <a:lstStyle/>
            <a:p>
              <a:r>
                <a:rPr lang="fr-FR" sz="1400" dirty="0">
                  <a:solidFill>
                    <a:srgbClr val="FF0000"/>
                  </a:solidFill>
                </a:rPr>
                <a:t>d TDM </a:t>
              </a:r>
              <a:r>
                <a:rPr lang="fr-FR" sz="1400" dirty="0" err="1">
                  <a:solidFill>
                    <a:srgbClr val="FF0000"/>
                  </a:solidFill>
                </a:rPr>
                <a:t>MinIP</a:t>
              </a:r>
              <a:r>
                <a:rPr lang="fr-FR" sz="1400" dirty="0">
                  <a:solidFill>
                    <a:srgbClr val="FF0000"/>
                  </a:solidFill>
                </a:rPr>
                <a:t> sagittal</a:t>
              </a:r>
            </a:p>
          </p:txBody>
        </p:sp>
        <p:sp>
          <p:nvSpPr>
            <p:cNvPr id="10" name="ZoneTexte 9"/>
            <p:cNvSpPr txBox="1"/>
            <p:nvPr/>
          </p:nvSpPr>
          <p:spPr>
            <a:xfrm>
              <a:off x="251520" y="3429000"/>
              <a:ext cx="1039480" cy="307777"/>
            </a:xfrm>
            <a:prstGeom prst="rect">
              <a:avLst/>
            </a:prstGeom>
            <a:noFill/>
          </p:spPr>
          <p:txBody>
            <a:bodyPr wrap="none" rtlCol="0">
              <a:spAutoFit/>
            </a:bodyPr>
            <a:lstStyle/>
            <a:p>
              <a:r>
                <a:rPr lang="fr-FR" sz="1400" dirty="0">
                  <a:solidFill>
                    <a:srgbClr val="FF0000"/>
                  </a:solidFill>
                </a:rPr>
                <a:t>b RP profil</a:t>
              </a:r>
            </a:p>
          </p:txBody>
        </p:sp>
        <p:sp>
          <p:nvSpPr>
            <p:cNvPr id="11" name="ZoneTexte 10"/>
            <p:cNvSpPr txBox="1"/>
            <p:nvPr/>
          </p:nvSpPr>
          <p:spPr>
            <a:xfrm>
              <a:off x="3419872" y="188640"/>
              <a:ext cx="1867293" cy="307777"/>
            </a:xfrm>
            <a:prstGeom prst="rect">
              <a:avLst/>
            </a:prstGeom>
            <a:noFill/>
          </p:spPr>
          <p:txBody>
            <a:bodyPr wrap="none" rtlCol="0">
              <a:spAutoFit/>
            </a:bodyPr>
            <a:lstStyle/>
            <a:p>
              <a:r>
                <a:rPr lang="fr-FR" sz="1400" dirty="0">
                  <a:solidFill>
                    <a:srgbClr val="FF0000"/>
                  </a:solidFill>
                </a:rPr>
                <a:t>c TDM MPVR frontal</a:t>
              </a:r>
            </a:p>
          </p:txBody>
        </p:sp>
      </p:grpSp>
      <p:sp>
        <p:nvSpPr>
          <p:cNvPr id="5" name="Ellipse 4"/>
          <p:cNvSpPr/>
          <p:nvPr/>
        </p:nvSpPr>
        <p:spPr>
          <a:xfrm rot="1483443">
            <a:off x="302546" y="1650857"/>
            <a:ext cx="1371726" cy="1146283"/>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rot="19076342">
            <a:off x="289132" y="4847393"/>
            <a:ext cx="1430291" cy="1087141"/>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rot="20209520">
            <a:off x="3584463" y="4892902"/>
            <a:ext cx="1456119" cy="1285863"/>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p:cNvSpPr/>
          <p:nvPr/>
        </p:nvSpPr>
        <p:spPr>
          <a:xfrm>
            <a:off x="3491880" y="1484784"/>
            <a:ext cx="1371726" cy="1146283"/>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6732240" y="1772816"/>
            <a:ext cx="2045189" cy="1200329"/>
          </a:xfrm>
          <a:prstGeom prst="rect">
            <a:avLst/>
          </a:prstGeom>
          <a:noFill/>
        </p:spPr>
        <p:txBody>
          <a:bodyPr wrap="none" rtlCol="0">
            <a:spAutoFit/>
          </a:bodyPr>
          <a:lstStyle/>
          <a:p>
            <a:r>
              <a:rPr lang="fr-FR" dirty="0"/>
              <a:t>Condensation</a:t>
            </a:r>
          </a:p>
          <a:p>
            <a:r>
              <a:rPr lang="fr-FR" dirty="0"/>
              <a:t>parenchymateuse</a:t>
            </a:r>
          </a:p>
          <a:p>
            <a:r>
              <a:rPr lang="fr-FR" dirty="0" err="1"/>
              <a:t>bombante</a:t>
            </a:r>
            <a:r>
              <a:rPr lang="fr-FR" dirty="0"/>
              <a:t> du </a:t>
            </a:r>
          </a:p>
          <a:p>
            <a:r>
              <a:rPr lang="fr-FR" dirty="0"/>
              <a:t>lobe moyen (</a:t>
            </a:r>
            <a:r>
              <a:rPr lang="fr-FR" dirty="0">
                <a:solidFill>
                  <a:srgbClr val="0000FF"/>
                </a:solidFill>
              </a:rPr>
              <a:t>o</a:t>
            </a:r>
            <a:r>
              <a:rPr lang="fr-FR" dirty="0"/>
              <a:t>)</a:t>
            </a:r>
          </a:p>
        </p:txBody>
      </p:sp>
      <p:sp>
        <p:nvSpPr>
          <p:cNvPr id="17" name="ZoneTexte 16"/>
          <p:cNvSpPr txBox="1"/>
          <p:nvPr/>
        </p:nvSpPr>
        <p:spPr>
          <a:xfrm>
            <a:off x="6732240" y="3068960"/>
            <a:ext cx="2095145" cy="646331"/>
          </a:xfrm>
          <a:prstGeom prst="rect">
            <a:avLst/>
          </a:prstGeom>
          <a:noFill/>
        </p:spPr>
        <p:txBody>
          <a:bodyPr wrap="none" rtlCol="0">
            <a:spAutoFit/>
          </a:bodyPr>
          <a:lstStyle/>
          <a:p>
            <a:r>
              <a:rPr lang="fr-FR" dirty="0"/>
              <a:t>Petite scissure (</a:t>
            </a:r>
            <a:r>
              <a:rPr lang="fr-FR" sz="1400" dirty="0">
                <a:solidFill>
                  <a:srgbClr val="FFFF00"/>
                </a:solidFill>
                <a:latin typeface="Wingdings"/>
                <a:ea typeface="Wingdings"/>
                <a:cs typeface="Wingdings"/>
                <a:sym typeface="Wingdings"/>
              </a:rPr>
              <a:t></a:t>
            </a:r>
            <a:r>
              <a:rPr lang="fr-FR" dirty="0"/>
              <a:t>)</a:t>
            </a:r>
          </a:p>
          <a:p>
            <a:r>
              <a:rPr lang="fr-FR" dirty="0"/>
              <a:t>en place</a:t>
            </a:r>
          </a:p>
        </p:txBody>
      </p:sp>
      <p:sp>
        <p:nvSpPr>
          <p:cNvPr id="19" name="ZoneTexte 18"/>
          <p:cNvSpPr txBox="1"/>
          <p:nvPr/>
        </p:nvSpPr>
        <p:spPr>
          <a:xfrm>
            <a:off x="6732240" y="3789040"/>
            <a:ext cx="2096134" cy="646331"/>
          </a:xfrm>
          <a:prstGeom prst="rect">
            <a:avLst/>
          </a:prstGeom>
          <a:noFill/>
        </p:spPr>
        <p:txBody>
          <a:bodyPr wrap="none" rtlCol="0">
            <a:spAutoFit/>
          </a:bodyPr>
          <a:lstStyle/>
          <a:p>
            <a:r>
              <a:rPr lang="fr-FR" dirty="0"/>
              <a:t>Grande scissure D</a:t>
            </a:r>
          </a:p>
          <a:p>
            <a:r>
              <a:rPr lang="fr-FR" dirty="0" err="1"/>
              <a:t>bombante</a:t>
            </a:r>
            <a:r>
              <a:rPr lang="fr-FR" dirty="0"/>
              <a:t> (</a:t>
            </a:r>
            <a:r>
              <a:rPr lang="fr-FR" sz="1400" dirty="0">
                <a:solidFill>
                  <a:srgbClr val="FF0000"/>
                </a:solidFill>
                <a:latin typeface="Wingdings"/>
                <a:ea typeface="Wingdings"/>
                <a:cs typeface="Wingdings"/>
                <a:sym typeface="Wingdings"/>
              </a:rPr>
              <a:t></a:t>
            </a:r>
            <a:r>
              <a:rPr lang="fr-FR" dirty="0"/>
              <a:t>)</a:t>
            </a:r>
          </a:p>
        </p:txBody>
      </p:sp>
      <p:sp>
        <p:nvSpPr>
          <p:cNvPr id="20" name="ZoneTexte 19"/>
          <p:cNvSpPr txBox="1"/>
          <p:nvPr/>
        </p:nvSpPr>
        <p:spPr>
          <a:xfrm>
            <a:off x="6732240" y="4581128"/>
            <a:ext cx="2075921" cy="923330"/>
          </a:xfrm>
          <a:prstGeom prst="rect">
            <a:avLst/>
          </a:prstGeom>
          <a:noFill/>
        </p:spPr>
        <p:txBody>
          <a:bodyPr wrap="none" rtlCol="0">
            <a:spAutoFit/>
          </a:bodyPr>
          <a:lstStyle/>
          <a:p>
            <a:r>
              <a:rPr lang="fr-FR" dirty="0"/>
              <a:t>Nécrose aérique</a:t>
            </a:r>
          </a:p>
          <a:p>
            <a:r>
              <a:rPr lang="fr-FR" dirty="0"/>
              <a:t>centrale du LM (</a:t>
            </a:r>
            <a:r>
              <a:rPr lang="fr-FR" sz="1400" dirty="0">
                <a:solidFill>
                  <a:srgbClr val="008000"/>
                </a:solidFill>
                <a:latin typeface="Zapf Dingbats"/>
                <a:ea typeface="Zapf Dingbats"/>
                <a:cs typeface="Zapf Dingbats"/>
                <a:sym typeface="Zapf Dingbats"/>
              </a:rPr>
              <a:t>★</a:t>
            </a:r>
            <a:r>
              <a:rPr lang="fr-FR" dirty="0"/>
              <a:t>)</a:t>
            </a:r>
          </a:p>
          <a:p>
            <a:r>
              <a:rPr lang="fr-FR" dirty="0"/>
              <a:t>non visible sur RP</a:t>
            </a:r>
          </a:p>
        </p:txBody>
      </p:sp>
      <p:cxnSp>
        <p:nvCxnSpPr>
          <p:cNvPr id="21" name="Connecteur droit avec flèche 20"/>
          <p:cNvCxnSpPr/>
          <p:nvPr/>
        </p:nvCxnSpPr>
        <p:spPr>
          <a:xfrm flipH="1" flipV="1">
            <a:off x="4860032" y="5733256"/>
            <a:ext cx="216024" cy="144016"/>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flipV="1">
            <a:off x="1547664" y="5445224"/>
            <a:ext cx="216024" cy="144016"/>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V="1">
            <a:off x="3779912" y="2204864"/>
            <a:ext cx="152400" cy="207640"/>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4139952" y="1412776"/>
            <a:ext cx="8384" cy="296416"/>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a:off x="1115616" y="1484784"/>
            <a:ext cx="8384" cy="296416"/>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a:off x="4211960" y="4797152"/>
            <a:ext cx="80392" cy="296416"/>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827584" y="4725144"/>
            <a:ext cx="80392" cy="296416"/>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3" name="Étoile à 5 branches 32"/>
          <p:cNvSpPr/>
          <p:nvPr/>
        </p:nvSpPr>
        <p:spPr>
          <a:xfrm>
            <a:off x="4211960" y="1916832"/>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Étoile à 5 branches 33"/>
          <p:cNvSpPr/>
          <p:nvPr/>
        </p:nvSpPr>
        <p:spPr>
          <a:xfrm>
            <a:off x="4283968" y="5445224"/>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05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2" grpId="0"/>
      <p:bldP spid="17" grpId="0"/>
      <p:bldP spid="19" grpId="0"/>
      <p:bldP spid="20" grpId="0"/>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9392"/>
            <a:ext cx="2376264" cy="1656184"/>
          </a:xfrm>
        </p:spPr>
        <p:txBody>
          <a:bodyPr>
            <a:noAutofit/>
          </a:bodyPr>
          <a:lstStyle/>
          <a:p>
            <a:r>
              <a:rPr lang="fr-FR" sz="2800" dirty="0">
                <a:solidFill>
                  <a:srgbClr val="FFFF00"/>
                </a:solidFill>
              </a:rPr>
              <a:t>Diagnostic </a:t>
            </a:r>
            <a:br>
              <a:rPr lang="fr-FR" sz="2800" dirty="0">
                <a:solidFill>
                  <a:srgbClr val="FFFF00"/>
                </a:solidFill>
              </a:rPr>
            </a:br>
            <a:r>
              <a:rPr lang="fr-FR" sz="2800" dirty="0">
                <a:solidFill>
                  <a:srgbClr val="FFFF00"/>
                </a:solidFill>
              </a:rPr>
              <a:t>différentiel</a:t>
            </a:r>
            <a:br>
              <a:rPr lang="fr-FR" sz="2800" dirty="0">
                <a:solidFill>
                  <a:srgbClr val="FFFF00"/>
                </a:solidFill>
              </a:rPr>
            </a:br>
            <a:r>
              <a:rPr lang="fr-FR" sz="2800" dirty="0">
                <a:solidFill>
                  <a:srgbClr val="FFFF00"/>
                </a:solidFill>
              </a:rPr>
              <a:t>des PFLA</a:t>
            </a:r>
            <a:endParaRPr lang="fr-FR" sz="2800" dirty="0"/>
          </a:p>
        </p:txBody>
      </p:sp>
      <p:grpSp>
        <p:nvGrpSpPr>
          <p:cNvPr id="10" name="Grouper 9"/>
          <p:cNvGrpSpPr/>
          <p:nvPr/>
        </p:nvGrpSpPr>
        <p:grpSpPr>
          <a:xfrm>
            <a:off x="2987824" y="116632"/>
            <a:ext cx="5913368" cy="6552728"/>
            <a:chOff x="2555776" y="188640"/>
            <a:chExt cx="5769352" cy="6336704"/>
          </a:xfrm>
        </p:grpSpPr>
        <p:grpSp>
          <p:nvGrpSpPr>
            <p:cNvPr id="8" name="Grouper 7"/>
            <p:cNvGrpSpPr/>
            <p:nvPr/>
          </p:nvGrpSpPr>
          <p:grpSpPr>
            <a:xfrm>
              <a:off x="5724128" y="188640"/>
              <a:ext cx="2601000" cy="6336704"/>
              <a:chOff x="5724128" y="188640"/>
              <a:chExt cx="2601000" cy="6336704"/>
            </a:xfrm>
          </p:grpSpPr>
          <p:pic>
            <p:nvPicPr>
              <p:cNvPr id="5" name="Image 4" descr="Guichon jocelyne 161114 atélec LM RPpsw.JPG"/>
              <p:cNvPicPr>
                <a:picLocks noChangeAspect="1"/>
              </p:cNvPicPr>
              <p:nvPr/>
            </p:nvPicPr>
            <p:blipFill rotWithShape="1">
              <a:blip r:embed="rId2" cstate="print">
                <a:extLst>
                  <a:ext uri="{28A0092B-C50C-407E-A947-70E740481C1C}">
                    <a14:useLocalDpi xmlns:a14="http://schemas.microsoft.com/office/drawing/2010/main" val="0"/>
                  </a:ext>
                </a:extLst>
              </a:blip>
              <a:srcRect l="10553" t="17920" r="12632" b="3766"/>
              <a:stretch/>
            </p:blipFill>
            <p:spPr>
              <a:xfrm>
                <a:off x="5724128" y="188640"/>
                <a:ext cx="2601000" cy="3096344"/>
              </a:xfrm>
              <a:prstGeom prst="rect">
                <a:avLst/>
              </a:prstGeom>
            </p:spPr>
          </p:pic>
          <p:pic>
            <p:nvPicPr>
              <p:cNvPr id="6" name="Image 5" descr="Guichon jocelyne 121114 atélec LM Bronchogr sagD b.JPG"/>
              <p:cNvPicPr>
                <a:picLocks noChangeAspect="1"/>
              </p:cNvPicPr>
              <p:nvPr/>
            </p:nvPicPr>
            <p:blipFill rotWithShape="1">
              <a:blip r:embed="rId3" cstate="print">
                <a:extLst>
                  <a:ext uri="{28A0092B-C50C-407E-A947-70E740481C1C}">
                    <a14:useLocalDpi xmlns:a14="http://schemas.microsoft.com/office/drawing/2010/main" val="0"/>
                  </a:ext>
                </a:extLst>
              </a:blip>
              <a:srcRect l="6803" t="16583" r="8154" b="5062"/>
              <a:stretch/>
            </p:blipFill>
            <p:spPr>
              <a:xfrm>
                <a:off x="5724128" y="3429000"/>
                <a:ext cx="2592288" cy="3096344"/>
              </a:xfrm>
              <a:prstGeom prst="rect">
                <a:avLst/>
              </a:prstGeom>
            </p:spPr>
          </p:pic>
        </p:grpSp>
        <p:grpSp>
          <p:nvGrpSpPr>
            <p:cNvPr id="9" name="Grouper 8"/>
            <p:cNvGrpSpPr/>
            <p:nvPr/>
          </p:nvGrpSpPr>
          <p:grpSpPr>
            <a:xfrm>
              <a:off x="2555776" y="188640"/>
              <a:ext cx="3024336" cy="6336704"/>
              <a:chOff x="2411759" y="332656"/>
              <a:chExt cx="2595274" cy="5985918"/>
            </a:xfrm>
          </p:grpSpPr>
          <p:pic>
            <p:nvPicPr>
              <p:cNvPr id="4" name="Image 3" descr="Guichon jocelyne 121114 atélec LM RPf.JPG"/>
              <p:cNvPicPr>
                <a:picLocks noChangeAspect="1"/>
              </p:cNvPicPr>
              <p:nvPr/>
            </p:nvPicPr>
            <p:blipFill rotWithShape="1">
              <a:blip r:embed="rId4" cstate="print">
                <a:extLst>
                  <a:ext uri="{28A0092B-C50C-407E-A947-70E740481C1C}">
                    <a14:useLocalDpi xmlns:a14="http://schemas.microsoft.com/office/drawing/2010/main" val="0"/>
                  </a:ext>
                </a:extLst>
              </a:blip>
              <a:srcRect l="9093" t="13237" r="8103" b="2034"/>
              <a:stretch/>
            </p:blipFill>
            <p:spPr>
              <a:xfrm>
                <a:off x="2411759" y="332656"/>
                <a:ext cx="2595274" cy="2880320"/>
              </a:xfrm>
              <a:prstGeom prst="rect">
                <a:avLst/>
              </a:prstGeom>
            </p:spPr>
          </p:pic>
          <p:pic>
            <p:nvPicPr>
              <p:cNvPr id="7" name="Image 6" descr="Guichon jocelyne 121114 atélec LM Bronchogr ft a.JPG"/>
              <p:cNvPicPr>
                <a:picLocks noChangeAspect="1"/>
              </p:cNvPicPr>
              <p:nvPr/>
            </p:nvPicPr>
            <p:blipFill rotWithShape="1">
              <a:blip r:embed="rId5">
                <a:extLst>
                  <a:ext uri="{28A0092B-C50C-407E-A947-70E740481C1C}">
                    <a14:useLocalDpi xmlns:a14="http://schemas.microsoft.com/office/drawing/2010/main" val="0"/>
                  </a:ext>
                </a:extLst>
              </a:blip>
              <a:srcRect l="7634" t="18518" r="9204" b="6166"/>
              <a:stretch/>
            </p:blipFill>
            <p:spPr>
              <a:xfrm>
                <a:off x="2411760" y="3356992"/>
                <a:ext cx="2592288" cy="2961582"/>
              </a:xfrm>
              <a:prstGeom prst="rect">
                <a:avLst/>
              </a:prstGeom>
            </p:spPr>
          </p:pic>
        </p:grpSp>
      </p:grpSp>
      <p:sp>
        <p:nvSpPr>
          <p:cNvPr id="11" name="ZoneTexte 10"/>
          <p:cNvSpPr txBox="1"/>
          <p:nvPr/>
        </p:nvSpPr>
        <p:spPr>
          <a:xfrm>
            <a:off x="251520" y="1412776"/>
            <a:ext cx="2136948" cy="707886"/>
          </a:xfrm>
          <a:prstGeom prst="rect">
            <a:avLst/>
          </a:prstGeom>
          <a:noFill/>
        </p:spPr>
        <p:txBody>
          <a:bodyPr wrap="none" rtlCol="0">
            <a:spAutoFit/>
          </a:bodyPr>
          <a:lstStyle/>
          <a:p>
            <a:r>
              <a:rPr lang="fr-FR" sz="2000" b="1" dirty="0"/>
              <a:t>Dg : </a:t>
            </a:r>
            <a:r>
              <a:rPr lang="fr-FR" sz="2000" b="1" dirty="0">
                <a:solidFill>
                  <a:srgbClr val="FF0000"/>
                </a:solidFill>
              </a:rPr>
              <a:t>Atélectasie </a:t>
            </a:r>
          </a:p>
          <a:p>
            <a:r>
              <a:rPr lang="fr-FR" sz="2000" b="1" dirty="0">
                <a:solidFill>
                  <a:srgbClr val="FF0000"/>
                </a:solidFill>
              </a:rPr>
              <a:t>  du lobe moyen</a:t>
            </a:r>
          </a:p>
        </p:txBody>
      </p:sp>
      <p:sp>
        <p:nvSpPr>
          <p:cNvPr id="12" name="Rectangle 11"/>
          <p:cNvSpPr/>
          <p:nvPr/>
        </p:nvSpPr>
        <p:spPr>
          <a:xfrm>
            <a:off x="3419872" y="1412776"/>
            <a:ext cx="1008112" cy="936104"/>
          </a:xfrm>
          <a:prstGeom prst="rect">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Capture d’écran 2016-02-06 à 19.02.28.png"/>
          <p:cNvPicPr>
            <a:picLocks noChangeAspect="1"/>
          </p:cNvPicPr>
          <p:nvPr/>
        </p:nvPicPr>
        <p:blipFill rotWithShape="1">
          <a:blip r:embed="rId6" cstate="print">
            <a:alphaModFix/>
            <a:extLst>
              <a:ext uri="{BEBA8EAE-BF5A-486C-A8C5-ECC9F3942E4B}">
                <a14:imgProps xmlns:a14="http://schemas.microsoft.com/office/drawing/2010/main">
                  <a14:imgLayer r:embed="rId7">
                    <a14:imgEffect>
                      <a14:brightnessContrast bright="11000" contrast="30000"/>
                    </a14:imgEffect>
                  </a14:imgLayer>
                </a14:imgProps>
              </a:ext>
              <a:ext uri="{28A0092B-C50C-407E-A947-70E740481C1C}">
                <a14:useLocalDpi xmlns:a14="http://schemas.microsoft.com/office/drawing/2010/main" val="0"/>
              </a:ext>
            </a:extLst>
          </a:blip>
          <a:srcRect l="10245" r="3709"/>
          <a:stretch/>
        </p:blipFill>
        <p:spPr>
          <a:xfrm>
            <a:off x="179512" y="4077072"/>
            <a:ext cx="2664296" cy="2592288"/>
          </a:xfrm>
          <a:prstGeom prst="rect">
            <a:avLst/>
          </a:prstGeom>
          <a:ln w="19050" cmpd="sng">
            <a:solidFill>
              <a:srgbClr val="0000FF"/>
            </a:solidFill>
          </a:ln>
        </p:spPr>
      </p:pic>
      <p:sp>
        <p:nvSpPr>
          <p:cNvPr id="14" name="ZoneTexte 13"/>
          <p:cNvSpPr txBox="1"/>
          <p:nvPr/>
        </p:nvSpPr>
        <p:spPr>
          <a:xfrm>
            <a:off x="179512" y="2132856"/>
            <a:ext cx="2304256" cy="646331"/>
          </a:xfrm>
          <a:prstGeom prst="rect">
            <a:avLst/>
          </a:prstGeom>
          <a:noFill/>
        </p:spPr>
        <p:txBody>
          <a:bodyPr wrap="square" rtlCol="0">
            <a:spAutoFit/>
          </a:bodyPr>
          <a:lstStyle/>
          <a:p>
            <a:r>
              <a:rPr lang="fr-FR" dirty="0">
                <a:solidFill>
                  <a:srgbClr val="92D050"/>
                </a:solidFill>
              </a:rPr>
              <a:t>Condensation et</a:t>
            </a:r>
          </a:p>
          <a:p>
            <a:r>
              <a:rPr lang="fr-FR" dirty="0">
                <a:solidFill>
                  <a:srgbClr val="92D050"/>
                </a:solidFill>
              </a:rPr>
              <a:t>rétraction du LM (O)</a:t>
            </a:r>
          </a:p>
        </p:txBody>
      </p:sp>
      <p:sp>
        <p:nvSpPr>
          <p:cNvPr id="15" name="ZoneTexte 14"/>
          <p:cNvSpPr txBox="1"/>
          <p:nvPr/>
        </p:nvSpPr>
        <p:spPr>
          <a:xfrm>
            <a:off x="179512" y="2708920"/>
            <a:ext cx="2631149" cy="646331"/>
          </a:xfrm>
          <a:prstGeom prst="rect">
            <a:avLst/>
          </a:prstGeom>
          <a:noFill/>
        </p:spPr>
        <p:txBody>
          <a:bodyPr wrap="none" rtlCol="0">
            <a:spAutoFit/>
          </a:bodyPr>
          <a:lstStyle/>
          <a:p>
            <a:r>
              <a:rPr lang="fr-FR" dirty="0">
                <a:solidFill>
                  <a:srgbClr val="FFFF00"/>
                </a:solidFill>
              </a:rPr>
              <a:t>Visibilité anormale de la </a:t>
            </a:r>
          </a:p>
          <a:p>
            <a:r>
              <a:rPr lang="fr-FR" dirty="0">
                <a:solidFill>
                  <a:srgbClr val="FFFF00"/>
                </a:solidFill>
              </a:rPr>
              <a:t>grande scissure D (</a:t>
            </a:r>
            <a:r>
              <a:rPr lang="fr-FR" sz="1400" dirty="0">
                <a:solidFill>
                  <a:srgbClr val="FFFF00"/>
                </a:solidFill>
                <a:latin typeface="Wingdings"/>
                <a:ea typeface="Wingdings"/>
                <a:cs typeface="Wingdings"/>
                <a:sym typeface="Wingdings"/>
              </a:rPr>
              <a:t></a:t>
            </a:r>
            <a:r>
              <a:rPr lang="fr-FR" dirty="0">
                <a:solidFill>
                  <a:srgbClr val="FFFF00"/>
                </a:solidFill>
              </a:rPr>
              <a:t>)</a:t>
            </a:r>
          </a:p>
        </p:txBody>
      </p:sp>
      <p:sp>
        <p:nvSpPr>
          <p:cNvPr id="16" name="ZoneTexte 15"/>
          <p:cNvSpPr txBox="1"/>
          <p:nvPr/>
        </p:nvSpPr>
        <p:spPr>
          <a:xfrm>
            <a:off x="179512" y="3284984"/>
            <a:ext cx="2672526" cy="646331"/>
          </a:xfrm>
          <a:prstGeom prst="rect">
            <a:avLst/>
          </a:prstGeom>
          <a:noFill/>
        </p:spPr>
        <p:txBody>
          <a:bodyPr wrap="none" rtlCol="0">
            <a:spAutoFit/>
          </a:bodyPr>
          <a:lstStyle/>
          <a:p>
            <a:r>
              <a:rPr lang="fr-FR" dirty="0"/>
              <a:t>Atélectasie du LM </a:t>
            </a:r>
          </a:p>
          <a:p>
            <a:r>
              <a:rPr lang="fr-FR" dirty="0"/>
              <a:t>Petite scissure nette (</a:t>
            </a:r>
            <a:r>
              <a:rPr lang="fr-FR" sz="1400" dirty="0">
                <a:latin typeface="Wingdings"/>
                <a:ea typeface="Wingdings"/>
                <a:cs typeface="Wingdings"/>
                <a:sym typeface="Wingdings"/>
              </a:rPr>
              <a:t></a:t>
            </a:r>
            <a:r>
              <a:rPr lang="fr-FR" dirty="0"/>
              <a:t>)</a:t>
            </a:r>
          </a:p>
        </p:txBody>
      </p:sp>
      <p:cxnSp>
        <p:nvCxnSpPr>
          <p:cNvPr id="17" name="Connecteur droit avec flèche 16"/>
          <p:cNvCxnSpPr/>
          <p:nvPr/>
        </p:nvCxnSpPr>
        <p:spPr>
          <a:xfrm flipV="1">
            <a:off x="899592" y="5157192"/>
            <a:ext cx="0" cy="288032"/>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flipV="1">
            <a:off x="1547664" y="5157192"/>
            <a:ext cx="0" cy="288032"/>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V="1">
            <a:off x="3707904" y="4941168"/>
            <a:ext cx="72008" cy="288032"/>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V="1">
            <a:off x="4067944" y="5013176"/>
            <a:ext cx="72008" cy="288032"/>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23" name="Ellipse 22"/>
          <p:cNvSpPr/>
          <p:nvPr/>
        </p:nvSpPr>
        <p:spPr bwMode="auto">
          <a:xfrm rot="19911347">
            <a:off x="6301011" y="1466720"/>
            <a:ext cx="1516330" cy="542009"/>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Ellipse 23"/>
          <p:cNvSpPr/>
          <p:nvPr/>
        </p:nvSpPr>
        <p:spPr bwMode="auto">
          <a:xfrm rot="19911347">
            <a:off x="6410388" y="4834698"/>
            <a:ext cx="1516330" cy="542009"/>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5" name="Connecteur droit avec flèche 24"/>
          <p:cNvCxnSpPr/>
          <p:nvPr/>
        </p:nvCxnSpPr>
        <p:spPr>
          <a:xfrm>
            <a:off x="1053878" y="4190474"/>
            <a:ext cx="8384" cy="296416"/>
          </a:xfrm>
          <a:prstGeom prst="straightConnector1">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H="1">
            <a:off x="1619672" y="4182090"/>
            <a:ext cx="72008" cy="304800"/>
          </a:xfrm>
          <a:prstGeom prst="straightConnector1">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3854741" y="4491620"/>
            <a:ext cx="72008" cy="304800"/>
          </a:xfrm>
          <a:prstGeom prst="straightConnector1">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7092280" y="4725144"/>
            <a:ext cx="144016" cy="241176"/>
          </a:xfrm>
          <a:prstGeom prst="straightConnector1">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7380312" y="1227712"/>
            <a:ext cx="0" cy="320215"/>
          </a:xfrm>
          <a:prstGeom prst="straightConnector1">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2987824" y="3429000"/>
            <a:ext cx="1368214" cy="261610"/>
          </a:xfrm>
          <a:prstGeom prst="rect">
            <a:avLst/>
          </a:prstGeom>
          <a:noFill/>
        </p:spPr>
        <p:txBody>
          <a:bodyPr wrap="none" rtlCol="0">
            <a:spAutoFit/>
          </a:bodyPr>
          <a:lstStyle/>
          <a:p>
            <a:r>
              <a:rPr lang="fr-FR" sz="1100" dirty="0">
                <a:solidFill>
                  <a:srgbClr val="FF0000"/>
                </a:solidFill>
              </a:rPr>
              <a:t>TDM MPVR frontal</a:t>
            </a:r>
          </a:p>
        </p:txBody>
      </p:sp>
      <p:sp>
        <p:nvSpPr>
          <p:cNvPr id="41" name="ZoneTexte 40"/>
          <p:cNvSpPr txBox="1"/>
          <p:nvPr/>
        </p:nvSpPr>
        <p:spPr>
          <a:xfrm>
            <a:off x="2987824" y="116632"/>
            <a:ext cx="683901" cy="261610"/>
          </a:xfrm>
          <a:prstGeom prst="rect">
            <a:avLst/>
          </a:prstGeom>
          <a:noFill/>
        </p:spPr>
        <p:txBody>
          <a:bodyPr wrap="none" rtlCol="0">
            <a:spAutoFit/>
          </a:bodyPr>
          <a:lstStyle/>
          <a:p>
            <a:r>
              <a:rPr lang="fr-FR" sz="1100" dirty="0">
                <a:solidFill>
                  <a:srgbClr val="FF0000"/>
                </a:solidFill>
              </a:rPr>
              <a:t>RP face</a:t>
            </a:r>
          </a:p>
        </p:txBody>
      </p:sp>
      <p:sp>
        <p:nvSpPr>
          <p:cNvPr id="42" name="ZoneTexte 41"/>
          <p:cNvSpPr txBox="1"/>
          <p:nvPr/>
        </p:nvSpPr>
        <p:spPr>
          <a:xfrm>
            <a:off x="6228184" y="3429000"/>
            <a:ext cx="1454451" cy="261610"/>
          </a:xfrm>
          <a:prstGeom prst="rect">
            <a:avLst/>
          </a:prstGeom>
          <a:noFill/>
        </p:spPr>
        <p:txBody>
          <a:bodyPr wrap="none" rtlCol="0">
            <a:spAutoFit/>
          </a:bodyPr>
          <a:lstStyle/>
          <a:p>
            <a:r>
              <a:rPr lang="fr-FR" sz="1100" dirty="0">
                <a:solidFill>
                  <a:srgbClr val="FF0000"/>
                </a:solidFill>
              </a:rPr>
              <a:t>TDM MPVR sagittal</a:t>
            </a:r>
          </a:p>
        </p:txBody>
      </p:sp>
      <p:sp>
        <p:nvSpPr>
          <p:cNvPr id="43" name="ZoneTexte 42"/>
          <p:cNvSpPr txBox="1"/>
          <p:nvPr/>
        </p:nvSpPr>
        <p:spPr>
          <a:xfrm>
            <a:off x="6228184" y="116632"/>
            <a:ext cx="1211721" cy="261610"/>
          </a:xfrm>
          <a:prstGeom prst="rect">
            <a:avLst/>
          </a:prstGeom>
          <a:noFill/>
        </p:spPr>
        <p:txBody>
          <a:bodyPr wrap="none" rtlCol="0">
            <a:spAutoFit/>
          </a:bodyPr>
          <a:lstStyle/>
          <a:p>
            <a:r>
              <a:rPr lang="fr-FR" sz="1100" dirty="0">
                <a:solidFill>
                  <a:srgbClr val="FF0000"/>
                </a:solidFill>
              </a:rPr>
              <a:t>Scout </a:t>
            </a:r>
            <a:r>
              <a:rPr lang="fr-FR" sz="1100" dirty="0" err="1">
                <a:solidFill>
                  <a:srgbClr val="FF0000"/>
                </a:solidFill>
              </a:rPr>
              <a:t>view</a:t>
            </a:r>
            <a:r>
              <a:rPr lang="fr-FR" sz="1100" dirty="0">
                <a:solidFill>
                  <a:srgbClr val="FF0000"/>
                </a:solidFill>
              </a:rPr>
              <a:t> profil</a:t>
            </a:r>
          </a:p>
        </p:txBody>
      </p:sp>
      <p:sp>
        <p:nvSpPr>
          <p:cNvPr id="44" name="ZoneTexte 43"/>
          <p:cNvSpPr txBox="1"/>
          <p:nvPr/>
        </p:nvSpPr>
        <p:spPr>
          <a:xfrm>
            <a:off x="179512" y="4077072"/>
            <a:ext cx="1060325" cy="261610"/>
          </a:xfrm>
          <a:prstGeom prst="rect">
            <a:avLst/>
          </a:prstGeom>
          <a:noFill/>
        </p:spPr>
        <p:txBody>
          <a:bodyPr wrap="none" rtlCol="0">
            <a:spAutoFit/>
          </a:bodyPr>
          <a:lstStyle/>
          <a:p>
            <a:r>
              <a:rPr lang="fr-FR" sz="1100" dirty="0">
                <a:solidFill>
                  <a:srgbClr val="FF0000"/>
                </a:solidFill>
              </a:rPr>
              <a:t>détail RP face</a:t>
            </a:r>
          </a:p>
        </p:txBody>
      </p:sp>
    </p:spTree>
    <p:extLst>
      <p:ext uri="{BB962C8B-B14F-4D97-AF65-F5344CB8AC3E}">
        <p14:creationId xmlns:p14="http://schemas.microsoft.com/office/powerpoint/2010/main" val="26461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51520" y="260648"/>
            <a:ext cx="8471565" cy="6291208"/>
            <a:chOff x="251520" y="234137"/>
            <a:chExt cx="8471565" cy="6291208"/>
          </a:xfrm>
        </p:grpSpPr>
        <p:grpSp>
          <p:nvGrpSpPr>
            <p:cNvPr id="13" name="Grouper 12"/>
            <p:cNvGrpSpPr/>
            <p:nvPr/>
          </p:nvGrpSpPr>
          <p:grpSpPr>
            <a:xfrm>
              <a:off x="251520" y="260648"/>
              <a:ext cx="8424936" cy="6264697"/>
              <a:chOff x="251520" y="260647"/>
              <a:chExt cx="8424936" cy="6264697"/>
            </a:xfrm>
          </p:grpSpPr>
          <p:grpSp>
            <p:nvGrpSpPr>
              <p:cNvPr id="12" name="Grouper 11"/>
              <p:cNvGrpSpPr/>
              <p:nvPr/>
            </p:nvGrpSpPr>
            <p:grpSpPr>
              <a:xfrm>
                <a:off x="251520" y="3284984"/>
                <a:ext cx="5904656" cy="3240360"/>
                <a:chOff x="251520" y="3284984"/>
                <a:chExt cx="5904656" cy="3240360"/>
              </a:xfrm>
            </p:grpSpPr>
            <p:pic>
              <p:nvPicPr>
                <p:cNvPr id="5" name="Image 4" descr="Badot thierry 090108 PFLA CP LIG RPp a.JPG"/>
                <p:cNvPicPr>
                  <a:picLocks noChangeAspect="1"/>
                </p:cNvPicPr>
                <p:nvPr/>
              </p:nvPicPr>
              <p:blipFill rotWithShape="1">
                <a:blip r:embed="rId2" cstate="print">
                  <a:extLst>
                    <a:ext uri="{28A0092B-C50C-407E-A947-70E740481C1C}">
                      <a14:useLocalDpi xmlns:a14="http://schemas.microsoft.com/office/drawing/2010/main" val="0"/>
                    </a:ext>
                  </a:extLst>
                </a:blip>
                <a:srcRect l="8718" t="12170" r="7689" b="4743"/>
                <a:stretch/>
              </p:blipFill>
              <p:spPr>
                <a:xfrm>
                  <a:off x="251520" y="3284984"/>
                  <a:ext cx="2880320" cy="3240360"/>
                </a:xfrm>
                <a:prstGeom prst="rect">
                  <a:avLst/>
                </a:prstGeom>
                <a:noFill/>
                <a:ln>
                  <a:noFill/>
                </a:ln>
              </p:spPr>
            </p:pic>
            <p:pic>
              <p:nvPicPr>
                <p:cNvPr id="7" name="Image 6" descr="Badot thierry 140108 PFLA CP troué mmaille LIG sagG MIN c.JPG"/>
                <p:cNvPicPr>
                  <a:picLocks noChangeAspect="1"/>
                </p:cNvPicPr>
                <p:nvPr/>
              </p:nvPicPr>
              <p:blipFill rotWithShape="1">
                <a:blip r:embed="rId3" cstate="print">
                  <a:extLst>
                    <a:ext uri="{28A0092B-C50C-407E-A947-70E740481C1C}">
                      <a14:useLocalDpi xmlns:a14="http://schemas.microsoft.com/office/drawing/2010/main" val="0"/>
                    </a:ext>
                  </a:extLst>
                </a:blip>
                <a:srcRect l="4545" t="20628" r="5413" b="11031"/>
                <a:stretch/>
              </p:blipFill>
              <p:spPr>
                <a:xfrm>
                  <a:off x="3347864" y="3284984"/>
                  <a:ext cx="2808312" cy="3240360"/>
                </a:xfrm>
                <a:prstGeom prst="rect">
                  <a:avLst/>
                </a:prstGeom>
                <a:ln>
                  <a:noFill/>
                </a:ln>
              </p:spPr>
            </p:pic>
          </p:grpSp>
          <p:grpSp>
            <p:nvGrpSpPr>
              <p:cNvPr id="11" name="Grouper 10"/>
              <p:cNvGrpSpPr/>
              <p:nvPr/>
            </p:nvGrpSpPr>
            <p:grpSpPr>
              <a:xfrm>
                <a:off x="251520" y="260647"/>
                <a:ext cx="8424936" cy="2808313"/>
                <a:chOff x="251520" y="260647"/>
                <a:chExt cx="8767220" cy="2894259"/>
              </a:xfrm>
            </p:grpSpPr>
            <p:pic>
              <p:nvPicPr>
                <p:cNvPr id="6" name="Image 5" descr="Badot thierry 090108 PFLA CP LIG RPf a.JPG"/>
                <p:cNvPicPr>
                  <a:picLocks noChangeAspect="1"/>
                </p:cNvPicPr>
                <p:nvPr/>
              </p:nvPicPr>
              <p:blipFill rotWithShape="1">
                <a:blip r:embed="rId4" cstate="print">
                  <a:extLst>
                    <a:ext uri="{28A0092B-C50C-407E-A947-70E740481C1C}">
                      <a14:useLocalDpi xmlns:a14="http://schemas.microsoft.com/office/drawing/2010/main" val="0"/>
                    </a:ext>
                  </a:extLst>
                </a:blip>
                <a:srcRect l="4394" t="18436" r="3291" b="4136"/>
                <a:stretch/>
              </p:blipFill>
              <p:spPr>
                <a:xfrm>
                  <a:off x="251520" y="260647"/>
                  <a:ext cx="3384376" cy="2894259"/>
                </a:xfrm>
                <a:prstGeom prst="rect">
                  <a:avLst/>
                </a:prstGeom>
                <a:noFill/>
                <a:ln>
                  <a:noFill/>
                </a:ln>
              </p:spPr>
            </p:pic>
            <p:pic>
              <p:nvPicPr>
                <p:cNvPr id="8" name="Image 7" descr="Badot thierry 140108 PFLA CP troué mmaille LIG ft MIP b.JPG"/>
                <p:cNvPicPr>
                  <a:picLocks noChangeAspect="1"/>
                </p:cNvPicPr>
                <p:nvPr/>
              </p:nvPicPr>
              <p:blipFill rotWithShape="1">
                <a:blip r:embed="rId5" cstate="print">
                  <a:extLst>
                    <a:ext uri="{28A0092B-C50C-407E-A947-70E740481C1C}">
                      <a14:useLocalDpi xmlns:a14="http://schemas.microsoft.com/office/drawing/2010/main" val="0"/>
                    </a:ext>
                  </a:extLst>
                </a:blip>
                <a:srcRect l="26451" t="25344" r="5318" b="8619"/>
                <a:stretch/>
              </p:blipFill>
              <p:spPr>
                <a:xfrm>
                  <a:off x="3851920" y="260648"/>
                  <a:ext cx="2518194" cy="2880320"/>
                </a:xfrm>
                <a:prstGeom prst="rect">
                  <a:avLst/>
                </a:prstGeom>
                <a:noFill/>
                <a:ln>
                  <a:noFill/>
                </a:ln>
              </p:spPr>
            </p:pic>
            <p:pic>
              <p:nvPicPr>
                <p:cNvPr id="9" name="Image 8" descr="Badot thierry 140108 PFLA CP troué mmaille LIG ft a.JPG"/>
                <p:cNvPicPr>
                  <a:picLocks noChangeAspect="1"/>
                </p:cNvPicPr>
                <p:nvPr/>
              </p:nvPicPr>
              <p:blipFill rotWithShape="1">
                <a:blip r:embed="rId6" cstate="print">
                  <a:extLst>
                    <a:ext uri="{28A0092B-C50C-407E-A947-70E740481C1C}">
                      <a14:useLocalDpi xmlns:a14="http://schemas.microsoft.com/office/drawing/2010/main" val="0"/>
                    </a:ext>
                  </a:extLst>
                </a:blip>
                <a:srcRect l="25172" t="30523" r="4180" b="5878"/>
                <a:stretch/>
              </p:blipFill>
              <p:spPr>
                <a:xfrm>
                  <a:off x="6588224" y="260648"/>
                  <a:ext cx="2430516" cy="2880320"/>
                </a:xfrm>
                <a:prstGeom prst="rect">
                  <a:avLst/>
                </a:prstGeom>
                <a:noFill/>
                <a:ln>
                  <a:noFill/>
                </a:ln>
              </p:spPr>
            </p:pic>
          </p:grpSp>
        </p:grpSp>
        <p:sp>
          <p:nvSpPr>
            <p:cNvPr id="2" name="ZoneTexte 1"/>
            <p:cNvSpPr txBox="1"/>
            <p:nvPr/>
          </p:nvSpPr>
          <p:spPr>
            <a:xfrm>
              <a:off x="251520" y="234137"/>
              <a:ext cx="312906" cy="369332"/>
            </a:xfrm>
            <a:prstGeom prst="rect">
              <a:avLst/>
            </a:prstGeom>
            <a:noFill/>
          </p:spPr>
          <p:txBody>
            <a:bodyPr wrap="none" rtlCol="0">
              <a:spAutoFit/>
            </a:bodyPr>
            <a:lstStyle/>
            <a:p>
              <a:r>
                <a:rPr lang="fr-FR" dirty="0">
                  <a:solidFill>
                    <a:srgbClr val="FF0000"/>
                  </a:solidFill>
                </a:rPr>
                <a:t>a</a:t>
              </a:r>
            </a:p>
          </p:txBody>
        </p:sp>
        <p:sp>
          <p:nvSpPr>
            <p:cNvPr id="34" name="ZoneTexte 33"/>
            <p:cNvSpPr txBox="1"/>
            <p:nvPr/>
          </p:nvSpPr>
          <p:spPr>
            <a:xfrm>
              <a:off x="3347864" y="3275692"/>
              <a:ext cx="441146" cy="369332"/>
            </a:xfrm>
            <a:prstGeom prst="rect">
              <a:avLst/>
            </a:prstGeom>
            <a:noFill/>
          </p:spPr>
          <p:txBody>
            <a:bodyPr wrap="none" rtlCol="0">
              <a:spAutoFit/>
            </a:bodyPr>
            <a:lstStyle/>
            <a:p>
              <a:r>
                <a:rPr lang="fr-FR" dirty="0">
                  <a:solidFill>
                    <a:srgbClr val="FF0000"/>
                  </a:solidFill>
                </a:rPr>
                <a:t>b1</a:t>
              </a:r>
            </a:p>
          </p:txBody>
        </p:sp>
        <p:sp>
          <p:nvSpPr>
            <p:cNvPr id="35" name="ZoneTexte 34"/>
            <p:cNvSpPr txBox="1"/>
            <p:nvPr/>
          </p:nvSpPr>
          <p:spPr>
            <a:xfrm>
              <a:off x="251520" y="3275692"/>
              <a:ext cx="312906" cy="369332"/>
            </a:xfrm>
            <a:prstGeom prst="rect">
              <a:avLst/>
            </a:prstGeom>
            <a:noFill/>
          </p:spPr>
          <p:txBody>
            <a:bodyPr wrap="none" rtlCol="0">
              <a:spAutoFit/>
            </a:bodyPr>
            <a:lstStyle/>
            <a:p>
              <a:r>
                <a:rPr lang="fr-FR" dirty="0">
                  <a:solidFill>
                    <a:srgbClr val="FF0000"/>
                  </a:solidFill>
                </a:rPr>
                <a:t>b</a:t>
              </a:r>
            </a:p>
          </p:txBody>
        </p:sp>
        <p:sp>
          <p:nvSpPr>
            <p:cNvPr id="36" name="ZoneTexte 35"/>
            <p:cNvSpPr txBox="1"/>
            <p:nvPr/>
          </p:nvSpPr>
          <p:spPr>
            <a:xfrm>
              <a:off x="8281939" y="269143"/>
              <a:ext cx="441146" cy="369332"/>
            </a:xfrm>
            <a:prstGeom prst="rect">
              <a:avLst/>
            </a:prstGeom>
            <a:noFill/>
          </p:spPr>
          <p:txBody>
            <a:bodyPr wrap="none" rtlCol="0">
              <a:spAutoFit/>
            </a:bodyPr>
            <a:lstStyle/>
            <a:p>
              <a:r>
                <a:rPr lang="fr-FR" dirty="0">
                  <a:solidFill>
                    <a:srgbClr val="FF0000"/>
                  </a:solidFill>
                </a:rPr>
                <a:t>a2</a:t>
              </a:r>
            </a:p>
          </p:txBody>
        </p:sp>
        <p:sp>
          <p:nvSpPr>
            <p:cNvPr id="37" name="ZoneTexte 36"/>
            <p:cNvSpPr txBox="1"/>
            <p:nvPr/>
          </p:nvSpPr>
          <p:spPr>
            <a:xfrm>
              <a:off x="5711691" y="284720"/>
              <a:ext cx="441146" cy="369332"/>
            </a:xfrm>
            <a:prstGeom prst="rect">
              <a:avLst/>
            </a:prstGeom>
            <a:noFill/>
          </p:spPr>
          <p:txBody>
            <a:bodyPr wrap="none" rtlCol="0">
              <a:spAutoFit/>
            </a:bodyPr>
            <a:lstStyle/>
            <a:p>
              <a:r>
                <a:rPr lang="fr-FR" dirty="0">
                  <a:solidFill>
                    <a:srgbClr val="FF0000"/>
                  </a:solidFill>
                </a:rPr>
                <a:t>a1</a:t>
              </a:r>
            </a:p>
          </p:txBody>
        </p:sp>
      </p:grpSp>
      <p:sp>
        <p:nvSpPr>
          <p:cNvPr id="14" name="ZoneTexte 13"/>
          <p:cNvSpPr txBox="1"/>
          <p:nvPr/>
        </p:nvSpPr>
        <p:spPr>
          <a:xfrm>
            <a:off x="6300192" y="3284984"/>
            <a:ext cx="2612915" cy="369332"/>
          </a:xfrm>
          <a:prstGeom prst="rect">
            <a:avLst/>
          </a:prstGeom>
          <a:noFill/>
        </p:spPr>
        <p:txBody>
          <a:bodyPr wrap="none" rtlCol="0">
            <a:spAutoFit/>
          </a:bodyPr>
          <a:lstStyle/>
          <a:p>
            <a:r>
              <a:rPr lang="fr-FR" b="1" dirty="0">
                <a:solidFill>
                  <a:srgbClr val="FF0000"/>
                </a:solidFill>
              </a:rPr>
              <a:t>PFLA  lobe inférieur G</a:t>
            </a:r>
          </a:p>
        </p:txBody>
      </p:sp>
      <p:sp>
        <p:nvSpPr>
          <p:cNvPr id="15" name="ZoneTexte 14"/>
          <p:cNvSpPr txBox="1"/>
          <p:nvPr/>
        </p:nvSpPr>
        <p:spPr>
          <a:xfrm>
            <a:off x="6300192" y="3645024"/>
            <a:ext cx="2600742" cy="1477328"/>
          </a:xfrm>
          <a:prstGeom prst="rect">
            <a:avLst/>
          </a:prstGeom>
          <a:noFill/>
        </p:spPr>
        <p:txBody>
          <a:bodyPr wrap="none" rtlCol="0">
            <a:spAutoFit/>
          </a:bodyPr>
          <a:lstStyle/>
          <a:p>
            <a:r>
              <a:rPr lang="fr-FR" dirty="0"/>
              <a:t>a : RP face</a:t>
            </a:r>
          </a:p>
          <a:p>
            <a:r>
              <a:rPr lang="fr-FR" dirty="0"/>
              <a:t>b : RP profil</a:t>
            </a:r>
          </a:p>
          <a:p>
            <a:r>
              <a:rPr lang="fr-FR" dirty="0"/>
              <a:t>a1 : TDM frontal </a:t>
            </a:r>
            <a:r>
              <a:rPr lang="fr-FR" dirty="0" err="1"/>
              <a:t>MinIP</a:t>
            </a:r>
            <a:endParaRPr lang="fr-FR" dirty="0"/>
          </a:p>
          <a:p>
            <a:r>
              <a:rPr lang="fr-FR" dirty="0"/>
              <a:t>a2 : TDM frontal MPVR</a:t>
            </a:r>
          </a:p>
          <a:p>
            <a:r>
              <a:rPr lang="fr-FR" dirty="0"/>
              <a:t>b1 : TDM sagittal </a:t>
            </a:r>
            <a:r>
              <a:rPr lang="fr-FR" dirty="0" err="1"/>
              <a:t>MinIP</a:t>
            </a:r>
            <a:endParaRPr lang="fr-FR" dirty="0"/>
          </a:p>
        </p:txBody>
      </p:sp>
      <p:grpSp>
        <p:nvGrpSpPr>
          <p:cNvPr id="57" name="Grouper 56"/>
          <p:cNvGrpSpPr/>
          <p:nvPr/>
        </p:nvGrpSpPr>
        <p:grpSpPr>
          <a:xfrm>
            <a:off x="2267744" y="1340768"/>
            <a:ext cx="5975873" cy="4113748"/>
            <a:chOff x="2267744" y="1340768"/>
            <a:chExt cx="5975873" cy="4113748"/>
          </a:xfrm>
        </p:grpSpPr>
        <p:sp>
          <p:nvSpPr>
            <p:cNvPr id="46" name="Étoile à 5 branches 45"/>
            <p:cNvSpPr/>
            <p:nvPr/>
          </p:nvSpPr>
          <p:spPr>
            <a:xfrm>
              <a:off x="7524328" y="1340768"/>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Étoile à 5 branches 46"/>
            <p:cNvSpPr/>
            <p:nvPr/>
          </p:nvSpPr>
          <p:spPr>
            <a:xfrm>
              <a:off x="2555776" y="1772816"/>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Étoile à 5 branches 47"/>
            <p:cNvSpPr/>
            <p:nvPr/>
          </p:nvSpPr>
          <p:spPr>
            <a:xfrm>
              <a:off x="5364088" y="5013176"/>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Étoile à 5 branches 48"/>
            <p:cNvSpPr/>
            <p:nvPr/>
          </p:nvSpPr>
          <p:spPr>
            <a:xfrm>
              <a:off x="2267744" y="5085184"/>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ZoneTexte 51"/>
            <p:cNvSpPr txBox="1"/>
            <p:nvPr/>
          </p:nvSpPr>
          <p:spPr>
            <a:xfrm>
              <a:off x="6228184" y="5085184"/>
              <a:ext cx="2015433" cy="369332"/>
            </a:xfrm>
            <a:prstGeom prst="rect">
              <a:avLst/>
            </a:prstGeom>
            <a:noFill/>
          </p:spPr>
          <p:txBody>
            <a:bodyPr wrap="none" rtlCol="0">
              <a:spAutoFit/>
            </a:bodyPr>
            <a:lstStyle/>
            <a:p>
              <a:r>
                <a:rPr lang="fr-FR" dirty="0">
                  <a:solidFill>
                    <a:srgbClr val="CCFFCC"/>
                  </a:solidFill>
                </a:rPr>
                <a:t>Condensation (</a:t>
              </a:r>
              <a:r>
                <a:rPr lang="fr-FR" dirty="0">
                  <a:solidFill>
                    <a:srgbClr val="CCFFCC"/>
                  </a:solidFill>
                  <a:latin typeface="Zapf Dingbats"/>
                  <a:ea typeface="Zapf Dingbats"/>
                  <a:cs typeface="Zapf Dingbats"/>
                  <a:sym typeface="Zapf Dingbats"/>
                </a:rPr>
                <a:t>★</a:t>
              </a:r>
              <a:r>
                <a:rPr lang="fr-FR" dirty="0">
                  <a:solidFill>
                    <a:srgbClr val="CCFFCC"/>
                  </a:solidFill>
                </a:rPr>
                <a:t>)</a:t>
              </a:r>
            </a:p>
          </p:txBody>
        </p:sp>
      </p:grpSp>
      <p:grpSp>
        <p:nvGrpSpPr>
          <p:cNvPr id="58" name="Grouper 57"/>
          <p:cNvGrpSpPr/>
          <p:nvPr/>
        </p:nvGrpSpPr>
        <p:grpSpPr>
          <a:xfrm>
            <a:off x="2139758" y="1436798"/>
            <a:ext cx="5825350" cy="4305750"/>
            <a:chOff x="2139758" y="1436798"/>
            <a:chExt cx="5825350" cy="4305750"/>
          </a:xfrm>
        </p:grpSpPr>
        <p:sp>
          <p:nvSpPr>
            <p:cNvPr id="32" name="Forme libre 31"/>
            <p:cNvSpPr/>
            <p:nvPr/>
          </p:nvSpPr>
          <p:spPr>
            <a:xfrm>
              <a:off x="2139758" y="1772816"/>
              <a:ext cx="560034" cy="720080"/>
            </a:xfrm>
            <a:custGeom>
              <a:avLst/>
              <a:gdLst>
                <a:gd name="connsiteX0" fmla="*/ 0 w 423333"/>
                <a:gd name="connsiteY0" fmla="*/ 0 h 523394"/>
                <a:gd name="connsiteX1" fmla="*/ 177030 w 423333"/>
                <a:gd name="connsiteY1" fmla="*/ 184727 h 523394"/>
                <a:gd name="connsiteX2" fmla="*/ 369454 w 423333"/>
                <a:gd name="connsiteY2" fmla="*/ 377151 h 523394"/>
                <a:gd name="connsiteX3" fmla="*/ 423333 w 423333"/>
                <a:gd name="connsiteY3" fmla="*/ 523394 h 523394"/>
                <a:gd name="connsiteX4" fmla="*/ 423333 w 423333"/>
                <a:gd name="connsiteY4" fmla="*/ 523394 h 52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33" h="523394">
                  <a:moveTo>
                    <a:pt x="0" y="0"/>
                  </a:moveTo>
                  <a:cubicBezTo>
                    <a:pt x="57727" y="60934"/>
                    <a:pt x="115454" y="121869"/>
                    <a:pt x="177030" y="184727"/>
                  </a:cubicBezTo>
                  <a:cubicBezTo>
                    <a:pt x="238606" y="247585"/>
                    <a:pt x="328404" y="320707"/>
                    <a:pt x="369454" y="377151"/>
                  </a:cubicBezTo>
                  <a:cubicBezTo>
                    <a:pt x="410505" y="433596"/>
                    <a:pt x="423333" y="523394"/>
                    <a:pt x="423333" y="523394"/>
                  </a:cubicBezTo>
                  <a:lnTo>
                    <a:pt x="423333" y="523394"/>
                  </a:lnTo>
                </a:path>
              </a:pathLst>
            </a:custGeom>
            <a:ln>
              <a:solidFill>
                <a:srgbClr val="3366FF"/>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1" name="Forme libre 40"/>
            <p:cNvSpPr/>
            <p:nvPr/>
          </p:nvSpPr>
          <p:spPr>
            <a:xfrm rot="496715">
              <a:off x="4747664" y="1436798"/>
              <a:ext cx="560034" cy="720080"/>
            </a:xfrm>
            <a:custGeom>
              <a:avLst/>
              <a:gdLst>
                <a:gd name="connsiteX0" fmla="*/ 0 w 423333"/>
                <a:gd name="connsiteY0" fmla="*/ 0 h 523394"/>
                <a:gd name="connsiteX1" fmla="*/ 177030 w 423333"/>
                <a:gd name="connsiteY1" fmla="*/ 184727 h 523394"/>
                <a:gd name="connsiteX2" fmla="*/ 369454 w 423333"/>
                <a:gd name="connsiteY2" fmla="*/ 377151 h 523394"/>
                <a:gd name="connsiteX3" fmla="*/ 423333 w 423333"/>
                <a:gd name="connsiteY3" fmla="*/ 523394 h 523394"/>
                <a:gd name="connsiteX4" fmla="*/ 423333 w 423333"/>
                <a:gd name="connsiteY4" fmla="*/ 523394 h 52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33" h="523394">
                  <a:moveTo>
                    <a:pt x="0" y="0"/>
                  </a:moveTo>
                  <a:cubicBezTo>
                    <a:pt x="57727" y="60934"/>
                    <a:pt x="115454" y="121869"/>
                    <a:pt x="177030" y="184727"/>
                  </a:cubicBezTo>
                  <a:cubicBezTo>
                    <a:pt x="238606" y="247585"/>
                    <a:pt x="328404" y="320707"/>
                    <a:pt x="369454" y="377151"/>
                  </a:cubicBezTo>
                  <a:cubicBezTo>
                    <a:pt x="410505" y="433596"/>
                    <a:pt x="423333" y="523394"/>
                    <a:pt x="423333" y="523394"/>
                  </a:cubicBezTo>
                  <a:lnTo>
                    <a:pt x="423333" y="523394"/>
                  </a:lnTo>
                </a:path>
              </a:pathLst>
            </a:custGeom>
            <a:ln>
              <a:solidFill>
                <a:srgbClr val="3366FF"/>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ZoneTexte 52"/>
            <p:cNvSpPr txBox="1"/>
            <p:nvPr/>
          </p:nvSpPr>
          <p:spPr>
            <a:xfrm>
              <a:off x="6228184" y="5373216"/>
              <a:ext cx="1736924" cy="369332"/>
            </a:xfrm>
            <a:prstGeom prst="rect">
              <a:avLst/>
            </a:prstGeom>
            <a:noFill/>
          </p:spPr>
          <p:txBody>
            <a:bodyPr wrap="none" rtlCol="0">
              <a:spAutoFit/>
            </a:bodyPr>
            <a:lstStyle/>
            <a:p>
              <a:r>
                <a:rPr lang="fr-FR" dirty="0">
                  <a:solidFill>
                    <a:srgbClr val="3366FF"/>
                  </a:solidFill>
                </a:rPr>
                <a:t>Bord net VG (/)</a:t>
              </a:r>
            </a:p>
          </p:txBody>
        </p:sp>
      </p:grpSp>
      <p:grpSp>
        <p:nvGrpSpPr>
          <p:cNvPr id="59" name="Grouper 58"/>
          <p:cNvGrpSpPr/>
          <p:nvPr/>
        </p:nvGrpSpPr>
        <p:grpSpPr>
          <a:xfrm>
            <a:off x="2193636" y="1992365"/>
            <a:ext cx="6490231" cy="4038215"/>
            <a:chOff x="2193636" y="1992365"/>
            <a:chExt cx="6490231" cy="4038215"/>
          </a:xfrm>
        </p:grpSpPr>
        <p:sp>
          <p:nvSpPr>
            <p:cNvPr id="42" name="Forme libre 41"/>
            <p:cNvSpPr/>
            <p:nvPr/>
          </p:nvSpPr>
          <p:spPr>
            <a:xfrm>
              <a:off x="2193636" y="2181075"/>
              <a:ext cx="1100667" cy="312743"/>
            </a:xfrm>
            <a:custGeom>
              <a:avLst/>
              <a:gdLst>
                <a:gd name="connsiteX0" fmla="*/ 0 w 1100667"/>
                <a:gd name="connsiteY0" fmla="*/ 166501 h 312743"/>
                <a:gd name="connsiteX1" fmla="*/ 230909 w 1100667"/>
                <a:gd name="connsiteY1" fmla="*/ 66440 h 312743"/>
                <a:gd name="connsiteX2" fmla="*/ 531091 w 1100667"/>
                <a:gd name="connsiteY2" fmla="*/ 12561 h 312743"/>
                <a:gd name="connsiteX3" fmla="*/ 800485 w 1100667"/>
                <a:gd name="connsiteY3" fmla="*/ 12561 h 312743"/>
                <a:gd name="connsiteX4" fmla="*/ 969819 w 1100667"/>
                <a:gd name="connsiteY4" fmla="*/ 151107 h 312743"/>
                <a:gd name="connsiteX5" fmla="*/ 1100667 w 1100667"/>
                <a:gd name="connsiteY5" fmla="*/ 312743 h 312743"/>
                <a:gd name="connsiteX6" fmla="*/ 1100667 w 1100667"/>
                <a:gd name="connsiteY6" fmla="*/ 281955 h 31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667" h="312743">
                  <a:moveTo>
                    <a:pt x="0" y="166501"/>
                  </a:moveTo>
                  <a:cubicBezTo>
                    <a:pt x="71197" y="129299"/>
                    <a:pt x="142394" y="92097"/>
                    <a:pt x="230909" y="66440"/>
                  </a:cubicBezTo>
                  <a:cubicBezTo>
                    <a:pt x="319424" y="40783"/>
                    <a:pt x="436162" y="21541"/>
                    <a:pt x="531091" y="12561"/>
                  </a:cubicBezTo>
                  <a:cubicBezTo>
                    <a:pt x="626020" y="3581"/>
                    <a:pt x="727364" y="-10530"/>
                    <a:pt x="800485" y="12561"/>
                  </a:cubicBezTo>
                  <a:cubicBezTo>
                    <a:pt x="873606" y="35652"/>
                    <a:pt x="919789" y="101077"/>
                    <a:pt x="969819" y="151107"/>
                  </a:cubicBezTo>
                  <a:cubicBezTo>
                    <a:pt x="1019849" y="201137"/>
                    <a:pt x="1078859" y="290935"/>
                    <a:pt x="1100667" y="312743"/>
                  </a:cubicBezTo>
                  <a:lnTo>
                    <a:pt x="1100667" y="281955"/>
                  </a:lnTo>
                </a:path>
              </a:pathLst>
            </a:custGeom>
            <a:ln>
              <a:solidFill>
                <a:srgbClr val="FF00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5295515" y="2132856"/>
              <a:ext cx="572629" cy="291689"/>
            </a:xfrm>
            <a:custGeom>
              <a:avLst/>
              <a:gdLst>
                <a:gd name="connsiteX0" fmla="*/ 0 w 569647"/>
                <a:gd name="connsiteY0" fmla="*/ 4444 h 273837"/>
                <a:gd name="connsiteX1" fmla="*/ 215515 w 569647"/>
                <a:gd name="connsiteY1" fmla="*/ 4444 h 273837"/>
                <a:gd name="connsiteX2" fmla="*/ 323273 w 569647"/>
                <a:gd name="connsiteY2" fmla="*/ 50625 h 273837"/>
                <a:gd name="connsiteX3" fmla="*/ 415637 w 569647"/>
                <a:gd name="connsiteY3" fmla="*/ 127595 h 273837"/>
                <a:gd name="connsiteX4" fmla="*/ 546485 w 569647"/>
                <a:gd name="connsiteY4" fmla="*/ 243050 h 273837"/>
                <a:gd name="connsiteX5" fmla="*/ 569576 w 569647"/>
                <a:gd name="connsiteY5" fmla="*/ 273837 h 2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647" h="273837">
                  <a:moveTo>
                    <a:pt x="0" y="4444"/>
                  </a:moveTo>
                  <a:cubicBezTo>
                    <a:pt x="80818" y="595"/>
                    <a:pt x="161636" y="-3253"/>
                    <a:pt x="215515" y="4444"/>
                  </a:cubicBezTo>
                  <a:cubicBezTo>
                    <a:pt x="269394" y="12141"/>
                    <a:pt x="289919" y="30100"/>
                    <a:pt x="323273" y="50625"/>
                  </a:cubicBezTo>
                  <a:cubicBezTo>
                    <a:pt x="356627" y="71150"/>
                    <a:pt x="378435" y="95524"/>
                    <a:pt x="415637" y="127595"/>
                  </a:cubicBezTo>
                  <a:cubicBezTo>
                    <a:pt x="452839" y="159666"/>
                    <a:pt x="520829" y="218676"/>
                    <a:pt x="546485" y="243050"/>
                  </a:cubicBezTo>
                  <a:cubicBezTo>
                    <a:pt x="572142" y="267424"/>
                    <a:pt x="569576" y="273837"/>
                    <a:pt x="569576" y="273837"/>
                  </a:cubicBezTo>
                </a:path>
              </a:pathLst>
            </a:custGeom>
            <a:ln>
              <a:solidFill>
                <a:srgbClr val="FF00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Forme libre 44"/>
            <p:cNvSpPr/>
            <p:nvPr/>
          </p:nvSpPr>
          <p:spPr>
            <a:xfrm>
              <a:off x="7296727" y="1992365"/>
              <a:ext cx="985212" cy="285938"/>
            </a:xfrm>
            <a:custGeom>
              <a:avLst/>
              <a:gdLst>
                <a:gd name="connsiteX0" fmla="*/ 0 w 985212"/>
                <a:gd name="connsiteY0" fmla="*/ 285938 h 285938"/>
                <a:gd name="connsiteX1" fmla="*/ 192425 w 985212"/>
                <a:gd name="connsiteY1" fmla="*/ 178180 h 285938"/>
                <a:gd name="connsiteX2" fmla="*/ 292485 w 985212"/>
                <a:gd name="connsiteY2" fmla="*/ 93514 h 285938"/>
                <a:gd name="connsiteX3" fmla="*/ 423334 w 985212"/>
                <a:gd name="connsiteY3" fmla="*/ 31938 h 285938"/>
                <a:gd name="connsiteX4" fmla="*/ 584970 w 985212"/>
                <a:gd name="connsiteY4" fmla="*/ 1150 h 285938"/>
                <a:gd name="connsiteX5" fmla="*/ 754303 w 985212"/>
                <a:gd name="connsiteY5" fmla="*/ 70423 h 285938"/>
                <a:gd name="connsiteX6" fmla="*/ 900546 w 985212"/>
                <a:gd name="connsiteY6" fmla="*/ 147393 h 285938"/>
                <a:gd name="connsiteX7" fmla="*/ 985212 w 985212"/>
                <a:gd name="connsiteY7" fmla="*/ 216665 h 2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12" h="285938">
                  <a:moveTo>
                    <a:pt x="0" y="285938"/>
                  </a:moveTo>
                  <a:cubicBezTo>
                    <a:pt x="71839" y="248094"/>
                    <a:pt x="143678" y="210251"/>
                    <a:pt x="192425" y="178180"/>
                  </a:cubicBezTo>
                  <a:cubicBezTo>
                    <a:pt x="241172" y="146109"/>
                    <a:pt x="254000" y="117888"/>
                    <a:pt x="292485" y="93514"/>
                  </a:cubicBezTo>
                  <a:cubicBezTo>
                    <a:pt x="330970" y="69140"/>
                    <a:pt x="374587" y="47332"/>
                    <a:pt x="423334" y="31938"/>
                  </a:cubicBezTo>
                  <a:cubicBezTo>
                    <a:pt x="472082" y="16544"/>
                    <a:pt x="529809" y="-5264"/>
                    <a:pt x="584970" y="1150"/>
                  </a:cubicBezTo>
                  <a:cubicBezTo>
                    <a:pt x="640131" y="7564"/>
                    <a:pt x="701707" y="46049"/>
                    <a:pt x="754303" y="70423"/>
                  </a:cubicBezTo>
                  <a:cubicBezTo>
                    <a:pt x="806899" y="94797"/>
                    <a:pt x="862061" y="123019"/>
                    <a:pt x="900546" y="147393"/>
                  </a:cubicBezTo>
                  <a:cubicBezTo>
                    <a:pt x="939031" y="171767"/>
                    <a:pt x="962121" y="194216"/>
                    <a:pt x="985212" y="216665"/>
                  </a:cubicBezTo>
                </a:path>
              </a:pathLst>
            </a:custGeom>
            <a:ln>
              <a:solidFill>
                <a:srgbClr val="FF00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5" name="ZoneTexte 54"/>
            <p:cNvSpPr txBox="1"/>
            <p:nvPr/>
          </p:nvSpPr>
          <p:spPr>
            <a:xfrm>
              <a:off x="6228184" y="5661248"/>
              <a:ext cx="2455683" cy="369332"/>
            </a:xfrm>
            <a:prstGeom prst="rect">
              <a:avLst/>
            </a:prstGeom>
            <a:noFill/>
          </p:spPr>
          <p:txBody>
            <a:bodyPr wrap="none" rtlCol="0">
              <a:spAutoFit/>
            </a:bodyPr>
            <a:lstStyle/>
            <a:p>
              <a:r>
                <a:rPr lang="fr-FR" dirty="0">
                  <a:solidFill>
                    <a:srgbClr val="FF0000"/>
                  </a:solidFill>
                </a:rPr>
                <a:t>Bord net coupole G (/)</a:t>
              </a:r>
            </a:p>
          </p:txBody>
        </p:sp>
      </p:grpSp>
      <p:grpSp>
        <p:nvGrpSpPr>
          <p:cNvPr id="60" name="Grouper 59"/>
          <p:cNvGrpSpPr/>
          <p:nvPr/>
        </p:nvGrpSpPr>
        <p:grpSpPr>
          <a:xfrm>
            <a:off x="2339752" y="5517232"/>
            <a:ext cx="6600420" cy="1078379"/>
            <a:chOff x="2339752" y="5517232"/>
            <a:chExt cx="6600420" cy="1078379"/>
          </a:xfrm>
        </p:grpSpPr>
        <p:sp>
          <p:nvSpPr>
            <p:cNvPr id="50" name="Forme libre 49"/>
            <p:cNvSpPr/>
            <p:nvPr/>
          </p:nvSpPr>
          <p:spPr>
            <a:xfrm>
              <a:off x="5341697" y="5672667"/>
              <a:ext cx="354061" cy="510139"/>
            </a:xfrm>
            <a:custGeom>
              <a:avLst/>
              <a:gdLst>
                <a:gd name="connsiteX0" fmla="*/ 0 w 354061"/>
                <a:gd name="connsiteY0" fmla="*/ 0 h 510139"/>
                <a:gd name="connsiteX1" fmla="*/ 138545 w 354061"/>
                <a:gd name="connsiteY1" fmla="*/ 138545 h 510139"/>
                <a:gd name="connsiteX2" fmla="*/ 254000 w 354061"/>
                <a:gd name="connsiteY2" fmla="*/ 269394 h 510139"/>
                <a:gd name="connsiteX3" fmla="*/ 323273 w 354061"/>
                <a:gd name="connsiteY3" fmla="*/ 377151 h 510139"/>
                <a:gd name="connsiteX4" fmla="*/ 346364 w 354061"/>
                <a:gd name="connsiteY4" fmla="*/ 508000 h 510139"/>
                <a:gd name="connsiteX5" fmla="*/ 354061 w 354061"/>
                <a:gd name="connsiteY5" fmla="*/ 461818 h 5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061" h="510139">
                  <a:moveTo>
                    <a:pt x="0" y="0"/>
                  </a:moveTo>
                  <a:cubicBezTo>
                    <a:pt x="48106" y="46823"/>
                    <a:pt x="96212" y="93646"/>
                    <a:pt x="138545" y="138545"/>
                  </a:cubicBezTo>
                  <a:cubicBezTo>
                    <a:pt x="180878" y="183444"/>
                    <a:pt x="223212" y="229626"/>
                    <a:pt x="254000" y="269394"/>
                  </a:cubicBezTo>
                  <a:cubicBezTo>
                    <a:pt x="284788" y="309162"/>
                    <a:pt x="307879" y="337383"/>
                    <a:pt x="323273" y="377151"/>
                  </a:cubicBezTo>
                  <a:cubicBezTo>
                    <a:pt x="338667" y="416919"/>
                    <a:pt x="341233" y="493889"/>
                    <a:pt x="346364" y="508000"/>
                  </a:cubicBezTo>
                  <a:cubicBezTo>
                    <a:pt x="351495" y="522111"/>
                    <a:pt x="354061" y="461818"/>
                    <a:pt x="354061" y="461818"/>
                  </a:cubicBezTo>
                </a:path>
              </a:pathLst>
            </a:custGeom>
            <a:ln>
              <a:solidFill>
                <a:srgbClr val="FFFF00"/>
              </a:solidFill>
              <a:prstDash val="dash"/>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FF00"/>
                </a:solidFill>
              </a:endParaRPr>
            </a:p>
          </p:txBody>
        </p:sp>
        <p:sp>
          <p:nvSpPr>
            <p:cNvPr id="51" name="Forme libre 50"/>
            <p:cNvSpPr/>
            <p:nvPr/>
          </p:nvSpPr>
          <p:spPr>
            <a:xfrm>
              <a:off x="2339752" y="5517232"/>
              <a:ext cx="432048" cy="460423"/>
            </a:xfrm>
            <a:custGeom>
              <a:avLst/>
              <a:gdLst>
                <a:gd name="connsiteX0" fmla="*/ 0 w 419457"/>
                <a:gd name="connsiteY0" fmla="*/ 0 h 443534"/>
                <a:gd name="connsiteX1" fmla="*/ 123151 w 419457"/>
                <a:gd name="connsiteY1" fmla="*/ 84667 h 443534"/>
                <a:gd name="connsiteX2" fmla="*/ 246303 w 419457"/>
                <a:gd name="connsiteY2" fmla="*/ 177031 h 443534"/>
                <a:gd name="connsiteX3" fmla="*/ 315576 w 419457"/>
                <a:gd name="connsiteY3" fmla="*/ 323273 h 443534"/>
                <a:gd name="connsiteX4" fmla="*/ 415636 w 419457"/>
                <a:gd name="connsiteY4" fmla="*/ 438727 h 443534"/>
                <a:gd name="connsiteX5" fmla="*/ 400242 w 419457"/>
                <a:gd name="connsiteY5" fmla="*/ 423334 h 4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57" h="443534">
                  <a:moveTo>
                    <a:pt x="0" y="0"/>
                  </a:moveTo>
                  <a:cubicBezTo>
                    <a:pt x="41050" y="27581"/>
                    <a:pt x="82101" y="55162"/>
                    <a:pt x="123151" y="84667"/>
                  </a:cubicBezTo>
                  <a:cubicBezTo>
                    <a:pt x="164202" y="114172"/>
                    <a:pt x="214232" y="137263"/>
                    <a:pt x="246303" y="177031"/>
                  </a:cubicBezTo>
                  <a:cubicBezTo>
                    <a:pt x="278374" y="216799"/>
                    <a:pt x="287354" y="279657"/>
                    <a:pt x="315576" y="323273"/>
                  </a:cubicBezTo>
                  <a:cubicBezTo>
                    <a:pt x="343798" y="366889"/>
                    <a:pt x="401525" y="422050"/>
                    <a:pt x="415636" y="438727"/>
                  </a:cubicBezTo>
                  <a:cubicBezTo>
                    <a:pt x="429747" y="455404"/>
                    <a:pt x="400242" y="423334"/>
                    <a:pt x="400242" y="423334"/>
                  </a:cubicBezTo>
                </a:path>
              </a:pathLst>
            </a:custGeom>
            <a:ln>
              <a:solidFill>
                <a:srgbClr val="FFFF00"/>
              </a:solidFill>
              <a:prstDash val="dash"/>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6" name="ZoneTexte 55"/>
            <p:cNvSpPr txBox="1"/>
            <p:nvPr/>
          </p:nvSpPr>
          <p:spPr>
            <a:xfrm>
              <a:off x="6228184" y="5949280"/>
              <a:ext cx="2711988" cy="646331"/>
            </a:xfrm>
            <a:prstGeom prst="rect">
              <a:avLst/>
            </a:prstGeom>
            <a:noFill/>
          </p:spPr>
          <p:txBody>
            <a:bodyPr wrap="none" rtlCol="0">
              <a:spAutoFit/>
            </a:bodyPr>
            <a:lstStyle/>
            <a:p>
              <a:r>
                <a:rPr lang="fr-FR" dirty="0">
                  <a:solidFill>
                    <a:srgbClr val="FFFF00"/>
                  </a:solidFill>
                </a:rPr>
                <a:t>Disparition de la partie</a:t>
              </a:r>
            </a:p>
            <a:p>
              <a:r>
                <a:rPr lang="fr-FR" dirty="0">
                  <a:solidFill>
                    <a:srgbClr val="FFFF00"/>
                  </a:solidFill>
                </a:rPr>
                <a:t>bord post coupole G (---</a:t>
              </a:r>
              <a:r>
                <a:rPr lang="fr-FR" dirty="0"/>
                <a:t>)</a:t>
              </a:r>
            </a:p>
          </p:txBody>
        </p:sp>
      </p:grpSp>
    </p:spTree>
    <p:extLst>
      <p:ext uri="{BB962C8B-B14F-4D97-AF65-F5344CB8AC3E}">
        <p14:creationId xmlns:p14="http://schemas.microsoft.com/office/powerpoint/2010/main" val="38881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4624"/>
            <a:ext cx="5976664" cy="648072"/>
          </a:xfrm>
        </p:spPr>
        <p:txBody>
          <a:bodyPr>
            <a:normAutofit/>
          </a:bodyPr>
          <a:lstStyle/>
          <a:p>
            <a:r>
              <a:rPr lang="fr-FR" sz="3200" dirty="0">
                <a:solidFill>
                  <a:srgbClr val="FFFF00"/>
                </a:solidFill>
              </a:rPr>
              <a:t>Diagnostic différentiel des PFLA</a:t>
            </a:r>
            <a:endParaRPr lang="fr-FR" sz="3200" dirty="0"/>
          </a:p>
        </p:txBody>
      </p:sp>
      <p:sp>
        <p:nvSpPr>
          <p:cNvPr id="3" name="ZoneTexte 2"/>
          <p:cNvSpPr txBox="1"/>
          <p:nvPr/>
        </p:nvSpPr>
        <p:spPr>
          <a:xfrm>
            <a:off x="179512" y="692696"/>
            <a:ext cx="3744416" cy="830997"/>
          </a:xfrm>
          <a:prstGeom prst="rect">
            <a:avLst/>
          </a:prstGeom>
          <a:solidFill>
            <a:schemeClr val="accent6">
              <a:lumMod val="40000"/>
              <a:lumOff val="60000"/>
            </a:schemeClr>
          </a:solidFill>
        </p:spPr>
        <p:txBody>
          <a:bodyPr wrap="square" rtlCol="0">
            <a:spAutoFit/>
          </a:bodyPr>
          <a:lstStyle/>
          <a:p>
            <a:pPr marL="36576"/>
            <a:r>
              <a:rPr lang="fr-FR" sz="1600" dirty="0">
                <a:solidFill>
                  <a:schemeClr val="bg1"/>
                </a:solidFill>
              </a:rPr>
              <a:t>Homme, 71 ans, Tabagisme actif,</a:t>
            </a:r>
          </a:p>
          <a:p>
            <a:pPr marL="36576"/>
            <a:r>
              <a:rPr lang="fr-FR" sz="1600" dirty="0">
                <a:solidFill>
                  <a:schemeClr val="bg1"/>
                </a:solidFill>
              </a:rPr>
              <a:t>Diabète de type 2, fébricule 38°</a:t>
            </a:r>
          </a:p>
          <a:p>
            <a:pPr marL="36576"/>
            <a:r>
              <a:rPr lang="fr-FR" sz="1600" dirty="0">
                <a:solidFill>
                  <a:schemeClr val="bg1"/>
                </a:solidFill>
              </a:rPr>
              <a:t>TVMI, Suspicion d’embolie pulmonaire</a:t>
            </a:r>
            <a:r>
              <a:rPr lang="fr-FR" sz="1600" dirty="0"/>
              <a:t> </a:t>
            </a:r>
          </a:p>
        </p:txBody>
      </p:sp>
      <p:sp>
        <p:nvSpPr>
          <p:cNvPr id="10" name="ZoneTexte 9"/>
          <p:cNvSpPr txBox="1"/>
          <p:nvPr/>
        </p:nvSpPr>
        <p:spPr>
          <a:xfrm>
            <a:off x="3923928" y="764704"/>
            <a:ext cx="2473241" cy="584775"/>
          </a:xfrm>
          <a:prstGeom prst="rect">
            <a:avLst/>
          </a:prstGeom>
          <a:noFill/>
        </p:spPr>
        <p:txBody>
          <a:bodyPr wrap="none" rtlCol="0">
            <a:spAutoFit/>
          </a:bodyPr>
          <a:lstStyle/>
          <a:p>
            <a:r>
              <a:rPr lang="fr-FR" sz="1600" b="1" dirty="0"/>
              <a:t>Dg : </a:t>
            </a:r>
            <a:r>
              <a:rPr lang="fr-FR" sz="1600" b="1" dirty="0">
                <a:solidFill>
                  <a:srgbClr val="FF0000"/>
                </a:solidFill>
              </a:rPr>
              <a:t>CP homogène LIG </a:t>
            </a:r>
          </a:p>
          <a:p>
            <a:r>
              <a:rPr lang="fr-FR" sz="1600" b="1" dirty="0">
                <a:solidFill>
                  <a:srgbClr val="FF0000"/>
                </a:solidFill>
              </a:rPr>
              <a:t> + Thrombus APLID (</a:t>
            </a:r>
            <a:r>
              <a:rPr lang="fr-FR" sz="1200" b="1" dirty="0">
                <a:solidFill>
                  <a:srgbClr val="FF0000"/>
                </a:solidFill>
                <a:latin typeface="Wingdings"/>
                <a:ea typeface="Wingdings"/>
                <a:cs typeface="Wingdings"/>
                <a:sym typeface="Wingdings"/>
              </a:rPr>
              <a:t></a:t>
            </a:r>
            <a:r>
              <a:rPr lang="fr-FR" sz="1600" b="1" dirty="0">
                <a:solidFill>
                  <a:srgbClr val="FF0000"/>
                </a:solidFill>
              </a:rPr>
              <a:t>)</a:t>
            </a:r>
          </a:p>
        </p:txBody>
      </p:sp>
      <p:grpSp>
        <p:nvGrpSpPr>
          <p:cNvPr id="17" name="Grouper 16"/>
          <p:cNvGrpSpPr/>
          <p:nvPr/>
        </p:nvGrpSpPr>
        <p:grpSpPr>
          <a:xfrm>
            <a:off x="323528" y="188640"/>
            <a:ext cx="8497120" cy="6467169"/>
            <a:chOff x="323528" y="188640"/>
            <a:chExt cx="8497120" cy="6467169"/>
          </a:xfrm>
        </p:grpSpPr>
        <p:pic>
          <p:nvPicPr>
            <p:cNvPr id="4" name="Image 3" descr="Bartkokwiak guy michel 190914 Kpoumon CP LIG RPf.JPG"/>
            <p:cNvPicPr>
              <a:picLocks noChangeAspect="1"/>
            </p:cNvPicPr>
            <p:nvPr/>
          </p:nvPicPr>
          <p:blipFill rotWithShape="1">
            <a:blip r:embed="rId2">
              <a:extLst>
                <a:ext uri="{28A0092B-C50C-407E-A947-70E740481C1C}">
                  <a14:useLocalDpi xmlns:a14="http://schemas.microsoft.com/office/drawing/2010/main" val="0"/>
                </a:ext>
              </a:extLst>
            </a:blip>
            <a:srcRect l="2783" t="20494" r="7692" b="2107"/>
            <a:stretch/>
          </p:blipFill>
          <p:spPr>
            <a:xfrm>
              <a:off x="323528" y="1700808"/>
              <a:ext cx="5933593" cy="4824536"/>
            </a:xfrm>
            <a:prstGeom prst="rect">
              <a:avLst/>
            </a:prstGeom>
          </p:spPr>
        </p:pic>
        <p:grpSp>
          <p:nvGrpSpPr>
            <p:cNvPr id="9" name="Grouper 8"/>
            <p:cNvGrpSpPr/>
            <p:nvPr/>
          </p:nvGrpSpPr>
          <p:grpSpPr>
            <a:xfrm>
              <a:off x="6588224" y="188640"/>
              <a:ext cx="2232424" cy="6467169"/>
              <a:chOff x="7020272" y="548680"/>
              <a:chExt cx="1944392" cy="6107129"/>
            </a:xfrm>
          </p:grpSpPr>
          <p:pic>
            <p:nvPicPr>
              <p:cNvPr id="5" name="Image 16"/>
              <p:cNvPicPr>
                <a:picLocks noChangeAspect="1"/>
              </p:cNvPicPr>
              <p:nvPr/>
            </p:nvPicPr>
            <p:blipFill>
              <a:blip r:embed="rId3" cstate="print">
                <a:extLst>
                  <a:ext uri="{28A0092B-C50C-407E-A947-70E740481C1C}">
                    <a14:useLocalDpi xmlns:a14="http://schemas.microsoft.com/office/drawing/2010/main" val="0"/>
                  </a:ext>
                </a:extLst>
              </a:blip>
              <a:srcRect l="34103" t="35950" r="15025" b="17506"/>
              <a:stretch>
                <a:fillRect/>
              </a:stretch>
            </p:blipFill>
            <p:spPr bwMode="auto">
              <a:xfrm>
                <a:off x="7020272" y="548680"/>
                <a:ext cx="1910605" cy="173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 9"/>
              <p:cNvPicPr>
                <a:picLocks noChangeAspect="1"/>
              </p:cNvPicPr>
              <p:nvPr/>
            </p:nvPicPr>
            <p:blipFill>
              <a:blip r:embed="rId4" cstate="print">
                <a:extLst>
                  <a:ext uri="{28A0092B-C50C-407E-A947-70E740481C1C}">
                    <a14:useLocalDpi xmlns:a14="http://schemas.microsoft.com/office/drawing/2010/main" val="0"/>
                  </a:ext>
                </a:extLst>
              </a:blip>
              <a:srcRect l="36566" t="31056" r="485" b="12573"/>
              <a:stretch>
                <a:fillRect/>
              </a:stretch>
            </p:blipFill>
            <p:spPr bwMode="auto">
              <a:xfrm>
                <a:off x="7020273" y="2420888"/>
                <a:ext cx="1944216" cy="189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 13"/>
              <p:cNvPicPr>
                <a:picLocks noChangeAspect="1"/>
              </p:cNvPicPr>
              <p:nvPr/>
            </p:nvPicPr>
            <p:blipFill>
              <a:blip r:embed="rId5">
                <a:extLst>
                  <a:ext uri="{28A0092B-C50C-407E-A947-70E740481C1C}">
                    <a14:useLocalDpi xmlns:a14="http://schemas.microsoft.com/office/drawing/2010/main" val="0"/>
                  </a:ext>
                </a:extLst>
              </a:blip>
              <a:srcRect l="24800" t="20917" r="10220" b="14188"/>
              <a:stretch>
                <a:fillRect/>
              </a:stretch>
            </p:blipFill>
            <p:spPr bwMode="auto">
              <a:xfrm>
                <a:off x="7020272" y="4437112"/>
                <a:ext cx="1944392" cy="2218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ZoneTexte 12"/>
            <p:cNvSpPr txBox="1"/>
            <p:nvPr/>
          </p:nvSpPr>
          <p:spPr>
            <a:xfrm>
              <a:off x="5580112" y="1700808"/>
              <a:ext cx="683901" cy="261610"/>
            </a:xfrm>
            <a:prstGeom prst="rect">
              <a:avLst/>
            </a:prstGeom>
            <a:noFill/>
          </p:spPr>
          <p:txBody>
            <a:bodyPr wrap="none" rtlCol="0">
              <a:spAutoFit/>
            </a:bodyPr>
            <a:lstStyle/>
            <a:p>
              <a:r>
                <a:rPr lang="fr-FR" sz="1100" dirty="0">
                  <a:solidFill>
                    <a:srgbClr val="FF0000"/>
                  </a:solidFill>
                </a:rPr>
                <a:t>RP face</a:t>
              </a:r>
            </a:p>
          </p:txBody>
        </p:sp>
        <p:sp>
          <p:nvSpPr>
            <p:cNvPr id="14" name="ZoneTexte 13"/>
            <p:cNvSpPr txBox="1"/>
            <p:nvPr/>
          </p:nvSpPr>
          <p:spPr>
            <a:xfrm>
              <a:off x="7740352" y="188640"/>
              <a:ext cx="1042968" cy="261610"/>
            </a:xfrm>
            <a:prstGeom prst="rect">
              <a:avLst/>
            </a:prstGeom>
            <a:noFill/>
          </p:spPr>
          <p:txBody>
            <a:bodyPr wrap="none" rtlCol="0">
              <a:spAutoFit/>
            </a:bodyPr>
            <a:lstStyle/>
            <a:p>
              <a:r>
                <a:rPr lang="fr-FR" sz="1100" dirty="0">
                  <a:solidFill>
                    <a:srgbClr val="FF0000"/>
                  </a:solidFill>
                </a:rPr>
                <a:t>TDM C+ axial</a:t>
              </a:r>
            </a:p>
          </p:txBody>
        </p:sp>
        <p:sp>
          <p:nvSpPr>
            <p:cNvPr id="15" name="ZoneTexte 14"/>
            <p:cNvSpPr txBox="1"/>
            <p:nvPr/>
          </p:nvSpPr>
          <p:spPr>
            <a:xfrm>
              <a:off x="8172400" y="2204864"/>
              <a:ext cx="623701" cy="261610"/>
            </a:xfrm>
            <a:prstGeom prst="rect">
              <a:avLst/>
            </a:prstGeom>
            <a:noFill/>
          </p:spPr>
          <p:txBody>
            <a:bodyPr wrap="none" rtlCol="0">
              <a:spAutoFit/>
            </a:bodyPr>
            <a:lstStyle/>
            <a:p>
              <a:r>
                <a:rPr lang="fr-FR" sz="1100" dirty="0">
                  <a:solidFill>
                    <a:srgbClr val="FF0000"/>
                  </a:solidFill>
                </a:rPr>
                <a:t>Frontal</a:t>
              </a:r>
            </a:p>
          </p:txBody>
        </p:sp>
        <p:sp>
          <p:nvSpPr>
            <p:cNvPr id="16" name="ZoneTexte 15"/>
            <p:cNvSpPr txBox="1"/>
            <p:nvPr/>
          </p:nvSpPr>
          <p:spPr>
            <a:xfrm>
              <a:off x="8172400" y="4293096"/>
              <a:ext cx="631622" cy="261610"/>
            </a:xfrm>
            <a:prstGeom prst="rect">
              <a:avLst/>
            </a:prstGeom>
            <a:noFill/>
          </p:spPr>
          <p:txBody>
            <a:bodyPr wrap="none" rtlCol="0">
              <a:spAutoFit/>
            </a:bodyPr>
            <a:lstStyle/>
            <a:p>
              <a:r>
                <a:rPr lang="fr-FR" sz="1100" dirty="0">
                  <a:solidFill>
                    <a:srgbClr val="FF0000"/>
                  </a:solidFill>
                </a:rPr>
                <a:t>sagittal</a:t>
              </a:r>
            </a:p>
          </p:txBody>
        </p:sp>
      </p:grpSp>
      <p:cxnSp>
        <p:nvCxnSpPr>
          <p:cNvPr id="11" name="Connecteur droit avec flèche 10"/>
          <p:cNvCxnSpPr/>
          <p:nvPr/>
        </p:nvCxnSpPr>
        <p:spPr>
          <a:xfrm flipV="1">
            <a:off x="6804248" y="1556792"/>
            <a:ext cx="146837" cy="216756"/>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98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r gu michel Kpoumon LIG ECUS4 190914.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l="13141" t="1412" r="11801" b="2187"/>
          <a:stretch/>
        </p:blipFill>
        <p:spPr>
          <a:xfrm>
            <a:off x="323528" y="188640"/>
            <a:ext cx="6179652" cy="4464496"/>
          </a:xfrm>
          <a:prstGeom prst="rect">
            <a:avLst/>
          </a:prstGeom>
        </p:spPr>
      </p:pic>
      <p:grpSp>
        <p:nvGrpSpPr>
          <p:cNvPr id="5" name="Grouper 4"/>
          <p:cNvGrpSpPr/>
          <p:nvPr/>
        </p:nvGrpSpPr>
        <p:grpSpPr>
          <a:xfrm>
            <a:off x="6804248" y="188640"/>
            <a:ext cx="2039860" cy="6480720"/>
            <a:chOff x="6732240" y="188640"/>
            <a:chExt cx="2039860" cy="6480720"/>
          </a:xfrm>
        </p:grpSpPr>
        <p:pic>
          <p:nvPicPr>
            <p:cNvPr id="8" name="Picture 2" descr="C:\Users\pmanzoni\Desktop\2014\ECUS 2014\ECUS 2014 poumon\Bartkowiak guy michel Kpoumon LIG\Bartkokwiak guy michel 190914 Kpoumon CP LIG USSC a.JPG"/>
            <p:cNvPicPr>
              <a:picLocks noChangeAspect="1" noChangeArrowheads="1"/>
            </p:cNvPicPr>
            <p:nvPr/>
          </p:nvPicPr>
          <p:blipFill>
            <a:blip r:embed="rId5" cstate="print">
              <a:extLst>
                <a:ext uri="{28A0092B-C50C-407E-A947-70E740481C1C}">
                  <a14:useLocalDpi xmlns:a14="http://schemas.microsoft.com/office/drawing/2010/main" val="0"/>
                </a:ext>
              </a:extLst>
            </a:blip>
            <a:srcRect l="28481" t="12492" r="21480" b="16666"/>
            <a:stretch>
              <a:fillRect/>
            </a:stretch>
          </p:blipFill>
          <p:spPr bwMode="auto">
            <a:xfrm rot="5400000">
              <a:off x="6703811" y="217069"/>
              <a:ext cx="2088233" cy="203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 5" descr="Capture d’écran 2016-02-06 à 20.18.30.png"/>
            <p:cNvPicPr>
              <a:picLocks noChangeAspect="1"/>
            </p:cNvPicPr>
            <p:nvPr/>
          </p:nvPicPr>
          <p:blipFill rotWithShape="1">
            <a:blip r:embed="rId6">
              <a:extLst>
                <a:ext uri="{28A0092B-C50C-407E-A947-70E740481C1C}">
                  <a14:useLocalDpi xmlns:a14="http://schemas.microsoft.com/office/drawing/2010/main" val="0"/>
                </a:ext>
              </a:extLst>
            </a:blip>
            <a:srcRect l="2988" t="7025" b="11280"/>
            <a:stretch/>
          </p:blipFill>
          <p:spPr>
            <a:xfrm rot="5400000">
              <a:off x="6620561" y="2316544"/>
              <a:ext cx="2263218" cy="2039860"/>
            </a:xfrm>
            <a:prstGeom prst="rect">
              <a:avLst/>
            </a:prstGeom>
          </p:spPr>
        </p:pic>
        <p:pic>
          <p:nvPicPr>
            <p:cNvPr id="4" name="Image 3" descr="Capture d’écran 2016-02-08 à 20.20.55.png"/>
            <p:cNvPicPr>
              <a:picLocks noChangeAspect="1"/>
            </p:cNvPicPr>
            <p:nvPr/>
          </p:nvPicPr>
          <p:blipFill rotWithShape="1">
            <a:blip r:embed="rId7">
              <a:extLst>
                <a:ext uri="{28A0092B-C50C-407E-A947-70E740481C1C}">
                  <a14:useLocalDpi xmlns:a14="http://schemas.microsoft.com/office/drawing/2010/main" val="0"/>
                </a:ext>
              </a:extLst>
            </a:blip>
            <a:srcRect l="30580" t="9373" r="3058" b="21246"/>
            <a:stretch/>
          </p:blipFill>
          <p:spPr>
            <a:xfrm>
              <a:off x="6732240" y="4437112"/>
              <a:ext cx="2016224" cy="2232248"/>
            </a:xfrm>
            <a:prstGeom prst="rect">
              <a:avLst/>
            </a:prstGeom>
          </p:spPr>
        </p:pic>
      </p:grpSp>
      <p:sp>
        <p:nvSpPr>
          <p:cNvPr id="11" name="ZoneTexte 10"/>
          <p:cNvSpPr txBox="1"/>
          <p:nvPr/>
        </p:nvSpPr>
        <p:spPr>
          <a:xfrm>
            <a:off x="323528" y="4725144"/>
            <a:ext cx="5833748" cy="400110"/>
          </a:xfrm>
          <a:prstGeom prst="rect">
            <a:avLst/>
          </a:prstGeom>
          <a:noFill/>
        </p:spPr>
        <p:txBody>
          <a:bodyPr wrap="none" rtlCol="0">
            <a:spAutoFit/>
          </a:bodyPr>
          <a:lstStyle/>
          <a:p>
            <a:r>
              <a:rPr lang="fr-FR" sz="2000" b="1" dirty="0"/>
              <a:t>Dg : </a:t>
            </a:r>
            <a:r>
              <a:rPr lang="fr-FR" sz="2000" b="1" dirty="0">
                <a:solidFill>
                  <a:srgbClr val="FF0000"/>
                </a:solidFill>
              </a:rPr>
              <a:t>Adénocarcinome de la pyramide basale G</a:t>
            </a:r>
          </a:p>
        </p:txBody>
      </p:sp>
      <p:sp>
        <p:nvSpPr>
          <p:cNvPr id="15" name="ZoneTexte 14"/>
          <p:cNvSpPr txBox="1"/>
          <p:nvPr/>
        </p:nvSpPr>
        <p:spPr>
          <a:xfrm>
            <a:off x="323528" y="5157192"/>
            <a:ext cx="5996842" cy="369332"/>
          </a:xfrm>
          <a:prstGeom prst="rect">
            <a:avLst/>
          </a:prstGeom>
          <a:noFill/>
        </p:spPr>
        <p:txBody>
          <a:bodyPr wrap="none" rtlCol="0">
            <a:spAutoFit/>
          </a:bodyPr>
          <a:lstStyle/>
          <a:p>
            <a:r>
              <a:rPr lang="fr-FR" dirty="0">
                <a:solidFill>
                  <a:srgbClr val="00B0F0"/>
                </a:solidFill>
              </a:rPr>
              <a:t>a Clips </a:t>
            </a:r>
            <a:r>
              <a:rPr lang="fr-FR" dirty="0"/>
              <a:t>:</a:t>
            </a:r>
            <a:r>
              <a:rPr lang="fr-FR" dirty="0">
                <a:solidFill>
                  <a:srgbClr val="0000FF"/>
                </a:solidFill>
              </a:rPr>
              <a:t> </a:t>
            </a:r>
            <a:r>
              <a:rPr lang="fr-FR" dirty="0"/>
              <a:t>Echographie + Doppler couleur + ECUS sur LIG</a:t>
            </a:r>
          </a:p>
        </p:txBody>
      </p:sp>
      <p:sp>
        <p:nvSpPr>
          <p:cNvPr id="16" name="ZoneTexte 15"/>
          <p:cNvSpPr txBox="1"/>
          <p:nvPr/>
        </p:nvSpPr>
        <p:spPr>
          <a:xfrm>
            <a:off x="323528" y="5517232"/>
            <a:ext cx="5548702" cy="369332"/>
          </a:xfrm>
          <a:prstGeom prst="rect">
            <a:avLst/>
          </a:prstGeom>
          <a:noFill/>
        </p:spPr>
        <p:txBody>
          <a:bodyPr wrap="none" rtlCol="0">
            <a:spAutoFit/>
          </a:bodyPr>
          <a:lstStyle/>
          <a:p>
            <a:r>
              <a:rPr lang="fr-FR" dirty="0">
                <a:solidFill>
                  <a:srgbClr val="00B0F0"/>
                </a:solidFill>
              </a:rPr>
              <a:t>b échographie </a:t>
            </a:r>
            <a:r>
              <a:rPr lang="fr-FR" dirty="0"/>
              <a:t>: Condensation </a:t>
            </a:r>
            <a:r>
              <a:rPr lang="fr-FR" dirty="0" err="1"/>
              <a:t>échogène</a:t>
            </a:r>
            <a:r>
              <a:rPr lang="fr-FR" dirty="0"/>
              <a:t> du LIG (</a:t>
            </a:r>
            <a:r>
              <a:rPr lang="fr-FR" dirty="0">
                <a:solidFill>
                  <a:srgbClr val="FF0000"/>
                </a:solidFill>
                <a:latin typeface="Zapf Dingbats"/>
                <a:ea typeface="Zapf Dingbats"/>
                <a:cs typeface="Zapf Dingbats"/>
                <a:sym typeface="Zapf Dingbats"/>
              </a:rPr>
              <a:t>★</a:t>
            </a:r>
            <a:r>
              <a:rPr lang="fr-FR" dirty="0"/>
              <a:t>)</a:t>
            </a:r>
          </a:p>
        </p:txBody>
      </p:sp>
      <p:sp>
        <p:nvSpPr>
          <p:cNvPr id="17" name="ZoneTexte 16"/>
          <p:cNvSpPr txBox="1"/>
          <p:nvPr/>
        </p:nvSpPr>
        <p:spPr>
          <a:xfrm>
            <a:off x="323528" y="5949280"/>
            <a:ext cx="5993122" cy="369332"/>
          </a:xfrm>
          <a:prstGeom prst="rect">
            <a:avLst/>
          </a:prstGeom>
          <a:noFill/>
        </p:spPr>
        <p:txBody>
          <a:bodyPr wrap="none" rtlCol="0">
            <a:spAutoFit/>
          </a:bodyPr>
          <a:lstStyle/>
          <a:p>
            <a:r>
              <a:rPr lang="fr-FR" dirty="0">
                <a:solidFill>
                  <a:srgbClr val="00B0F0"/>
                </a:solidFill>
              </a:rPr>
              <a:t>c ECUS </a:t>
            </a:r>
            <a:r>
              <a:rPr lang="fr-FR" dirty="0"/>
              <a:t>: Masse </a:t>
            </a:r>
            <a:r>
              <a:rPr lang="fr-FR" dirty="0" err="1"/>
              <a:t>hypoéchogène</a:t>
            </a:r>
            <a:r>
              <a:rPr lang="fr-FR" dirty="0"/>
              <a:t> (</a:t>
            </a:r>
            <a:r>
              <a:rPr lang="fr-FR" dirty="0">
                <a:solidFill>
                  <a:srgbClr val="FFFF00"/>
                </a:solidFill>
              </a:rPr>
              <a:t>O</a:t>
            </a:r>
            <a:r>
              <a:rPr lang="fr-FR" dirty="0"/>
              <a:t>) + épanchement (</a:t>
            </a:r>
            <a:r>
              <a:rPr lang="fr-FR" dirty="0">
                <a:solidFill>
                  <a:srgbClr val="00B050"/>
                </a:solidFill>
                <a:latin typeface="Wingdings"/>
                <a:ea typeface="Wingdings"/>
                <a:cs typeface="Wingdings"/>
                <a:sym typeface="Wingdings"/>
              </a:rPr>
              <a:t></a:t>
            </a:r>
            <a:r>
              <a:rPr lang="fr-FR" dirty="0"/>
              <a:t>)</a:t>
            </a:r>
          </a:p>
        </p:txBody>
      </p:sp>
      <p:sp>
        <p:nvSpPr>
          <p:cNvPr id="18" name="ZoneTexte 17"/>
          <p:cNvSpPr txBox="1"/>
          <p:nvPr/>
        </p:nvSpPr>
        <p:spPr>
          <a:xfrm>
            <a:off x="323528" y="6381328"/>
            <a:ext cx="6212909" cy="369332"/>
          </a:xfrm>
          <a:prstGeom prst="rect">
            <a:avLst/>
          </a:prstGeom>
          <a:noFill/>
        </p:spPr>
        <p:txBody>
          <a:bodyPr wrap="none" rtlCol="0">
            <a:spAutoFit/>
          </a:bodyPr>
          <a:lstStyle/>
          <a:p>
            <a:r>
              <a:rPr lang="fr-FR" dirty="0">
                <a:solidFill>
                  <a:srgbClr val="00B0F0"/>
                </a:solidFill>
              </a:rPr>
              <a:t>d TDM </a:t>
            </a:r>
            <a:r>
              <a:rPr lang="fr-FR" dirty="0"/>
              <a:t>: épanchement pleural localisé (</a:t>
            </a:r>
            <a:r>
              <a:rPr lang="fr-FR" dirty="0">
                <a:solidFill>
                  <a:srgbClr val="00B0F0"/>
                </a:solidFill>
                <a:latin typeface="Wingdings"/>
                <a:ea typeface="Wingdings"/>
                <a:cs typeface="Wingdings"/>
                <a:sym typeface="Wingdings"/>
              </a:rPr>
              <a:t></a:t>
            </a:r>
            <a:r>
              <a:rPr lang="fr-FR" dirty="0"/>
              <a:t>), masse invisible</a:t>
            </a:r>
          </a:p>
        </p:txBody>
      </p:sp>
      <p:sp>
        <p:nvSpPr>
          <p:cNvPr id="19" name="Étoile à 5 branches 18"/>
          <p:cNvSpPr/>
          <p:nvPr/>
        </p:nvSpPr>
        <p:spPr>
          <a:xfrm>
            <a:off x="7812360" y="1124744"/>
            <a:ext cx="216024" cy="216024"/>
          </a:xfrm>
          <a:prstGeom prst="star5">
            <a:avLst/>
          </a:pr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p:nvPr/>
        </p:nvSpPr>
        <p:spPr>
          <a:xfrm rot="19554777">
            <a:off x="7226452" y="2575858"/>
            <a:ext cx="759588" cy="943487"/>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 name="Connecteur droit avec flèche 20"/>
          <p:cNvCxnSpPr/>
          <p:nvPr/>
        </p:nvCxnSpPr>
        <p:spPr>
          <a:xfrm flipH="1">
            <a:off x="8316416" y="2708920"/>
            <a:ext cx="216024" cy="144016"/>
          </a:xfrm>
          <a:prstGeom prst="straightConnector1">
            <a:avLst/>
          </a:prstGeom>
          <a:ln w="28575" cmpd="sng">
            <a:solidFill>
              <a:srgbClr val="92D05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a:off x="8028384" y="2348880"/>
            <a:ext cx="216024" cy="216024"/>
          </a:xfrm>
          <a:prstGeom prst="straightConnector1">
            <a:avLst/>
          </a:prstGeom>
          <a:ln w="28575" cmpd="sng">
            <a:solidFill>
              <a:srgbClr val="92D05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flipV="1">
            <a:off x="8172400" y="5301208"/>
            <a:ext cx="72008" cy="288032"/>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V="1">
            <a:off x="7668344" y="4941168"/>
            <a:ext cx="288032" cy="72008"/>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7668344" y="5301208"/>
            <a:ext cx="325668" cy="369332"/>
          </a:xfrm>
          <a:prstGeom prst="rect">
            <a:avLst/>
          </a:prstGeom>
          <a:noFill/>
        </p:spPr>
        <p:txBody>
          <a:bodyPr wrap="none" rtlCol="0">
            <a:spAutoFit/>
          </a:bodyPr>
          <a:lstStyle/>
          <a:p>
            <a:r>
              <a:rPr lang="fr-FR" b="1" dirty="0">
                <a:solidFill>
                  <a:srgbClr val="FF0000"/>
                </a:solidFill>
              </a:rPr>
              <a:t>?</a:t>
            </a:r>
          </a:p>
        </p:txBody>
      </p:sp>
    </p:spTree>
    <p:extLst>
      <p:ext uri="{BB962C8B-B14F-4D97-AF65-F5344CB8AC3E}">
        <p14:creationId xmlns:p14="http://schemas.microsoft.com/office/powerpoint/2010/main" val="42909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3"/>
                                        </p:tgtEl>
                                      </p:cBhvr>
                                    </p:cmd>
                                  </p:childTnLst>
                                </p:cTn>
                              </p:par>
                            </p:childTnLst>
                          </p:cTn>
                        </p:par>
                      </p:childTnLst>
                    </p:cTn>
                  </p:par>
                </p:childTnLst>
              </p:cTn>
              <p:nextCondLst>
                <p:cond evt="onClick" delay="0">
                  <p:tgtEl>
                    <p:spTgt spid="3"/>
                  </p:tgtEl>
                </p:cond>
              </p:nextCondLst>
            </p:seq>
            <p:video>
              <p:cMediaNode vol="80000">
                <p:cTn id="40" fill="hold" display="0">
                  <p:stCondLst>
                    <p:cond delay="indefinite"/>
                  </p:stCondLst>
                </p:cTn>
                <p:tgtEl>
                  <p:spTgt spid="3"/>
                </p:tgtEl>
              </p:cMediaNode>
            </p:video>
          </p:childTnLst>
        </p:cTn>
      </p:par>
    </p:tnLst>
    <p:bldLst>
      <p:bldP spid="11" grpId="0"/>
      <p:bldP spid="16" grpId="0"/>
      <p:bldP spid="17" grpId="0"/>
      <p:bldP spid="18" grpId="0"/>
      <p:bldP spid="19" grpId="0" animBg="1"/>
      <p:bldP spid="20"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9145016" cy="1008112"/>
          </a:xfrm>
        </p:spPr>
        <p:txBody>
          <a:bodyPr>
            <a:noAutofit/>
          </a:bodyPr>
          <a:lstStyle/>
          <a:p>
            <a:pPr marL="420624" lvl="1" indent="-384048"/>
            <a:r>
              <a:rPr lang="fr-FR" sz="3600" dirty="0">
                <a:solidFill>
                  <a:srgbClr val="FFFF00"/>
                </a:solidFill>
              </a:rPr>
              <a:t>PFLA à pneumocoque </a:t>
            </a:r>
            <a:r>
              <a:rPr lang="fr-FR" sz="3600" dirty="0" err="1">
                <a:solidFill>
                  <a:srgbClr val="FFFF00"/>
                </a:solidFill>
              </a:rPr>
              <a:t>pseudonodulaire</a:t>
            </a:r>
            <a:endParaRPr lang="fr-FR" sz="3600" dirty="0">
              <a:solidFill>
                <a:srgbClr val="FFFF00"/>
              </a:solidFill>
            </a:endParaRPr>
          </a:p>
        </p:txBody>
      </p:sp>
      <p:sp>
        <p:nvSpPr>
          <p:cNvPr id="6" name="ZoneTexte 5"/>
          <p:cNvSpPr txBox="1"/>
          <p:nvPr/>
        </p:nvSpPr>
        <p:spPr>
          <a:xfrm>
            <a:off x="251520" y="5013176"/>
            <a:ext cx="6480720" cy="584776"/>
          </a:xfrm>
          <a:prstGeom prst="rect">
            <a:avLst/>
          </a:prstGeom>
          <a:noFill/>
        </p:spPr>
        <p:txBody>
          <a:bodyPr wrap="square" rtlCol="0">
            <a:spAutoFit/>
          </a:bodyPr>
          <a:lstStyle/>
          <a:p>
            <a:r>
              <a:rPr lang="fr-FR" sz="1600" dirty="0">
                <a:solidFill>
                  <a:srgbClr val="0000FF"/>
                </a:solidFill>
              </a:rPr>
              <a:t>a1 RP face </a:t>
            </a:r>
            <a:r>
              <a:rPr lang="fr-FR" sz="1600" dirty="0"/>
              <a:t>: Condensation </a:t>
            </a:r>
            <a:r>
              <a:rPr lang="fr-FR" sz="1600" dirty="0" err="1"/>
              <a:t>pseudonodulaire</a:t>
            </a:r>
            <a:r>
              <a:rPr lang="fr-FR" sz="1600" dirty="0"/>
              <a:t> à contours flous,    	péribronchovasculaire du segment de Nelson droit (</a:t>
            </a:r>
            <a:r>
              <a:rPr lang="fr-FR" sz="1600" dirty="0">
                <a:solidFill>
                  <a:srgbClr val="0000FF"/>
                </a:solidFill>
              </a:rPr>
              <a:t>o</a:t>
            </a:r>
            <a:r>
              <a:rPr lang="fr-FR" sz="1600" dirty="0"/>
              <a:t>) </a:t>
            </a:r>
          </a:p>
        </p:txBody>
      </p:sp>
      <p:grpSp>
        <p:nvGrpSpPr>
          <p:cNvPr id="4" name="Grouper 3"/>
          <p:cNvGrpSpPr/>
          <p:nvPr/>
        </p:nvGrpSpPr>
        <p:grpSpPr>
          <a:xfrm>
            <a:off x="179510" y="1196752"/>
            <a:ext cx="8837831" cy="5421646"/>
            <a:chOff x="179510" y="1196752"/>
            <a:chExt cx="8837831" cy="5421646"/>
          </a:xfrm>
        </p:grpSpPr>
        <p:grpSp>
          <p:nvGrpSpPr>
            <p:cNvPr id="13" name="Grouper 12"/>
            <p:cNvGrpSpPr/>
            <p:nvPr/>
          </p:nvGrpSpPr>
          <p:grpSpPr>
            <a:xfrm>
              <a:off x="179510" y="1196752"/>
              <a:ext cx="6264697" cy="3672408"/>
              <a:chOff x="179511" y="1196752"/>
              <a:chExt cx="6179854" cy="3528392"/>
            </a:xfrm>
          </p:grpSpPr>
          <p:pic>
            <p:nvPicPr>
              <p:cNvPr id="8" name="Image 7" descr="Gresset bourgeois monique 120815 allogreffe PFLA CP S6D RPf.JPG"/>
              <p:cNvPicPr>
                <a:picLocks noChangeAspect="1"/>
              </p:cNvPicPr>
              <p:nvPr/>
            </p:nvPicPr>
            <p:blipFill rotWithShape="1">
              <a:blip r:embed="rId2" cstate="print">
                <a:extLst>
                  <a:ext uri="{28A0092B-C50C-407E-A947-70E740481C1C}">
                    <a14:useLocalDpi xmlns:a14="http://schemas.microsoft.com/office/drawing/2010/main" val="0"/>
                  </a:ext>
                </a:extLst>
              </a:blip>
              <a:srcRect l="6031" t="14206" r="3128" b="11981"/>
              <a:stretch/>
            </p:blipFill>
            <p:spPr>
              <a:xfrm>
                <a:off x="179511" y="1196752"/>
                <a:ext cx="3519339" cy="3528392"/>
              </a:xfrm>
              <a:prstGeom prst="rect">
                <a:avLst/>
              </a:prstGeom>
            </p:spPr>
          </p:pic>
          <p:pic>
            <p:nvPicPr>
              <p:cNvPr id="9" name="Image 8" descr="Gresset bourgeois monique 120815 allogreffe PFLA CP S6D RPp.JPG"/>
              <p:cNvPicPr>
                <a:picLocks noChangeAspect="1"/>
              </p:cNvPicPr>
              <p:nvPr/>
            </p:nvPicPr>
            <p:blipFill rotWithShape="1">
              <a:blip r:embed="rId3" cstate="print">
                <a:extLst>
                  <a:ext uri="{28A0092B-C50C-407E-A947-70E740481C1C}">
                    <a14:useLocalDpi xmlns:a14="http://schemas.microsoft.com/office/drawing/2010/main" val="0"/>
                  </a:ext>
                </a:extLst>
              </a:blip>
              <a:srcRect l="9894" t="14674" r="13926" b="1546"/>
              <a:stretch/>
            </p:blipFill>
            <p:spPr>
              <a:xfrm>
                <a:off x="3831501" y="1196752"/>
                <a:ext cx="2527864" cy="3528392"/>
              </a:xfrm>
              <a:prstGeom prst="rect">
                <a:avLst/>
              </a:prstGeom>
            </p:spPr>
          </p:pic>
        </p:grpSp>
        <p:grpSp>
          <p:nvGrpSpPr>
            <p:cNvPr id="12" name="Grouper 11"/>
            <p:cNvGrpSpPr/>
            <p:nvPr/>
          </p:nvGrpSpPr>
          <p:grpSpPr>
            <a:xfrm>
              <a:off x="6660232" y="1196752"/>
              <a:ext cx="2317936" cy="5421646"/>
              <a:chOff x="6588224" y="1196752"/>
              <a:chExt cx="2317936" cy="5421646"/>
            </a:xfrm>
          </p:grpSpPr>
          <p:pic>
            <p:nvPicPr>
              <p:cNvPr id="10" name="Image 9" descr="Gresset bourgeois monique 140815 allogreffe PFLA CP S6D sagD MIN a.JPG"/>
              <p:cNvPicPr>
                <a:picLocks noChangeAspect="1"/>
              </p:cNvPicPr>
              <p:nvPr/>
            </p:nvPicPr>
            <p:blipFill rotWithShape="1">
              <a:blip r:embed="rId4" cstate="print">
                <a:extLst>
                  <a:ext uri="{28A0092B-C50C-407E-A947-70E740481C1C}">
                    <a14:useLocalDpi xmlns:a14="http://schemas.microsoft.com/office/drawing/2010/main" val="0"/>
                  </a:ext>
                </a:extLst>
              </a:blip>
              <a:srcRect l="1049" t="16739" r="11127" b="3602"/>
              <a:stretch/>
            </p:blipFill>
            <p:spPr>
              <a:xfrm>
                <a:off x="6588224" y="3501008"/>
                <a:ext cx="2304256" cy="3117390"/>
              </a:xfrm>
              <a:prstGeom prst="rect">
                <a:avLst/>
              </a:prstGeom>
            </p:spPr>
          </p:pic>
          <p:pic>
            <p:nvPicPr>
              <p:cNvPr id="11" name="Image 10" descr="Gresset bourgeois monique 140815 PFLA bronchogr CP S6D ft MIN b.JPG"/>
              <p:cNvPicPr>
                <a:picLocks noChangeAspect="1"/>
              </p:cNvPicPr>
              <p:nvPr/>
            </p:nvPicPr>
            <p:blipFill rotWithShape="1">
              <a:blip r:embed="rId5" cstate="print">
                <a:extLst>
                  <a:ext uri="{28A0092B-C50C-407E-A947-70E740481C1C}">
                    <a14:useLocalDpi xmlns:a14="http://schemas.microsoft.com/office/drawing/2010/main" val="0"/>
                  </a:ext>
                </a:extLst>
              </a:blip>
              <a:srcRect l="3724" t="16707" r="1506" b="22416"/>
              <a:stretch/>
            </p:blipFill>
            <p:spPr>
              <a:xfrm>
                <a:off x="6588224" y="1196752"/>
                <a:ext cx="2317936" cy="2107745"/>
              </a:xfrm>
              <a:prstGeom prst="rect">
                <a:avLst/>
              </a:prstGeom>
            </p:spPr>
          </p:pic>
        </p:grpSp>
        <p:sp>
          <p:nvSpPr>
            <p:cNvPr id="3" name="ZoneTexte 2"/>
            <p:cNvSpPr txBox="1"/>
            <p:nvPr/>
          </p:nvSpPr>
          <p:spPr>
            <a:xfrm>
              <a:off x="179512" y="1196752"/>
              <a:ext cx="441422" cy="369332"/>
            </a:xfrm>
            <a:prstGeom prst="rect">
              <a:avLst/>
            </a:prstGeom>
            <a:noFill/>
          </p:spPr>
          <p:txBody>
            <a:bodyPr wrap="none" rtlCol="0">
              <a:spAutoFit/>
            </a:bodyPr>
            <a:lstStyle/>
            <a:p>
              <a:r>
                <a:rPr lang="fr-FR" dirty="0"/>
                <a:t>a1</a:t>
              </a:r>
            </a:p>
          </p:txBody>
        </p:sp>
        <p:sp>
          <p:nvSpPr>
            <p:cNvPr id="15" name="ZoneTexte 14"/>
            <p:cNvSpPr txBox="1"/>
            <p:nvPr/>
          </p:nvSpPr>
          <p:spPr>
            <a:xfrm>
              <a:off x="8604448" y="1196752"/>
              <a:ext cx="412893" cy="338554"/>
            </a:xfrm>
            <a:prstGeom prst="rect">
              <a:avLst/>
            </a:prstGeom>
            <a:noFill/>
          </p:spPr>
          <p:txBody>
            <a:bodyPr wrap="none" rtlCol="0">
              <a:spAutoFit/>
            </a:bodyPr>
            <a:lstStyle/>
            <a:p>
              <a:r>
                <a:rPr lang="fr-FR" sz="1600" dirty="0">
                  <a:solidFill>
                    <a:schemeClr val="bg1"/>
                  </a:solidFill>
                </a:rPr>
                <a:t>b1</a:t>
              </a:r>
            </a:p>
          </p:txBody>
        </p:sp>
        <p:sp>
          <p:nvSpPr>
            <p:cNvPr id="16" name="ZoneTexte 15"/>
            <p:cNvSpPr txBox="1"/>
            <p:nvPr/>
          </p:nvSpPr>
          <p:spPr>
            <a:xfrm>
              <a:off x="3851920" y="1196752"/>
              <a:ext cx="441422" cy="369332"/>
            </a:xfrm>
            <a:prstGeom prst="rect">
              <a:avLst/>
            </a:prstGeom>
            <a:noFill/>
          </p:spPr>
          <p:txBody>
            <a:bodyPr wrap="none" rtlCol="0">
              <a:spAutoFit/>
            </a:bodyPr>
            <a:lstStyle/>
            <a:p>
              <a:r>
                <a:rPr lang="fr-FR" dirty="0"/>
                <a:t>a2</a:t>
              </a:r>
            </a:p>
          </p:txBody>
        </p:sp>
        <p:sp>
          <p:nvSpPr>
            <p:cNvPr id="17" name="ZoneTexte 16"/>
            <p:cNvSpPr txBox="1"/>
            <p:nvPr/>
          </p:nvSpPr>
          <p:spPr>
            <a:xfrm>
              <a:off x="8532440" y="3501008"/>
              <a:ext cx="412893" cy="338554"/>
            </a:xfrm>
            <a:prstGeom prst="rect">
              <a:avLst/>
            </a:prstGeom>
            <a:noFill/>
          </p:spPr>
          <p:txBody>
            <a:bodyPr wrap="none" rtlCol="0">
              <a:spAutoFit/>
            </a:bodyPr>
            <a:lstStyle/>
            <a:p>
              <a:r>
                <a:rPr lang="fr-FR" sz="1600" dirty="0">
                  <a:solidFill>
                    <a:schemeClr val="bg1"/>
                  </a:solidFill>
                </a:rPr>
                <a:t>b2</a:t>
              </a:r>
            </a:p>
          </p:txBody>
        </p:sp>
      </p:grpSp>
      <p:sp>
        <p:nvSpPr>
          <p:cNvPr id="5" name="Ellipse 4"/>
          <p:cNvSpPr/>
          <p:nvPr/>
        </p:nvSpPr>
        <p:spPr>
          <a:xfrm>
            <a:off x="755576" y="2636912"/>
            <a:ext cx="1152128" cy="1080120"/>
          </a:xfrm>
          <a:prstGeom prst="ellipse">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ZoneTexte 17"/>
          <p:cNvSpPr txBox="1"/>
          <p:nvPr/>
        </p:nvSpPr>
        <p:spPr>
          <a:xfrm>
            <a:off x="251520" y="5949280"/>
            <a:ext cx="6480720" cy="830997"/>
          </a:xfrm>
          <a:prstGeom prst="rect">
            <a:avLst/>
          </a:prstGeom>
          <a:noFill/>
        </p:spPr>
        <p:txBody>
          <a:bodyPr wrap="square" rtlCol="0">
            <a:spAutoFit/>
          </a:bodyPr>
          <a:lstStyle/>
          <a:p>
            <a:r>
              <a:rPr lang="fr-FR" sz="1600" dirty="0">
                <a:solidFill>
                  <a:srgbClr val="0000FF"/>
                </a:solidFill>
              </a:rPr>
              <a:t>TDM </a:t>
            </a:r>
            <a:r>
              <a:rPr lang="fr-FR" sz="1600" dirty="0" err="1">
                <a:solidFill>
                  <a:srgbClr val="0000FF"/>
                </a:solidFill>
              </a:rPr>
              <a:t>MinIP</a:t>
            </a:r>
            <a:r>
              <a:rPr lang="fr-FR" sz="1600" dirty="0">
                <a:solidFill>
                  <a:srgbClr val="0000FF"/>
                </a:solidFill>
              </a:rPr>
              <a:t> frontal (b1) et sagittal (b2) </a:t>
            </a:r>
            <a:r>
              <a:rPr lang="fr-FR" sz="1600" dirty="0"/>
              <a:t>: </a:t>
            </a:r>
            <a:r>
              <a:rPr lang="fr-FR" sz="1600" dirty="0" err="1"/>
              <a:t>Bronchogramme</a:t>
            </a:r>
            <a:r>
              <a:rPr lang="fr-FR" sz="1600" dirty="0"/>
              <a:t> aérique</a:t>
            </a:r>
          </a:p>
          <a:p>
            <a:r>
              <a:rPr lang="fr-FR" sz="1600" dirty="0"/>
              <a:t>	                dans la condensation du segment 6 droit (</a:t>
            </a:r>
            <a:r>
              <a:rPr lang="fr-FR" sz="1200" dirty="0">
                <a:solidFill>
                  <a:srgbClr val="FF0000"/>
                </a:solidFill>
                <a:latin typeface="Wingdings"/>
                <a:ea typeface="Wingdings"/>
                <a:cs typeface="Wingdings"/>
                <a:sym typeface="Wingdings"/>
              </a:rPr>
              <a:t></a:t>
            </a:r>
            <a:r>
              <a:rPr lang="fr-FR" sz="1600" dirty="0"/>
              <a:t>) </a:t>
            </a:r>
          </a:p>
          <a:p>
            <a:endParaRPr lang="fr-FR" sz="1600" dirty="0"/>
          </a:p>
        </p:txBody>
      </p:sp>
      <p:sp>
        <p:nvSpPr>
          <p:cNvPr id="19" name="ZoneTexte 18"/>
          <p:cNvSpPr txBox="1"/>
          <p:nvPr/>
        </p:nvSpPr>
        <p:spPr>
          <a:xfrm>
            <a:off x="251520" y="5589240"/>
            <a:ext cx="6480720" cy="338554"/>
          </a:xfrm>
          <a:prstGeom prst="rect">
            <a:avLst/>
          </a:prstGeom>
          <a:noFill/>
          <a:ln>
            <a:noFill/>
          </a:ln>
        </p:spPr>
        <p:txBody>
          <a:bodyPr wrap="square" rtlCol="0">
            <a:spAutoFit/>
          </a:bodyPr>
          <a:lstStyle/>
          <a:p>
            <a:r>
              <a:rPr lang="fr-FR" sz="1600" dirty="0">
                <a:solidFill>
                  <a:srgbClr val="0000FF"/>
                </a:solidFill>
              </a:rPr>
              <a:t>a2 RP profil </a:t>
            </a:r>
            <a:r>
              <a:rPr lang="fr-FR" sz="1600" dirty="0"/>
              <a:t>: Surdensité de Th7 et du trou de conjugaison (</a:t>
            </a:r>
            <a:r>
              <a:rPr lang="fr-FR" sz="1600" dirty="0">
                <a:solidFill>
                  <a:srgbClr val="008000"/>
                </a:solidFill>
              </a:rPr>
              <a:t>o</a:t>
            </a:r>
            <a:r>
              <a:rPr lang="fr-FR" sz="1600" dirty="0"/>
              <a:t>) </a:t>
            </a:r>
          </a:p>
        </p:txBody>
      </p:sp>
      <p:sp>
        <p:nvSpPr>
          <p:cNvPr id="21" name="Ellipse 20"/>
          <p:cNvSpPr/>
          <p:nvPr/>
        </p:nvSpPr>
        <p:spPr>
          <a:xfrm>
            <a:off x="5292080" y="2564904"/>
            <a:ext cx="864096" cy="936104"/>
          </a:xfrm>
          <a:prstGeom prst="ellipse">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24" name="Connecteur droit avec flèche 23"/>
          <p:cNvCxnSpPr/>
          <p:nvPr/>
        </p:nvCxnSpPr>
        <p:spPr>
          <a:xfrm flipV="1">
            <a:off x="7308304" y="2276872"/>
            <a:ext cx="0" cy="288032"/>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flipV="1">
            <a:off x="8316416" y="5013176"/>
            <a:ext cx="0" cy="288032"/>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8244408" y="4509120"/>
            <a:ext cx="72008" cy="288032"/>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7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8" grpId="0"/>
      <p:bldP spid="19"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80920" cy="1143000"/>
          </a:xfrm>
        </p:spPr>
        <p:txBody>
          <a:bodyPr>
            <a:noAutofit/>
          </a:bodyPr>
          <a:lstStyle/>
          <a:p>
            <a:r>
              <a:rPr lang="fr-FR" sz="4000" dirty="0">
                <a:solidFill>
                  <a:srgbClr val="FFFF00"/>
                </a:solidFill>
              </a:rPr>
              <a:t>Présentation radiologique complexe</a:t>
            </a:r>
          </a:p>
        </p:txBody>
      </p:sp>
      <p:sp>
        <p:nvSpPr>
          <p:cNvPr id="3" name="Espace réservé du contenu 2"/>
          <p:cNvSpPr>
            <a:spLocks noGrp="1"/>
          </p:cNvSpPr>
          <p:nvPr>
            <p:ph idx="1"/>
          </p:nvPr>
        </p:nvSpPr>
        <p:spPr>
          <a:xfrm>
            <a:off x="395536" y="1124744"/>
            <a:ext cx="7931224" cy="5400600"/>
          </a:xfrm>
        </p:spPr>
        <p:txBody>
          <a:bodyPr>
            <a:normAutofit fontScale="70000" lnSpcReduction="20000"/>
          </a:bodyPr>
          <a:lstStyle/>
          <a:p>
            <a:r>
              <a:rPr lang="fr-FR" dirty="0">
                <a:solidFill>
                  <a:srgbClr val="FF0000"/>
                </a:solidFill>
              </a:rPr>
              <a:t>Facteurs liés au patient</a:t>
            </a:r>
          </a:p>
          <a:p>
            <a:pPr lvl="1"/>
            <a:r>
              <a:rPr lang="fr-FR" dirty="0"/>
              <a:t>Statut immunitaire (</a:t>
            </a:r>
            <a:r>
              <a:rPr lang="fr-FR" dirty="0" err="1"/>
              <a:t>immunodéficient</a:t>
            </a:r>
            <a:r>
              <a:rPr lang="fr-FR" dirty="0"/>
              <a:t> ou immunocompétent)</a:t>
            </a:r>
          </a:p>
          <a:p>
            <a:pPr lvl="1"/>
            <a:r>
              <a:rPr lang="fr-FR" dirty="0"/>
              <a:t>Age (nourrisson, vieillard) </a:t>
            </a:r>
          </a:p>
          <a:p>
            <a:pPr lvl="1"/>
            <a:r>
              <a:rPr lang="fr-FR" dirty="0"/>
              <a:t>État général (alité, maladies chroniques sous jacentes...)</a:t>
            </a:r>
          </a:p>
          <a:p>
            <a:pPr lvl="1"/>
            <a:r>
              <a:rPr lang="fr-FR" dirty="0"/>
              <a:t>Intoxication (alcool, tabac, médicament…)</a:t>
            </a:r>
          </a:p>
          <a:p>
            <a:pPr lvl="1"/>
            <a:r>
              <a:rPr lang="fr-FR" dirty="0"/>
              <a:t>Mode de vie (travail pénible, exposition environnementale…)</a:t>
            </a:r>
          </a:p>
          <a:p>
            <a:pPr lvl="1"/>
            <a:r>
              <a:rPr lang="fr-FR" dirty="0"/>
              <a:t>Pathologies aiguës concomitantes (rhinopharyngite, abcès...)</a:t>
            </a:r>
          </a:p>
          <a:p>
            <a:pPr lvl="1"/>
            <a:r>
              <a:rPr lang="fr-FR" dirty="0"/>
              <a:t>Etat du poumon sous jacent (emphysème, fibrose, DDB...)</a:t>
            </a:r>
          </a:p>
          <a:p>
            <a:r>
              <a:rPr lang="fr-FR" dirty="0">
                <a:solidFill>
                  <a:srgbClr val="FF0000"/>
                </a:solidFill>
              </a:rPr>
              <a:t>Type et virulence des germes</a:t>
            </a:r>
          </a:p>
          <a:p>
            <a:pPr lvl="1"/>
            <a:r>
              <a:rPr lang="fr-FR" dirty="0"/>
              <a:t>Bactéries et germes apparentés</a:t>
            </a:r>
          </a:p>
          <a:p>
            <a:pPr lvl="1"/>
            <a:r>
              <a:rPr lang="fr-FR" dirty="0"/>
              <a:t>Virus, champignons et parasites</a:t>
            </a:r>
          </a:p>
          <a:p>
            <a:pPr lvl="1"/>
            <a:r>
              <a:rPr lang="fr-FR" dirty="0" err="1"/>
              <a:t>Oxygénodépendance</a:t>
            </a:r>
            <a:r>
              <a:rPr lang="fr-FR" dirty="0"/>
              <a:t> ( BK, germes anaérobies)</a:t>
            </a:r>
          </a:p>
          <a:p>
            <a:r>
              <a:rPr lang="fr-FR" dirty="0">
                <a:solidFill>
                  <a:srgbClr val="FF0000"/>
                </a:solidFill>
              </a:rPr>
              <a:t>Mode, vecteur, intensité et chronicité de la contamination</a:t>
            </a:r>
          </a:p>
          <a:p>
            <a:pPr lvl="1"/>
            <a:r>
              <a:rPr lang="fr-FR" dirty="0"/>
              <a:t>Bronchique, vasculaire ou lymphatique</a:t>
            </a:r>
          </a:p>
          <a:p>
            <a:pPr lvl="1"/>
            <a:r>
              <a:rPr lang="fr-FR" dirty="0"/>
              <a:t>Gazeux ou liquidien</a:t>
            </a:r>
          </a:p>
          <a:p>
            <a:pPr lvl="1"/>
            <a:r>
              <a:rPr lang="fr-FR" dirty="0"/>
              <a:t>Brutale et intense ou faible mais répétée</a:t>
            </a:r>
          </a:p>
          <a:p>
            <a:r>
              <a:rPr lang="fr-FR" dirty="0">
                <a:solidFill>
                  <a:srgbClr val="FF0000"/>
                </a:solidFill>
              </a:rPr>
              <a:t>Moyen d’exploration d’imagerie</a:t>
            </a:r>
          </a:p>
          <a:p>
            <a:pPr lvl="1"/>
            <a:r>
              <a:rPr lang="fr-FR" dirty="0"/>
              <a:t>RP, Echographie, TDM</a:t>
            </a:r>
          </a:p>
          <a:p>
            <a:pPr marL="448056" lvl="1" indent="0">
              <a:buNone/>
            </a:pPr>
            <a:endParaRPr lang="fr-FR" dirty="0"/>
          </a:p>
        </p:txBody>
      </p:sp>
    </p:spTree>
    <p:extLst>
      <p:ext uri="{BB962C8B-B14F-4D97-AF65-F5344CB8AC3E}">
        <p14:creationId xmlns:p14="http://schemas.microsoft.com/office/powerpoint/2010/main" val="405247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500"/>
                                        <p:tgtEl>
                                          <p:spTgt spid="3">
                                            <p:txEl>
                                              <p:pRg st="12" end="1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500"/>
                                        <p:tgtEl>
                                          <p:spTgt spid="3">
                                            <p:txEl>
                                              <p:pRg st="13" end="13"/>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xEl>
                                              <p:pRg st="15" end="15"/>
                                            </p:txEl>
                                          </p:spTgt>
                                        </p:tgtEl>
                                        <p:attrNameLst>
                                          <p:attrName>style.visibility</p:attrName>
                                        </p:attrNameLst>
                                      </p:cBhvr>
                                      <p:to>
                                        <p:strVal val="visible"/>
                                      </p:to>
                                    </p:set>
                                    <p:animEffect transition="in" filter="fade">
                                      <p:cBhvr>
                                        <p:cTn id="65" dur="500"/>
                                        <p:tgtEl>
                                          <p:spTgt spid="3">
                                            <p:txEl>
                                              <p:pRg st="15" end="1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animEffect transition="in" filter="fade">
                                      <p:cBhvr>
                                        <p:cTn id="70" dur="500"/>
                                        <p:tgtEl>
                                          <p:spTgt spid="3">
                                            <p:txEl>
                                              <p:pRg st="16" end="16"/>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animEffect transition="in" filter="fade">
                                      <p:cBhvr>
                                        <p:cTn id="73"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0"/>
            <a:ext cx="8712968" cy="811039"/>
          </a:xfrm>
        </p:spPr>
        <p:txBody>
          <a:bodyPr>
            <a:normAutofit/>
          </a:bodyPr>
          <a:lstStyle/>
          <a:p>
            <a:r>
              <a:rPr lang="fr-FR" sz="3600" dirty="0">
                <a:solidFill>
                  <a:srgbClr val="FFFF00"/>
                </a:solidFill>
              </a:rPr>
              <a:t>Diagnostic différentiel des PFLA : </a:t>
            </a:r>
            <a:r>
              <a:rPr lang="fr-FR" sz="3600" dirty="0">
                <a:solidFill>
                  <a:srgbClr val="FF0000"/>
                </a:solidFill>
              </a:rPr>
              <a:t>POC</a:t>
            </a:r>
          </a:p>
        </p:txBody>
      </p:sp>
      <p:grpSp>
        <p:nvGrpSpPr>
          <p:cNvPr id="7" name="Grouper 6"/>
          <p:cNvGrpSpPr/>
          <p:nvPr/>
        </p:nvGrpSpPr>
        <p:grpSpPr>
          <a:xfrm>
            <a:off x="251520" y="908720"/>
            <a:ext cx="6441882" cy="2880320"/>
            <a:chOff x="395536" y="1268760"/>
            <a:chExt cx="6441882" cy="3024336"/>
          </a:xfrm>
        </p:grpSpPr>
        <p:pic>
          <p:nvPicPr>
            <p:cNvPr id="4" name="Image 3" descr="Zipfel jonathan 100212 RCH COP RPf a.jpg"/>
            <p:cNvPicPr>
              <a:picLocks noChangeAspect="1"/>
            </p:cNvPicPr>
            <p:nvPr/>
          </p:nvPicPr>
          <p:blipFill rotWithShape="1">
            <a:blip r:embed="rId2" cstate="print">
              <a:extLst>
                <a:ext uri="{28A0092B-C50C-407E-A947-70E740481C1C}">
                  <a14:useLocalDpi xmlns:a14="http://schemas.microsoft.com/office/drawing/2010/main" val="0"/>
                </a:ext>
              </a:extLst>
            </a:blip>
            <a:srcRect l="5666" t="3482" r="2884" b="4669"/>
            <a:stretch/>
          </p:blipFill>
          <p:spPr>
            <a:xfrm>
              <a:off x="395536" y="1268760"/>
              <a:ext cx="2427584" cy="3024336"/>
            </a:xfrm>
            <a:prstGeom prst="rect">
              <a:avLst/>
            </a:prstGeom>
          </p:spPr>
        </p:pic>
        <p:pic>
          <p:nvPicPr>
            <p:cNvPr id="5" name="Image 4" descr="Zipfel jonathan 070212 RCH COP CP LM bronchogr b.jpg"/>
            <p:cNvPicPr>
              <a:picLocks noChangeAspect="1"/>
            </p:cNvPicPr>
            <p:nvPr/>
          </p:nvPicPr>
          <p:blipFill rotWithShape="1">
            <a:blip r:embed="rId3">
              <a:extLst>
                <a:ext uri="{28A0092B-C50C-407E-A947-70E740481C1C}">
                  <a14:useLocalDpi xmlns:a14="http://schemas.microsoft.com/office/drawing/2010/main" val="0"/>
                </a:ext>
              </a:extLst>
            </a:blip>
            <a:srcRect l="51245" t="28926" r="10869" b="23029"/>
            <a:stretch/>
          </p:blipFill>
          <p:spPr>
            <a:xfrm rot="10800000">
              <a:off x="4932040" y="1268760"/>
              <a:ext cx="1905378" cy="3024336"/>
            </a:xfrm>
            <a:prstGeom prst="rect">
              <a:avLst/>
            </a:prstGeom>
          </p:spPr>
        </p:pic>
        <p:pic>
          <p:nvPicPr>
            <p:cNvPr id="6" name="Image 5" descr="Zipfel jonathan 070212 RCH COP CP LM sag a.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6000" contrast="2000"/>
                      </a14:imgEffect>
                    </a14:imgLayer>
                  </a14:imgProps>
                </a:ext>
                <a:ext uri="{28A0092B-C50C-407E-A947-70E740481C1C}">
                  <a14:useLocalDpi xmlns:a14="http://schemas.microsoft.com/office/drawing/2010/main" val="0"/>
                </a:ext>
              </a:extLst>
            </a:blip>
            <a:srcRect l="21663" t="16145" r="20392" b="14765"/>
            <a:stretch/>
          </p:blipFill>
          <p:spPr>
            <a:xfrm>
              <a:off x="2843808" y="1268760"/>
              <a:ext cx="2074716" cy="3024336"/>
            </a:xfrm>
            <a:prstGeom prst="rect">
              <a:avLst/>
            </a:prstGeom>
          </p:spPr>
        </p:pic>
      </p:grpSp>
      <p:grpSp>
        <p:nvGrpSpPr>
          <p:cNvPr id="14" name="Grouper 13"/>
          <p:cNvGrpSpPr/>
          <p:nvPr/>
        </p:nvGrpSpPr>
        <p:grpSpPr>
          <a:xfrm>
            <a:off x="251520" y="4005064"/>
            <a:ext cx="6408712" cy="2599788"/>
            <a:chOff x="323528" y="4149080"/>
            <a:chExt cx="6175205" cy="2455772"/>
          </a:xfrm>
        </p:grpSpPr>
        <p:pic>
          <p:nvPicPr>
            <p:cNvPr id="8" name="Image 7" descr="Devoir pascale 290911COP CP haloinv LSG sémio3 ft e.jpg"/>
            <p:cNvPicPr>
              <a:picLocks noChangeAspect="1"/>
            </p:cNvPicPr>
            <p:nvPr/>
          </p:nvPicPr>
          <p:blipFill rotWithShape="1">
            <a:blip r:embed="rId6" cstate="print">
              <a:extLst>
                <a:ext uri="{28A0092B-C50C-407E-A947-70E740481C1C}">
                  <a14:useLocalDpi xmlns:a14="http://schemas.microsoft.com/office/drawing/2010/main" val="0"/>
                </a:ext>
              </a:extLst>
            </a:blip>
            <a:srcRect l="8772" t="16977" r="8965" b="19987"/>
            <a:stretch/>
          </p:blipFill>
          <p:spPr>
            <a:xfrm>
              <a:off x="323528" y="4149080"/>
              <a:ext cx="2506459" cy="2455772"/>
            </a:xfrm>
            <a:prstGeom prst="rect">
              <a:avLst/>
            </a:prstGeom>
          </p:spPr>
        </p:pic>
        <p:pic>
          <p:nvPicPr>
            <p:cNvPr id="11" name="Image 10" descr="Devoir pascale 290911COP CP haloinv LSG sémio3 b.jpg"/>
            <p:cNvPicPr>
              <a:picLocks noChangeAspect="1"/>
            </p:cNvPicPr>
            <p:nvPr/>
          </p:nvPicPr>
          <p:blipFill rotWithShape="1">
            <a:blip r:embed="rId7" cstate="print">
              <a:extLst>
                <a:ext uri="{28A0092B-C50C-407E-A947-70E740481C1C}">
                  <a14:useLocalDpi xmlns:a14="http://schemas.microsoft.com/office/drawing/2010/main" val="0"/>
                </a:ext>
              </a:extLst>
            </a:blip>
            <a:srcRect l="47437" t="30975" r="10815" b="25924"/>
            <a:stretch/>
          </p:blipFill>
          <p:spPr>
            <a:xfrm>
              <a:off x="4644008" y="4149080"/>
              <a:ext cx="1854725" cy="2448272"/>
            </a:xfrm>
            <a:prstGeom prst="rect">
              <a:avLst/>
            </a:prstGeom>
          </p:spPr>
        </p:pic>
        <p:pic>
          <p:nvPicPr>
            <p:cNvPr id="12" name="Image 11" descr="Devoir pascale 290911COP CP haloinv LSG sémio3 sag a.jpg"/>
            <p:cNvPicPr>
              <a:picLocks noChangeAspect="1"/>
            </p:cNvPicPr>
            <p:nvPr/>
          </p:nvPicPr>
          <p:blipFill rotWithShape="1">
            <a:blip r:embed="rId8" cstate="print">
              <a:extLst>
                <a:ext uri="{28A0092B-C50C-407E-A947-70E740481C1C}">
                  <a14:useLocalDpi xmlns:a14="http://schemas.microsoft.com/office/drawing/2010/main" val="0"/>
                </a:ext>
              </a:extLst>
            </a:blip>
            <a:srcRect l="22556" t="17925" r="22653" b="23312"/>
            <a:stretch/>
          </p:blipFill>
          <p:spPr>
            <a:xfrm>
              <a:off x="2843808" y="4149080"/>
              <a:ext cx="1785374" cy="2448272"/>
            </a:xfrm>
            <a:prstGeom prst="rect">
              <a:avLst/>
            </a:prstGeom>
          </p:spPr>
        </p:pic>
      </p:grpSp>
      <p:sp>
        <p:nvSpPr>
          <p:cNvPr id="15" name="ZoneTexte 14"/>
          <p:cNvSpPr txBox="1"/>
          <p:nvPr/>
        </p:nvSpPr>
        <p:spPr>
          <a:xfrm>
            <a:off x="6804248" y="836712"/>
            <a:ext cx="1814018" cy="1200329"/>
          </a:xfrm>
          <a:prstGeom prst="rect">
            <a:avLst/>
          </a:prstGeom>
          <a:solidFill>
            <a:schemeClr val="accent6">
              <a:lumMod val="60000"/>
              <a:lumOff val="40000"/>
            </a:schemeClr>
          </a:solidFill>
        </p:spPr>
        <p:txBody>
          <a:bodyPr wrap="none" rtlCol="0">
            <a:spAutoFit/>
          </a:bodyPr>
          <a:lstStyle/>
          <a:p>
            <a:r>
              <a:rPr lang="fr-FR" dirty="0">
                <a:solidFill>
                  <a:schemeClr val="bg1"/>
                </a:solidFill>
              </a:rPr>
              <a:t>Homme 28 ans,</a:t>
            </a:r>
          </a:p>
          <a:p>
            <a:r>
              <a:rPr lang="fr-FR" dirty="0">
                <a:solidFill>
                  <a:schemeClr val="bg1"/>
                </a:solidFill>
              </a:rPr>
              <a:t>RCH traitée</a:t>
            </a:r>
          </a:p>
          <a:p>
            <a:r>
              <a:rPr lang="fr-FR" dirty="0">
                <a:solidFill>
                  <a:schemeClr val="bg1"/>
                </a:solidFill>
              </a:rPr>
              <a:t>Douleur thorax</a:t>
            </a:r>
          </a:p>
          <a:p>
            <a:r>
              <a:rPr lang="fr-FR" dirty="0">
                <a:solidFill>
                  <a:schemeClr val="bg1"/>
                </a:solidFill>
              </a:rPr>
              <a:t>Fièvre à 38,5°</a:t>
            </a:r>
          </a:p>
        </p:txBody>
      </p:sp>
      <p:sp>
        <p:nvSpPr>
          <p:cNvPr id="16" name="ZoneTexte 15"/>
          <p:cNvSpPr txBox="1"/>
          <p:nvPr/>
        </p:nvSpPr>
        <p:spPr>
          <a:xfrm>
            <a:off x="6804248" y="2132856"/>
            <a:ext cx="2079566" cy="646331"/>
          </a:xfrm>
          <a:prstGeom prst="rect">
            <a:avLst/>
          </a:prstGeom>
          <a:noFill/>
        </p:spPr>
        <p:txBody>
          <a:bodyPr wrap="none" rtlCol="0">
            <a:spAutoFit/>
          </a:bodyPr>
          <a:lstStyle/>
          <a:p>
            <a:r>
              <a:rPr lang="fr-FR" dirty="0"/>
              <a:t>CP du lobe moyen</a:t>
            </a:r>
          </a:p>
          <a:p>
            <a:r>
              <a:rPr lang="fr-FR" dirty="0"/>
              <a:t>Pas atteinte plèvre</a:t>
            </a:r>
          </a:p>
        </p:txBody>
      </p:sp>
      <p:sp>
        <p:nvSpPr>
          <p:cNvPr id="17" name="ZoneTexte 16"/>
          <p:cNvSpPr txBox="1"/>
          <p:nvPr/>
        </p:nvSpPr>
        <p:spPr>
          <a:xfrm>
            <a:off x="6804248" y="2852936"/>
            <a:ext cx="1872208" cy="369332"/>
          </a:xfrm>
          <a:prstGeom prst="rect">
            <a:avLst/>
          </a:prstGeom>
          <a:noFill/>
          <a:ln>
            <a:noFill/>
          </a:ln>
        </p:spPr>
        <p:txBody>
          <a:bodyPr wrap="square" rtlCol="0">
            <a:spAutoFit/>
          </a:bodyPr>
          <a:lstStyle/>
          <a:p>
            <a:r>
              <a:rPr lang="fr-FR" b="1" dirty="0">
                <a:solidFill>
                  <a:srgbClr val="FFFF00"/>
                </a:solidFill>
              </a:rPr>
              <a:t>Dg PTP </a:t>
            </a:r>
            <a:r>
              <a:rPr lang="fr-FR" b="1" dirty="0"/>
              <a:t>: </a:t>
            </a:r>
            <a:r>
              <a:rPr lang="fr-FR" b="1" dirty="0">
                <a:solidFill>
                  <a:srgbClr val="FF0000"/>
                </a:solidFill>
              </a:rPr>
              <a:t>POC</a:t>
            </a:r>
          </a:p>
        </p:txBody>
      </p:sp>
      <p:sp>
        <p:nvSpPr>
          <p:cNvPr id="18" name="ZoneTexte 17"/>
          <p:cNvSpPr txBox="1"/>
          <p:nvPr/>
        </p:nvSpPr>
        <p:spPr>
          <a:xfrm>
            <a:off x="6804248" y="5949280"/>
            <a:ext cx="2186190" cy="646331"/>
          </a:xfrm>
          <a:prstGeom prst="rect">
            <a:avLst/>
          </a:prstGeom>
          <a:noFill/>
        </p:spPr>
        <p:txBody>
          <a:bodyPr wrap="none" rtlCol="0">
            <a:spAutoFit/>
          </a:bodyPr>
          <a:lstStyle/>
          <a:p>
            <a:r>
              <a:rPr lang="fr-FR" dirty="0"/>
              <a:t>Régression sous</a:t>
            </a:r>
          </a:p>
          <a:p>
            <a:r>
              <a:rPr lang="fr-FR" dirty="0"/>
              <a:t>corticoïde complète</a:t>
            </a:r>
          </a:p>
        </p:txBody>
      </p:sp>
      <p:sp>
        <p:nvSpPr>
          <p:cNvPr id="19" name="ZoneTexte 18"/>
          <p:cNvSpPr txBox="1"/>
          <p:nvPr/>
        </p:nvSpPr>
        <p:spPr>
          <a:xfrm>
            <a:off x="6804248" y="4869160"/>
            <a:ext cx="1655659" cy="646331"/>
          </a:xfrm>
          <a:prstGeom prst="rect">
            <a:avLst/>
          </a:prstGeom>
          <a:noFill/>
        </p:spPr>
        <p:txBody>
          <a:bodyPr wrap="none" rtlCol="0">
            <a:spAutoFit/>
          </a:bodyPr>
          <a:lstStyle/>
          <a:p>
            <a:r>
              <a:rPr lang="fr-FR" dirty="0"/>
              <a:t>CP du LIG (</a:t>
            </a:r>
            <a:r>
              <a:rPr lang="fr-FR" dirty="0">
                <a:solidFill>
                  <a:srgbClr val="FF0000"/>
                </a:solidFill>
              </a:rPr>
              <a:t>O</a:t>
            </a:r>
            <a:r>
              <a:rPr lang="fr-FR" dirty="0"/>
              <a:t>)</a:t>
            </a:r>
          </a:p>
          <a:p>
            <a:endParaRPr lang="fr-FR" dirty="0"/>
          </a:p>
        </p:txBody>
      </p:sp>
      <p:sp>
        <p:nvSpPr>
          <p:cNvPr id="20" name="ZoneTexte 19"/>
          <p:cNvSpPr txBox="1"/>
          <p:nvPr/>
        </p:nvSpPr>
        <p:spPr>
          <a:xfrm>
            <a:off x="6804248" y="3212976"/>
            <a:ext cx="2186190" cy="646331"/>
          </a:xfrm>
          <a:prstGeom prst="rect">
            <a:avLst/>
          </a:prstGeom>
          <a:noFill/>
        </p:spPr>
        <p:txBody>
          <a:bodyPr wrap="none" rtlCol="0">
            <a:spAutoFit/>
          </a:bodyPr>
          <a:lstStyle/>
          <a:p>
            <a:r>
              <a:rPr lang="fr-FR" dirty="0"/>
              <a:t>Régression sous</a:t>
            </a:r>
          </a:p>
          <a:p>
            <a:r>
              <a:rPr lang="fr-FR" dirty="0"/>
              <a:t>corticoïde complète</a:t>
            </a:r>
          </a:p>
        </p:txBody>
      </p:sp>
      <p:sp>
        <p:nvSpPr>
          <p:cNvPr id="21" name="ZoneTexte 20"/>
          <p:cNvSpPr txBox="1"/>
          <p:nvPr/>
        </p:nvSpPr>
        <p:spPr>
          <a:xfrm>
            <a:off x="6804248" y="5517232"/>
            <a:ext cx="2160240" cy="369332"/>
          </a:xfrm>
          <a:prstGeom prst="rect">
            <a:avLst/>
          </a:prstGeom>
          <a:noFill/>
          <a:ln>
            <a:noFill/>
          </a:ln>
        </p:spPr>
        <p:txBody>
          <a:bodyPr wrap="square" rtlCol="0">
            <a:spAutoFit/>
          </a:bodyPr>
          <a:lstStyle/>
          <a:p>
            <a:r>
              <a:rPr lang="fr-FR" b="1" dirty="0">
                <a:solidFill>
                  <a:srgbClr val="FFFF00"/>
                </a:solidFill>
              </a:rPr>
              <a:t>Dg clinique </a:t>
            </a:r>
            <a:r>
              <a:rPr lang="fr-FR" b="1" dirty="0"/>
              <a:t>: </a:t>
            </a:r>
            <a:r>
              <a:rPr lang="fr-FR" b="1" dirty="0">
                <a:solidFill>
                  <a:srgbClr val="FF0000"/>
                </a:solidFill>
              </a:rPr>
              <a:t>POC</a:t>
            </a:r>
          </a:p>
        </p:txBody>
      </p:sp>
      <p:sp>
        <p:nvSpPr>
          <p:cNvPr id="22" name="ZoneTexte 21"/>
          <p:cNvSpPr txBox="1"/>
          <p:nvPr/>
        </p:nvSpPr>
        <p:spPr>
          <a:xfrm>
            <a:off x="6875278" y="4005064"/>
            <a:ext cx="1787669" cy="923330"/>
          </a:xfrm>
          <a:prstGeom prst="rect">
            <a:avLst/>
          </a:prstGeom>
          <a:solidFill>
            <a:schemeClr val="accent6">
              <a:lumMod val="60000"/>
              <a:lumOff val="40000"/>
            </a:schemeClr>
          </a:solidFill>
        </p:spPr>
        <p:txBody>
          <a:bodyPr wrap="none" rtlCol="0">
            <a:spAutoFit/>
          </a:bodyPr>
          <a:lstStyle/>
          <a:p>
            <a:r>
              <a:rPr lang="fr-FR" dirty="0">
                <a:solidFill>
                  <a:schemeClr val="bg1"/>
                </a:solidFill>
              </a:rPr>
              <a:t>Femme 51 ans,</a:t>
            </a:r>
          </a:p>
          <a:p>
            <a:r>
              <a:rPr lang="fr-FR" dirty="0">
                <a:solidFill>
                  <a:schemeClr val="bg1"/>
                </a:solidFill>
              </a:rPr>
              <a:t>Fièvre à 38,5°</a:t>
            </a:r>
          </a:p>
          <a:p>
            <a:r>
              <a:rPr lang="fr-FR" dirty="0">
                <a:solidFill>
                  <a:schemeClr val="bg1"/>
                </a:solidFill>
              </a:rPr>
              <a:t>CRP = 34</a:t>
            </a:r>
          </a:p>
        </p:txBody>
      </p:sp>
      <p:sp>
        <p:nvSpPr>
          <p:cNvPr id="23" name="ZoneTexte 22"/>
          <p:cNvSpPr txBox="1"/>
          <p:nvPr/>
        </p:nvSpPr>
        <p:spPr>
          <a:xfrm>
            <a:off x="6804248" y="5157192"/>
            <a:ext cx="2159566" cy="369332"/>
          </a:xfrm>
          <a:prstGeom prst="rect">
            <a:avLst/>
          </a:prstGeom>
          <a:noFill/>
        </p:spPr>
        <p:txBody>
          <a:bodyPr wrap="none" rtlCol="0">
            <a:spAutoFit/>
          </a:bodyPr>
          <a:lstStyle/>
          <a:p>
            <a:r>
              <a:rPr lang="fr-FR" dirty="0"/>
              <a:t>Signe de l’atoll (</a:t>
            </a:r>
            <a:r>
              <a:rPr lang="fr-FR" sz="1400" dirty="0">
                <a:solidFill>
                  <a:srgbClr val="00B050"/>
                </a:solidFill>
                <a:latin typeface="Wingdings"/>
                <a:ea typeface="Wingdings"/>
                <a:cs typeface="Wingdings"/>
                <a:sym typeface="Wingdings"/>
              </a:rPr>
              <a:t></a:t>
            </a:r>
            <a:r>
              <a:rPr lang="fr-FR" dirty="0"/>
              <a:t>) </a:t>
            </a:r>
          </a:p>
        </p:txBody>
      </p:sp>
      <p:sp>
        <p:nvSpPr>
          <p:cNvPr id="24" name="Ellipse 23"/>
          <p:cNvSpPr/>
          <p:nvPr/>
        </p:nvSpPr>
        <p:spPr bwMode="auto">
          <a:xfrm>
            <a:off x="1979713" y="5079951"/>
            <a:ext cx="812810" cy="7973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Ellipse 24"/>
          <p:cNvSpPr/>
          <p:nvPr/>
        </p:nvSpPr>
        <p:spPr bwMode="auto">
          <a:xfrm>
            <a:off x="3635896" y="4941168"/>
            <a:ext cx="576064" cy="7973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Ellipse 25"/>
          <p:cNvSpPr/>
          <p:nvPr/>
        </p:nvSpPr>
        <p:spPr bwMode="auto">
          <a:xfrm>
            <a:off x="3203848" y="1772816"/>
            <a:ext cx="812810" cy="797321"/>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Ellipse 26"/>
          <p:cNvSpPr/>
          <p:nvPr/>
        </p:nvSpPr>
        <p:spPr bwMode="auto">
          <a:xfrm rot="729482">
            <a:off x="5064986" y="1707297"/>
            <a:ext cx="1234514" cy="797321"/>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8" name="Connecteur droit avec flèche 27"/>
          <p:cNvCxnSpPr/>
          <p:nvPr/>
        </p:nvCxnSpPr>
        <p:spPr>
          <a:xfrm>
            <a:off x="5652120" y="4509120"/>
            <a:ext cx="72008" cy="288032"/>
          </a:xfrm>
          <a:prstGeom prst="straightConnector1">
            <a:avLst/>
          </a:prstGeom>
          <a:ln w="28575" cmpd="sng">
            <a:solidFill>
              <a:srgbClr val="008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3563888" y="4221088"/>
            <a:ext cx="72008" cy="288032"/>
          </a:xfrm>
          <a:prstGeom prst="straightConnector1">
            <a:avLst/>
          </a:prstGeom>
          <a:ln w="28575" cmpd="sng">
            <a:solidFill>
              <a:srgbClr val="008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a:off x="2267744" y="4437112"/>
            <a:ext cx="72008" cy="288032"/>
          </a:xfrm>
          <a:prstGeom prst="straightConnector1">
            <a:avLst/>
          </a:prstGeom>
          <a:ln w="28575" cmpd="sng">
            <a:solidFill>
              <a:srgbClr val="008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H="1">
            <a:off x="6084168" y="5157192"/>
            <a:ext cx="144016" cy="288032"/>
          </a:xfrm>
          <a:prstGeom prst="straightConnector1">
            <a:avLst/>
          </a:prstGeom>
          <a:ln w="28575" cmpd="sng">
            <a:solidFill>
              <a:srgbClr val="008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7" name="Ellipse 36"/>
          <p:cNvSpPr/>
          <p:nvPr/>
        </p:nvSpPr>
        <p:spPr bwMode="auto">
          <a:xfrm>
            <a:off x="251520" y="2204864"/>
            <a:ext cx="812810" cy="936104"/>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105983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animBg="1"/>
      <p:bldP spid="23" grpId="0"/>
      <p:bldP spid="24" grpId="0" animBg="1"/>
      <p:bldP spid="25" grpId="0" animBg="1"/>
      <p:bldP spid="26" grpId="0" animBg="1"/>
      <p:bldP spid="27"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descr="Muller silva Evolution PFLA b.png"/>
          <p:cNvPicPr>
            <a:picLocks noChangeAspect="1"/>
          </p:cNvPicPr>
          <p:nvPr/>
        </p:nvPicPr>
        <p:blipFill>
          <a:blip r:embed="rId2">
            <a:extLst>
              <a:ext uri="{BEBA8EAE-BF5A-486C-A8C5-ECC9F3942E4B}">
                <a14:imgProps xmlns:a14="http://schemas.microsoft.com/office/drawing/2010/main">
                  <a14:imgLayer r:embed="rId3">
                    <a14:imgEffect>
                      <a14:brightnessContrast bright="-2000" contrast="28000"/>
                    </a14:imgEffect>
                  </a14:imgLayer>
                </a14:imgProps>
              </a:ext>
              <a:ext uri="{28A0092B-C50C-407E-A947-70E740481C1C}">
                <a14:useLocalDpi xmlns:a14="http://schemas.microsoft.com/office/drawing/2010/main" val="0"/>
              </a:ext>
            </a:extLst>
          </a:blip>
          <a:stretch>
            <a:fillRect/>
          </a:stretch>
        </p:blipFill>
        <p:spPr>
          <a:xfrm>
            <a:off x="251520" y="908720"/>
            <a:ext cx="5976664" cy="2474965"/>
          </a:xfrm>
          <a:prstGeom prst="rect">
            <a:avLst/>
          </a:prstGeom>
          <a:ln w="28575" cmpd="sng">
            <a:solidFill>
              <a:srgbClr val="FF0000"/>
            </a:solidFill>
          </a:ln>
        </p:spPr>
      </p:pic>
      <p:pic>
        <p:nvPicPr>
          <p:cNvPr id="4" name="Image 3" descr="Capture d’écran 2001-01-01 à 11.03.38.png"/>
          <p:cNvPicPr>
            <a:picLocks noChangeAspect="1"/>
          </p:cNvPicPr>
          <p:nvPr/>
        </p:nvPicPr>
        <p:blipFill>
          <a:blip r:embed="rId4">
            <a:extLst>
              <a:ext uri="{BEBA8EAE-BF5A-486C-A8C5-ECC9F3942E4B}">
                <a14:imgProps xmlns:a14="http://schemas.microsoft.com/office/drawing/2010/main">
                  <a14:imgLayer r:embed="rId5">
                    <a14:imgEffect>
                      <a14:saturation sat="78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1520" y="3933056"/>
            <a:ext cx="5976664" cy="2319509"/>
          </a:xfrm>
          <a:prstGeom prst="rect">
            <a:avLst/>
          </a:prstGeom>
          <a:ln w="28575" cmpd="sng">
            <a:solidFill>
              <a:srgbClr val="0000FF"/>
            </a:solidFill>
          </a:ln>
        </p:spPr>
      </p:pic>
      <p:sp>
        <p:nvSpPr>
          <p:cNvPr id="6" name="Titre 5"/>
          <p:cNvSpPr>
            <a:spLocks noGrp="1"/>
          </p:cNvSpPr>
          <p:nvPr>
            <p:ph type="title"/>
          </p:nvPr>
        </p:nvSpPr>
        <p:spPr>
          <a:xfrm>
            <a:off x="325259" y="0"/>
            <a:ext cx="8784976" cy="908720"/>
          </a:xfrm>
        </p:spPr>
        <p:txBody>
          <a:bodyPr>
            <a:noAutofit/>
          </a:bodyPr>
          <a:lstStyle/>
          <a:p>
            <a:r>
              <a:rPr lang="fr-FR" sz="3600" dirty="0">
                <a:solidFill>
                  <a:srgbClr val="FFFF00"/>
                </a:solidFill>
              </a:rPr>
              <a:t>Différence PFLA et </a:t>
            </a:r>
            <a:r>
              <a:rPr lang="fr-FR" sz="3600" dirty="0" err="1">
                <a:solidFill>
                  <a:srgbClr val="FFFF00"/>
                </a:solidFill>
              </a:rPr>
              <a:t>bronchopneumopathie</a:t>
            </a:r>
            <a:r>
              <a:rPr lang="fr-FR" sz="3600" dirty="0">
                <a:solidFill>
                  <a:srgbClr val="FFFF00"/>
                </a:solidFill>
              </a:rPr>
              <a:t> </a:t>
            </a:r>
          </a:p>
        </p:txBody>
      </p:sp>
      <p:sp>
        <p:nvSpPr>
          <p:cNvPr id="3" name="ZoneTexte 2"/>
          <p:cNvSpPr txBox="1"/>
          <p:nvPr/>
        </p:nvSpPr>
        <p:spPr>
          <a:xfrm>
            <a:off x="6660232" y="764704"/>
            <a:ext cx="1994185" cy="307777"/>
          </a:xfrm>
          <a:prstGeom prst="rect">
            <a:avLst/>
          </a:prstGeom>
          <a:noFill/>
        </p:spPr>
        <p:txBody>
          <a:bodyPr wrap="none" rtlCol="0">
            <a:spAutoFit/>
          </a:bodyPr>
          <a:lstStyle/>
          <a:p>
            <a:r>
              <a:rPr lang="fr-FR" sz="1400" i="1" dirty="0">
                <a:solidFill>
                  <a:srgbClr val="FFFF00"/>
                </a:solidFill>
              </a:rPr>
              <a:t>(Selon Muller er Silva)</a:t>
            </a:r>
          </a:p>
        </p:txBody>
      </p:sp>
      <p:sp>
        <p:nvSpPr>
          <p:cNvPr id="7" name="ZoneTexte 6"/>
          <p:cNvSpPr txBox="1"/>
          <p:nvPr/>
        </p:nvSpPr>
        <p:spPr>
          <a:xfrm>
            <a:off x="251520" y="3429000"/>
            <a:ext cx="3801041" cy="369332"/>
          </a:xfrm>
          <a:prstGeom prst="rect">
            <a:avLst/>
          </a:prstGeom>
          <a:noFill/>
        </p:spPr>
        <p:txBody>
          <a:bodyPr wrap="none" rtlCol="0">
            <a:spAutoFit/>
          </a:bodyPr>
          <a:lstStyle/>
          <a:p>
            <a:r>
              <a:rPr lang="fr-FR" dirty="0"/>
              <a:t>Evolution des lésions dans la PFLA</a:t>
            </a:r>
          </a:p>
        </p:txBody>
      </p:sp>
      <p:sp>
        <p:nvSpPr>
          <p:cNvPr id="8" name="ZoneTexte 7"/>
          <p:cNvSpPr txBox="1"/>
          <p:nvPr/>
        </p:nvSpPr>
        <p:spPr>
          <a:xfrm>
            <a:off x="251520" y="6381328"/>
            <a:ext cx="5548702" cy="369332"/>
          </a:xfrm>
          <a:prstGeom prst="rect">
            <a:avLst/>
          </a:prstGeom>
          <a:noFill/>
        </p:spPr>
        <p:txBody>
          <a:bodyPr wrap="none" rtlCol="0">
            <a:spAutoFit/>
          </a:bodyPr>
          <a:lstStyle/>
          <a:p>
            <a:r>
              <a:rPr lang="fr-FR" dirty="0"/>
              <a:t>Evolution des lésions dans la </a:t>
            </a:r>
            <a:r>
              <a:rPr lang="fr-FR" dirty="0" err="1"/>
              <a:t>bronchopneumopathie</a:t>
            </a:r>
            <a:endParaRPr lang="fr-FR" dirty="0"/>
          </a:p>
        </p:txBody>
      </p:sp>
      <p:sp>
        <p:nvSpPr>
          <p:cNvPr id="9" name="Rectangle 8"/>
          <p:cNvSpPr/>
          <p:nvPr/>
        </p:nvSpPr>
        <p:spPr>
          <a:xfrm>
            <a:off x="6516216" y="1124744"/>
            <a:ext cx="2327305" cy="369332"/>
          </a:xfrm>
          <a:prstGeom prst="rect">
            <a:avLst/>
          </a:prstGeom>
        </p:spPr>
        <p:txBody>
          <a:bodyPr wrap="none">
            <a:spAutoFit/>
          </a:bodyPr>
          <a:lstStyle/>
          <a:p>
            <a:r>
              <a:rPr lang="fr-FR" dirty="0"/>
              <a:t>Images élémentaires</a:t>
            </a:r>
          </a:p>
        </p:txBody>
      </p:sp>
      <p:pic>
        <p:nvPicPr>
          <p:cNvPr id="13" name="Image 12" descr="Ppathie S4D.png"/>
          <p:cNvPicPr>
            <a:picLocks noChangeAspect="1"/>
          </p:cNvPicPr>
          <p:nvPr/>
        </p:nvPicPr>
        <p:blipFill rotWithShape="1">
          <a:blip r:embed="rId6">
            <a:extLst>
              <a:ext uri="{28A0092B-C50C-407E-A947-70E740481C1C}">
                <a14:useLocalDpi xmlns:a14="http://schemas.microsoft.com/office/drawing/2010/main" val="0"/>
              </a:ext>
            </a:extLst>
          </a:blip>
          <a:srcRect l="3793" t="12213" r="683" b="14364"/>
          <a:stretch/>
        </p:blipFill>
        <p:spPr>
          <a:xfrm>
            <a:off x="6516216" y="1556792"/>
            <a:ext cx="2304256" cy="1612285"/>
          </a:xfrm>
          <a:prstGeom prst="rect">
            <a:avLst/>
          </a:prstGeom>
          <a:ln w="28575" cmpd="sng">
            <a:solidFill>
              <a:srgbClr val="FF0000"/>
            </a:solidFill>
          </a:ln>
        </p:spPr>
      </p:pic>
      <p:pic>
        <p:nvPicPr>
          <p:cNvPr id="14" name="Image 13" descr="Bangoura sofiane BK bud CP.png"/>
          <p:cNvPicPr>
            <a:picLocks noChangeAspect="1"/>
          </p:cNvPicPr>
          <p:nvPr/>
        </p:nvPicPr>
        <p:blipFill rotWithShape="1">
          <a:blip r:embed="rId7">
            <a:extLst>
              <a:ext uri="{28A0092B-C50C-407E-A947-70E740481C1C}">
                <a14:useLocalDpi xmlns:a14="http://schemas.microsoft.com/office/drawing/2010/main" val="0"/>
              </a:ext>
            </a:extLst>
          </a:blip>
          <a:srcRect l="8354" t="62682" r="30334" b="7959"/>
          <a:stretch/>
        </p:blipFill>
        <p:spPr>
          <a:xfrm>
            <a:off x="6516216" y="3385208"/>
            <a:ext cx="2321691" cy="1411944"/>
          </a:xfrm>
          <a:prstGeom prst="rect">
            <a:avLst/>
          </a:prstGeom>
          <a:ln w="28575" cmpd="sng">
            <a:solidFill>
              <a:srgbClr val="0000FF"/>
            </a:solidFill>
          </a:ln>
        </p:spPr>
      </p:pic>
      <p:pic>
        <p:nvPicPr>
          <p:cNvPr id="15" name="Image 14" descr="Bangoura sofiane BK bud CP.png"/>
          <p:cNvPicPr>
            <a:picLocks noChangeAspect="1"/>
          </p:cNvPicPr>
          <p:nvPr/>
        </p:nvPicPr>
        <p:blipFill rotWithShape="1">
          <a:blip r:embed="rId7">
            <a:extLst>
              <a:ext uri="{28A0092B-C50C-407E-A947-70E740481C1C}">
                <a14:useLocalDpi xmlns:a14="http://schemas.microsoft.com/office/drawing/2010/main" val="0"/>
              </a:ext>
            </a:extLst>
          </a:blip>
          <a:srcRect l="7602" t="6693" r="1795" b="41986"/>
          <a:stretch/>
        </p:blipFill>
        <p:spPr>
          <a:xfrm>
            <a:off x="6516216" y="4941168"/>
            <a:ext cx="2304256" cy="1657678"/>
          </a:xfrm>
          <a:prstGeom prst="rect">
            <a:avLst/>
          </a:prstGeom>
          <a:ln w="28575" cmpd="sng">
            <a:solidFill>
              <a:srgbClr val="0000FF"/>
            </a:solidFill>
          </a:ln>
        </p:spPr>
      </p:pic>
      <p:pic>
        <p:nvPicPr>
          <p:cNvPr id="16" name="Image 15" descr="Boetsch jean LAL mimosa.png"/>
          <p:cNvPicPr>
            <a:picLocks noChangeAspect="1"/>
          </p:cNvPicPr>
          <p:nvPr/>
        </p:nvPicPr>
        <p:blipFill rotWithShape="1">
          <a:blip r:embed="rId8">
            <a:extLst>
              <a:ext uri="{28A0092B-C50C-407E-A947-70E740481C1C}">
                <a14:useLocalDpi xmlns:a14="http://schemas.microsoft.com/office/drawing/2010/main" val="0"/>
              </a:ext>
            </a:extLst>
          </a:blip>
          <a:srcRect l="32773" t="21196" r="34896" b="37257"/>
          <a:stretch/>
        </p:blipFill>
        <p:spPr>
          <a:xfrm>
            <a:off x="5436096" y="3933056"/>
            <a:ext cx="807765" cy="792088"/>
          </a:xfrm>
          <a:prstGeom prst="rect">
            <a:avLst/>
          </a:prstGeom>
          <a:ln>
            <a:solidFill>
              <a:srgbClr val="FFFF00"/>
            </a:solidFill>
          </a:ln>
        </p:spPr>
      </p:pic>
      <p:pic>
        <p:nvPicPr>
          <p:cNvPr id="18" name="Image 17" descr="Bud méta endovasc.png"/>
          <p:cNvPicPr>
            <a:picLocks noChangeAspect="1"/>
          </p:cNvPicPr>
          <p:nvPr/>
        </p:nvPicPr>
        <p:blipFill rotWithShape="1">
          <a:blip r:embed="rId9">
            <a:extLst>
              <a:ext uri="{28A0092B-C50C-407E-A947-70E740481C1C}">
                <a14:useLocalDpi xmlns:a14="http://schemas.microsoft.com/office/drawing/2010/main" val="0"/>
              </a:ext>
            </a:extLst>
          </a:blip>
          <a:srcRect l="30866" t="24672" r="32588" b="33862"/>
          <a:stretch/>
        </p:blipFill>
        <p:spPr>
          <a:xfrm>
            <a:off x="2267744" y="3933056"/>
            <a:ext cx="817716" cy="792088"/>
          </a:xfrm>
          <a:prstGeom prst="rect">
            <a:avLst/>
          </a:prstGeom>
          <a:ln>
            <a:solidFill>
              <a:schemeClr val="bg1"/>
            </a:solidFill>
          </a:ln>
        </p:spPr>
      </p:pic>
      <p:sp>
        <p:nvSpPr>
          <p:cNvPr id="19" name="ZoneTexte 18"/>
          <p:cNvSpPr txBox="1"/>
          <p:nvPr/>
        </p:nvSpPr>
        <p:spPr>
          <a:xfrm>
            <a:off x="4211960" y="3933056"/>
            <a:ext cx="1171940" cy="523220"/>
          </a:xfrm>
          <a:prstGeom prst="rect">
            <a:avLst/>
          </a:prstGeom>
          <a:noFill/>
          <a:ln>
            <a:solidFill>
              <a:srgbClr val="FFFF00"/>
            </a:solidFill>
          </a:ln>
        </p:spPr>
        <p:txBody>
          <a:bodyPr wrap="none" rtlCol="0">
            <a:spAutoFit/>
          </a:bodyPr>
          <a:lstStyle/>
          <a:p>
            <a:r>
              <a:rPr lang="fr-FR" sz="1400" b="1" dirty="0">
                <a:solidFill>
                  <a:schemeClr val="bg1"/>
                </a:solidFill>
              </a:rPr>
              <a:t>Nodule flou</a:t>
            </a:r>
          </a:p>
          <a:p>
            <a:r>
              <a:rPr lang="fr-FR" sz="1400" b="1" dirty="0">
                <a:solidFill>
                  <a:schemeClr val="bg1"/>
                </a:solidFill>
              </a:rPr>
              <a:t>‘’mimosa’’</a:t>
            </a:r>
          </a:p>
        </p:txBody>
      </p:sp>
      <p:sp>
        <p:nvSpPr>
          <p:cNvPr id="22" name="ZoneTexte 21"/>
          <p:cNvSpPr txBox="1"/>
          <p:nvPr/>
        </p:nvSpPr>
        <p:spPr>
          <a:xfrm>
            <a:off x="251519" y="3933056"/>
            <a:ext cx="2016225" cy="523220"/>
          </a:xfrm>
          <a:prstGeom prst="rect">
            <a:avLst/>
          </a:prstGeom>
          <a:noFill/>
          <a:ln>
            <a:solidFill>
              <a:srgbClr val="000000"/>
            </a:solidFill>
          </a:ln>
        </p:spPr>
        <p:txBody>
          <a:bodyPr wrap="square" rtlCol="0">
            <a:spAutoFit/>
          </a:bodyPr>
          <a:lstStyle/>
          <a:p>
            <a:pPr algn="ctr"/>
            <a:r>
              <a:rPr lang="fr-FR" sz="1400" b="1" dirty="0">
                <a:solidFill>
                  <a:schemeClr val="bg1"/>
                </a:solidFill>
              </a:rPr>
              <a:t>Nodule net</a:t>
            </a:r>
          </a:p>
          <a:p>
            <a:pPr algn="ctr"/>
            <a:r>
              <a:rPr lang="fr-FR" sz="1400" b="1" dirty="0">
                <a:solidFill>
                  <a:schemeClr val="bg1"/>
                </a:solidFill>
              </a:rPr>
              <a:t>‘’arbre en bourgeon’’</a:t>
            </a:r>
          </a:p>
        </p:txBody>
      </p:sp>
      <p:sp>
        <p:nvSpPr>
          <p:cNvPr id="23" name="ZoneTexte 22"/>
          <p:cNvSpPr txBox="1"/>
          <p:nvPr/>
        </p:nvSpPr>
        <p:spPr>
          <a:xfrm>
            <a:off x="1115616" y="5733256"/>
            <a:ext cx="1062711" cy="523220"/>
          </a:xfrm>
          <a:prstGeom prst="rect">
            <a:avLst/>
          </a:prstGeom>
          <a:noFill/>
          <a:ln>
            <a:solidFill>
              <a:srgbClr val="FF0000"/>
            </a:solidFill>
          </a:ln>
        </p:spPr>
        <p:txBody>
          <a:bodyPr wrap="none" rtlCol="0">
            <a:spAutoFit/>
          </a:bodyPr>
          <a:lstStyle/>
          <a:p>
            <a:pPr algn="ctr"/>
            <a:r>
              <a:rPr lang="fr-FR" sz="1400" b="1" dirty="0">
                <a:solidFill>
                  <a:schemeClr val="bg1"/>
                </a:solidFill>
              </a:rPr>
              <a:t>Lobule </a:t>
            </a:r>
          </a:p>
          <a:p>
            <a:pPr algn="ctr"/>
            <a:r>
              <a:rPr lang="fr-FR" sz="1400" b="1" dirty="0">
                <a:solidFill>
                  <a:schemeClr val="bg1"/>
                </a:solidFill>
              </a:rPr>
              <a:t>condensé</a:t>
            </a:r>
          </a:p>
        </p:txBody>
      </p:sp>
      <p:sp>
        <p:nvSpPr>
          <p:cNvPr id="24" name="ZoneTexte 23"/>
          <p:cNvSpPr txBox="1"/>
          <p:nvPr/>
        </p:nvSpPr>
        <p:spPr>
          <a:xfrm>
            <a:off x="3059832" y="5733256"/>
            <a:ext cx="1062711" cy="523220"/>
          </a:xfrm>
          <a:prstGeom prst="rect">
            <a:avLst/>
          </a:prstGeom>
          <a:noFill/>
          <a:ln>
            <a:solidFill>
              <a:srgbClr val="008000"/>
            </a:solidFill>
          </a:ln>
        </p:spPr>
        <p:txBody>
          <a:bodyPr wrap="none" rtlCol="0">
            <a:spAutoFit/>
          </a:bodyPr>
          <a:lstStyle/>
          <a:p>
            <a:pPr algn="ctr"/>
            <a:r>
              <a:rPr lang="fr-FR" sz="1400" b="1" dirty="0">
                <a:solidFill>
                  <a:schemeClr val="bg1"/>
                </a:solidFill>
              </a:rPr>
              <a:t>Segment</a:t>
            </a:r>
          </a:p>
          <a:p>
            <a:pPr algn="ctr"/>
            <a:r>
              <a:rPr lang="fr-FR" sz="1400" b="1" dirty="0">
                <a:solidFill>
                  <a:schemeClr val="bg1"/>
                </a:solidFill>
              </a:rPr>
              <a:t>condensé</a:t>
            </a:r>
          </a:p>
        </p:txBody>
      </p:sp>
      <p:sp>
        <p:nvSpPr>
          <p:cNvPr id="25" name="ZoneTexte 24"/>
          <p:cNvSpPr txBox="1"/>
          <p:nvPr/>
        </p:nvSpPr>
        <p:spPr>
          <a:xfrm>
            <a:off x="3203848" y="2852936"/>
            <a:ext cx="1711426" cy="523220"/>
          </a:xfrm>
          <a:prstGeom prst="rect">
            <a:avLst/>
          </a:prstGeom>
          <a:noFill/>
          <a:ln>
            <a:solidFill>
              <a:srgbClr val="000000"/>
            </a:solidFill>
          </a:ln>
        </p:spPr>
        <p:txBody>
          <a:bodyPr wrap="none" rtlCol="0">
            <a:spAutoFit/>
          </a:bodyPr>
          <a:lstStyle/>
          <a:p>
            <a:pPr algn="ctr"/>
            <a:r>
              <a:rPr lang="fr-FR" sz="1400" b="1" dirty="0">
                <a:solidFill>
                  <a:schemeClr val="bg1"/>
                </a:solidFill>
              </a:rPr>
              <a:t>Condensation </a:t>
            </a:r>
          </a:p>
          <a:p>
            <a:pPr algn="ctr"/>
            <a:r>
              <a:rPr lang="fr-FR" sz="1400" b="1" dirty="0">
                <a:solidFill>
                  <a:schemeClr val="bg1"/>
                </a:solidFill>
              </a:rPr>
              <a:t>parenchymateuse</a:t>
            </a:r>
          </a:p>
        </p:txBody>
      </p:sp>
      <p:sp>
        <p:nvSpPr>
          <p:cNvPr id="26" name="ZoneTexte 25"/>
          <p:cNvSpPr txBox="1"/>
          <p:nvPr/>
        </p:nvSpPr>
        <p:spPr>
          <a:xfrm>
            <a:off x="3995936" y="1052736"/>
            <a:ext cx="713281" cy="523220"/>
          </a:xfrm>
          <a:prstGeom prst="rect">
            <a:avLst/>
          </a:prstGeom>
          <a:noFill/>
          <a:ln>
            <a:solidFill>
              <a:srgbClr val="000000"/>
            </a:solidFill>
          </a:ln>
        </p:spPr>
        <p:txBody>
          <a:bodyPr wrap="none" rtlCol="0">
            <a:spAutoFit/>
          </a:bodyPr>
          <a:lstStyle/>
          <a:p>
            <a:pPr algn="ctr"/>
            <a:r>
              <a:rPr lang="fr-FR" sz="1400" b="1" dirty="0">
                <a:solidFill>
                  <a:schemeClr val="bg1"/>
                </a:solidFill>
              </a:rPr>
              <a:t>Verre </a:t>
            </a:r>
          </a:p>
          <a:p>
            <a:pPr algn="ctr"/>
            <a:r>
              <a:rPr lang="fr-FR" sz="1400" b="1" dirty="0">
                <a:solidFill>
                  <a:schemeClr val="bg1"/>
                </a:solidFill>
              </a:rPr>
              <a:t>dépoli</a:t>
            </a:r>
          </a:p>
        </p:txBody>
      </p:sp>
      <p:cxnSp>
        <p:nvCxnSpPr>
          <p:cNvPr id="28" name="Connecteur droit 27"/>
          <p:cNvCxnSpPr/>
          <p:nvPr/>
        </p:nvCxnSpPr>
        <p:spPr>
          <a:xfrm>
            <a:off x="4716016" y="1412776"/>
            <a:ext cx="2664296" cy="720080"/>
          </a:xfrm>
          <a:prstGeom prst="line">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flipH="1">
            <a:off x="3347864" y="1556792"/>
            <a:ext cx="648072" cy="792088"/>
          </a:xfrm>
          <a:prstGeom prst="line">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4" name="Connecteur droit 33"/>
          <p:cNvCxnSpPr>
            <a:stCxn id="25" idx="3"/>
          </p:cNvCxnSpPr>
          <p:nvPr/>
        </p:nvCxnSpPr>
        <p:spPr>
          <a:xfrm flipV="1">
            <a:off x="4915274" y="2492896"/>
            <a:ext cx="2393030" cy="621650"/>
          </a:xfrm>
          <a:prstGeom prst="line">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flipV="1">
            <a:off x="2843808" y="2564904"/>
            <a:ext cx="360040" cy="504056"/>
          </a:xfrm>
          <a:prstGeom prst="line">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flipH="1">
            <a:off x="611560" y="4437112"/>
            <a:ext cx="504056" cy="1152128"/>
          </a:xfrm>
          <a:prstGeom prst="line">
            <a:avLst/>
          </a:prstGeom>
          <a:ln>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48" name="Ellipse 47"/>
          <p:cNvSpPr/>
          <p:nvPr/>
        </p:nvSpPr>
        <p:spPr>
          <a:xfrm>
            <a:off x="7812360" y="4005064"/>
            <a:ext cx="648072" cy="576064"/>
          </a:xfrm>
          <a:prstGeom prst="ellipse">
            <a:avLst/>
          </a:pr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p:cNvSpPr/>
          <p:nvPr/>
        </p:nvSpPr>
        <p:spPr>
          <a:xfrm>
            <a:off x="7020272" y="4149080"/>
            <a:ext cx="648072" cy="576064"/>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Ellipse 49"/>
          <p:cNvSpPr/>
          <p:nvPr/>
        </p:nvSpPr>
        <p:spPr>
          <a:xfrm rot="20572651">
            <a:off x="7503207" y="5574613"/>
            <a:ext cx="450085" cy="400452"/>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rot="20028080">
            <a:off x="7482387" y="5963647"/>
            <a:ext cx="794597" cy="331305"/>
          </a:xfrm>
          <a:prstGeom prst="rect">
            <a:avLst/>
          </a:prstGeom>
          <a:no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3" name="Connecteur droit 52"/>
          <p:cNvCxnSpPr/>
          <p:nvPr/>
        </p:nvCxnSpPr>
        <p:spPr>
          <a:xfrm flipV="1">
            <a:off x="2195736" y="5805264"/>
            <a:ext cx="360040" cy="216024"/>
          </a:xfrm>
          <a:prstGeom prst="line">
            <a:avLst/>
          </a:prstGeom>
          <a:ln>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flipV="1">
            <a:off x="4139952" y="5733256"/>
            <a:ext cx="288032" cy="288032"/>
          </a:xfrm>
          <a:prstGeom prst="line">
            <a:avLst/>
          </a:prstGeom>
          <a:ln>
            <a:solidFill>
              <a:srgbClr val="008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4788024" y="4437112"/>
            <a:ext cx="360040" cy="720080"/>
          </a:xfrm>
          <a:prstGeom prst="line">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8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2" grpId="0" animBg="1"/>
      <p:bldP spid="23" grpId="0" animBg="1"/>
      <p:bldP spid="24" grpId="0" animBg="1"/>
      <p:bldP spid="25" grpId="0" animBg="1"/>
      <p:bldP spid="26" grpId="0" animBg="1"/>
      <p:bldP spid="48" grpId="0" animBg="1"/>
      <p:bldP spid="49" grpId="0" animBg="1"/>
      <p:bldP spid="50"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640960" cy="936104"/>
          </a:xfrm>
        </p:spPr>
        <p:txBody>
          <a:bodyPr>
            <a:noAutofit/>
          </a:bodyPr>
          <a:lstStyle/>
          <a:p>
            <a:r>
              <a:rPr lang="fr-FR" sz="3600" dirty="0">
                <a:solidFill>
                  <a:srgbClr val="FFFF00"/>
                </a:solidFill>
              </a:rPr>
              <a:t>Bronchopneumopathie à staphylocoque</a:t>
            </a:r>
          </a:p>
        </p:txBody>
      </p:sp>
      <p:grpSp>
        <p:nvGrpSpPr>
          <p:cNvPr id="14" name="Grouper 13"/>
          <p:cNvGrpSpPr/>
          <p:nvPr/>
        </p:nvGrpSpPr>
        <p:grpSpPr>
          <a:xfrm>
            <a:off x="4572000" y="1196752"/>
            <a:ext cx="4392488" cy="4104456"/>
            <a:chOff x="3131840" y="1556792"/>
            <a:chExt cx="5112568" cy="4536504"/>
          </a:xfrm>
        </p:grpSpPr>
        <p:pic>
          <p:nvPicPr>
            <p:cNvPr id="10" name="Image 9" descr="Gagnor bruno 110215 anneau pneumatocèle CP LSD troué VD ft MIN a.JPG"/>
            <p:cNvPicPr>
              <a:picLocks noChangeAspect="1"/>
            </p:cNvPicPr>
            <p:nvPr/>
          </p:nvPicPr>
          <p:blipFill rotWithShape="1">
            <a:blip r:embed="rId2" cstate="print">
              <a:extLst>
                <a:ext uri="{28A0092B-C50C-407E-A947-70E740481C1C}">
                  <a14:useLocalDpi xmlns:a14="http://schemas.microsoft.com/office/drawing/2010/main" val="0"/>
                </a:ext>
              </a:extLst>
            </a:blip>
            <a:srcRect l="6379" t="22081" r="2469" b="7523"/>
            <a:stretch/>
          </p:blipFill>
          <p:spPr>
            <a:xfrm>
              <a:off x="6012160" y="1556792"/>
              <a:ext cx="2232248" cy="1869168"/>
            </a:xfrm>
            <a:prstGeom prst="rect">
              <a:avLst/>
            </a:prstGeom>
          </p:spPr>
        </p:pic>
        <p:pic>
          <p:nvPicPr>
            <p:cNvPr id="11" name="Image 10" descr="Gagnor bruno 110215 anneau pneumatocèle CP LSD troué VD sagD MIN a.JPG"/>
            <p:cNvPicPr>
              <a:picLocks noChangeAspect="1"/>
            </p:cNvPicPr>
            <p:nvPr/>
          </p:nvPicPr>
          <p:blipFill rotWithShape="1">
            <a:blip r:embed="rId3" cstate="print">
              <a:extLst>
                <a:ext uri="{28A0092B-C50C-407E-A947-70E740481C1C}">
                  <a14:useLocalDpi xmlns:a14="http://schemas.microsoft.com/office/drawing/2010/main" val="0"/>
                </a:ext>
              </a:extLst>
            </a:blip>
            <a:srcRect l="2081" t="21962" r="7050" b="5862"/>
            <a:stretch/>
          </p:blipFill>
          <p:spPr>
            <a:xfrm>
              <a:off x="6012159" y="3429000"/>
              <a:ext cx="2232249" cy="2664296"/>
            </a:xfrm>
            <a:prstGeom prst="rect">
              <a:avLst/>
            </a:prstGeom>
          </p:spPr>
        </p:pic>
        <p:pic>
          <p:nvPicPr>
            <p:cNvPr id="12" name="Image 11" descr="Gagnor bruno 110215 bronchogr angiogr CP LSD troué épanch plèvre bilat a.JPG"/>
            <p:cNvPicPr>
              <a:picLocks noChangeAspect="1"/>
            </p:cNvPicPr>
            <p:nvPr/>
          </p:nvPicPr>
          <p:blipFill rotWithShape="1">
            <a:blip r:embed="rId4" cstate="print">
              <a:extLst>
                <a:ext uri="{28A0092B-C50C-407E-A947-70E740481C1C}">
                  <a14:useLocalDpi xmlns:a14="http://schemas.microsoft.com/office/drawing/2010/main" val="0"/>
                </a:ext>
              </a:extLst>
            </a:blip>
            <a:srcRect l="9373" t="21966" r="6523" b="13205"/>
            <a:stretch/>
          </p:blipFill>
          <p:spPr>
            <a:xfrm>
              <a:off x="3131840" y="3717031"/>
              <a:ext cx="2880320" cy="2375787"/>
            </a:xfrm>
            <a:prstGeom prst="rect">
              <a:avLst/>
            </a:prstGeom>
          </p:spPr>
        </p:pic>
        <p:pic>
          <p:nvPicPr>
            <p:cNvPr id="13" name="Image 12" descr="Gagnor bruno 110215 ppathie nécrose pneumatocèle CP troué a.JPG"/>
            <p:cNvPicPr>
              <a:picLocks noChangeAspect="1"/>
            </p:cNvPicPr>
            <p:nvPr/>
          </p:nvPicPr>
          <p:blipFill rotWithShape="1">
            <a:blip r:embed="rId5" cstate="print">
              <a:extLst>
                <a:ext uri="{28A0092B-C50C-407E-A947-70E740481C1C}">
                  <a14:useLocalDpi xmlns:a14="http://schemas.microsoft.com/office/drawing/2010/main" val="0"/>
                </a:ext>
              </a:extLst>
            </a:blip>
            <a:srcRect l="9899" t="23980" r="5634" b="15121"/>
            <a:stretch/>
          </p:blipFill>
          <p:spPr>
            <a:xfrm>
              <a:off x="3131840" y="1556792"/>
              <a:ext cx="2899351" cy="2140255"/>
            </a:xfrm>
            <a:prstGeom prst="rect">
              <a:avLst/>
            </a:prstGeom>
          </p:spPr>
        </p:pic>
      </p:grpSp>
      <p:pic>
        <p:nvPicPr>
          <p:cNvPr id="7" name="Image 6" descr="Gagnor bruno 110215 nodule bilat CP RPf b.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 contrast="39000"/>
                    </a14:imgEffect>
                  </a14:imgLayer>
                </a14:imgProps>
              </a:ext>
              <a:ext uri="{28A0092B-C50C-407E-A947-70E740481C1C}">
                <a14:useLocalDpi xmlns:a14="http://schemas.microsoft.com/office/drawing/2010/main" val="0"/>
              </a:ext>
            </a:extLst>
          </a:blip>
          <a:srcRect l="9803" t="21466" r="7640" b="1129"/>
          <a:stretch/>
        </p:blipFill>
        <p:spPr>
          <a:xfrm>
            <a:off x="251520" y="1196752"/>
            <a:ext cx="4151581" cy="4104456"/>
          </a:xfrm>
          <a:prstGeom prst="rect">
            <a:avLst/>
          </a:prstGeom>
        </p:spPr>
      </p:pic>
      <p:sp>
        <p:nvSpPr>
          <p:cNvPr id="15" name="ZoneTexte 14"/>
          <p:cNvSpPr txBox="1"/>
          <p:nvPr/>
        </p:nvSpPr>
        <p:spPr>
          <a:xfrm>
            <a:off x="1547664" y="4941168"/>
            <a:ext cx="1778051" cy="338554"/>
          </a:xfrm>
          <a:prstGeom prst="rect">
            <a:avLst/>
          </a:prstGeom>
          <a:noFill/>
        </p:spPr>
        <p:txBody>
          <a:bodyPr wrap="none" rtlCol="0">
            <a:spAutoFit/>
          </a:bodyPr>
          <a:lstStyle/>
          <a:p>
            <a:r>
              <a:rPr lang="fr-FR" sz="1600" b="1" dirty="0">
                <a:solidFill>
                  <a:schemeClr val="bg1"/>
                </a:solidFill>
              </a:rPr>
              <a:t>RP face 11/02/15 </a:t>
            </a:r>
          </a:p>
        </p:txBody>
      </p:sp>
      <p:sp>
        <p:nvSpPr>
          <p:cNvPr id="16" name="ZoneTexte 15"/>
          <p:cNvSpPr txBox="1"/>
          <p:nvPr/>
        </p:nvSpPr>
        <p:spPr>
          <a:xfrm>
            <a:off x="7380312" y="5013176"/>
            <a:ext cx="1395033" cy="276999"/>
          </a:xfrm>
          <a:prstGeom prst="rect">
            <a:avLst/>
          </a:prstGeom>
          <a:noFill/>
        </p:spPr>
        <p:txBody>
          <a:bodyPr wrap="none" rtlCol="0">
            <a:spAutoFit/>
          </a:bodyPr>
          <a:lstStyle/>
          <a:p>
            <a:r>
              <a:rPr lang="fr-FR" sz="1200" b="1" dirty="0">
                <a:solidFill>
                  <a:schemeClr val="bg1"/>
                </a:solidFill>
              </a:rPr>
              <a:t>TDM C+ 11/02/15 </a:t>
            </a:r>
          </a:p>
        </p:txBody>
      </p:sp>
      <p:sp>
        <p:nvSpPr>
          <p:cNvPr id="9" name="ZoneTexte 8"/>
          <p:cNvSpPr txBox="1"/>
          <p:nvPr/>
        </p:nvSpPr>
        <p:spPr>
          <a:xfrm>
            <a:off x="107504" y="5517232"/>
            <a:ext cx="5764318" cy="369332"/>
          </a:xfrm>
          <a:prstGeom prst="rect">
            <a:avLst/>
          </a:prstGeom>
          <a:noFill/>
        </p:spPr>
        <p:txBody>
          <a:bodyPr wrap="none" rtlCol="0">
            <a:spAutoFit/>
          </a:bodyPr>
          <a:lstStyle/>
          <a:p>
            <a:r>
              <a:rPr lang="fr-FR" b="1" dirty="0">
                <a:solidFill>
                  <a:srgbClr val="92D050"/>
                </a:solidFill>
              </a:rPr>
              <a:t>Aspects en faveur d’une infection à staphylocoque</a:t>
            </a:r>
          </a:p>
        </p:txBody>
      </p:sp>
      <p:sp>
        <p:nvSpPr>
          <p:cNvPr id="17" name="ZoneTexte 16"/>
          <p:cNvSpPr txBox="1"/>
          <p:nvPr/>
        </p:nvSpPr>
        <p:spPr>
          <a:xfrm>
            <a:off x="5796136" y="5517232"/>
            <a:ext cx="3135782" cy="369332"/>
          </a:xfrm>
          <a:prstGeom prst="rect">
            <a:avLst/>
          </a:prstGeom>
          <a:noFill/>
        </p:spPr>
        <p:txBody>
          <a:bodyPr wrap="none" rtlCol="0">
            <a:spAutoFit/>
          </a:bodyPr>
          <a:lstStyle/>
          <a:p>
            <a:r>
              <a:rPr lang="fr-FR" dirty="0">
                <a:solidFill>
                  <a:srgbClr val="FFFF00"/>
                </a:solidFill>
              </a:rPr>
              <a:t>Endocardite valve tricuspide</a:t>
            </a:r>
          </a:p>
        </p:txBody>
      </p:sp>
      <p:sp>
        <p:nvSpPr>
          <p:cNvPr id="18" name="ZoneTexte 17"/>
          <p:cNvSpPr txBox="1"/>
          <p:nvPr/>
        </p:nvSpPr>
        <p:spPr>
          <a:xfrm>
            <a:off x="251520" y="5877272"/>
            <a:ext cx="5419422" cy="369332"/>
          </a:xfrm>
          <a:prstGeom prst="rect">
            <a:avLst/>
          </a:prstGeom>
          <a:noFill/>
        </p:spPr>
        <p:txBody>
          <a:bodyPr wrap="none" rtlCol="0">
            <a:spAutoFit/>
          </a:bodyPr>
          <a:lstStyle/>
          <a:p>
            <a:r>
              <a:rPr lang="fr-FR" dirty="0"/>
              <a:t>Condensations parenchymateuses multifocales (</a:t>
            </a:r>
            <a:r>
              <a:rPr lang="fr-FR" dirty="0">
                <a:solidFill>
                  <a:srgbClr val="FFFF00"/>
                </a:solidFill>
              </a:rPr>
              <a:t>O</a:t>
            </a:r>
            <a:r>
              <a:rPr lang="fr-FR" dirty="0"/>
              <a:t>)</a:t>
            </a:r>
          </a:p>
        </p:txBody>
      </p:sp>
      <p:sp>
        <p:nvSpPr>
          <p:cNvPr id="19" name="ZoneTexte 18"/>
          <p:cNvSpPr txBox="1"/>
          <p:nvPr/>
        </p:nvSpPr>
        <p:spPr>
          <a:xfrm>
            <a:off x="6012160" y="5877272"/>
            <a:ext cx="2173229" cy="369332"/>
          </a:xfrm>
          <a:prstGeom prst="rect">
            <a:avLst/>
          </a:prstGeom>
          <a:noFill/>
        </p:spPr>
        <p:txBody>
          <a:bodyPr wrap="none" rtlCol="0">
            <a:spAutoFit/>
          </a:bodyPr>
          <a:lstStyle/>
          <a:p>
            <a:r>
              <a:rPr lang="fr-FR" dirty="0" err="1"/>
              <a:t>Pneumatocèles</a:t>
            </a:r>
            <a:r>
              <a:rPr lang="fr-FR" dirty="0"/>
              <a:t> (</a:t>
            </a:r>
            <a:r>
              <a:rPr lang="fr-FR" dirty="0">
                <a:solidFill>
                  <a:srgbClr val="FF0000"/>
                </a:solidFill>
              </a:rPr>
              <a:t>O</a:t>
            </a:r>
            <a:r>
              <a:rPr lang="fr-FR" dirty="0"/>
              <a:t>)</a:t>
            </a:r>
          </a:p>
        </p:txBody>
      </p:sp>
      <p:sp>
        <p:nvSpPr>
          <p:cNvPr id="20" name="ZoneTexte 19"/>
          <p:cNvSpPr txBox="1"/>
          <p:nvPr/>
        </p:nvSpPr>
        <p:spPr>
          <a:xfrm>
            <a:off x="251520" y="6237312"/>
            <a:ext cx="3702944" cy="369332"/>
          </a:xfrm>
          <a:prstGeom prst="rect">
            <a:avLst/>
          </a:prstGeom>
          <a:noFill/>
        </p:spPr>
        <p:txBody>
          <a:bodyPr wrap="none" rtlCol="0">
            <a:spAutoFit/>
          </a:bodyPr>
          <a:lstStyle/>
          <a:p>
            <a:r>
              <a:rPr lang="fr-FR" dirty="0"/>
              <a:t>Epanchement pleural bilatéral (</a:t>
            </a:r>
            <a:r>
              <a:rPr lang="fr-FR" sz="1400" dirty="0">
                <a:solidFill>
                  <a:srgbClr val="00B0F0"/>
                </a:solidFill>
                <a:latin typeface="Wingdings"/>
                <a:ea typeface="Wingdings"/>
                <a:cs typeface="Wingdings"/>
                <a:sym typeface="Wingdings"/>
              </a:rPr>
              <a:t></a:t>
            </a:r>
            <a:r>
              <a:rPr lang="fr-FR" dirty="0"/>
              <a:t>)</a:t>
            </a:r>
          </a:p>
        </p:txBody>
      </p:sp>
      <p:sp>
        <p:nvSpPr>
          <p:cNvPr id="21" name="Ellipse 20"/>
          <p:cNvSpPr/>
          <p:nvPr/>
        </p:nvSpPr>
        <p:spPr>
          <a:xfrm>
            <a:off x="899592" y="2420888"/>
            <a:ext cx="1008112" cy="1008112"/>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2" name="Ellipse 21"/>
          <p:cNvSpPr/>
          <p:nvPr/>
        </p:nvSpPr>
        <p:spPr>
          <a:xfrm>
            <a:off x="2915816" y="3573016"/>
            <a:ext cx="1008112" cy="1008112"/>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3" name="Ellipse 22"/>
          <p:cNvSpPr/>
          <p:nvPr/>
        </p:nvSpPr>
        <p:spPr>
          <a:xfrm>
            <a:off x="1043608" y="3501008"/>
            <a:ext cx="936104" cy="936104"/>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4" name="Ellipse 23"/>
          <p:cNvSpPr/>
          <p:nvPr/>
        </p:nvSpPr>
        <p:spPr>
          <a:xfrm>
            <a:off x="7308304" y="1772816"/>
            <a:ext cx="504056" cy="432048"/>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5" name="Ellipse 24"/>
          <p:cNvSpPr/>
          <p:nvPr/>
        </p:nvSpPr>
        <p:spPr>
          <a:xfrm>
            <a:off x="8172400" y="2276872"/>
            <a:ext cx="504056" cy="432048"/>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6" name="Ellipse 25"/>
          <p:cNvSpPr/>
          <p:nvPr/>
        </p:nvSpPr>
        <p:spPr>
          <a:xfrm>
            <a:off x="4860032" y="3933056"/>
            <a:ext cx="648072" cy="792088"/>
          </a:xfrm>
          <a:prstGeom prst="ellipse">
            <a:avLst/>
          </a:prstGeom>
          <a:noFill/>
          <a:ln w="19050" cmpd="sng">
            <a:solidFill>
              <a:srgbClr val="FFFF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7" name="Ellipse 26"/>
          <p:cNvSpPr/>
          <p:nvPr/>
        </p:nvSpPr>
        <p:spPr>
          <a:xfrm>
            <a:off x="7956376" y="3284984"/>
            <a:ext cx="504056" cy="432048"/>
          </a:xfrm>
          <a:prstGeom prst="ellipse">
            <a:avLst/>
          </a:prstGeom>
          <a:noFill/>
          <a:ln w="1905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8" name="Ellipse 27"/>
          <p:cNvSpPr/>
          <p:nvPr/>
        </p:nvSpPr>
        <p:spPr>
          <a:xfrm>
            <a:off x="4788024" y="1628800"/>
            <a:ext cx="504056" cy="1008112"/>
          </a:xfrm>
          <a:prstGeom prst="ellipse">
            <a:avLst/>
          </a:prstGeom>
          <a:noFill/>
          <a:ln w="1905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cxnSp>
        <p:nvCxnSpPr>
          <p:cNvPr id="29" name="Connecteur droit avec flèche 28"/>
          <p:cNvCxnSpPr/>
          <p:nvPr/>
        </p:nvCxnSpPr>
        <p:spPr>
          <a:xfrm flipV="1">
            <a:off x="5292080" y="4941168"/>
            <a:ext cx="0" cy="288032"/>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6228184" y="4941168"/>
            <a:ext cx="0" cy="288032"/>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292080" y="4509120"/>
            <a:ext cx="8384" cy="296416"/>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6084168" y="6237312"/>
            <a:ext cx="1840054" cy="369332"/>
          </a:xfrm>
          <a:prstGeom prst="rect">
            <a:avLst/>
          </a:prstGeom>
          <a:noFill/>
        </p:spPr>
        <p:txBody>
          <a:bodyPr wrap="none" rtlCol="0">
            <a:spAutoFit/>
          </a:bodyPr>
          <a:lstStyle/>
          <a:p>
            <a:r>
              <a:rPr lang="fr-FR" dirty="0">
                <a:solidFill>
                  <a:srgbClr val="00B0F0"/>
                </a:solidFill>
              </a:rPr>
              <a:t>Evolution rapide</a:t>
            </a:r>
          </a:p>
        </p:txBody>
      </p:sp>
    </p:spTree>
    <p:extLst>
      <p:ext uri="{BB962C8B-B14F-4D97-AF65-F5344CB8AC3E}">
        <p14:creationId xmlns:p14="http://schemas.microsoft.com/office/powerpoint/2010/main" val="8766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2" grpId="0" animBg="1"/>
      <p:bldP spid="23" grpId="0" animBg="1"/>
      <p:bldP spid="24" grpId="0" animBg="1"/>
      <p:bldP spid="25" grpId="0" animBg="1"/>
      <p:bldP spid="26" grpId="0" animBg="1"/>
      <p:bldP spid="27" grpId="0" animBg="1"/>
      <p:bldP spid="28" grpId="0"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9392"/>
            <a:ext cx="8424936" cy="936104"/>
          </a:xfrm>
        </p:spPr>
        <p:txBody>
          <a:bodyPr>
            <a:noAutofit/>
          </a:bodyPr>
          <a:lstStyle/>
          <a:p>
            <a:r>
              <a:rPr lang="fr-FR" sz="3600" dirty="0">
                <a:solidFill>
                  <a:srgbClr val="FFFF00"/>
                </a:solidFill>
              </a:rPr>
              <a:t>Bronchopneumopathie à staphylocoque</a:t>
            </a:r>
          </a:p>
        </p:txBody>
      </p:sp>
      <p:grpSp>
        <p:nvGrpSpPr>
          <p:cNvPr id="38" name="Grouper 37"/>
          <p:cNvGrpSpPr/>
          <p:nvPr/>
        </p:nvGrpSpPr>
        <p:grpSpPr>
          <a:xfrm>
            <a:off x="251520" y="836712"/>
            <a:ext cx="8717087" cy="5256584"/>
            <a:chOff x="251520" y="908720"/>
            <a:chExt cx="8717087" cy="5256584"/>
          </a:xfrm>
        </p:grpSpPr>
        <p:grpSp>
          <p:nvGrpSpPr>
            <p:cNvPr id="20" name="Grouper 19"/>
            <p:cNvGrpSpPr/>
            <p:nvPr/>
          </p:nvGrpSpPr>
          <p:grpSpPr>
            <a:xfrm>
              <a:off x="251520" y="908720"/>
              <a:ext cx="8712968" cy="2592288"/>
              <a:chOff x="251520" y="1196752"/>
              <a:chExt cx="8712968" cy="2592288"/>
            </a:xfrm>
          </p:grpSpPr>
          <p:grpSp>
            <p:nvGrpSpPr>
              <p:cNvPr id="16" name="Grouper 15"/>
              <p:cNvGrpSpPr/>
              <p:nvPr/>
            </p:nvGrpSpPr>
            <p:grpSpPr>
              <a:xfrm>
                <a:off x="251520" y="1196752"/>
                <a:ext cx="8712968" cy="2592288"/>
                <a:chOff x="-108520" y="1136114"/>
                <a:chExt cx="9675048" cy="2796942"/>
              </a:xfrm>
            </p:grpSpPr>
            <p:pic>
              <p:nvPicPr>
                <p:cNvPr id="7" name="Image 6" descr="Gagnor bruno 030215 épais bronche progres RPf b.JPG"/>
                <p:cNvPicPr>
                  <a:picLocks noChangeAspect="1"/>
                </p:cNvPicPr>
                <p:nvPr/>
              </p:nvPicPr>
              <p:blipFill rotWithShape="1">
                <a:blip r:embed="rId2" cstate="print">
                  <a:extLst>
                    <a:ext uri="{28A0092B-C50C-407E-A947-70E740481C1C}">
                      <a14:useLocalDpi xmlns:a14="http://schemas.microsoft.com/office/drawing/2010/main" val="0"/>
                    </a:ext>
                  </a:extLst>
                </a:blip>
                <a:srcRect l="9215" t="23350" r="6565" b="2688"/>
                <a:stretch/>
              </p:blipFill>
              <p:spPr>
                <a:xfrm>
                  <a:off x="3203848" y="1136115"/>
                  <a:ext cx="3110924" cy="2779927"/>
                </a:xfrm>
                <a:prstGeom prst="rect">
                  <a:avLst/>
                </a:prstGeom>
              </p:spPr>
            </p:pic>
            <p:pic>
              <p:nvPicPr>
                <p:cNvPr id="9" name="Image 8" descr="Gagnor bruno 030215 épais bronche RPf a.JPG"/>
                <p:cNvPicPr>
                  <a:picLocks noChangeAspect="1"/>
                </p:cNvPicPr>
                <p:nvPr/>
              </p:nvPicPr>
              <p:blipFill rotWithShape="1">
                <a:blip r:embed="rId3" cstate="print">
                  <a:extLst>
                    <a:ext uri="{28A0092B-C50C-407E-A947-70E740481C1C}">
                      <a14:useLocalDpi xmlns:a14="http://schemas.microsoft.com/office/drawing/2010/main" val="0"/>
                    </a:ext>
                  </a:extLst>
                </a:blip>
                <a:srcRect l="7663" t="18442" r="5381" b="3042"/>
                <a:stretch/>
              </p:blipFill>
              <p:spPr>
                <a:xfrm>
                  <a:off x="-108520" y="1136114"/>
                  <a:ext cx="3087045" cy="2796942"/>
                </a:xfrm>
                <a:prstGeom prst="rect">
                  <a:avLst/>
                </a:prstGeom>
              </p:spPr>
            </p:pic>
            <p:pic>
              <p:nvPicPr>
                <p:cNvPr id="15" name="Image 14" descr="Gagnor bruno 040215 nodule bilat CP RPf b.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855" t="18980" r="2754"/>
                <a:stretch/>
              </p:blipFill>
              <p:spPr>
                <a:xfrm>
                  <a:off x="6516215" y="1136114"/>
                  <a:ext cx="3050313" cy="2796942"/>
                </a:xfrm>
                <a:prstGeom prst="rect">
                  <a:avLst/>
                </a:prstGeom>
              </p:spPr>
            </p:pic>
          </p:grpSp>
          <p:sp>
            <p:nvSpPr>
              <p:cNvPr id="17" name="ZoneTexte 16"/>
              <p:cNvSpPr txBox="1"/>
              <p:nvPr/>
            </p:nvSpPr>
            <p:spPr>
              <a:xfrm>
                <a:off x="1043608" y="3429000"/>
                <a:ext cx="983362" cy="338554"/>
              </a:xfrm>
              <a:prstGeom prst="rect">
                <a:avLst/>
              </a:prstGeom>
              <a:noFill/>
            </p:spPr>
            <p:txBody>
              <a:bodyPr wrap="none" rtlCol="0">
                <a:spAutoFit/>
              </a:bodyPr>
              <a:lstStyle/>
              <a:p>
                <a:r>
                  <a:rPr lang="fr-FR" sz="1600" b="1" dirty="0">
                    <a:solidFill>
                      <a:schemeClr val="bg1"/>
                    </a:solidFill>
                  </a:rPr>
                  <a:t>03/02/15 </a:t>
                </a:r>
              </a:p>
            </p:txBody>
          </p:sp>
          <p:sp>
            <p:nvSpPr>
              <p:cNvPr id="18" name="ZoneTexte 17"/>
              <p:cNvSpPr txBox="1"/>
              <p:nvPr/>
            </p:nvSpPr>
            <p:spPr>
              <a:xfrm>
                <a:off x="3851920" y="3429000"/>
                <a:ext cx="1572866" cy="338554"/>
              </a:xfrm>
              <a:prstGeom prst="rect">
                <a:avLst/>
              </a:prstGeom>
              <a:noFill/>
            </p:spPr>
            <p:txBody>
              <a:bodyPr wrap="none" rtlCol="0">
                <a:spAutoFit/>
              </a:bodyPr>
              <a:lstStyle/>
              <a:p>
                <a:r>
                  <a:rPr lang="fr-FR" sz="1600" b="1" dirty="0">
                    <a:solidFill>
                      <a:schemeClr val="bg1"/>
                    </a:solidFill>
                  </a:rPr>
                  <a:t>03/02/15 + 6h </a:t>
                </a:r>
              </a:p>
            </p:txBody>
          </p:sp>
          <p:sp>
            <p:nvSpPr>
              <p:cNvPr id="19" name="ZoneTexte 18"/>
              <p:cNvSpPr txBox="1"/>
              <p:nvPr/>
            </p:nvSpPr>
            <p:spPr>
              <a:xfrm>
                <a:off x="7092280" y="3429000"/>
                <a:ext cx="983362" cy="338554"/>
              </a:xfrm>
              <a:prstGeom prst="rect">
                <a:avLst/>
              </a:prstGeom>
              <a:noFill/>
            </p:spPr>
            <p:txBody>
              <a:bodyPr wrap="none" rtlCol="0">
                <a:spAutoFit/>
              </a:bodyPr>
              <a:lstStyle/>
              <a:p>
                <a:r>
                  <a:rPr lang="fr-FR" sz="1600" b="1" dirty="0">
                    <a:solidFill>
                      <a:schemeClr val="bg1"/>
                    </a:solidFill>
                  </a:rPr>
                  <a:t>04/02/15 </a:t>
                </a:r>
              </a:p>
            </p:txBody>
          </p:sp>
        </p:grpSp>
        <p:grpSp>
          <p:nvGrpSpPr>
            <p:cNvPr id="37" name="Grouper 36"/>
            <p:cNvGrpSpPr/>
            <p:nvPr/>
          </p:nvGrpSpPr>
          <p:grpSpPr>
            <a:xfrm>
              <a:off x="251521" y="3645024"/>
              <a:ext cx="8717086" cy="2520280"/>
              <a:chOff x="251521" y="3645024"/>
              <a:chExt cx="8717086" cy="2520280"/>
            </a:xfrm>
          </p:grpSpPr>
          <p:pic>
            <p:nvPicPr>
              <p:cNvPr id="36" name="Image 35" descr="Gagnor bruno 300415 normal régres RPf a.JPG"/>
              <p:cNvPicPr>
                <a:picLocks noChangeAspect="1"/>
              </p:cNvPicPr>
              <p:nvPr/>
            </p:nvPicPr>
            <p:blipFill rotWithShape="1">
              <a:blip r:embed="rId6" cstate="print">
                <a:extLst>
                  <a:ext uri="{28A0092B-C50C-407E-A947-70E740481C1C}">
                    <a14:useLocalDpi xmlns:a14="http://schemas.microsoft.com/office/drawing/2010/main" val="0"/>
                  </a:ext>
                </a:extLst>
              </a:blip>
              <a:srcRect l="2795" t="19446" r="4224" b="50"/>
              <a:stretch/>
            </p:blipFill>
            <p:spPr>
              <a:xfrm>
                <a:off x="6228184" y="3645024"/>
                <a:ext cx="2740423" cy="2520280"/>
              </a:xfrm>
              <a:prstGeom prst="rect">
                <a:avLst/>
              </a:prstGeom>
            </p:spPr>
          </p:pic>
          <p:sp>
            <p:nvSpPr>
              <p:cNvPr id="22" name="ZoneTexte 21"/>
              <p:cNvSpPr txBox="1"/>
              <p:nvPr/>
            </p:nvSpPr>
            <p:spPr>
              <a:xfrm>
                <a:off x="7092280" y="5805264"/>
                <a:ext cx="983362" cy="338554"/>
              </a:xfrm>
              <a:prstGeom prst="rect">
                <a:avLst/>
              </a:prstGeom>
              <a:noFill/>
            </p:spPr>
            <p:txBody>
              <a:bodyPr wrap="none" rtlCol="0">
                <a:spAutoFit/>
              </a:bodyPr>
              <a:lstStyle/>
              <a:p>
                <a:r>
                  <a:rPr lang="fr-FR" sz="1600" b="1" dirty="0">
                    <a:solidFill>
                      <a:schemeClr val="bg1"/>
                    </a:solidFill>
                  </a:rPr>
                  <a:t>30/04/15 </a:t>
                </a:r>
              </a:p>
            </p:txBody>
          </p:sp>
          <p:grpSp>
            <p:nvGrpSpPr>
              <p:cNvPr id="31" name="Grouper 30"/>
              <p:cNvGrpSpPr/>
              <p:nvPr/>
            </p:nvGrpSpPr>
            <p:grpSpPr>
              <a:xfrm>
                <a:off x="251521" y="3645024"/>
                <a:ext cx="2808312" cy="2520280"/>
                <a:chOff x="251521" y="3933056"/>
                <a:chExt cx="2808312" cy="2520280"/>
              </a:xfrm>
            </p:grpSpPr>
            <p:pic>
              <p:nvPicPr>
                <p:cNvPr id="23" name="Image 22" descr="Gagnor bruno 080215 nodule bilat CP RPf b.JPG"/>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 contrast="22000"/>
                          </a14:imgEffect>
                        </a14:imgLayer>
                      </a14:imgProps>
                    </a:ext>
                    <a:ext uri="{28A0092B-C50C-407E-A947-70E740481C1C}">
                      <a14:useLocalDpi xmlns:a14="http://schemas.microsoft.com/office/drawing/2010/main" val="0"/>
                    </a:ext>
                  </a:extLst>
                </a:blip>
                <a:srcRect l="7493" t="21274" r="2885" b="1282"/>
                <a:stretch/>
              </p:blipFill>
              <p:spPr>
                <a:xfrm>
                  <a:off x="251521" y="3933056"/>
                  <a:ext cx="2808312" cy="2520280"/>
                </a:xfrm>
                <a:prstGeom prst="rect">
                  <a:avLst/>
                </a:prstGeom>
              </p:spPr>
            </p:pic>
            <p:sp>
              <p:nvSpPr>
                <p:cNvPr id="24" name="ZoneTexte 23"/>
                <p:cNvSpPr txBox="1"/>
                <p:nvPr/>
              </p:nvSpPr>
              <p:spPr>
                <a:xfrm>
                  <a:off x="1187624" y="6093296"/>
                  <a:ext cx="983362" cy="338554"/>
                </a:xfrm>
                <a:prstGeom prst="rect">
                  <a:avLst/>
                </a:prstGeom>
                <a:noFill/>
              </p:spPr>
              <p:txBody>
                <a:bodyPr wrap="none" rtlCol="0">
                  <a:spAutoFit/>
                </a:bodyPr>
                <a:lstStyle/>
                <a:p>
                  <a:r>
                    <a:rPr lang="fr-FR" sz="1600" b="1" dirty="0">
                      <a:solidFill>
                        <a:schemeClr val="bg1"/>
                      </a:solidFill>
                    </a:rPr>
                    <a:t>08/02/15 </a:t>
                  </a:r>
                </a:p>
              </p:txBody>
            </p:sp>
          </p:grpSp>
          <p:grpSp>
            <p:nvGrpSpPr>
              <p:cNvPr id="33" name="Grouper 32"/>
              <p:cNvGrpSpPr/>
              <p:nvPr/>
            </p:nvGrpSpPr>
            <p:grpSpPr>
              <a:xfrm>
                <a:off x="3275856" y="3645024"/>
                <a:ext cx="2736304" cy="2520280"/>
                <a:chOff x="3275856" y="3933056"/>
                <a:chExt cx="2736304" cy="2520280"/>
              </a:xfrm>
            </p:grpSpPr>
            <p:pic>
              <p:nvPicPr>
                <p:cNvPr id="25" name="Image 24" descr="Gagnor bruno 120315 CP nodule rétrac RPf a.JPG"/>
                <p:cNvPicPr>
                  <a:picLocks noChangeAspect="1"/>
                </p:cNvPicPr>
                <p:nvPr/>
              </p:nvPicPr>
              <p:blipFill rotWithShape="1">
                <a:blip r:embed="rId9" cstate="print">
                  <a:extLst>
                    <a:ext uri="{28A0092B-C50C-407E-A947-70E740481C1C}">
                      <a14:useLocalDpi xmlns:a14="http://schemas.microsoft.com/office/drawing/2010/main" val="0"/>
                    </a:ext>
                  </a:extLst>
                </a:blip>
                <a:srcRect l="5897" t="21580" r="7613" b="8169"/>
                <a:stretch/>
              </p:blipFill>
              <p:spPr>
                <a:xfrm>
                  <a:off x="3275856" y="3933056"/>
                  <a:ext cx="2736304" cy="2520280"/>
                </a:xfrm>
                <a:prstGeom prst="rect">
                  <a:avLst/>
                </a:prstGeom>
              </p:spPr>
            </p:pic>
            <p:sp>
              <p:nvSpPr>
                <p:cNvPr id="30" name="ZoneTexte 29"/>
                <p:cNvSpPr txBox="1"/>
                <p:nvPr/>
              </p:nvSpPr>
              <p:spPr>
                <a:xfrm>
                  <a:off x="4067944" y="6093296"/>
                  <a:ext cx="983362" cy="338554"/>
                </a:xfrm>
                <a:prstGeom prst="rect">
                  <a:avLst/>
                </a:prstGeom>
                <a:noFill/>
              </p:spPr>
              <p:txBody>
                <a:bodyPr wrap="none" rtlCol="0">
                  <a:spAutoFit/>
                </a:bodyPr>
                <a:lstStyle/>
                <a:p>
                  <a:r>
                    <a:rPr lang="fr-FR" sz="1600" b="1" dirty="0">
                      <a:solidFill>
                        <a:schemeClr val="bg1"/>
                      </a:solidFill>
                    </a:rPr>
                    <a:t>03</a:t>
                  </a:r>
                  <a:r>
                    <a:rPr lang="fr-FR" sz="1600" b="1">
                      <a:solidFill>
                        <a:schemeClr val="bg1"/>
                      </a:solidFill>
                    </a:rPr>
                    <a:t>/03/</a:t>
                  </a:r>
                  <a:r>
                    <a:rPr lang="fr-FR" sz="1600" b="1" dirty="0">
                      <a:solidFill>
                        <a:schemeClr val="bg1"/>
                      </a:solidFill>
                    </a:rPr>
                    <a:t>15 </a:t>
                  </a:r>
                </a:p>
              </p:txBody>
            </p:sp>
          </p:grpSp>
        </p:grpSp>
      </p:grpSp>
      <p:sp>
        <p:nvSpPr>
          <p:cNvPr id="39" name="ZoneTexte 38"/>
          <p:cNvSpPr txBox="1"/>
          <p:nvPr/>
        </p:nvSpPr>
        <p:spPr>
          <a:xfrm>
            <a:off x="3419872" y="6309320"/>
            <a:ext cx="2121093" cy="369332"/>
          </a:xfrm>
          <a:prstGeom prst="rect">
            <a:avLst/>
          </a:prstGeom>
          <a:noFill/>
        </p:spPr>
        <p:txBody>
          <a:bodyPr wrap="none" rtlCol="0">
            <a:spAutoFit/>
          </a:bodyPr>
          <a:lstStyle/>
          <a:p>
            <a:r>
              <a:rPr lang="fr-FR" dirty="0">
                <a:solidFill>
                  <a:srgbClr val="FFFFFF"/>
                </a:solidFill>
              </a:rPr>
              <a:t>Guérison complète</a:t>
            </a:r>
          </a:p>
        </p:txBody>
      </p:sp>
      <p:sp>
        <p:nvSpPr>
          <p:cNvPr id="40" name="ZoneTexte 39"/>
          <p:cNvSpPr txBox="1"/>
          <p:nvPr/>
        </p:nvSpPr>
        <p:spPr>
          <a:xfrm>
            <a:off x="539552" y="6309320"/>
            <a:ext cx="1840054" cy="369332"/>
          </a:xfrm>
          <a:prstGeom prst="rect">
            <a:avLst/>
          </a:prstGeom>
          <a:noFill/>
        </p:spPr>
        <p:txBody>
          <a:bodyPr wrap="none" rtlCol="0">
            <a:spAutoFit/>
          </a:bodyPr>
          <a:lstStyle/>
          <a:p>
            <a:r>
              <a:rPr lang="fr-FR" dirty="0"/>
              <a:t>Evolution rapide</a:t>
            </a:r>
          </a:p>
        </p:txBody>
      </p:sp>
      <p:sp>
        <p:nvSpPr>
          <p:cNvPr id="41" name="ZoneTexte 40"/>
          <p:cNvSpPr txBox="1"/>
          <p:nvPr/>
        </p:nvSpPr>
        <p:spPr>
          <a:xfrm>
            <a:off x="6156176" y="6309320"/>
            <a:ext cx="2558701" cy="369332"/>
          </a:xfrm>
          <a:prstGeom prst="rect">
            <a:avLst/>
          </a:prstGeom>
          <a:noFill/>
        </p:spPr>
        <p:txBody>
          <a:bodyPr wrap="none" rtlCol="0">
            <a:spAutoFit/>
          </a:bodyPr>
          <a:lstStyle/>
          <a:p>
            <a:r>
              <a:rPr lang="fr-FR" dirty="0">
                <a:solidFill>
                  <a:srgbClr val="FFFF00"/>
                </a:solidFill>
              </a:rPr>
              <a:t>Manque pneumothorax</a:t>
            </a:r>
          </a:p>
        </p:txBody>
      </p:sp>
    </p:spTree>
    <p:extLst>
      <p:ext uri="{BB962C8B-B14F-4D97-AF65-F5344CB8AC3E}">
        <p14:creationId xmlns:p14="http://schemas.microsoft.com/office/powerpoint/2010/main" val="309636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424936" cy="706408"/>
          </a:xfrm>
        </p:spPr>
        <p:txBody>
          <a:bodyPr>
            <a:noAutofit/>
          </a:bodyPr>
          <a:lstStyle/>
          <a:p>
            <a:r>
              <a:rPr lang="fr-FR" sz="3600" dirty="0">
                <a:solidFill>
                  <a:srgbClr val="FFFF00"/>
                </a:solidFill>
              </a:rPr>
              <a:t>Pneumopathie bilatérale post inhalation </a:t>
            </a:r>
          </a:p>
        </p:txBody>
      </p:sp>
      <p:pic>
        <p:nvPicPr>
          <p:cNvPr id="3" name="Image 2" descr="03 04 07 fantoli jean.jpg"/>
          <p:cNvPicPr>
            <a:picLocks noChangeAspect="1"/>
          </p:cNvPicPr>
          <p:nvPr/>
        </p:nvPicPr>
        <p:blipFill rotWithShape="1">
          <a:blip r:embed="rId2">
            <a:extLst>
              <a:ext uri="{28A0092B-C50C-407E-A947-70E740481C1C}">
                <a14:useLocalDpi xmlns:a14="http://schemas.microsoft.com/office/drawing/2010/main" val="0"/>
              </a:ext>
            </a:extLst>
          </a:blip>
          <a:srcRect l="11709" t="21665" r="14875" b="3371"/>
          <a:stretch/>
        </p:blipFill>
        <p:spPr>
          <a:xfrm>
            <a:off x="323528" y="1124744"/>
            <a:ext cx="5256584" cy="4225779"/>
          </a:xfrm>
          <a:prstGeom prst="rect">
            <a:avLst/>
          </a:prstGeom>
        </p:spPr>
      </p:pic>
      <p:pic>
        <p:nvPicPr>
          <p:cNvPr id="5" name="Image 4" descr="ppathie bronchogr.jpg"/>
          <p:cNvPicPr>
            <a:picLocks noChangeAspect="1"/>
          </p:cNvPicPr>
          <p:nvPr/>
        </p:nvPicPr>
        <p:blipFill rotWithShape="1">
          <a:blip r:embed="rId3">
            <a:extLst>
              <a:ext uri="{28A0092B-C50C-407E-A947-70E740481C1C}">
                <a14:useLocalDpi xmlns:a14="http://schemas.microsoft.com/office/drawing/2010/main" val="0"/>
              </a:ext>
            </a:extLst>
          </a:blip>
          <a:srcRect l="11799" r="18036"/>
          <a:stretch/>
        </p:blipFill>
        <p:spPr>
          <a:xfrm>
            <a:off x="5940152" y="1124745"/>
            <a:ext cx="2880320" cy="5079452"/>
          </a:xfrm>
          <a:prstGeom prst="rect">
            <a:avLst/>
          </a:prstGeom>
        </p:spPr>
      </p:pic>
      <p:grpSp>
        <p:nvGrpSpPr>
          <p:cNvPr id="21" name="Grouper 20"/>
          <p:cNvGrpSpPr/>
          <p:nvPr/>
        </p:nvGrpSpPr>
        <p:grpSpPr>
          <a:xfrm>
            <a:off x="395536" y="4061173"/>
            <a:ext cx="4612500" cy="1825391"/>
            <a:chOff x="395536" y="4061173"/>
            <a:chExt cx="4612500" cy="1825391"/>
          </a:xfrm>
        </p:grpSpPr>
        <p:sp>
          <p:nvSpPr>
            <p:cNvPr id="6" name="ZoneTexte 5"/>
            <p:cNvSpPr txBox="1"/>
            <p:nvPr/>
          </p:nvSpPr>
          <p:spPr>
            <a:xfrm>
              <a:off x="395536" y="5517232"/>
              <a:ext cx="4483244" cy="369332"/>
            </a:xfrm>
            <a:prstGeom prst="rect">
              <a:avLst/>
            </a:prstGeom>
            <a:noFill/>
          </p:spPr>
          <p:txBody>
            <a:bodyPr wrap="none" rtlCol="0">
              <a:spAutoFit/>
            </a:bodyPr>
            <a:lstStyle/>
            <a:p>
              <a:r>
                <a:rPr lang="fr-FR" dirty="0">
                  <a:solidFill>
                    <a:srgbClr val="00B0F0"/>
                  </a:solidFill>
                </a:rPr>
                <a:t>a </a:t>
              </a:r>
              <a:r>
                <a:rPr lang="fr-FR" dirty="0"/>
                <a:t>: Disparition du contour des 2 coupoles</a:t>
              </a:r>
            </a:p>
          </p:txBody>
        </p:sp>
        <p:sp>
          <p:nvSpPr>
            <p:cNvPr id="19" name="Forme libre 18"/>
            <p:cNvSpPr/>
            <p:nvPr/>
          </p:nvSpPr>
          <p:spPr>
            <a:xfrm rot="21184477">
              <a:off x="769437" y="4061173"/>
              <a:ext cx="1789625" cy="338209"/>
            </a:xfrm>
            <a:custGeom>
              <a:avLst/>
              <a:gdLst>
                <a:gd name="connsiteX0" fmla="*/ 0 w 3155220"/>
                <a:gd name="connsiteY0" fmla="*/ 166915 h 963430"/>
                <a:gd name="connsiteX1" fmla="*/ 1879977 w 3155220"/>
                <a:gd name="connsiteY1" fmla="*/ 49934 h 963430"/>
                <a:gd name="connsiteX2" fmla="*/ 3049741 w 3155220"/>
                <a:gd name="connsiteY2" fmla="*/ 885511 h 963430"/>
                <a:gd name="connsiteX3" fmla="*/ 3099873 w 3155220"/>
                <a:gd name="connsiteY3" fmla="*/ 927290 h 963430"/>
              </a:gdLst>
              <a:ahLst/>
              <a:cxnLst>
                <a:cxn ang="0">
                  <a:pos x="connsiteX0" y="connsiteY0"/>
                </a:cxn>
                <a:cxn ang="0">
                  <a:pos x="connsiteX1" y="connsiteY1"/>
                </a:cxn>
                <a:cxn ang="0">
                  <a:pos x="connsiteX2" y="connsiteY2"/>
                </a:cxn>
                <a:cxn ang="0">
                  <a:pos x="connsiteX3" y="connsiteY3"/>
                </a:cxn>
              </a:cxnLst>
              <a:rect l="l" t="t" r="r" b="b"/>
              <a:pathLst>
                <a:path w="3155220" h="963430">
                  <a:moveTo>
                    <a:pt x="0" y="166915"/>
                  </a:moveTo>
                  <a:cubicBezTo>
                    <a:pt x="685843" y="48541"/>
                    <a:pt x="1371687" y="-69832"/>
                    <a:pt x="1879977" y="49934"/>
                  </a:cubicBezTo>
                  <a:cubicBezTo>
                    <a:pt x="2388267" y="169700"/>
                    <a:pt x="2846425" y="739285"/>
                    <a:pt x="3049741" y="885511"/>
                  </a:cubicBezTo>
                  <a:cubicBezTo>
                    <a:pt x="3253057" y="1031737"/>
                    <a:pt x="3099873" y="927290"/>
                    <a:pt x="3099873" y="927290"/>
                  </a:cubicBezTo>
                </a:path>
              </a:pathLst>
            </a:custGeom>
            <a:ln w="28575" cap="flat" cmpd="sng">
              <a:solidFill>
                <a:srgbClr val="0000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 name="Forme libre 19"/>
            <p:cNvSpPr/>
            <p:nvPr/>
          </p:nvSpPr>
          <p:spPr>
            <a:xfrm rot="21184477">
              <a:off x="3218411" y="4288797"/>
              <a:ext cx="1789625" cy="326568"/>
            </a:xfrm>
            <a:custGeom>
              <a:avLst/>
              <a:gdLst>
                <a:gd name="connsiteX0" fmla="*/ 0 w 3155220"/>
                <a:gd name="connsiteY0" fmla="*/ 166915 h 963430"/>
                <a:gd name="connsiteX1" fmla="*/ 1879977 w 3155220"/>
                <a:gd name="connsiteY1" fmla="*/ 49934 h 963430"/>
                <a:gd name="connsiteX2" fmla="*/ 3049741 w 3155220"/>
                <a:gd name="connsiteY2" fmla="*/ 885511 h 963430"/>
                <a:gd name="connsiteX3" fmla="*/ 3099873 w 3155220"/>
                <a:gd name="connsiteY3" fmla="*/ 927290 h 963430"/>
              </a:gdLst>
              <a:ahLst/>
              <a:cxnLst>
                <a:cxn ang="0">
                  <a:pos x="connsiteX0" y="connsiteY0"/>
                </a:cxn>
                <a:cxn ang="0">
                  <a:pos x="connsiteX1" y="connsiteY1"/>
                </a:cxn>
                <a:cxn ang="0">
                  <a:pos x="connsiteX2" y="connsiteY2"/>
                </a:cxn>
                <a:cxn ang="0">
                  <a:pos x="connsiteX3" y="connsiteY3"/>
                </a:cxn>
              </a:cxnLst>
              <a:rect l="l" t="t" r="r" b="b"/>
              <a:pathLst>
                <a:path w="3155220" h="963430">
                  <a:moveTo>
                    <a:pt x="0" y="166915"/>
                  </a:moveTo>
                  <a:cubicBezTo>
                    <a:pt x="685843" y="48541"/>
                    <a:pt x="1371687" y="-69832"/>
                    <a:pt x="1879977" y="49934"/>
                  </a:cubicBezTo>
                  <a:cubicBezTo>
                    <a:pt x="2388267" y="169700"/>
                    <a:pt x="2846425" y="739285"/>
                    <a:pt x="3049741" y="885511"/>
                  </a:cubicBezTo>
                  <a:cubicBezTo>
                    <a:pt x="3253057" y="1031737"/>
                    <a:pt x="3099873" y="927290"/>
                    <a:pt x="3099873" y="927290"/>
                  </a:cubicBezTo>
                </a:path>
              </a:pathLst>
            </a:custGeom>
            <a:ln w="28575" cap="flat" cmpd="sng">
              <a:solidFill>
                <a:srgbClr val="0000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25" name="Grouper 24"/>
          <p:cNvGrpSpPr/>
          <p:nvPr/>
        </p:nvGrpSpPr>
        <p:grpSpPr>
          <a:xfrm>
            <a:off x="395536" y="2132856"/>
            <a:ext cx="5496968" cy="4113748"/>
            <a:chOff x="395536" y="2132856"/>
            <a:chExt cx="5496968" cy="4113748"/>
          </a:xfrm>
        </p:grpSpPr>
        <p:sp>
          <p:nvSpPr>
            <p:cNvPr id="22" name="ZoneTexte 21"/>
            <p:cNvSpPr txBox="1"/>
            <p:nvPr/>
          </p:nvSpPr>
          <p:spPr>
            <a:xfrm>
              <a:off x="395536" y="5877272"/>
              <a:ext cx="5496968" cy="369332"/>
            </a:xfrm>
            <a:prstGeom prst="rect">
              <a:avLst/>
            </a:prstGeom>
            <a:noFill/>
          </p:spPr>
          <p:txBody>
            <a:bodyPr wrap="none" rtlCol="0">
              <a:spAutoFit/>
            </a:bodyPr>
            <a:lstStyle/>
            <a:p>
              <a:r>
                <a:rPr lang="fr-FR" dirty="0">
                  <a:solidFill>
                    <a:srgbClr val="00B0F0"/>
                  </a:solidFill>
                </a:rPr>
                <a:t>b</a:t>
              </a:r>
              <a:r>
                <a:rPr lang="fr-FR" dirty="0"/>
                <a:t> : Disparition de la ligne médiatisnale para-aortique</a:t>
              </a:r>
            </a:p>
          </p:txBody>
        </p:sp>
        <p:cxnSp>
          <p:nvCxnSpPr>
            <p:cNvPr id="24" name="Connecteur droit 23"/>
            <p:cNvCxnSpPr/>
            <p:nvPr/>
          </p:nvCxnSpPr>
          <p:spPr>
            <a:xfrm flipH="1">
              <a:off x="3419872" y="2132856"/>
              <a:ext cx="360040" cy="2736304"/>
            </a:xfrm>
            <a:prstGeom prst="line">
              <a:avLst/>
            </a:prstGeom>
            <a:ln>
              <a:solidFill>
                <a:srgbClr val="FFFF00"/>
              </a:solidFill>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3491880" y="2636912"/>
            <a:ext cx="1080120" cy="2304256"/>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395536" y="6237312"/>
            <a:ext cx="4598885" cy="369332"/>
          </a:xfrm>
          <a:prstGeom prst="rect">
            <a:avLst/>
          </a:prstGeom>
          <a:noFill/>
        </p:spPr>
        <p:txBody>
          <a:bodyPr wrap="none" rtlCol="0">
            <a:spAutoFit/>
          </a:bodyPr>
          <a:lstStyle/>
          <a:p>
            <a:r>
              <a:rPr lang="fr-FR" dirty="0">
                <a:solidFill>
                  <a:srgbClr val="00B0F0"/>
                </a:solidFill>
              </a:rPr>
              <a:t>c</a:t>
            </a:r>
            <a:r>
              <a:rPr lang="fr-FR" dirty="0"/>
              <a:t> : Apparition d’un </a:t>
            </a:r>
            <a:r>
              <a:rPr lang="fr-FR" dirty="0" err="1"/>
              <a:t>bronchogramme</a:t>
            </a:r>
            <a:r>
              <a:rPr lang="fr-FR" dirty="0"/>
              <a:t> aérique</a:t>
            </a:r>
          </a:p>
        </p:txBody>
      </p:sp>
      <p:cxnSp>
        <p:nvCxnSpPr>
          <p:cNvPr id="32" name="Connecteur droit avec flèche 31"/>
          <p:cNvCxnSpPr/>
          <p:nvPr/>
        </p:nvCxnSpPr>
        <p:spPr>
          <a:xfrm flipH="1">
            <a:off x="7524328" y="2852936"/>
            <a:ext cx="288032"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H="1">
            <a:off x="7668344" y="3573016"/>
            <a:ext cx="288032"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H="1">
            <a:off x="7596336" y="4365104"/>
            <a:ext cx="288032"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flipH="1" flipV="1">
            <a:off x="7308304" y="4725144"/>
            <a:ext cx="288032"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6732240" y="4149080"/>
            <a:ext cx="288032"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a:off x="6948264" y="3645024"/>
            <a:ext cx="296416"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9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424936" cy="706408"/>
          </a:xfrm>
        </p:spPr>
        <p:txBody>
          <a:bodyPr>
            <a:noAutofit/>
          </a:bodyPr>
          <a:lstStyle/>
          <a:p>
            <a:r>
              <a:rPr lang="fr-FR" sz="3600" dirty="0">
                <a:solidFill>
                  <a:srgbClr val="FFFF00"/>
                </a:solidFill>
              </a:rPr>
              <a:t>Pneumopathie post inhalation </a:t>
            </a:r>
          </a:p>
        </p:txBody>
      </p:sp>
      <p:sp>
        <p:nvSpPr>
          <p:cNvPr id="27" name="ZoneTexte 26"/>
          <p:cNvSpPr txBox="1"/>
          <p:nvPr/>
        </p:nvSpPr>
        <p:spPr>
          <a:xfrm>
            <a:off x="467544" y="2564904"/>
            <a:ext cx="3893664" cy="369332"/>
          </a:xfrm>
          <a:prstGeom prst="rect">
            <a:avLst/>
          </a:prstGeom>
          <a:noFill/>
        </p:spPr>
        <p:txBody>
          <a:bodyPr wrap="none" rtlCol="0">
            <a:spAutoFit/>
          </a:bodyPr>
          <a:lstStyle/>
          <a:p>
            <a:r>
              <a:rPr lang="fr-FR" sz="1600" dirty="0">
                <a:solidFill>
                  <a:srgbClr val="FF0000"/>
                </a:solidFill>
                <a:latin typeface="Wingdings"/>
                <a:ea typeface="Wingdings"/>
                <a:cs typeface="Wingdings"/>
                <a:sym typeface="Wingdings"/>
              </a:rPr>
              <a:t></a:t>
            </a:r>
            <a:r>
              <a:rPr lang="fr-FR" dirty="0"/>
              <a:t> : </a:t>
            </a:r>
            <a:r>
              <a:rPr lang="fr-FR" dirty="0" err="1"/>
              <a:t>Bronchogramme</a:t>
            </a:r>
            <a:r>
              <a:rPr lang="fr-FR" dirty="0"/>
              <a:t> aérique du LIG</a:t>
            </a:r>
          </a:p>
        </p:txBody>
      </p:sp>
      <p:grpSp>
        <p:nvGrpSpPr>
          <p:cNvPr id="18" name="Grouper 17"/>
          <p:cNvGrpSpPr/>
          <p:nvPr/>
        </p:nvGrpSpPr>
        <p:grpSpPr>
          <a:xfrm>
            <a:off x="467544" y="1052736"/>
            <a:ext cx="8280920" cy="5544616"/>
            <a:chOff x="467544" y="1052736"/>
            <a:chExt cx="8280920" cy="5544616"/>
          </a:xfrm>
        </p:grpSpPr>
        <p:pic>
          <p:nvPicPr>
            <p:cNvPr id="1028" name="Picture 4" descr="C:\Users\pmanzoni\Desktop\Poumon\Archives PACS images TDM poumon 2003 2015\Torregrossa annelyse inhalation ppathie bilat\Torregrossa annelyse inhalation ppathie bilat 280705 f.jpg"/>
            <p:cNvPicPr>
              <a:picLocks noChangeAspect="1" noChangeArrowheads="1"/>
            </p:cNvPicPr>
            <p:nvPr/>
          </p:nvPicPr>
          <p:blipFill rotWithShape="1">
            <a:blip r:embed="rId2">
              <a:extLst>
                <a:ext uri="{28A0092B-C50C-407E-A947-70E740481C1C}">
                  <a14:useLocalDpi xmlns:a14="http://schemas.microsoft.com/office/drawing/2010/main" val="0"/>
                </a:ext>
              </a:extLst>
            </a:blip>
            <a:srcRect l="8696" t="11011" r="11746" b="3440"/>
            <a:stretch/>
          </p:blipFill>
          <p:spPr bwMode="auto">
            <a:xfrm>
              <a:off x="467544" y="3212976"/>
              <a:ext cx="4385540"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pmanzoni\Desktop\Poumon\Archives PACS images TDM poumon 2003 2015\Torregrossa annelyse inhalation ppathie bilat\Torregrossa annelyse inhalation ppathie bilat 280705 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40" t="15235" r="13929" b="5917"/>
            <a:stretch/>
          </p:blipFill>
          <p:spPr bwMode="auto">
            <a:xfrm>
              <a:off x="5292080" y="1052736"/>
              <a:ext cx="3456384" cy="2540122"/>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pmanzoni\Desktop\Poumon\Archives PACS images TDM poumon 2003 2015\Torregrossa annelyse inhalation ppathie bilat\Torregrossa annelyse inhalation ppathie bilat 280705 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24" t="5739" r="12550" b="5246"/>
            <a:stretch/>
          </p:blipFill>
          <p:spPr bwMode="auto">
            <a:xfrm>
              <a:off x="5292080" y="3861048"/>
              <a:ext cx="3456384" cy="2736304"/>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32" name="Connecteur droit avec flèche 31"/>
          <p:cNvCxnSpPr/>
          <p:nvPr/>
        </p:nvCxnSpPr>
        <p:spPr>
          <a:xfrm flipV="1">
            <a:off x="7601166" y="5949280"/>
            <a:ext cx="0" cy="288032"/>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V="1">
            <a:off x="6230146" y="5805264"/>
            <a:ext cx="0" cy="288032"/>
          </a:xfrm>
          <a:prstGeom prst="straightConnector1">
            <a:avLst/>
          </a:prstGeom>
          <a:ln w="28575" cmpd="sng">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flipH="1">
            <a:off x="7312530" y="5661248"/>
            <a:ext cx="280234" cy="0"/>
          </a:xfrm>
          <a:prstGeom prst="straightConnector1">
            <a:avLst/>
          </a:prstGeom>
          <a:ln w="28575" cmpd="sng">
            <a:solidFill>
              <a:srgbClr val="0000FF"/>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V="1">
            <a:off x="7745484" y="5877272"/>
            <a:ext cx="0" cy="288032"/>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467544" y="1772816"/>
            <a:ext cx="4680520" cy="646331"/>
          </a:xfrm>
          <a:prstGeom prst="rect">
            <a:avLst/>
          </a:prstGeom>
          <a:noFill/>
        </p:spPr>
        <p:txBody>
          <a:bodyPr wrap="square" rtlCol="0">
            <a:spAutoFit/>
          </a:bodyPr>
          <a:lstStyle/>
          <a:p>
            <a:r>
              <a:rPr lang="fr-FR" sz="1600" dirty="0">
                <a:solidFill>
                  <a:srgbClr val="00B0F0"/>
                </a:solidFill>
                <a:latin typeface="Wingdings"/>
                <a:ea typeface="Wingdings"/>
                <a:cs typeface="Wingdings"/>
                <a:sym typeface="Wingdings"/>
              </a:rPr>
              <a:t></a:t>
            </a:r>
            <a:r>
              <a:rPr lang="fr-FR" dirty="0"/>
              <a:t> : Condensation au contact de la coupole   de la face latérale de l’aorte descendante</a:t>
            </a:r>
          </a:p>
        </p:txBody>
      </p:sp>
      <p:cxnSp>
        <p:nvCxnSpPr>
          <p:cNvPr id="37" name="Connecteur droit avec flèche 36"/>
          <p:cNvCxnSpPr/>
          <p:nvPr/>
        </p:nvCxnSpPr>
        <p:spPr>
          <a:xfrm flipH="1">
            <a:off x="3491880" y="5661248"/>
            <a:ext cx="288032" cy="0"/>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a:off x="467544" y="1052736"/>
            <a:ext cx="4680520" cy="646331"/>
          </a:xfrm>
          <a:prstGeom prst="rect">
            <a:avLst/>
          </a:prstGeom>
          <a:noFill/>
        </p:spPr>
        <p:txBody>
          <a:bodyPr wrap="square" rtlCol="0">
            <a:spAutoFit/>
          </a:bodyPr>
          <a:lstStyle/>
          <a:p>
            <a:r>
              <a:rPr lang="fr-FR" sz="1600" dirty="0">
                <a:solidFill>
                  <a:schemeClr val="bg1"/>
                </a:solidFill>
                <a:latin typeface="Wingdings"/>
                <a:ea typeface="Wingdings"/>
                <a:cs typeface="Wingdings"/>
                <a:sym typeface="Wingdings"/>
              </a:rPr>
              <a:t></a:t>
            </a:r>
            <a:r>
              <a:rPr lang="fr-FR" dirty="0"/>
              <a:t> : Condensation au contact de la coupole   diaphragmatique droite</a:t>
            </a:r>
          </a:p>
        </p:txBody>
      </p:sp>
    </p:spTree>
    <p:extLst>
      <p:ext uri="{BB962C8B-B14F-4D97-AF65-F5344CB8AC3E}">
        <p14:creationId xmlns:p14="http://schemas.microsoft.com/office/powerpoint/2010/main" val="26779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556927" y="946885"/>
            <a:ext cx="8093748" cy="5659760"/>
            <a:chOff x="556927" y="946885"/>
            <a:chExt cx="8093748" cy="5659760"/>
          </a:xfrm>
        </p:grpSpPr>
        <p:pic>
          <p:nvPicPr>
            <p:cNvPr id="2052" name="Picture 4" descr="C:\Users\pmanzoni\Desktop\2016 CHUB\Poumon 2016\Archives PACS 2016 mai\Sergent élisabeth inhalation ppathie bilat staph sémio2\Sergent élisabeth 160507 CP bilat nodule troué LIG staph RPf a.JPG"/>
            <p:cNvPicPr>
              <a:picLocks noChangeAspect="1" noChangeArrowheads="1"/>
            </p:cNvPicPr>
            <p:nvPr/>
          </p:nvPicPr>
          <p:blipFill rotWithShape="1">
            <a:blip r:embed="rId2">
              <a:extLst>
                <a:ext uri="{28A0092B-C50C-407E-A947-70E740481C1C}">
                  <a14:useLocalDpi xmlns:a14="http://schemas.microsoft.com/office/drawing/2010/main" val="0"/>
                </a:ext>
              </a:extLst>
            </a:blip>
            <a:srcRect l="13530" t="21809" r="13530" b="16556"/>
            <a:stretch/>
          </p:blipFill>
          <p:spPr bwMode="auto">
            <a:xfrm>
              <a:off x="593796" y="999090"/>
              <a:ext cx="3781181" cy="364186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ZoneTexte 11"/>
            <p:cNvSpPr txBox="1"/>
            <p:nvPr/>
          </p:nvSpPr>
          <p:spPr>
            <a:xfrm>
              <a:off x="556927" y="980113"/>
              <a:ext cx="898708" cy="369332"/>
            </a:xfrm>
            <a:prstGeom prst="rect">
              <a:avLst/>
            </a:prstGeom>
            <a:noFill/>
          </p:spPr>
          <p:txBody>
            <a:bodyPr wrap="none" rtlCol="0">
              <a:spAutoFit/>
            </a:bodyPr>
            <a:lstStyle/>
            <a:p>
              <a:r>
                <a:rPr lang="fr-FR" dirty="0"/>
                <a:t>a : RP </a:t>
              </a:r>
            </a:p>
          </p:txBody>
        </p:sp>
        <p:pic>
          <p:nvPicPr>
            <p:cNvPr id="2050" name="Picture 2" descr="C:\Users\pmanzoni\Desktop\Poumon\Archives PACS images TDM poumon 2003 2015\Sergent élisabeth inhalation ppathie bilat staph sémio2\Sergent élisabeth 120507 inhalation CP bronchogr 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10" t="17876" r="13549" b="8741"/>
            <a:stretch/>
          </p:blipFill>
          <p:spPr bwMode="auto">
            <a:xfrm>
              <a:off x="5148064" y="999089"/>
              <a:ext cx="3502611" cy="2705764"/>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ZoneTexte 37"/>
            <p:cNvSpPr txBox="1"/>
            <p:nvPr/>
          </p:nvSpPr>
          <p:spPr>
            <a:xfrm>
              <a:off x="5148063" y="946885"/>
              <a:ext cx="1083438" cy="338554"/>
            </a:xfrm>
            <a:prstGeom prst="rect">
              <a:avLst/>
            </a:prstGeom>
            <a:noFill/>
          </p:spPr>
          <p:txBody>
            <a:bodyPr wrap="none" rtlCol="0">
              <a:spAutoFit/>
            </a:bodyPr>
            <a:lstStyle/>
            <a:p>
              <a:r>
                <a:rPr lang="fr-FR" sz="1600" dirty="0">
                  <a:solidFill>
                    <a:schemeClr val="bg1"/>
                  </a:solidFill>
                </a:rPr>
                <a:t>b1 : TDM </a:t>
              </a:r>
            </a:p>
          </p:txBody>
        </p:sp>
        <p:pic>
          <p:nvPicPr>
            <p:cNvPr id="2051" name="Picture 3" descr="C:\Users\pmanzoni\Desktop\Poumon\Archives PACS images TDM poumon 2003 2015\Sergent élisabeth inhalation ppathie bilat staph sémio2\Sergent élisabeth 120507 inhalation ppathie bilat staph 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59" t="16553" r="14075" b="9070"/>
            <a:stretch/>
          </p:blipFill>
          <p:spPr bwMode="auto">
            <a:xfrm>
              <a:off x="5148063" y="3995583"/>
              <a:ext cx="3502612" cy="2611062"/>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ZoneTexte 40"/>
            <p:cNvSpPr txBox="1"/>
            <p:nvPr/>
          </p:nvSpPr>
          <p:spPr>
            <a:xfrm>
              <a:off x="5160242" y="3973021"/>
              <a:ext cx="441146" cy="369332"/>
            </a:xfrm>
            <a:prstGeom prst="rect">
              <a:avLst/>
            </a:prstGeom>
            <a:noFill/>
          </p:spPr>
          <p:txBody>
            <a:bodyPr wrap="none" rtlCol="0">
              <a:spAutoFit/>
            </a:bodyPr>
            <a:lstStyle/>
            <a:p>
              <a:r>
                <a:rPr lang="fr-FR" dirty="0">
                  <a:solidFill>
                    <a:schemeClr val="bg1"/>
                  </a:solidFill>
                </a:rPr>
                <a:t>b2</a:t>
              </a:r>
            </a:p>
          </p:txBody>
        </p:sp>
      </p:grpSp>
      <p:sp>
        <p:nvSpPr>
          <p:cNvPr id="2" name="Titre 1"/>
          <p:cNvSpPr>
            <a:spLocks noGrp="1"/>
          </p:cNvSpPr>
          <p:nvPr>
            <p:ph type="title"/>
          </p:nvPr>
        </p:nvSpPr>
        <p:spPr>
          <a:xfrm>
            <a:off x="446026" y="116632"/>
            <a:ext cx="8424936" cy="706408"/>
          </a:xfrm>
        </p:spPr>
        <p:txBody>
          <a:bodyPr>
            <a:noAutofit/>
          </a:bodyPr>
          <a:lstStyle/>
          <a:p>
            <a:r>
              <a:rPr lang="fr-FR" sz="3600" dirty="0">
                <a:solidFill>
                  <a:srgbClr val="FFFF00"/>
                </a:solidFill>
              </a:rPr>
              <a:t>Pneumopathie post inhalation (des bases)</a:t>
            </a:r>
          </a:p>
        </p:txBody>
      </p:sp>
      <p:sp>
        <p:nvSpPr>
          <p:cNvPr id="6" name="ZoneTexte 5"/>
          <p:cNvSpPr txBox="1"/>
          <p:nvPr/>
        </p:nvSpPr>
        <p:spPr>
          <a:xfrm>
            <a:off x="179512" y="4797152"/>
            <a:ext cx="4609394" cy="369332"/>
          </a:xfrm>
          <a:prstGeom prst="rect">
            <a:avLst/>
          </a:prstGeom>
          <a:noFill/>
        </p:spPr>
        <p:txBody>
          <a:bodyPr wrap="square" rtlCol="0">
            <a:spAutoFit/>
          </a:bodyPr>
          <a:lstStyle/>
          <a:p>
            <a:r>
              <a:rPr lang="fr-FR" dirty="0"/>
              <a:t>CP </a:t>
            </a:r>
            <a:r>
              <a:rPr lang="fr-FR" dirty="0" err="1"/>
              <a:t>lingula</a:t>
            </a:r>
            <a:r>
              <a:rPr lang="fr-FR" dirty="0"/>
              <a:t> (</a:t>
            </a:r>
            <a:r>
              <a:rPr lang="fr-FR" dirty="0">
                <a:solidFill>
                  <a:srgbClr val="0070C0"/>
                </a:solidFill>
              </a:rPr>
              <a:t>o</a:t>
            </a:r>
            <a:r>
              <a:rPr lang="fr-FR" dirty="0"/>
              <a:t>) efface le bord G du cœur (</a:t>
            </a:r>
            <a:r>
              <a:rPr lang="fr-FR" dirty="0">
                <a:solidFill>
                  <a:srgbClr val="0070C0"/>
                </a:solidFill>
              </a:rPr>
              <a:t>--</a:t>
            </a:r>
            <a:r>
              <a:rPr lang="fr-FR" dirty="0"/>
              <a:t>)</a:t>
            </a:r>
          </a:p>
        </p:txBody>
      </p:sp>
      <p:sp>
        <p:nvSpPr>
          <p:cNvPr id="22" name="ZoneTexte 21"/>
          <p:cNvSpPr txBox="1"/>
          <p:nvPr/>
        </p:nvSpPr>
        <p:spPr>
          <a:xfrm>
            <a:off x="179512" y="5229200"/>
            <a:ext cx="4813483" cy="369332"/>
          </a:xfrm>
          <a:prstGeom prst="rect">
            <a:avLst/>
          </a:prstGeom>
          <a:noFill/>
        </p:spPr>
        <p:txBody>
          <a:bodyPr wrap="square" rtlCol="0">
            <a:spAutoFit/>
          </a:bodyPr>
          <a:lstStyle/>
          <a:p>
            <a:r>
              <a:rPr lang="fr-FR" dirty="0"/>
              <a:t>CP du LM (</a:t>
            </a:r>
            <a:r>
              <a:rPr lang="fr-FR" dirty="0">
                <a:solidFill>
                  <a:schemeClr val="bg1"/>
                </a:solidFill>
              </a:rPr>
              <a:t>o</a:t>
            </a:r>
            <a:r>
              <a:rPr lang="fr-FR" dirty="0"/>
              <a:t>) efface le bord </a:t>
            </a:r>
            <a:r>
              <a:rPr lang="fr-FR" dirty="0" err="1"/>
              <a:t>int</a:t>
            </a:r>
            <a:r>
              <a:rPr lang="fr-FR" dirty="0"/>
              <a:t> coupole D (</a:t>
            </a:r>
            <a:r>
              <a:rPr lang="fr-FR" dirty="0">
                <a:solidFill>
                  <a:schemeClr val="bg1"/>
                </a:solidFill>
              </a:rPr>
              <a:t>--</a:t>
            </a:r>
            <a:r>
              <a:rPr lang="fr-FR" dirty="0"/>
              <a:t>)</a:t>
            </a:r>
          </a:p>
        </p:txBody>
      </p:sp>
      <p:sp>
        <p:nvSpPr>
          <p:cNvPr id="27" name="ZoneTexte 26"/>
          <p:cNvSpPr txBox="1"/>
          <p:nvPr/>
        </p:nvSpPr>
        <p:spPr>
          <a:xfrm>
            <a:off x="179512" y="5661248"/>
            <a:ext cx="4910419" cy="369332"/>
          </a:xfrm>
          <a:prstGeom prst="rect">
            <a:avLst/>
          </a:prstGeom>
          <a:noFill/>
        </p:spPr>
        <p:txBody>
          <a:bodyPr wrap="none" rtlCol="0">
            <a:spAutoFit/>
          </a:bodyPr>
          <a:lstStyle/>
          <a:p>
            <a:r>
              <a:rPr lang="fr-FR" dirty="0"/>
              <a:t>CP du LIG (</a:t>
            </a:r>
            <a:r>
              <a:rPr lang="fr-FR" dirty="0">
                <a:solidFill>
                  <a:srgbClr val="FF0000"/>
                </a:solidFill>
              </a:rPr>
              <a:t>o</a:t>
            </a:r>
            <a:r>
              <a:rPr lang="fr-FR" dirty="0"/>
              <a:t>) efface le bord </a:t>
            </a:r>
            <a:r>
              <a:rPr lang="fr-FR" dirty="0" err="1"/>
              <a:t>ext</a:t>
            </a:r>
            <a:r>
              <a:rPr lang="fr-FR" dirty="0"/>
              <a:t> coupole G (</a:t>
            </a:r>
            <a:r>
              <a:rPr lang="fr-FR" dirty="0">
                <a:solidFill>
                  <a:srgbClr val="FF0000"/>
                </a:solidFill>
              </a:rPr>
              <a:t>--</a:t>
            </a:r>
            <a:r>
              <a:rPr lang="fr-FR" dirty="0"/>
              <a:t>) </a:t>
            </a:r>
          </a:p>
        </p:txBody>
      </p:sp>
      <p:sp>
        <p:nvSpPr>
          <p:cNvPr id="19" name="Forme libre 18"/>
          <p:cNvSpPr/>
          <p:nvPr/>
        </p:nvSpPr>
        <p:spPr>
          <a:xfrm>
            <a:off x="1451056" y="3749429"/>
            <a:ext cx="914742" cy="408258"/>
          </a:xfrm>
          <a:custGeom>
            <a:avLst/>
            <a:gdLst>
              <a:gd name="connsiteX0" fmla="*/ 0 w 3155220"/>
              <a:gd name="connsiteY0" fmla="*/ 166915 h 963430"/>
              <a:gd name="connsiteX1" fmla="*/ 1879977 w 3155220"/>
              <a:gd name="connsiteY1" fmla="*/ 49934 h 963430"/>
              <a:gd name="connsiteX2" fmla="*/ 3049741 w 3155220"/>
              <a:gd name="connsiteY2" fmla="*/ 885511 h 963430"/>
              <a:gd name="connsiteX3" fmla="*/ 3099873 w 3155220"/>
              <a:gd name="connsiteY3" fmla="*/ 927290 h 963430"/>
            </a:gdLst>
            <a:ahLst/>
            <a:cxnLst>
              <a:cxn ang="0">
                <a:pos x="connsiteX0" y="connsiteY0"/>
              </a:cxn>
              <a:cxn ang="0">
                <a:pos x="connsiteX1" y="connsiteY1"/>
              </a:cxn>
              <a:cxn ang="0">
                <a:pos x="connsiteX2" y="connsiteY2"/>
              </a:cxn>
              <a:cxn ang="0">
                <a:pos x="connsiteX3" y="connsiteY3"/>
              </a:cxn>
            </a:cxnLst>
            <a:rect l="l" t="t" r="r" b="b"/>
            <a:pathLst>
              <a:path w="3155220" h="963430">
                <a:moveTo>
                  <a:pt x="0" y="166915"/>
                </a:moveTo>
                <a:cubicBezTo>
                  <a:pt x="685843" y="48541"/>
                  <a:pt x="1371687" y="-69832"/>
                  <a:pt x="1879977" y="49934"/>
                </a:cubicBezTo>
                <a:cubicBezTo>
                  <a:pt x="2388267" y="169700"/>
                  <a:pt x="2846425" y="739285"/>
                  <a:pt x="3049741" y="885511"/>
                </a:cubicBezTo>
                <a:cubicBezTo>
                  <a:pt x="3253057" y="1031737"/>
                  <a:pt x="3099873" y="927290"/>
                  <a:pt x="3099873" y="927290"/>
                </a:cubicBezTo>
              </a:path>
            </a:pathLst>
          </a:custGeom>
          <a:ln w="28575" cap="flat" cmpd="sng">
            <a:solidFill>
              <a:srgbClr val="000000"/>
            </a:solidFill>
            <a:prstDash val="sysDash"/>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Forme libre 27"/>
          <p:cNvSpPr/>
          <p:nvPr/>
        </p:nvSpPr>
        <p:spPr>
          <a:xfrm rot="3609697">
            <a:off x="3099353" y="3633978"/>
            <a:ext cx="1007225" cy="376743"/>
          </a:xfrm>
          <a:custGeom>
            <a:avLst/>
            <a:gdLst>
              <a:gd name="connsiteX0" fmla="*/ 0 w 3155220"/>
              <a:gd name="connsiteY0" fmla="*/ 166915 h 963430"/>
              <a:gd name="connsiteX1" fmla="*/ 1879977 w 3155220"/>
              <a:gd name="connsiteY1" fmla="*/ 49934 h 963430"/>
              <a:gd name="connsiteX2" fmla="*/ 3049741 w 3155220"/>
              <a:gd name="connsiteY2" fmla="*/ 885511 h 963430"/>
              <a:gd name="connsiteX3" fmla="*/ 3099873 w 3155220"/>
              <a:gd name="connsiteY3" fmla="*/ 927290 h 963430"/>
            </a:gdLst>
            <a:ahLst/>
            <a:cxnLst>
              <a:cxn ang="0">
                <a:pos x="connsiteX0" y="connsiteY0"/>
              </a:cxn>
              <a:cxn ang="0">
                <a:pos x="connsiteX1" y="connsiteY1"/>
              </a:cxn>
              <a:cxn ang="0">
                <a:pos x="connsiteX2" y="connsiteY2"/>
              </a:cxn>
              <a:cxn ang="0">
                <a:pos x="connsiteX3" y="connsiteY3"/>
              </a:cxn>
            </a:cxnLst>
            <a:rect l="l" t="t" r="r" b="b"/>
            <a:pathLst>
              <a:path w="3155220" h="963430">
                <a:moveTo>
                  <a:pt x="0" y="166915"/>
                </a:moveTo>
                <a:cubicBezTo>
                  <a:pt x="685843" y="48541"/>
                  <a:pt x="1371687" y="-69832"/>
                  <a:pt x="1879977" y="49934"/>
                </a:cubicBezTo>
                <a:cubicBezTo>
                  <a:pt x="2388267" y="169700"/>
                  <a:pt x="2846425" y="739285"/>
                  <a:pt x="3049741" y="885511"/>
                </a:cubicBezTo>
                <a:cubicBezTo>
                  <a:pt x="3253057" y="1031737"/>
                  <a:pt x="3099873" y="927290"/>
                  <a:pt x="3099873" y="927290"/>
                </a:cubicBezTo>
              </a:path>
            </a:pathLst>
          </a:custGeom>
          <a:ln w="28575" cap="flat" cmpd="sng">
            <a:solidFill>
              <a:srgbClr val="0070C0"/>
            </a:solidFill>
            <a:prstDash val="sysDash"/>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Forme libre 28"/>
          <p:cNvSpPr/>
          <p:nvPr/>
        </p:nvSpPr>
        <p:spPr>
          <a:xfrm rot="2615634">
            <a:off x="3865879" y="4305018"/>
            <a:ext cx="381461" cy="70066"/>
          </a:xfrm>
          <a:custGeom>
            <a:avLst/>
            <a:gdLst>
              <a:gd name="connsiteX0" fmla="*/ 0 w 3155220"/>
              <a:gd name="connsiteY0" fmla="*/ 166915 h 963430"/>
              <a:gd name="connsiteX1" fmla="*/ 1879977 w 3155220"/>
              <a:gd name="connsiteY1" fmla="*/ 49934 h 963430"/>
              <a:gd name="connsiteX2" fmla="*/ 3049741 w 3155220"/>
              <a:gd name="connsiteY2" fmla="*/ 885511 h 963430"/>
              <a:gd name="connsiteX3" fmla="*/ 3099873 w 3155220"/>
              <a:gd name="connsiteY3" fmla="*/ 927290 h 963430"/>
            </a:gdLst>
            <a:ahLst/>
            <a:cxnLst>
              <a:cxn ang="0">
                <a:pos x="connsiteX0" y="connsiteY0"/>
              </a:cxn>
              <a:cxn ang="0">
                <a:pos x="connsiteX1" y="connsiteY1"/>
              </a:cxn>
              <a:cxn ang="0">
                <a:pos x="connsiteX2" y="connsiteY2"/>
              </a:cxn>
              <a:cxn ang="0">
                <a:pos x="connsiteX3" y="connsiteY3"/>
              </a:cxn>
            </a:cxnLst>
            <a:rect l="l" t="t" r="r" b="b"/>
            <a:pathLst>
              <a:path w="3155220" h="963430">
                <a:moveTo>
                  <a:pt x="0" y="166915"/>
                </a:moveTo>
                <a:cubicBezTo>
                  <a:pt x="685843" y="48541"/>
                  <a:pt x="1371687" y="-69832"/>
                  <a:pt x="1879977" y="49934"/>
                </a:cubicBezTo>
                <a:cubicBezTo>
                  <a:pt x="2388267" y="169700"/>
                  <a:pt x="2846425" y="739285"/>
                  <a:pt x="3049741" y="885511"/>
                </a:cubicBezTo>
                <a:cubicBezTo>
                  <a:pt x="3253057" y="1031737"/>
                  <a:pt x="3099873" y="927290"/>
                  <a:pt x="3099873" y="927290"/>
                </a:cubicBezTo>
              </a:path>
            </a:pathLst>
          </a:custGeom>
          <a:ln w="28575" cap="flat" cmpd="sng">
            <a:solidFill>
              <a:srgbClr val="FF0000"/>
            </a:solidFill>
            <a:prstDash val="sysDash"/>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Étoile à 5 branches 7"/>
          <p:cNvSpPr/>
          <p:nvPr/>
        </p:nvSpPr>
        <p:spPr>
          <a:xfrm>
            <a:off x="1584391" y="4049675"/>
            <a:ext cx="216024" cy="216024"/>
          </a:xfrm>
          <a:prstGeom prst="star5">
            <a:avLst/>
          </a:prstGeom>
          <a:solidFill>
            <a:srgbClr val="00B050"/>
          </a:solidFill>
          <a:ln w="19050"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7452320" y="1556792"/>
            <a:ext cx="936104" cy="1080119"/>
          </a:xfrm>
          <a:prstGeom prst="ellipse">
            <a:avLst/>
          </a:prstGeom>
          <a:noFill/>
          <a:ln w="1905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rot="21209460">
            <a:off x="7884368" y="4653136"/>
            <a:ext cx="576064" cy="1206716"/>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Étoile à 5 branches 32"/>
          <p:cNvSpPr/>
          <p:nvPr/>
        </p:nvSpPr>
        <p:spPr>
          <a:xfrm>
            <a:off x="6048164" y="5751840"/>
            <a:ext cx="216024" cy="216024"/>
          </a:xfrm>
          <a:prstGeom prst="star5">
            <a:avLst/>
          </a:prstGeom>
          <a:solidFill>
            <a:srgbClr val="00B050"/>
          </a:solidFill>
          <a:ln w="19050"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Ellipse 36"/>
          <p:cNvSpPr/>
          <p:nvPr/>
        </p:nvSpPr>
        <p:spPr>
          <a:xfrm>
            <a:off x="5868144" y="4185084"/>
            <a:ext cx="792088" cy="612068"/>
          </a:xfrm>
          <a:prstGeom prst="ellipse">
            <a:avLst/>
          </a:pr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p:cNvSpPr txBox="1"/>
          <p:nvPr/>
        </p:nvSpPr>
        <p:spPr>
          <a:xfrm>
            <a:off x="179512" y="6021288"/>
            <a:ext cx="4608512" cy="646331"/>
          </a:xfrm>
          <a:prstGeom prst="rect">
            <a:avLst/>
          </a:prstGeom>
          <a:noFill/>
        </p:spPr>
        <p:txBody>
          <a:bodyPr wrap="square" rtlCol="0">
            <a:spAutoFit/>
          </a:bodyPr>
          <a:lstStyle/>
          <a:p>
            <a:r>
              <a:rPr lang="fr-FR" dirty="0"/>
              <a:t>CP du LID (</a:t>
            </a:r>
            <a:r>
              <a:rPr lang="fr-FR" sz="1600" dirty="0">
                <a:solidFill>
                  <a:srgbClr val="008000"/>
                </a:solidFill>
                <a:latin typeface="Zapf Dingbats"/>
                <a:ea typeface="Zapf Dingbats"/>
                <a:cs typeface="Zapf Dingbats"/>
                <a:sym typeface="Zapf Dingbats"/>
              </a:rPr>
              <a:t>★</a:t>
            </a:r>
            <a:r>
              <a:rPr lang="fr-FR" dirty="0"/>
              <a:t>) entraine une </a:t>
            </a:r>
            <a:r>
              <a:rPr lang="fr-FR" dirty="0" err="1"/>
              <a:t>suropacité</a:t>
            </a:r>
            <a:r>
              <a:rPr lang="fr-FR" dirty="0"/>
              <a:t> </a:t>
            </a:r>
          </a:p>
          <a:p>
            <a:r>
              <a:rPr lang="fr-FR" dirty="0"/>
              <a:t>en arrière de la coupole droite</a:t>
            </a:r>
          </a:p>
        </p:txBody>
      </p:sp>
    </p:spTree>
    <p:extLst>
      <p:ext uri="{BB962C8B-B14F-4D97-AF65-F5344CB8AC3E}">
        <p14:creationId xmlns:p14="http://schemas.microsoft.com/office/powerpoint/2010/main" val="32838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7" grpId="0"/>
      <p:bldP spid="19" grpId="0" animBg="1"/>
      <p:bldP spid="28" grpId="0" animBg="1"/>
      <p:bldP spid="29" grpId="0" animBg="1"/>
      <p:bldP spid="8" grpId="0" animBg="1"/>
      <p:bldP spid="7" grpId="0" animBg="1"/>
      <p:bldP spid="30" grpId="0" animBg="1"/>
      <p:bldP spid="33" grpId="0" animBg="1"/>
      <p:bldP spid="37"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179512" y="620688"/>
            <a:ext cx="7056784" cy="3672408"/>
            <a:chOff x="251520" y="332656"/>
            <a:chExt cx="7056784" cy="3744416"/>
          </a:xfrm>
        </p:grpSpPr>
        <p:pic>
          <p:nvPicPr>
            <p:cNvPr id="3" name="Image 2" descr="Pichegru yvonne 180311 HTAP HVD CP LIG RPf a.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9000"/>
                      </a14:imgEffect>
                    </a14:imgLayer>
                  </a14:imgProps>
                </a:ext>
                <a:ext uri="{28A0092B-C50C-407E-A947-70E740481C1C}">
                  <a14:useLocalDpi xmlns:a14="http://schemas.microsoft.com/office/drawing/2010/main" val="0"/>
                </a:ext>
              </a:extLst>
            </a:blip>
            <a:srcRect l="10528" t="945" r="24687" b="2835"/>
            <a:stretch/>
          </p:blipFill>
          <p:spPr>
            <a:xfrm>
              <a:off x="251520" y="332656"/>
              <a:ext cx="3620888" cy="3744416"/>
            </a:xfrm>
            <a:prstGeom prst="rect">
              <a:avLst/>
            </a:prstGeom>
          </p:spPr>
        </p:pic>
        <p:pic>
          <p:nvPicPr>
            <p:cNvPr id="4" name="Image 3" descr="Pichegru yvonne 180311 HTAP HVD CP LIG RPp a.jp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6000" contrast="26000"/>
                      </a14:imgEffect>
                    </a14:imgLayer>
                  </a14:imgProps>
                </a:ext>
                <a:ext uri="{28A0092B-C50C-407E-A947-70E740481C1C}">
                  <a14:useLocalDpi xmlns:a14="http://schemas.microsoft.com/office/drawing/2010/main" val="0"/>
                </a:ext>
              </a:extLst>
            </a:blip>
            <a:srcRect l="19346" t="913" r="22601" b="5901"/>
            <a:stretch/>
          </p:blipFill>
          <p:spPr>
            <a:xfrm>
              <a:off x="3958114" y="332656"/>
              <a:ext cx="3350190" cy="3744416"/>
            </a:xfrm>
            <a:prstGeom prst="rect">
              <a:avLst/>
            </a:prstGeom>
          </p:spPr>
        </p:pic>
      </p:grpSp>
      <p:grpSp>
        <p:nvGrpSpPr>
          <p:cNvPr id="13" name="Grouper 12"/>
          <p:cNvGrpSpPr/>
          <p:nvPr/>
        </p:nvGrpSpPr>
        <p:grpSpPr>
          <a:xfrm>
            <a:off x="179512" y="4509120"/>
            <a:ext cx="7040907" cy="2161873"/>
            <a:chOff x="251520" y="4355634"/>
            <a:chExt cx="7040907" cy="2161873"/>
          </a:xfrm>
        </p:grpSpPr>
        <p:pic>
          <p:nvPicPr>
            <p:cNvPr id="5" name="Image 4" descr="Pichegru yvonne 290311 épanch plèvre CP LIG ft a.jpg"/>
            <p:cNvPicPr>
              <a:picLocks noChangeAspect="1"/>
            </p:cNvPicPr>
            <p:nvPr/>
          </p:nvPicPr>
          <p:blipFill rotWithShape="1">
            <a:blip r:embed="rId6" cstate="print">
              <a:extLst>
                <a:ext uri="{28A0092B-C50C-407E-A947-70E740481C1C}">
                  <a14:useLocalDpi xmlns:a14="http://schemas.microsoft.com/office/drawing/2010/main" val="0"/>
                </a:ext>
              </a:extLst>
            </a:blip>
            <a:srcRect l="12916" t="3099" r="15464" b="7878"/>
            <a:stretch/>
          </p:blipFill>
          <p:spPr>
            <a:xfrm>
              <a:off x="251520" y="4355634"/>
              <a:ext cx="2137362" cy="2160240"/>
            </a:xfrm>
            <a:prstGeom prst="rect">
              <a:avLst/>
            </a:prstGeom>
          </p:spPr>
        </p:pic>
        <p:pic>
          <p:nvPicPr>
            <p:cNvPr id="7" name="Image 6" descr="Pichegru yvonne 290311 épanch plèvre CP LIG sag a.jpg"/>
            <p:cNvPicPr>
              <a:picLocks noChangeAspect="1"/>
            </p:cNvPicPr>
            <p:nvPr/>
          </p:nvPicPr>
          <p:blipFill rotWithShape="1">
            <a:blip r:embed="rId7" cstate="print">
              <a:extLst>
                <a:ext uri="{28A0092B-C50C-407E-A947-70E740481C1C}">
                  <a14:useLocalDpi xmlns:a14="http://schemas.microsoft.com/office/drawing/2010/main" val="0"/>
                </a:ext>
              </a:extLst>
            </a:blip>
            <a:srcRect l="18408" t="3358" r="19759" b="6845"/>
            <a:stretch/>
          </p:blipFill>
          <p:spPr>
            <a:xfrm>
              <a:off x="2603781" y="4355634"/>
              <a:ext cx="1792452" cy="2160240"/>
            </a:xfrm>
            <a:prstGeom prst="rect">
              <a:avLst/>
            </a:prstGeom>
          </p:spPr>
        </p:pic>
        <p:grpSp>
          <p:nvGrpSpPr>
            <p:cNvPr id="9" name="Groupe 8"/>
            <p:cNvGrpSpPr/>
            <p:nvPr/>
          </p:nvGrpSpPr>
          <p:grpSpPr>
            <a:xfrm>
              <a:off x="4599639" y="4365104"/>
              <a:ext cx="2692788" cy="2152403"/>
              <a:chOff x="4781371" y="4345391"/>
              <a:chExt cx="2720265" cy="2152403"/>
            </a:xfrm>
          </p:grpSpPr>
          <p:pic>
            <p:nvPicPr>
              <p:cNvPr id="1026" name="Picture 2" descr="C:\Users\pmanzoni\Desktop\Cours Ppathie b1\Pichegru yvonne asthme obtruction BLIG\Pichegru yvonne 120507 CP bronchogr liq LIG epanch plèvre a.JPG"/>
              <p:cNvPicPr>
                <a:picLocks noChangeAspect="1" noChangeArrowheads="1"/>
              </p:cNvPicPr>
              <p:nvPr/>
            </p:nvPicPr>
            <p:blipFill rotWithShape="1">
              <a:blip r:embed="rId8">
                <a:extLst>
                  <a:ext uri="{28A0092B-C50C-407E-A947-70E740481C1C}">
                    <a14:useLocalDpi xmlns:a14="http://schemas.microsoft.com/office/drawing/2010/main" val="0"/>
                  </a:ext>
                </a:extLst>
              </a:blip>
              <a:srcRect l="50385" t="48741" r="22132" b="13566"/>
              <a:stretch/>
            </p:blipFill>
            <p:spPr bwMode="auto">
              <a:xfrm>
                <a:off x="5933499" y="4345391"/>
                <a:ext cx="1568137" cy="21524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pmanzoni\Desktop\Cours Ppathie b1\Pichegru yvonne asthme obtruction BLIG\Pichegru yvonne 120507 CP obstruction BLIG a.JPG"/>
              <p:cNvPicPr>
                <a:picLocks noChangeAspect="1" noChangeArrowheads="1"/>
              </p:cNvPicPr>
              <p:nvPr/>
            </p:nvPicPr>
            <p:blipFill rotWithShape="1">
              <a:blip r:embed="rId9">
                <a:extLst>
                  <a:ext uri="{28A0092B-C50C-407E-A947-70E740481C1C}">
                    <a14:useLocalDpi xmlns:a14="http://schemas.microsoft.com/office/drawing/2010/main" val="0"/>
                  </a:ext>
                </a:extLst>
              </a:blip>
              <a:srcRect l="50588" t="50018" r="28224" b="9980"/>
              <a:stretch/>
            </p:blipFill>
            <p:spPr bwMode="auto">
              <a:xfrm>
                <a:off x="4781371" y="4345391"/>
                <a:ext cx="1151907" cy="2152403"/>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11" name="ZoneTexte 10"/>
          <p:cNvSpPr txBox="1"/>
          <p:nvPr/>
        </p:nvSpPr>
        <p:spPr>
          <a:xfrm>
            <a:off x="7452320" y="188640"/>
            <a:ext cx="1440161" cy="954107"/>
          </a:xfrm>
          <a:prstGeom prst="rect">
            <a:avLst/>
          </a:prstGeom>
          <a:solidFill>
            <a:schemeClr val="accent6">
              <a:lumMod val="60000"/>
              <a:lumOff val="40000"/>
            </a:schemeClr>
          </a:solidFill>
        </p:spPr>
        <p:txBody>
          <a:bodyPr wrap="square" rtlCol="0">
            <a:spAutoFit/>
          </a:bodyPr>
          <a:lstStyle/>
          <a:p>
            <a:r>
              <a:rPr lang="fr-FR" sz="1400" dirty="0">
                <a:solidFill>
                  <a:schemeClr val="bg1"/>
                </a:solidFill>
              </a:rPr>
              <a:t>Asthme vieilli</a:t>
            </a:r>
          </a:p>
          <a:p>
            <a:r>
              <a:rPr lang="fr-FR" sz="1400" dirty="0">
                <a:solidFill>
                  <a:schemeClr val="bg1"/>
                </a:solidFill>
              </a:rPr>
              <a:t>BPCO + HTAP</a:t>
            </a:r>
          </a:p>
          <a:p>
            <a:r>
              <a:rPr lang="fr-FR" sz="1400" dirty="0">
                <a:solidFill>
                  <a:schemeClr val="bg1"/>
                </a:solidFill>
              </a:rPr>
              <a:t>Douleur + fièvre</a:t>
            </a:r>
          </a:p>
          <a:p>
            <a:r>
              <a:rPr lang="fr-FR" sz="1400" dirty="0">
                <a:solidFill>
                  <a:schemeClr val="bg1"/>
                </a:solidFill>
              </a:rPr>
              <a:t>CRP 30</a:t>
            </a:r>
          </a:p>
        </p:txBody>
      </p:sp>
      <p:sp>
        <p:nvSpPr>
          <p:cNvPr id="12" name="ZoneTexte 11"/>
          <p:cNvSpPr txBox="1"/>
          <p:nvPr/>
        </p:nvSpPr>
        <p:spPr>
          <a:xfrm>
            <a:off x="7380312" y="1196752"/>
            <a:ext cx="1668652" cy="769441"/>
          </a:xfrm>
          <a:prstGeom prst="rect">
            <a:avLst/>
          </a:prstGeom>
          <a:noFill/>
        </p:spPr>
        <p:txBody>
          <a:bodyPr wrap="none" rtlCol="0">
            <a:spAutoFit/>
          </a:bodyPr>
          <a:lstStyle/>
          <a:p>
            <a:r>
              <a:rPr lang="fr-FR" sz="1400" dirty="0">
                <a:solidFill>
                  <a:srgbClr val="0070C0"/>
                </a:solidFill>
              </a:rPr>
              <a:t>RP F+P </a:t>
            </a:r>
            <a:r>
              <a:rPr lang="fr-FR" sz="1400" dirty="0"/>
              <a:t>: Ligne </a:t>
            </a:r>
          </a:p>
          <a:p>
            <a:r>
              <a:rPr lang="fr-FR" sz="1400" dirty="0"/>
              <a:t>de damoiseau (</a:t>
            </a:r>
            <a:r>
              <a:rPr lang="fr-FR" sz="1100" dirty="0">
                <a:solidFill>
                  <a:schemeClr val="bg1"/>
                </a:solidFill>
                <a:sym typeface="Wingdings 3"/>
              </a:rPr>
              <a:t></a:t>
            </a:r>
            <a:r>
              <a:rPr lang="fr-FR" sz="1400" dirty="0"/>
              <a:t>) </a:t>
            </a:r>
          </a:p>
          <a:p>
            <a:r>
              <a:rPr lang="fr-FR" sz="1400" dirty="0"/>
              <a:t>+ CP LIG (</a:t>
            </a:r>
            <a:r>
              <a:rPr lang="fr-FR" sz="1400" dirty="0">
                <a:solidFill>
                  <a:srgbClr val="FF0000"/>
                </a:solidFill>
                <a:sym typeface="Wingdings"/>
              </a:rPr>
              <a:t></a:t>
            </a:r>
            <a:r>
              <a:rPr lang="fr-FR" sz="1600" dirty="0"/>
              <a:t>)</a:t>
            </a:r>
          </a:p>
        </p:txBody>
      </p:sp>
      <p:sp>
        <p:nvSpPr>
          <p:cNvPr id="16" name="ZoneTexte 15"/>
          <p:cNvSpPr txBox="1"/>
          <p:nvPr/>
        </p:nvSpPr>
        <p:spPr>
          <a:xfrm>
            <a:off x="7380312" y="1916832"/>
            <a:ext cx="1603524" cy="553998"/>
          </a:xfrm>
          <a:prstGeom prst="rect">
            <a:avLst/>
          </a:prstGeom>
          <a:noFill/>
        </p:spPr>
        <p:txBody>
          <a:bodyPr wrap="none" rtlCol="0">
            <a:spAutoFit/>
          </a:bodyPr>
          <a:lstStyle/>
          <a:p>
            <a:r>
              <a:rPr lang="fr-FR" sz="1400" dirty="0">
                <a:solidFill>
                  <a:srgbClr val="3366FF"/>
                </a:solidFill>
              </a:rPr>
              <a:t>TDM</a:t>
            </a:r>
            <a:r>
              <a:rPr lang="fr-FR" sz="1400" dirty="0">
                <a:solidFill>
                  <a:srgbClr val="0070C0"/>
                </a:solidFill>
              </a:rPr>
              <a:t> </a:t>
            </a:r>
            <a:r>
              <a:rPr lang="fr-FR" sz="1400" dirty="0"/>
              <a:t>: CP LIG</a:t>
            </a:r>
          </a:p>
          <a:p>
            <a:r>
              <a:rPr lang="fr-FR" sz="1400" dirty="0" err="1"/>
              <a:t>atélectasique</a:t>
            </a:r>
            <a:r>
              <a:rPr lang="fr-FR" sz="1400" dirty="0"/>
              <a:t> (</a:t>
            </a:r>
            <a:r>
              <a:rPr lang="fr-FR" sz="1600" dirty="0">
                <a:solidFill>
                  <a:srgbClr val="3366FF"/>
                </a:solidFill>
                <a:sym typeface="Wingdings"/>
              </a:rPr>
              <a:t></a:t>
            </a:r>
            <a:r>
              <a:rPr lang="fr-FR" sz="1600" dirty="0"/>
              <a:t>) </a:t>
            </a:r>
            <a:endParaRPr lang="fr-FR" sz="1400" dirty="0"/>
          </a:p>
        </p:txBody>
      </p:sp>
      <p:sp>
        <p:nvSpPr>
          <p:cNvPr id="18" name="ZoneTexte 17"/>
          <p:cNvSpPr txBox="1"/>
          <p:nvPr/>
        </p:nvSpPr>
        <p:spPr>
          <a:xfrm>
            <a:off x="7380312" y="2492896"/>
            <a:ext cx="1511815" cy="523220"/>
          </a:xfrm>
          <a:prstGeom prst="rect">
            <a:avLst/>
          </a:prstGeom>
          <a:noFill/>
        </p:spPr>
        <p:txBody>
          <a:bodyPr wrap="none" rtlCol="0">
            <a:spAutoFit/>
          </a:bodyPr>
          <a:lstStyle/>
          <a:p>
            <a:r>
              <a:rPr lang="fr-FR" sz="1400" dirty="0" err="1"/>
              <a:t>Bronchogramme</a:t>
            </a:r>
            <a:endParaRPr lang="fr-FR" sz="1400" dirty="0"/>
          </a:p>
          <a:p>
            <a:r>
              <a:rPr lang="fr-FR" sz="1400" dirty="0"/>
              <a:t>liquide (</a:t>
            </a:r>
            <a:r>
              <a:rPr lang="fr-FR" sz="1100" dirty="0">
                <a:solidFill>
                  <a:srgbClr val="FFFF00"/>
                </a:solidFill>
                <a:sym typeface="Wingdings 3"/>
              </a:rPr>
              <a:t></a:t>
            </a:r>
            <a:r>
              <a:rPr lang="fr-FR" sz="1400" dirty="0"/>
              <a:t>) </a:t>
            </a:r>
          </a:p>
        </p:txBody>
      </p:sp>
      <p:sp>
        <p:nvSpPr>
          <p:cNvPr id="19" name="ZoneTexte 18"/>
          <p:cNvSpPr txBox="1"/>
          <p:nvPr/>
        </p:nvSpPr>
        <p:spPr>
          <a:xfrm>
            <a:off x="7380312" y="2996952"/>
            <a:ext cx="1300356" cy="523220"/>
          </a:xfrm>
          <a:prstGeom prst="rect">
            <a:avLst/>
          </a:prstGeom>
          <a:noFill/>
        </p:spPr>
        <p:txBody>
          <a:bodyPr wrap="none" rtlCol="0">
            <a:spAutoFit/>
          </a:bodyPr>
          <a:lstStyle/>
          <a:p>
            <a:r>
              <a:rPr lang="fr-FR" sz="1400" dirty="0"/>
              <a:t>Epanchement</a:t>
            </a:r>
          </a:p>
          <a:p>
            <a:r>
              <a:rPr lang="fr-FR" sz="1400" dirty="0"/>
              <a:t>pleural (</a:t>
            </a:r>
            <a:r>
              <a:rPr lang="fr-FR" sz="1100" dirty="0">
                <a:solidFill>
                  <a:srgbClr val="FF0000"/>
                </a:solidFill>
                <a:sym typeface="Wingdings 3"/>
              </a:rPr>
              <a:t></a:t>
            </a:r>
            <a:r>
              <a:rPr lang="fr-FR" sz="1400" dirty="0"/>
              <a:t>) </a:t>
            </a:r>
          </a:p>
        </p:txBody>
      </p:sp>
      <p:sp>
        <p:nvSpPr>
          <p:cNvPr id="20" name="ZoneTexte 19"/>
          <p:cNvSpPr txBox="1"/>
          <p:nvPr/>
        </p:nvSpPr>
        <p:spPr>
          <a:xfrm>
            <a:off x="7380312" y="3501008"/>
            <a:ext cx="1492003" cy="738664"/>
          </a:xfrm>
          <a:prstGeom prst="rect">
            <a:avLst/>
          </a:prstGeom>
          <a:noFill/>
        </p:spPr>
        <p:txBody>
          <a:bodyPr wrap="none" rtlCol="0">
            <a:spAutoFit/>
          </a:bodyPr>
          <a:lstStyle/>
          <a:p>
            <a:r>
              <a:rPr lang="fr-FR" sz="1400" dirty="0"/>
              <a:t>Obstruction par</a:t>
            </a:r>
          </a:p>
          <a:p>
            <a:r>
              <a:rPr lang="fr-FR" sz="1400" dirty="0"/>
              <a:t>du mucus épais</a:t>
            </a:r>
          </a:p>
          <a:p>
            <a:r>
              <a:rPr lang="fr-FR" sz="1400" dirty="0"/>
              <a:t>de BLIG (</a:t>
            </a:r>
            <a:r>
              <a:rPr lang="fr-FR" sz="1400" dirty="0">
                <a:solidFill>
                  <a:srgbClr val="008000"/>
                </a:solidFill>
                <a:sym typeface="Wingdings"/>
              </a:rPr>
              <a:t></a:t>
            </a:r>
            <a:r>
              <a:rPr lang="fr-FR" sz="1400" dirty="0"/>
              <a:t>) </a:t>
            </a:r>
          </a:p>
        </p:txBody>
      </p:sp>
      <p:cxnSp>
        <p:nvCxnSpPr>
          <p:cNvPr id="21" name="Connecteur droit avec flèche 20"/>
          <p:cNvCxnSpPr/>
          <p:nvPr/>
        </p:nvCxnSpPr>
        <p:spPr>
          <a:xfrm>
            <a:off x="6084168" y="3068960"/>
            <a:ext cx="144016" cy="216024"/>
          </a:xfrm>
          <a:prstGeom prst="straightConnector1">
            <a:avLst/>
          </a:prstGeom>
          <a:ln w="28575" cmpd="sng">
            <a:solidFill>
              <a:schemeClr val="bg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5796136" y="3212976"/>
            <a:ext cx="72008" cy="288032"/>
          </a:xfrm>
          <a:prstGeom prst="straightConnector1">
            <a:avLst/>
          </a:prstGeom>
          <a:ln w="28575" cmpd="sng">
            <a:solidFill>
              <a:srgbClr val="00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p:nvPr/>
        </p:nvCxnSpPr>
        <p:spPr>
          <a:xfrm>
            <a:off x="5364088" y="3284984"/>
            <a:ext cx="72008" cy="288032"/>
          </a:xfrm>
          <a:prstGeom prst="straightConnector1">
            <a:avLst/>
          </a:prstGeom>
          <a:ln w="28575" cmpd="sng">
            <a:solidFill>
              <a:srgbClr val="00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6660232" y="5661248"/>
            <a:ext cx="0" cy="288032"/>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6372200" y="5661248"/>
            <a:ext cx="0" cy="288032"/>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5" name="Étoile à 5 branches 34"/>
          <p:cNvSpPr/>
          <p:nvPr/>
        </p:nvSpPr>
        <p:spPr>
          <a:xfrm>
            <a:off x="3059832" y="2852936"/>
            <a:ext cx="144016" cy="144016"/>
          </a:xfrm>
          <a:prstGeom prst="star5">
            <a:avLst/>
          </a:pr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Étoile à 5 branches 35"/>
          <p:cNvSpPr/>
          <p:nvPr/>
        </p:nvSpPr>
        <p:spPr>
          <a:xfrm>
            <a:off x="6300192" y="2852936"/>
            <a:ext cx="144016" cy="144016"/>
          </a:xfrm>
          <a:prstGeom prst="star5">
            <a:avLst/>
          </a:prstGeom>
          <a:solidFill>
            <a:srgbClr val="FF0000"/>
          </a:solid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50" name="Grouper 49"/>
          <p:cNvGrpSpPr/>
          <p:nvPr/>
        </p:nvGrpSpPr>
        <p:grpSpPr>
          <a:xfrm>
            <a:off x="4788024" y="4365104"/>
            <a:ext cx="4114508" cy="1440160"/>
            <a:chOff x="4788024" y="4365104"/>
            <a:chExt cx="4114508" cy="1440160"/>
          </a:xfrm>
        </p:grpSpPr>
        <p:pic>
          <p:nvPicPr>
            <p:cNvPr id="14" name="Image 13" descr="Capture d’écran 2016-02-11 à 00.58.14.png"/>
            <p:cNvPicPr>
              <a:picLocks noChangeAspect="1"/>
            </p:cNvPicPr>
            <p:nvPr/>
          </p:nvPicPr>
          <p:blipFill rotWithShape="1">
            <a:blip r:embed="rId10">
              <a:extLst>
                <a:ext uri="{28A0092B-C50C-407E-A947-70E740481C1C}">
                  <a14:useLocalDpi xmlns:a14="http://schemas.microsoft.com/office/drawing/2010/main" val="0"/>
                </a:ext>
              </a:extLst>
            </a:blip>
            <a:srcRect l="3292" t="9025" r="33096" b="30199"/>
            <a:stretch/>
          </p:blipFill>
          <p:spPr>
            <a:xfrm>
              <a:off x="7524328" y="4365104"/>
              <a:ext cx="1378204" cy="1440160"/>
            </a:xfrm>
            <a:prstGeom prst="rect">
              <a:avLst/>
            </a:prstGeom>
            <a:ln w="28575" cmpd="sng">
              <a:solidFill>
                <a:srgbClr val="FF0000"/>
              </a:solidFill>
            </a:ln>
          </p:spPr>
        </p:pic>
        <p:sp>
          <p:nvSpPr>
            <p:cNvPr id="30" name="Rectangle 29"/>
            <p:cNvSpPr/>
            <p:nvPr/>
          </p:nvSpPr>
          <p:spPr>
            <a:xfrm>
              <a:off x="4788024" y="4941168"/>
              <a:ext cx="576064" cy="50405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Étoile à 5 branches 37"/>
            <p:cNvSpPr/>
            <p:nvPr/>
          </p:nvSpPr>
          <p:spPr>
            <a:xfrm>
              <a:off x="8172400" y="5085184"/>
              <a:ext cx="144016" cy="144016"/>
            </a:xfrm>
            <a:prstGeom prst="star5">
              <a:avLst/>
            </a:prstGeom>
            <a:solidFill>
              <a:srgbClr val="008000"/>
            </a:solidFill>
            <a:ln w="190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cxnSp>
        <p:nvCxnSpPr>
          <p:cNvPr id="39" name="Connecteur droit avec flèche 38"/>
          <p:cNvCxnSpPr/>
          <p:nvPr/>
        </p:nvCxnSpPr>
        <p:spPr>
          <a:xfrm flipH="1">
            <a:off x="3851920" y="6021288"/>
            <a:ext cx="72008" cy="216024"/>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41" name="Étoile à 5 branches 40"/>
          <p:cNvSpPr/>
          <p:nvPr/>
        </p:nvSpPr>
        <p:spPr>
          <a:xfrm>
            <a:off x="1691680" y="5949280"/>
            <a:ext cx="144016" cy="144016"/>
          </a:xfrm>
          <a:prstGeom prst="star5">
            <a:avLst/>
          </a:prstGeom>
          <a:solidFill>
            <a:srgbClr val="0000FF"/>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Étoile à 5 branches 41"/>
          <p:cNvSpPr/>
          <p:nvPr/>
        </p:nvSpPr>
        <p:spPr>
          <a:xfrm>
            <a:off x="3707904" y="5949280"/>
            <a:ext cx="216024" cy="216024"/>
          </a:xfrm>
          <a:prstGeom prst="star5">
            <a:avLst/>
          </a:prstGeom>
          <a:solidFill>
            <a:srgbClr val="0000FF"/>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Étoile à 5 branches 42"/>
          <p:cNvSpPr/>
          <p:nvPr/>
        </p:nvSpPr>
        <p:spPr>
          <a:xfrm>
            <a:off x="5148064" y="5949280"/>
            <a:ext cx="144016" cy="144016"/>
          </a:xfrm>
          <a:prstGeom prst="star5">
            <a:avLst/>
          </a:prstGeom>
          <a:solidFill>
            <a:srgbClr val="0000FF"/>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44" name="Connecteur droit avec flèche 43"/>
          <p:cNvCxnSpPr/>
          <p:nvPr/>
        </p:nvCxnSpPr>
        <p:spPr>
          <a:xfrm flipH="1">
            <a:off x="1979712" y="5949280"/>
            <a:ext cx="72008" cy="216024"/>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5" name="Connecteur droit avec flèche 44"/>
          <p:cNvCxnSpPr/>
          <p:nvPr/>
        </p:nvCxnSpPr>
        <p:spPr>
          <a:xfrm flipV="1">
            <a:off x="3707904" y="6309320"/>
            <a:ext cx="80392" cy="216024"/>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p:nvPr/>
        </p:nvCxnSpPr>
        <p:spPr>
          <a:xfrm flipV="1">
            <a:off x="1835696" y="6309320"/>
            <a:ext cx="80392" cy="216024"/>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p:nvPr/>
        </p:nvCxnSpPr>
        <p:spPr>
          <a:xfrm flipV="1">
            <a:off x="4572000" y="6021288"/>
            <a:ext cx="224408" cy="72008"/>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54" name="ZoneTexte 53"/>
          <p:cNvSpPr txBox="1"/>
          <p:nvPr/>
        </p:nvSpPr>
        <p:spPr>
          <a:xfrm>
            <a:off x="7392511" y="5949280"/>
            <a:ext cx="1751489" cy="738664"/>
          </a:xfrm>
          <a:prstGeom prst="rect">
            <a:avLst/>
          </a:prstGeom>
          <a:noFill/>
        </p:spPr>
        <p:txBody>
          <a:bodyPr wrap="none" rtlCol="0">
            <a:spAutoFit/>
          </a:bodyPr>
          <a:lstStyle/>
          <a:p>
            <a:r>
              <a:rPr lang="fr-FR" sz="1400" dirty="0"/>
              <a:t>Dg</a:t>
            </a:r>
            <a:r>
              <a:rPr lang="fr-FR" sz="1400" dirty="0">
                <a:solidFill>
                  <a:srgbClr val="0070C0"/>
                </a:solidFill>
              </a:rPr>
              <a:t> </a:t>
            </a:r>
            <a:r>
              <a:rPr lang="fr-FR" sz="1400" dirty="0"/>
              <a:t>: </a:t>
            </a:r>
            <a:r>
              <a:rPr lang="fr-FR" sz="1400" dirty="0">
                <a:solidFill>
                  <a:srgbClr val="FF0000"/>
                </a:solidFill>
              </a:rPr>
              <a:t>Rétention </a:t>
            </a:r>
          </a:p>
          <a:p>
            <a:r>
              <a:rPr lang="fr-FR" sz="1400" dirty="0">
                <a:solidFill>
                  <a:srgbClr val="FF0000"/>
                </a:solidFill>
              </a:rPr>
              <a:t>parenchymateuse</a:t>
            </a:r>
          </a:p>
          <a:p>
            <a:r>
              <a:rPr lang="fr-FR" sz="1400" dirty="0">
                <a:solidFill>
                  <a:srgbClr val="FF0000"/>
                </a:solidFill>
              </a:rPr>
              <a:t>sur bouchon mucus</a:t>
            </a:r>
            <a:endParaRPr lang="fr-FR" sz="1600" dirty="0">
              <a:solidFill>
                <a:srgbClr val="FF0000"/>
              </a:solidFill>
            </a:endParaRPr>
          </a:p>
        </p:txBody>
      </p:sp>
      <p:sp>
        <p:nvSpPr>
          <p:cNvPr id="24" name="ZoneTexte 23"/>
          <p:cNvSpPr txBox="1"/>
          <p:nvPr/>
        </p:nvSpPr>
        <p:spPr>
          <a:xfrm>
            <a:off x="179512" y="44624"/>
            <a:ext cx="5012911" cy="584775"/>
          </a:xfrm>
          <a:prstGeom prst="rect">
            <a:avLst/>
          </a:prstGeom>
          <a:noFill/>
        </p:spPr>
        <p:txBody>
          <a:bodyPr wrap="none" rtlCol="0">
            <a:spAutoFit/>
          </a:bodyPr>
          <a:lstStyle/>
          <a:p>
            <a:r>
              <a:rPr lang="fr-FR" sz="3200" dirty="0">
                <a:solidFill>
                  <a:srgbClr val="FFFF00"/>
                </a:solidFill>
              </a:rPr>
              <a:t>Pneumopathie d’inhalation</a:t>
            </a:r>
            <a:endParaRPr lang="fr-FR" sz="3200" dirty="0"/>
          </a:p>
        </p:txBody>
      </p:sp>
    </p:spTree>
    <p:extLst>
      <p:ext uri="{BB962C8B-B14F-4D97-AF65-F5344CB8AC3E}">
        <p14:creationId xmlns:p14="http://schemas.microsoft.com/office/powerpoint/2010/main" val="406787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P spid="20" grpId="0"/>
      <p:bldP spid="35" grpId="0" animBg="1"/>
      <p:bldP spid="36" grpId="0" animBg="1"/>
      <p:bldP spid="41" grpId="0" animBg="1"/>
      <p:bldP spid="42" grpId="0" animBg="1"/>
      <p:bldP spid="43" grpId="0" animBg="1"/>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9571" y="-1"/>
            <a:ext cx="4250780" cy="670053"/>
          </a:xfrm>
        </p:spPr>
        <p:txBody>
          <a:bodyPr>
            <a:noAutofit/>
          </a:bodyPr>
          <a:lstStyle/>
          <a:p>
            <a:pPr lvl="1" algn="l" rtl="0">
              <a:spcBef>
                <a:spcPct val="0"/>
              </a:spcBef>
            </a:pPr>
            <a:r>
              <a:rPr lang="fr-FR" sz="2800" dirty="0">
                <a:solidFill>
                  <a:srgbClr val="FFFF00"/>
                </a:solidFill>
              </a:rPr>
              <a:t>Petits </a:t>
            </a:r>
            <a:r>
              <a:rPr lang="fr-FR" sz="2800" dirty="0" err="1">
                <a:solidFill>
                  <a:srgbClr val="FFFF00"/>
                </a:solidFill>
              </a:rPr>
              <a:t>embols</a:t>
            </a:r>
            <a:r>
              <a:rPr lang="fr-FR" sz="2800" dirty="0">
                <a:solidFill>
                  <a:srgbClr val="FFFF00"/>
                </a:solidFill>
              </a:rPr>
              <a:t> septiques</a:t>
            </a:r>
          </a:p>
        </p:txBody>
      </p:sp>
      <p:grpSp>
        <p:nvGrpSpPr>
          <p:cNvPr id="8" name="Groupe 7"/>
          <p:cNvGrpSpPr/>
          <p:nvPr/>
        </p:nvGrpSpPr>
        <p:grpSpPr>
          <a:xfrm>
            <a:off x="4381120" y="1268759"/>
            <a:ext cx="4519230" cy="2428803"/>
            <a:chOff x="704850" y="1533524"/>
            <a:chExt cx="4371703" cy="2327524"/>
          </a:xfrm>
        </p:grpSpPr>
        <p:pic>
          <p:nvPicPr>
            <p:cNvPr id="7" name="Picture 2" descr="C:\Users\pmanzoni\Desktop\Cours Ppathie b1\Belin jérome lemière SDRA EPsept cadre thromboseVJD abcès sémio2\Belin jérome lemière 060107 thrombose jug b.jpg"/>
            <p:cNvPicPr>
              <a:picLocks noChangeAspect="1" noChangeArrowheads="1"/>
            </p:cNvPicPr>
            <p:nvPr/>
          </p:nvPicPr>
          <p:blipFill rotWithShape="1">
            <a:blip r:embed="rId2">
              <a:extLst>
                <a:ext uri="{28A0092B-C50C-407E-A947-70E740481C1C}">
                  <a14:useLocalDpi xmlns:a14="http://schemas.microsoft.com/office/drawing/2010/main" val="0"/>
                </a:ext>
              </a:extLst>
            </a:blip>
            <a:srcRect l="27383" t="23820" r="44265" b="35490"/>
            <a:stretch/>
          </p:blipFill>
          <p:spPr bwMode="auto">
            <a:xfrm>
              <a:off x="704850" y="1533524"/>
              <a:ext cx="2185286" cy="23275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pmanzoni\Desktop\Cours Ppathie b1\Belin jérome lemière SDRA EPsept cadre thromboseVJD abcès sémio2\Belin jérome lemière 060107 thrombose jug 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l="25538" t="25898" r="46141" b="34809"/>
            <a:stretch/>
          </p:blipFill>
          <p:spPr bwMode="auto">
            <a:xfrm>
              <a:off x="2890136" y="1533524"/>
              <a:ext cx="2186417" cy="232752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8" name="Picture 4" descr="C:\Users\pmanzoni\Desktop\Cours Ppathie b1\Belin jérome lemière SDRA EPsept cadre thromboseVJD abcès sémio2\Belin jérome lemière 060107 CP multifocal RPfsw 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302" r="5822"/>
          <a:stretch/>
        </p:blipFill>
        <p:spPr bwMode="auto">
          <a:xfrm>
            <a:off x="251520" y="188640"/>
            <a:ext cx="3963951" cy="34578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ZoneTexte 4"/>
          <p:cNvSpPr txBox="1"/>
          <p:nvPr/>
        </p:nvSpPr>
        <p:spPr>
          <a:xfrm>
            <a:off x="77896" y="6083027"/>
            <a:ext cx="8988207" cy="369332"/>
          </a:xfrm>
          <a:prstGeom prst="rect">
            <a:avLst/>
          </a:prstGeom>
          <a:noFill/>
        </p:spPr>
        <p:txBody>
          <a:bodyPr wrap="square" rtlCol="0">
            <a:spAutoFit/>
          </a:bodyPr>
          <a:lstStyle/>
          <a:p>
            <a:r>
              <a:rPr lang="fr-FR" b="1" dirty="0"/>
              <a:t>Dg : </a:t>
            </a:r>
            <a:r>
              <a:rPr lang="fr-FR" b="1" dirty="0">
                <a:solidFill>
                  <a:srgbClr val="FF0000"/>
                </a:solidFill>
              </a:rPr>
              <a:t>Embolies septiques à </a:t>
            </a:r>
            <a:r>
              <a:rPr lang="fr-FR" b="1" dirty="0" err="1">
                <a:solidFill>
                  <a:srgbClr val="FF0000"/>
                </a:solidFill>
              </a:rPr>
              <a:t>Fusobactérium</a:t>
            </a:r>
            <a:r>
              <a:rPr lang="fr-FR" b="1" dirty="0">
                <a:solidFill>
                  <a:srgbClr val="FF0000"/>
                </a:solidFill>
              </a:rPr>
              <a:t> </a:t>
            </a:r>
            <a:r>
              <a:rPr lang="fr-FR" b="1" dirty="0" err="1">
                <a:solidFill>
                  <a:srgbClr val="FF0000"/>
                </a:solidFill>
              </a:rPr>
              <a:t>nécrophorum</a:t>
            </a:r>
            <a:r>
              <a:rPr lang="fr-FR" b="1" dirty="0">
                <a:solidFill>
                  <a:srgbClr val="FF0000"/>
                </a:solidFill>
              </a:rPr>
              <a:t> (syndrome de </a:t>
            </a:r>
            <a:r>
              <a:rPr lang="fr-FR" b="1" dirty="0" err="1">
                <a:solidFill>
                  <a:srgbClr val="FF0000"/>
                </a:solidFill>
              </a:rPr>
              <a:t>Lemierre</a:t>
            </a:r>
            <a:r>
              <a:rPr lang="fr-FR" b="1" dirty="0">
                <a:solidFill>
                  <a:srgbClr val="FF0000"/>
                </a:solidFill>
              </a:rPr>
              <a:t>)</a:t>
            </a:r>
          </a:p>
        </p:txBody>
      </p:sp>
      <p:grpSp>
        <p:nvGrpSpPr>
          <p:cNvPr id="10" name="Groupe 9"/>
          <p:cNvGrpSpPr/>
          <p:nvPr/>
        </p:nvGrpSpPr>
        <p:grpSpPr>
          <a:xfrm>
            <a:off x="251520" y="3861048"/>
            <a:ext cx="8665661" cy="2221981"/>
            <a:chOff x="234689" y="3943323"/>
            <a:chExt cx="8922473" cy="2380379"/>
          </a:xfrm>
        </p:grpSpPr>
        <p:pic>
          <p:nvPicPr>
            <p:cNvPr id="1029" name="Picture 5" descr="C:\Users\pmanzoni\Desktop\Cours Ppathie b1\Belin jérome lemière SDRA EPsept cadre thromboseVJD abcès sémio2\Belin jérome lemière 060107 CP périph 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402" t="9091" r="7020" b="11111"/>
            <a:stretch/>
          </p:blipFill>
          <p:spPr bwMode="auto">
            <a:xfrm>
              <a:off x="7164287" y="3943323"/>
              <a:ext cx="1992875" cy="238037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pmanzoni\Desktop\Cours Ppathie b1\Belin jérome lemière SDRA EPsept cadre thromboseVJD abcès sémio2\Belin jérome lemière 060107 CP périph 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03" t="12224" r="15925" b="13891"/>
            <a:stretch/>
          </p:blipFill>
          <p:spPr bwMode="auto">
            <a:xfrm>
              <a:off x="3745928" y="3943324"/>
              <a:ext cx="3267788" cy="2380377"/>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pmanzoni\Desktop\Cours Ppathie b1\Belin jérome lemière SDRA EPsept cadre thromboseVJD abcès sémio2\Belin jérome lemière 060107 CP périph 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349" t="14865" r="16314" b="15442"/>
            <a:stretch/>
          </p:blipFill>
          <p:spPr bwMode="auto">
            <a:xfrm>
              <a:off x="234689" y="3943325"/>
              <a:ext cx="3329199" cy="238037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ZoneTexte 22"/>
          <p:cNvSpPr txBox="1"/>
          <p:nvPr/>
        </p:nvSpPr>
        <p:spPr>
          <a:xfrm>
            <a:off x="4752815" y="622428"/>
            <a:ext cx="3624710" cy="646331"/>
          </a:xfrm>
          <a:prstGeom prst="rect">
            <a:avLst/>
          </a:prstGeom>
          <a:solidFill>
            <a:schemeClr val="accent6">
              <a:lumMod val="40000"/>
              <a:lumOff val="60000"/>
            </a:schemeClr>
          </a:solidFill>
        </p:spPr>
        <p:txBody>
          <a:bodyPr wrap="none" rtlCol="0">
            <a:spAutoFit/>
          </a:bodyPr>
          <a:lstStyle/>
          <a:p>
            <a:r>
              <a:rPr lang="fr-FR" dirty="0">
                <a:solidFill>
                  <a:schemeClr val="bg1"/>
                </a:solidFill>
              </a:rPr>
              <a:t>Fièvre 39°5, frissons, cervicalgies</a:t>
            </a:r>
          </a:p>
          <a:p>
            <a:r>
              <a:rPr lang="fr-FR" dirty="0">
                <a:solidFill>
                  <a:schemeClr val="bg1"/>
                </a:solidFill>
              </a:rPr>
              <a:t>Insuffisance rénale aiguë</a:t>
            </a:r>
          </a:p>
        </p:txBody>
      </p:sp>
      <p:sp>
        <p:nvSpPr>
          <p:cNvPr id="11" name="Ellipse 10"/>
          <p:cNvSpPr/>
          <p:nvPr/>
        </p:nvSpPr>
        <p:spPr>
          <a:xfrm>
            <a:off x="5940152" y="4684007"/>
            <a:ext cx="699998" cy="576064"/>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Étoile à 5 branches 12"/>
          <p:cNvSpPr/>
          <p:nvPr/>
        </p:nvSpPr>
        <p:spPr>
          <a:xfrm>
            <a:off x="5129550" y="1989586"/>
            <a:ext cx="204364" cy="215278"/>
          </a:xfrm>
          <a:prstGeom prst="star5">
            <a:avLst/>
          </a:prstGeom>
          <a:solidFill>
            <a:srgbClr val="00B0F0"/>
          </a:solidFill>
          <a:ln w="19050" cmpd="sng">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8" name="Connecteur droit avec flèche 27"/>
          <p:cNvCxnSpPr/>
          <p:nvPr/>
        </p:nvCxnSpPr>
        <p:spPr>
          <a:xfrm>
            <a:off x="899592" y="4972037"/>
            <a:ext cx="0" cy="320577"/>
          </a:xfrm>
          <a:prstGeom prst="straightConnector1">
            <a:avLst/>
          </a:prstGeom>
          <a:ln w="28575" cmpd="sng">
            <a:solidFill>
              <a:srgbClr val="00B0F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a:off x="7596336" y="2136315"/>
            <a:ext cx="0" cy="320577"/>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8028384" y="5292614"/>
            <a:ext cx="0" cy="320577"/>
          </a:xfrm>
          <a:prstGeom prst="straightConnector1">
            <a:avLst/>
          </a:prstGeom>
          <a:ln w="28575" cmpd="sng">
            <a:solidFill>
              <a:srgbClr val="00B05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3" name="Ellipse 32"/>
          <p:cNvSpPr/>
          <p:nvPr/>
        </p:nvSpPr>
        <p:spPr>
          <a:xfrm>
            <a:off x="2483768" y="5452902"/>
            <a:ext cx="504056" cy="398052"/>
          </a:xfrm>
          <a:prstGeom prst="ellipse">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7956376" y="6381328"/>
            <a:ext cx="954471" cy="369332"/>
          </a:xfrm>
          <a:prstGeom prst="rect">
            <a:avLst/>
          </a:prstGeom>
          <a:noFill/>
        </p:spPr>
        <p:txBody>
          <a:bodyPr wrap="square" rtlCol="0">
            <a:spAutoFit/>
          </a:bodyPr>
          <a:lstStyle/>
          <a:p>
            <a:r>
              <a:rPr lang="fr-FR" dirty="0"/>
              <a:t>CP (</a:t>
            </a:r>
            <a:r>
              <a:rPr lang="fr-FR" dirty="0">
                <a:solidFill>
                  <a:srgbClr val="FFFF00"/>
                </a:solidFill>
              </a:rPr>
              <a:t>O</a:t>
            </a:r>
            <a:r>
              <a:rPr lang="fr-FR" dirty="0"/>
              <a:t>)</a:t>
            </a:r>
          </a:p>
        </p:txBody>
      </p:sp>
      <p:sp>
        <p:nvSpPr>
          <p:cNvPr id="24" name="ZoneTexte 23"/>
          <p:cNvSpPr txBox="1"/>
          <p:nvPr/>
        </p:nvSpPr>
        <p:spPr>
          <a:xfrm>
            <a:off x="251520" y="6381328"/>
            <a:ext cx="1800200" cy="369332"/>
          </a:xfrm>
          <a:prstGeom prst="rect">
            <a:avLst/>
          </a:prstGeom>
          <a:noFill/>
        </p:spPr>
        <p:txBody>
          <a:bodyPr wrap="square" rtlCol="0">
            <a:spAutoFit/>
          </a:bodyPr>
          <a:lstStyle/>
          <a:p>
            <a:r>
              <a:rPr lang="fr-FR" dirty="0"/>
              <a:t>Abcès cou (</a:t>
            </a:r>
            <a:r>
              <a:rPr lang="fr-FR" dirty="0">
                <a:solidFill>
                  <a:srgbClr val="00B0F0"/>
                </a:solidFill>
                <a:sym typeface="Wingdings"/>
              </a:rPr>
              <a:t></a:t>
            </a:r>
            <a:r>
              <a:rPr lang="fr-FR" dirty="0"/>
              <a:t>)</a:t>
            </a:r>
          </a:p>
        </p:txBody>
      </p:sp>
      <p:sp>
        <p:nvSpPr>
          <p:cNvPr id="25" name="ZoneTexte 24"/>
          <p:cNvSpPr txBox="1"/>
          <p:nvPr/>
        </p:nvSpPr>
        <p:spPr>
          <a:xfrm>
            <a:off x="4355976" y="6381328"/>
            <a:ext cx="2160240" cy="369332"/>
          </a:xfrm>
          <a:prstGeom prst="rect">
            <a:avLst/>
          </a:prstGeom>
          <a:noFill/>
        </p:spPr>
        <p:txBody>
          <a:bodyPr wrap="square" rtlCol="0">
            <a:spAutoFit/>
          </a:bodyPr>
          <a:lstStyle/>
          <a:p>
            <a:r>
              <a:rPr lang="fr-FR" dirty="0"/>
              <a:t>nodules troués (</a:t>
            </a:r>
            <a:r>
              <a:rPr lang="fr-FR" dirty="0">
                <a:solidFill>
                  <a:srgbClr val="00B0F0"/>
                </a:solidFill>
                <a:sym typeface="Wingdings 3"/>
              </a:rPr>
              <a:t></a:t>
            </a:r>
            <a:r>
              <a:rPr lang="fr-FR" dirty="0"/>
              <a:t>)</a:t>
            </a:r>
          </a:p>
        </p:txBody>
      </p:sp>
      <p:sp>
        <p:nvSpPr>
          <p:cNvPr id="26" name="ZoneTexte 25"/>
          <p:cNvSpPr txBox="1"/>
          <p:nvPr/>
        </p:nvSpPr>
        <p:spPr>
          <a:xfrm>
            <a:off x="1835696" y="6381328"/>
            <a:ext cx="2736304" cy="369332"/>
          </a:xfrm>
          <a:prstGeom prst="rect">
            <a:avLst/>
          </a:prstGeom>
          <a:noFill/>
        </p:spPr>
        <p:txBody>
          <a:bodyPr wrap="square" rtlCol="0">
            <a:spAutoFit/>
          </a:bodyPr>
          <a:lstStyle/>
          <a:p>
            <a:r>
              <a:rPr lang="fr-FR" dirty="0"/>
              <a:t>thrombose jugulaire (</a:t>
            </a:r>
            <a:r>
              <a:rPr lang="fr-FR" dirty="0">
                <a:solidFill>
                  <a:srgbClr val="FF0000"/>
                </a:solidFill>
                <a:sym typeface="Wingdings 3"/>
              </a:rPr>
              <a:t></a:t>
            </a:r>
            <a:r>
              <a:rPr lang="fr-FR" dirty="0"/>
              <a:t>)</a:t>
            </a:r>
          </a:p>
        </p:txBody>
      </p:sp>
      <p:sp>
        <p:nvSpPr>
          <p:cNvPr id="27" name="ZoneTexte 26"/>
          <p:cNvSpPr txBox="1"/>
          <p:nvPr/>
        </p:nvSpPr>
        <p:spPr>
          <a:xfrm>
            <a:off x="6372200" y="6381328"/>
            <a:ext cx="1728192" cy="369332"/>
          </a:xfrm>
          <a:prstGeom prst="rect">
            <a:avLst/>
          </a:prstGeom>
          <a:noFill/>
        </p:spPr>
        <p:txBody>
          <a:bodyPr wrap="square" rtlCol="0">
            <a:spAutoFit/>
          </a:bodyPr>
          <a:lstStyle/>
          <a:p>
            <a:r>
              <a:rPr lang="fr-FR" dirty="0"/>
              <a:t>nodule VD (</a:t>
            </a:r>
            <a:r>
              <a:rPr lang="fr-FR" dirty="0">
                <a:solidFill>
                  <a:srgbClr val="92D050"/>
                </a:solidFill>
                <a:sym typeface="Wingdings 3"/>
              </a:rPr>
              <a:t></a:t>
            </a:r>
            <a:r>
              <a:rPr lang="fr-FR" dirty="0"/>
              <a:t>)</a:t>
            </a:r>
          </a:p>
        </p:txBody>
      </p:sp>
    </p:spTree>
    <p:extLst>
      <p:ext uri="{BB962C8B-B14F-4D97-AF65-F5344CB8AC3E}">
        <p14:creationId xmlns:p14="http://schemas.microsoft.com/office/powerpoint/2010/main" val="37913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3" grpId="0" animBg="1"/>
      <p:bldP spid="22"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370" y="-31700"/>
            <a:ext cx="4250780" cy="940420"/>
          </a:xfrm>
        </p:spPr>
        <p:txBody>
          <a:bodyPr>
            <a:noAutofit/>
          </a:bodyPr>
          <a:lstStyle/>
          <a:p>
            <a:pPr lvl="1" algn="l" rtl="0">
              <a:spcBef>
                <a:spcPct val="0"/>
              </a:spcBef>
            </a:pPr>
            <a:r>
              <a:rPr lang="fr-FR" sz="3200" dirty="0">
                <a:solidFill>
                  <a:srgbClr val="FFFF00"/>
                </a:solidFill>
              </a:rPr>
              <a:t>Gros </a:t>
            </a:r>
            <a:r>
              <a:rPr lang="fr-FR" sz="3200" dirty="0" err="1">
                <a:solidFill>
                  <a:srgbClr val="FFFF00"/>
                </a:solidFill>
              </a:rPr>
              <a:t>embols</a:t>
            </a:r>
            <a:r>
              <a:rPr lang="fr-FR" sz="3200" dirty="0">
                <a:solidFill>
                  <a:srgbClr val="FFFF00"/>
                </a:solidFill>
              </a:rPr>
              <a:t> septiques</a:t>
            </a:r>
          </a:p>
        </p:txBody>
      </p:sp>
      <p:sp>
        <p:nvSpPr>
          <p:cNvPr id="5" name="ZoneTexte 4"/>
          <p:cNvSpPr txBox="1"/>
          <p:nvPr/>
        </p:nvSpPr>
        <p:spPr>
          <a:xfrm>
            <a:off x="4716016" y="6093296"/>
            <a:ext cx="4302004" cy="646331"/>
          </a:xfrm>
          <a:prstGeom prst="rect">
            <a:avLst/>
          </a:prstGeom>
          <a:noFill/>
        </p:spPr>
        <p:txBody>
          <a:bodyPr wrap="none" rtlCol="0">
            <a:spAutoFit/>
          </a:bodyPr>
          <a:lstStyle/>
          <a:p>
            <a:r>
              <a:rPr lang="fr-FR" b="1" dirty="0"/>
              <a:t>Dg : </a:t>
            </a:r>
            <a:r>
              <a:rPr lang="fr-FR" b="1" dirty="0">
                <a:solidFill>
                  <a:srgbClr val="FF0000"/>
                </a:solidFill>
              </a:rPr>
              <a:t>Infarctus septiques pulmonaires </a:t>
            </a:r>
          </a:p>
          <a:p>
            <a:r>
              <a:rPr lang="fr-FR" b="1" dirty="0">
                <a:solidFill>
                  <a:srgbClr val="FF0000"/>
                </a:solidFill>
              </a:rPr>
              <a:t>   sur </a:t>
            </a:r>
            <a:r>
              <a:rPr lang="fr-FR" b="1" dirty="0" err="1">
                <a:solidFill>
                  <a:srgbClr val="FF0000"/>
                </a:solidFill>
              </a:rPr>
              <a:t>coxite</a:t>
            </a:r>
            <a:r>
              <a:rPr lang="fr-FR" b="1" dirty="0">
                <a:solidFill>
                  <a:srgbClr val="FF0000"/>
                </a:solidFill>
              </a:rPr>
              <a:t> G staphylococcique </a:t>
            </a:r>
            <a:r>
              <a:rPr lang="fr-FR" dirty="0"/>
              <a:t>(</a:t>
            </a:r>
            <a:r>
              <a:rPr lang="fr-FR" dirty="0">
                <a:solidFill>
                  <a:srgbClr val="FFFF00"/>
                </a:solidFill>
                <a:sym typeface="Wingdings 3"/>
              </a:rPr>
              <a:t></a:t>
            </a:r>
            <a:r>
              <a:rPr lang="fr-FR" dirty="0"/>
              <a:t>)</a:t>
            </a:r>
          </a:p>
        </p:txBody>
      </p:sp>
      <p:grpSp>
        <p:nvGrpSpPr>
          <p:cNvPr id="7" name="Grouper 6"/>
          <p:cNvGrpSpPr/>
          <p:nvPr/>
        </p:nvGrpSpPr>
        <p:grpSpPr>
          <a:xfrm>
            <a:off x="323528" y="870683"/>
            <a:ext cx="4190102" cy="5775782"/>
            <a:chOff x="323528" y="870683"/>
            <a:chExt cx="4190102" cy="5775782"/>
          </a:xfrm>
        </p:grpSpPr>
        <p:pic>
          <p:nvPicPr>
            <p:cNvPr id="5122" name="Picture 2" descr="E:\Pneumologie\TDM poumon PACS 2004 2011\Gualdes alexandre lemière EPsept fusobacterium necrophorum cadre sémio2\Gualdes alexandre embolie septique Fusobact 1301004 a.jpg"/>
            <p:cNvPicPr>
              <a:picLocks noChangeAspect="1" noChangeArrowheads="1"/>
            </p:cNvPicPr>
            <p:nvPr/>
          </p:nvPicPr>
          <p:blipFill rotWithShape="1">
            <a:blip r:embed="rId2">
              <a:extLst>
                <a:ext uri="{28A0092B-C50C-407E-A947-70E740481C1C}">
                  <a14:useLocalDpi xmlns:a14="http://schemas.microsoft.com/office/drawing/2010/main" val="0"/>
                </a:ext>
              </a:extLst>
            </a:blip>
            <a:srcRect l="8467" t="12308" r="11341" b="19559"/>
            <a:stretch/>
          </p:blipFill>
          <p:spPr bwMode="auto">
            <a:xfrm>
              <a:off x="323528" y="3828379"/>
              <a:ext cx="4190102" cy="2818086"/>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E:\Pneumologie\TDM poumon PACS 2004 2011\Gualdes alexandre lemière EPsept fusobacterium necrophorum cadre sémio2\Gualdes alexandre embolie septique Fusobact 1301004 c.jpg"/>
            <p:cNvPicPr>
              <a:picLocks noChangeAspect="1" noChangeArrowheads="1"/>
            </p:cNvPicPr>
            <p:nvPr/>
          </p:nvPicPr>
          <p:blipFill rotWithShape="1">
            <a:blip r:embed="rId3">
              <a:extLst>
                <a:ext uri="{28A0092B-C50C-407E-A947-70E740481C1C}">
                  <a14:useLocalDpi xmlns:a14="http://schemas.microsoft.com/office/drawing/2010/main" val="0"/>
                </a:ext>
              </a:extLst>
            </a:blip>
            <a:srcRect l="5924" t="12246" r="14744" b="16782"/>
            <a:stretch/>
          </p:blipFill>
          <p:spPr bwMode="auto">
            <a:xfrm>
              <a:off x="323528" y="870683"/>
              <a:ext cx="4176464" cy="295769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125" name="Picture 5" descr="E:\Documents and Settings\chub\Bureau\Poumon\Achives TDM poumon PACS juin 12\Gualdes alexandre EPsept poumon staph coxiteG sémio2\Gualdes alexandre 131004 EPsept poumon staph coxiteG a.jpg"/>
          <p:cNvPicPr>
            <a:picLocks noChangeAspect="1" noChangeArrowheads="1"/>
          </p:cNvPicPr>
          <p:nvPr/>
        </p:nvPicPr>
        <p:blipFill rotWithShape="1">
          <a:blip r:embed="rId4">
            <a:extLst>
              <a:ext uri="{28A0092B-C50C-407E-A947-70E740481C1C}">
                <a14:useLocalDpi xmlns:a14="http://schemas.microsoft.com/office/drawing/2010/main" val="0"/>
              </a:ext>
            </a:extLst>
          </a:blip>
          <a:srcRect l="13775" t="36051" r="17427" b="31974"/>
          <a:stretch/>
        </p:blipFill>
        <p:spPr bwMode="auto">
          <a:xfrm>
            <a:off x="4732946" y="2835237"/>
            <a:ext cx="4200209" cy="229591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e 2"/>
          <p:cNvGrpSpPr/>
          <p:nvPr/>
        </p:nvGrpSpPr>
        <p:grpSpPr>
          <a:xfrm>
            <a:off x="4732946" y="188640"/>
            <a:ext cx="4200209" cy="2399159"/>
            <a:chOff x="4699967" y="4264471"/>
            <a:chExt cx="4200209" cy="2399159"/>
          </a:xfrm>
        </p:grpSpPr>
        <p:pic>
          <p:nvPicPr>
            <p:cNvPr id="5126" name="Picture 6" descr="E:\Documents and Settings\chub\Bureau\Poumon\Achives TDM poumon PACS juin 12\Gualdes alexandre EPsept poumon staph coxiteG sémio2\Gualdes alexandre 131004 EPsept poumon staph cadre 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753" t="33908" r="34115" b="34498"/>
            <a:stretch/>
          </p:blipFill>
          <p:spPr bwMode="auto">
            <a:xfrm>
              <a:off x="4699967" y="4264471"/>
              <a:ext cx="2190751" cy="2399159"/>
            </a:xfrm>
            <a:prstGeom prst="rect">
              <a:avLst/>
            </a:prstGeom>
            <a:noFill/>
            <a:ln w="19050" cmpd="sng">
              <a:solidFill>
                <a:srgbClr val="FF0000"/>
              </a:solidFill>
            </a:ln>
            <a:extLst>
              <a:ext uri="{909E8E84-426E-40dd-AFC4-6F175D3DCCD1}">
                <a14:hiddenFill xmlns:a14="http://schemas.microsoft.com/office/drawing/2010/main" xmlns="">
                  <a:solidFill>
                    <a:srgbClr val="FFFFFF"/>
                  </a:solidFill>
                </a14:hiddenFill>
              </a:ext>
            </a:extLst>
          </p:spPr>
        </p:pic>
        <p:pic>
          <p:nvPicPr>
            <p:cNvPr id="1026" name="Picture 2" descr="E:\Documents and Settings\chub\Bureau\Poumon\Achives TDM poumon PACS juin 12\Gualdes alexandre EPsept poumon staph coxiteG sémio2\Gualdes alexandre 131004 EPsept poumon staph cadre b.jpg"/>
            <p:cNvPicPr>
              <a:picLocks noChangeAspect="1" noChangeArrowheads="1"/>
            </p:cNvPicPr>
            <p:nvPr/>
          </p:nvPicPr>
          <p:blipFill rotWithShape="1">
            <a:blip r:embed="rId6">
              <a:extLst>
                <a:ext uri="{28A0092B-C50C-407E-A947-70E740481C1C}">
                  <a14:useLocalDpi xmlns:a14="http://schemas.microsoft.com/office/drawing/2010/main" val="0"/>
                </a:ext>
              </a:extLst>
            </a:blip>
            <a:srcRect l="31435" t="32766" r="31435" b="32766"/>
            <a:stretch/>
          </p:blipFill>
          <p:spPr bwMode="auto">
            <a:xfrm>
              <a:off x="6890718" y="4270201"/>
              <a:ext cx="2009458" cy="2376264"/>
            </a:xfrm>
            <a:prstGeom prst="rect">
              <a:avLst/>
            </a:prstGeom>
            <a:noFill/>
            <a:ln w="19050" cmpd="sng">
              <a:solidFill>
                <a:srgbClr val="FF0000"/>
              </a:solidFill>
            </a:ln>
            <a:extLst>
              <a:ext uri="{909E8E84-426E-40dd-AFC4-6F175D3DCCD1}">
                <a14:hiddenFill xmlns:a14="http://schemas.microsoft.com/office/drawing/2010/main" xmlns="">
                  <a:solidFill>
                    <a:srgbClr val="FFFFFF"/>
                  </a:solidFill>
                </a14:hiddenFill>
              </a:ext>
            </a:extLst>
          </p:spPr>
        </p:pic>
      </p:grpSp>
      <p:sp>
        <p:nvSpPr>
          <p:cNvPr id="6" name="Rectangle 5"/>
          <p:cNvSpPr/>
          <p:nvPr/>
        </p:nvSpPr>
        <p:spPr>
          <a:xfrm>
            <a:off x="1115616" y="4077072"/>
            <a:ext cx="792088" cy="648072"/>
          </a:xfrm>
          <a:prstGeom prst="rect">
            <a:avLst/>
          </a:prstGeom>
          <a:noFill/>
          <a:ln w="19050" cmpd="sng">
            <a:solidFill>
              <a:srgbClr val="FF0000"/>
            </a:solidFill>
          </a:ln>
          <a:effectLst>
            <a:glow rad="70000">
              <a:schemeClr val="accent1">
                <a:tint val="30000"/>
                <a:shade val="95000"/>
                <a:satMod val="300000"/>
                <a:alpha val="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a:off x="7308304" y="4293096"/>
            <a:ext cx="288032" cy="0"/>
          </a:xfrm>
          <a:prstGeom prst="straightConnector1">
            <a:avLst/>
          </a:prstGeom>
          <a:ln w="28575" cmpd="sng">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5004048" y="5157192"/>
            <a:ext cx="3711272" cy="369332"/>
          </a:xfrm>
          <a:prstGeom prst="rect">
            <a:avLst/>
          </a:prstGeom>
          <a:noFill/>
        </p:spPr>
        <p:txBody>
          <a:bodyPr wrap="none" rtlCol="0">
            <a:spAutoFit/>
          </a:bodyPr>
          <a:lstStyle/>
          <a:p>
            <a:r>
              <a:rPr lang="fr-FR" dirty="0"/>
              <a:t>Nodules et CP multiples bilatéraux</a:t>
            </a:r>
          </a:p>
        </p:txBody>
      </p:sp>
      <p:sp>
        <p:nvSpPr>
          <p:cNvPr id="16" name="ZoneTexte 15"/>
          <p:cNvSpPr txBox="1"/>
          <p:nvPr/>
        </p:nvSpPr>
        <p:spPr>
          <a:xfrm>
            <a:off x="5004048" y="5517232"/>
            <a:ext cx="3905374" cy="646331"/>
          </a:xfrm>
          <a:prstGeom prst="rect">
            <a:avLst/>
          </a:prstGeom>
          <a:noFill/>
        </p:spPr>
        <p:txBody>
          <a:bodyPr wrap="none" rtlCol="0">
            <a:spAutoFit/>
          </a:bodyPr>
          <a:lstStyle/>
          <a:p>
            <a:r>
              <a:rPr lang="fr-FR" dirty="0"/>
              <a:t>Infarctus pulmonaire sous forme de</a:t>
            </a:r>
          </a:p>
          <a:p>
            <a:r>
              <a:rPr lang="fr-FR" dirty="0"/>
              <a:t>cadre grillagé (</a:t>
            </a:r>
            <a:r>
              <a:rPr lang="fr-FR" dirty="0">
                <a:solidFill>
                  <a:srgbClr val="FF0000"/>
                </a:solidFill>
                <a:latin typeface="ＭＳ ゴシック"/>
                <a:ea typeface="ＭＳ ゴシック"/>
                <a:cs typeface="ＭＳ ゴシック"/>
              </a:rPr>
              <a:t>☐</a:t>
            </a:r>
            <a:r>
              <a:rPr lang="fr-FR" dirty="0"/>
              <a:t>)</a:t>
            </a:r>
          </a:p>
        </p:txBody>
      </p:sp>
    </p:spTree>
    <p:extLst>
      <p:ext uri="{BB962C8B-B14F-4D97-AF65-F5344CB8AC3E}">
        <p14:creationId xmlns:p14="http://schemas.microsoft.com/office/powerpoint/2010/main" val="28939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80920" cy="1143000"/>
          </a:xfrm>
        </p:spPr>
        <p:txBody>
          <a:bodyPr>
            <a:noAutofit/>
          </a:bodyPr>
          <a:lstStyle/>
          <a:p>
            <a:r>
              <a:rPr lang="fr-FR" sz="4400" dirty="0">
                <a:solidFill>
                  <a:srgbClr val="FFFF00"/>
                </a:solidFill>
              </a:rPr>
              <a:t>Cadre et limite de l’exposé</a:t>
            </a:r>
          </a:p>
        </p:txBody>
      </p:sp>
      <p:sp>
        <p:nvSpPr>
          <p:cNvPr id="3" name="Espace réservé du contenu 2"/>
          <p:cNvSpPr>
            <a:spLocks noGrp="1"/>
          </p:cNvSpPr>
          <p:nvPr>
            <p:ph idx="1"/>
          </p:nvPr>
        </p:nvSpPr>
        <p:spPr>
          <a:xfrm>
            <a:off x="395536" y="1196752"/>
            <a:ext cx="7931224" cy="5112568"/>
          </a:xfrm>
        </p:spPr>
        <p:txBody>
          <a:bodyPr>
            <a:normAutofit fontScale="77500" lnSpcReduction="20000"/>
          </a:bodyPr>
          <a:lstStyle/>
          <a:p>
            <a:r>
              <a:rPr lang="fr-FR" dirty="0">
                <a:solidFill>
                  <a:srgbClr val="FF0000"/>
                </a:solidFill>
              </a:rPr>
              <a:t>Facteurs liés au patient</a:t>
            </a:r>
          </a:p>
          <a:p>
            <a:pPr lvl="1"/>
            <a:r>
              <a:rPr lang="fr-FR" dirty="0"/>
              <a:t>Adulte</a:t>
            </a:r>
          </a:p>
          <a:p>
            <a:pPr lvl="1"/>
            <a:r>
              <a:rPr lang="fr-FR" dirty="0"/>
              <a:t>Immunocompétent</a:t>
            </a:r>
          </a:p>
          <a:p>
            <a:pPr lvl="1"/>
            <a:r>
              <a:rPr lang="fr-FR" dirty="0"/>
              <a:t>Bon état général</a:t>
            </a:r>
          </a:p>
          <a:p>
            <a:pPr lvl="1"/>
            <a:r>
              <a:rPr lang="fr-FR" dirty="0"/>
              <a:t>Pas d’intoxication </a:t>
            </a:r>
          </a:p>
          <a:p>
            <a:pPr lvl="1"/>
            <a:r>
              <a:rPr lang="fr-FR" dirty="0"/>
              <a:t>Mode de vie standard</a:t>
            </a:r>
          </a:p>
          <a:p>
            <a:pPr lvl="1"/>
            <a:r>
              <a:rPr lang="fr-FR" dirty="0"/>
              <a:t>Pas de pathologie aiguë concomitante</a:t>
            </a:r>
          </a:p>
          <a:p>
            <a:pPr lvl="1"/>
            <a:r>
              <a:rPr lang="fr-FR" dirty="0"/>
              <a:t>Poumon sous jacent normal</a:t>
            </a:r>
          </a:p>
          <a:p>
            <a:r>
              <a:rPr lang="fr-FR" dirty="0">
                <a:solidFill>
                  <a:srgbClr val="FF0000"/>
                </a:solidFill>
              </a:rPr>
              <a:t>Type et virulence des germes</a:t>
            </a:r>
          </a:p>
          <a:p>
            <a:pPr lvl="1"/>
            <a:r>
              <a:rPr lang="fr-FR" dirty="0"/>
              <a:t>Bactéries</a:t>
            </a:r>
          </a:p>
          <a:p>
            <a:r>
              <a:rPr lang="fr-FR" dirty="0">
                <a:solidFill>
                  <a:srgbClr val="FF0000"/>
                </a:solidFill>
              </a:rPr>
              <a:t>Mécanisme et type de la contamination</a:t>
            </a:r>
          </a:p>
          <a:p>
            <a:pPr lvl="1"/>
            <a:r>
              <a:rPr lang="fr-FR" dirty="0"/>
              <a:t>Bronchique et vasculaire</a:t>
            </a:r>
          </a:p>
          <a:p>
            <a:pPr lvl="1"/>
            <a:r>
              <a:rPr lang="fr-FR" dirty="0"/>
              <a:t>Type gazeux ou liquidien</a:t>
            </a:r>
          </a:p>
          <a:p>
            <a:r>
              <a:rPr lang="fr-FR" dirty="0">
                <a:solidFill>
                  <a:srgbClr val="FF0000"/>
                </a:solidFill>
              </a:rPr>
              <a:t>Moyen d’exploration d’imagerie</a:t>
            </a:r>
          </a:p>
          <a:p>
            <a:pPr lvl="1"/>
            <a:r>
              <a:rPr lang="fr-FR" dirty="0"/>
              <a:t>RP, Echographie, TDM</a:t>
            </a:r>
          </a:p>
          <a:p>
            <a:pPr marL="448056" lvl="1" indent="0">
              <a:buNone/>
            </a:pPr>
            <a:endParaRPr lang="fr-FR" dirty="0"/>
          </a:p>
        </p:txBody>
      </p:sp>
    </p:spTree>
    <p:extLst>
      <p:ext uri="{BB962C8B-B14F-4D97-AF65-F5344CB8AC3E}">
        <p14:creationId xmlns:p14="http://schemas.microsoft.com/office/powerpoint/2010/main" val="35767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251520" y="1844824"/>
            <a:ext cx="5976664" cy="3456384"/>
            <a:chOff x="251520" y="1844824"/>
            <a:chExt cx="5976664" cy="3456384"/>
          </a:xfrm>
        </p:grpSpPr>
        <p:grpSp>
          <p:nvGrpSpPr>
            <p:cNvPr id="5" name="Grouper 4"/>
            <p:cNvGrpSpPr/>
            <p:nvPr/>
          </p:nvGrpSpPr>
          <p:grpSpPr>
            <a:xfrm>
              <a:off x="251520" y="1844824"/>
              <a:ext cx="5976664" cy="3456384"/>
              <a:chOff x="251520" y="1628800"/>
              <a:chExt cx="5841938" cy="3312368"/>
            </a:xfrm>
          </p:grpSpPr>
          <p:pic>
            <p:nvPicPr>
              <p:cNvPr id="3" name="Image 2" descr="Ballay petizon mathilde 100908 Bppathie crustacé CP multifocal RPf a.JPG"/>
              <p:cNvPicPr>
                <a:picLocks noChangeAspect="1"/>
              </p:cNvPicPr>
              <p:nvPr/>
            </p:nvPicPr>
            <p:blipFill rotWithShape="1">
              <a:blip r:embed="rId2" cstate="print">
                <a:extLst>
                  <a:ext uri="{28A0092B-C50C-407E-A947-70E740481C1C}">
                    <a14:useLocalDpi xmlns:a14="http://schemas.microsoft.com/office/drawing/2010/main" val="0"/>
                  </a:ext>
                </a:extLst>
              </a:blip>
              <a:srcRect l="10645" t="16340" r="11846" b="11002"/>
              <a:stretch/>
            </p:blipFill>
            <p:spPr>
              <a:xfrm>
                <a:off x="251520" y="1628800"/>
                <a:ext cx="3208081" cy="3312368"/>
              </a:xfrm>
              <a:prstGeom prst="rect">
                <a:avLst/>
              </a:prstGeom>
            </p:spPr>
          </p:pic>
          <p:pic>
            <p:nvPicPr>
              <p:cNvPr id="4" name="Image 3" descr="Ballay petizon mathilde 100908 Bppathie crustacé CP multifocal RPf b.JPG"/>
              <p:cNvPicPr>
                <a:picLocks noChangeAspect="1"/>
              </p:cNvPicPr>
              <p:nvPr/>
            </p:nvPicPr>
            <p:blipFill rotWithShape="1">
              <a:blip r:embed="rId3" cstate="print">
                <a:extLst>
                  <a:ext uri="{28A0092B-C50C-407E-A947-70E740481C1C}">
                    <a14:useLocalDpi xmlns:a14="http://schemas.microsoft.com/office/drawing/2010/main" val="0"/>
                  </a:ext>
                </a:extLst>
              </a:blip>
              <a:srcRect l="17719" t="18082" r="13424" b="4248"/>
              <a:stretch/>
            </p:blipFill>
            <p:spPr>
              <a:xfrm>
                <a:off x="3635895" y="1628800"/>
                <a:ext cx="2457563" cy="3312368"/>
              </a:xfrm>
              <a:prstGeom prst="rect">
                <a:avLst/>
              </a:prstGeom>
            </p:spPr>
          </p:pic>
        </p:grpSp>
        <p:sp>
          <p:nvSpPr>
            <p:cNvPr id="16" name="ZoneTexte 15"/>
            <p:cNvSpPr txBox="1"/>
            <p:nvPr/>
          </p:nvSpPr>
          <p:spPr>
            <a:xfrm>
              <a:off x="251520" y="1844824"/>
              <a:ext cx="729286" cy="276999"/>
            </a:xfrm>
            <a:prstGeom prst="rect">
              <a:avLst/>
            </a:prstGeom>
            <a:noFill/>
          </p:spPr>
          <p:txBody>
            <a:bodyPr wrap="none" rtlCol="0">
              <a:spAutoFit/>
            </a:bodyPr>
            <a:lstStyle/>
            <a:p>
              <a:r>
                <a:rPr lang="fr-FR" sz="1200" dirty="0">
                  <a:solidFill>
                    <a:srgbClr val="FF0000"/>
                  </a:solidFill>
                </a:rPr>
                <a:t>RP face</a:t>
              </a:r>
            </a:p>
          </p:txBody>
        </p:sp>
        <p:sp>
          <p:nvSpPr>
            <p:cNvPr id="23" name="ZoneTexte 22"/>
            <p:cNvSpPr txBox="1"/>
            <p:nvPr/>
          </p:nvSpPr>
          <p:spPr>
            <a:xfrm>
              <a:off x="3707904" y="1844824"/>
              <a:ext cx="771966" cy="276999"/>
            </a:xfrm>
            <a:prstGeom prst="rect">
              <a:avLst/>
            </a:prstGeom>
            <a:noFill/>
          </p:spPr>
          <p:txBody>
            <a:bodyPr wrap="none" rtlCol="0">
              <a:spAutoFit/>
            </a:bodyPr>
            <a:lstStyle/>
            <a:p>
              <a:r>
                <a:rPr lang="fr-FR" sz="1200" dirty="0">
                  <a:solidFill>
                    <a:srgbClr val="FF0000"/>
                  </a:solidFill>
                </a:rPr>
                <a:t>RP profil</a:t>
              </a:r>
            </a:p>
          </p:txBody>
        </p:sp>
      </p:grpSp>
      <p:sp>
        <p:nvSpPr>
          <p:cNvPr id="41988" name="Rectangle 4"/>
          <p:cNvSpPr>
            <a:spLocks noGrp="1" noChangeArrowheads="1"/>
          </p:cNvSpPr>
          <p:nvPr>
            <p:ph type="title"/>
          </p:nvPr>
        </p:nvSpPr>
        <p:spPr>
          <a:xfrm>
            <a:off x="323528" y="188640"/>
            <a:ext cx="6491064" cy="778416"/>
          </a:xfrm>
        </p:spPr>
        <p:txBody>
          <a:bodyPr>
            <a:noAutofit/>
          </a:bodyPr>
          <a:lstStyle/>
          <a:p>
            <a:r>
              <a:rPr lang="fr-FR" sz="3200" dirty="0">
                <a:solidFill>
                  <a:srgbClr val="FFFF00"/>
                </a:solidFill>
              </a:rPr>
              <a:t>Pneumopathie multifocale</a:t>
            </a:r>
            <a:br>
              <a:rPr lang="fr-FR" sz="3200" dirty="0">
                <a:solidFill>
                  <a:srgbClr val="FFFF00"/>
                </a:solidFill>
              </a:rPr>
            </a:br>
            <a:r>
              <a:rPr lang="fr-FR" sz="3200" dirty="0">
                <a:solidFill>
                  <a:srgbClr val="FFFF00"/>
                </a:solidFill>
              </a:rPr>
              <a:t>inclassable</a:t>
            </a:r>
          </a:p>
        </p:txBody>
      </p:sp>
      <p:sp>
        <p:nvSpPr>
          <p:cNvPr id="42020" name="Text Box 36"/>
          <p:cNvSpPr txBox="1">
            <a:spLocks noChangeArrowheads="1"/>
          </p:cNvSpPr>
          <p:nvPr/>
        </p:nvSpPr>
        <p:spPr bwMode="auto">
          <a:xfrm>
            <a:off x="251520" y="5373216"/>
            <a:ext cx="5985908" cy="369332"/>
          </a:xfrm>
          <a:prstGeom prst="rect">
            <a:avLst/>
          </a:prstGeom>
          <a:noFill/>
          <a:ln w="12700">
            <a:noFill/>
            <a:miter lim="800000"/>
            <a:headEnd/>
            <a:tailEnd/>
          </a:ln>
          <a:effectLst/>
          <a:extLst/>
        </p:spPr>
        <p:txBody>
          <a:bodyPr wrap="none">
            <a:spAutoFit/>
          </a:bodyPr>
          <a:lstStyle/>
          <a:p>
            <a:r>
              <a:rPr lang="fr-FR" b="1" dirty="0">
                <a:solidFill>
                  <a:srgbClr val="3366FF"/>
                </a:solidFill>
              </a:rPr>
              <a:t>RP (F+P)</a:t>
            </a:r>
            <a:r>
              <a:rPr lang="fr-FR" dirty="0"/>
              <a:t> : Foyer condensation </a:t>
            </a:r>
            <a:r>
              <a:rPr lang="fr-FR" dirty="0" err="1"/>
              <a:t>lingulaire</a:t>
            </a:r>
            <a:r>
              <a:rPr lang="fr-FR" dirty="0"/>
              <a:t> sans abcès (</a:t>
            </a:r>
            <a:r>
              <a:rPr lang="fr-FR" dirty="0">
                <a:solidFill>
                  <a:srgbClr val="00B0F0"/>
                </a:solidFill>
              </a:rPr>
              <a:t>O</a:t>
            </a:r>
            <a:r>
              <a:rPr lang="fr-FR" dirty="0"/>
              <a:t>)</a:t>
            </a:r>
          </a:p>
        </p:txBody>
      </p:sp>
      <p:sp>
        <p:nvSpPr>
          <p:cNvPr id="2" name="ZoneTexte 1"/>
          <p:cNvSpPr txBox="1"/>
          <p:nvPr/>
        </p:nvSpPr>
        <p:spPr>
          <a:xfrm>
            <a:off x="251520" y="1124744"/>
            <a:ext cx="5904656" cy="646331"/>
          </a:xfrm>
          <a:prstGeom prst="rect">
            <a:avLst/>
          </a:prstGeom>
          <a:solidFill>
            <a:schemeClr val="accent6">
              <a:lumMod val="40000"/>
              <a:lumOff val="60000"/>
            </a:schemeClr>
          </a:solidFill>
        </p:spPr>
        <p:txBody>
          <a:bodyPr wrap="square" rtlCol="0">
            <a:spAutoFit/>
          </a:bodyPr>
          <a:lstStyle/>
          <a:p>
            <a:r>
              <a:rPr lang="fr-FR" dirty="0">
                <a:solidFill>
                  <a:schemeClr val="bg1"/>
                </a:solidFill>
              </a:rPr>
              <a:t>Enfant 12 ans, fièvre 39°, toux, douleur thoracique </a:t>
            </a:r>
          </a:p>
          <a:p>
            <a:r>
              <a:rPr lang="fr-FR" dirty="0" err="1">
                <a:solidFill>
                  <a:schemeClr val="bg1"/>
                </a:solidFill>
              </a:rPr>
              <a:t>Hyperéosinophilie</a:t>
            </a:r>
            <a:r>
              <a:rPr lang="fr-FR" dirty="0">
                <a:solidFill>
                  <a:schemeClr val="bg1"/>
                </a:solidFill>
              </a:rPr>
              <a:t> après la consommation de crustacés</a:t>
            </a:r>
          </a:p>
        </p:txBody>
      </p:sp>
      <p:sp>
        <p:nvSpPr>
          <p:cNvPr id="42018" name="Oval 34"/>
          <p:cNvSpPr>
            <a:spLocks noChangeArrowheads="1"/>
          </p:cNvSpPr>
          <p:nvPr/>
        </p:nvSpPr>
        <p:spPr bwMode="auto">
          <a:xfrm>
            <a:off x="2123728" y="3429000"/>
            <a:ext cx="1296144" cy="1224136"/>
          </a:xfrm>
          <a:prstGeom prst="ellipse">
            <a:avLst/>
          </a:prstGeom>
          <a:noFill/>
          <a:ln w="1905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grpSp>
        <p:nvGrpSpPr>
          <p:cNvPr id="14" name="Grouper 13"/>
          <p:cNvGrpSpPr/>
          <p:nvPr/>
        </p:nvGrpSpPr>
        <p:grpSpPr>
          <a:xfrm>
            <a:off x="6516217" y="96752"/>
            <a:ext cx="2376264" cy="6661429"/>
            <a:chOff x="6516216" y="116632"/>
            <a:chExt cx="2376264" cy="6661429"/>
          </a:xfrm>
        </p:grpSpPr>
        <p:grpSp>
          <p:nvGrpSpPr>
            <p:cNvPr id="8" name="Grouper 7"/>
            <p:cNvGrpSpPr/>
            <p:nvPr/>
          </p:nvGrpSpPr>
          <p:grpSpPr>
            <a:xfrm>
              <a:off x="6516216" y="116632"/>
              <a:ext cx="2376264" cy="6661429"/>
              <a:chOff x="6588224" y="188640"/>
              <a:chExt cx="2174853" cy="6492757"/>
            </a:xfrm>
          </p:grpSpPr>
          <p:pic>
            <p:nvPicPr>
              <p:cNvPr id="6" name="Image 5" descr="Ballay petizon mathilde 120908 Bppathie CP ssplèvre LIG TDM c.JPG"/>
              <p:cNvPicPr>
                <a:picLocks noChangeAspect="1"/>
              </p:cNvPicPr>
              <p:nvPr/>
            </p:nvPicPr>
            <p:blipFill rotWithShape="1">
              <a:blip r:embed="rId4" cstate="print">
                <a:extLst>
                  <a:ext uri="{28A0092B-C50C-407E-A947-70E740481C1C}">
                    <a14:useLocalDpi xmlns:a14="http://schemas.microsoft.com/office/drawing/2010/main" val="0"/>
                  </a:ext>
                </a:extLst>
              </a:blip>
              <a:srcRect l="4216" t="18410" r="2682" b="13290"/>
              <a:stretch/>
            </p:blipFill>
            <p:spPr>
              <a:xfrm>
                <a:off x="6588224" y="5120947"/>
                <a:ext cx="2160240" cy="1560450"/>
              </a:xfrm>
              <a:prstGeom prst="rect">
                <a:avLst/>
              </a:prstGeom>
            </p:spPr>
          </p:pic>
          <p:pic>
            <p:nvPicPr>
              <p:cNvPr id="42001" name="Picture 17" descr="Ballay petizon mathilde ppathie lingula 120908 TDM art f"/>
              <p:cNvPicPr>
                <a:picLocks noChangeAspect="1" noChangeArrowheads="1"/>
              </p:cNvPicPr>
              <p:nvPr/>
            </p:nvPicPr>
            <p:blipFill>
              <a:blip r:embed="rId5" cstate="print">
                <a:extLst>
                  <a:ext uri="{28A0092B-C50C-407E-A947-70E740481C1C}">
                    <a14:useLocalDpi xmlns:a14="http://schemas.microsoft.com/office/drawing/2010/main" val="0"/>
                  </a:ext>
                </a:extLst>
              </a:blip>
              <a:srcRect l="14301" t="15764" r="18323" b="17853"/>
              <a:stretch>
                <a:fillRect/>
              </a:stretch>
            </p:blipFill>
            <p:spPr bwMode="auto">
              <a:xfrm>
                <a:off x="6588224" y="188640"/>
                <a:ext cx="2160241" cy="1440160"/>
              </a:xfrm>
              <a:prstGeom prst="rect">
                <a:avLst/>
              </a:prstGeom>
              <a:noFill/>
              <a:extLst>
                <a:ext uri="{909E8E84-426E-40dd-AFC4-6F175D3DCCD1}">
                  <a14:hiddenFill xmlns:a14="http://schemas.microsoft.com/office/drawing/2010/main" xmlns="">
                    <a:solidFill>
                      <a:srgbClr val="FFFFFF"/>
                    </a:solidFill>
                  </a14:hiddenFill>
                </a:ext>
              </a:extLst>
            </p:spPr>
          </p:pic>
          <p:pic>
            <p:nvPicPr>
              <p:cNvPr id="42003" name="Picture 19" descr="Ballay petizon mathilde ppathie lingula 120908 TDM art c"/>
              <p:cNvPicPr>
                <a:picLocks noChangeAspect="1" noChangeArrowheads="1"/>
              </p:cNvPicPr>
              <p:nvPr/>
            </p:nvPicPr>
            <p:blipFill>
              <a:blip r:embed="rId6" cstate="print">
                <a:extLst>
                  <a:ext uri="{28A0092B-C50C-407E-A947-70E740481C1C}">
                    <a14:useLocalDpi xmlns:a14="http://schemas.microsoft.com/office/drawing/2010/main" val="0"/>
                  </a:ext>
                </a:extLst>
              </a:blip>
              <a:srcRect l="10725" t="12558" r="12947" b="16560"/>
              <a:stretch>
                <a:fillRect/>
              </a:stretch>
            </p:blipFill>
            <p:spPr bwMode="auto">
              <a:xfrm>
                <a:off x="6588224" y="3429000"/>
                <a:ext cx="2158331" cy="154862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 6" descr="Ballay petizon mathilde 120908 Bppathie CP multifocal S6D hypodense lingula TDM d.JPG"/>
              <p:cNvPicPr>
                <a:picLocks noChangeAspect="1"/>
              </p:cNvPicPr>
              <p:nvPr/>
            </p:nvPicPr>
            <p:blipFill rotWithShape="1">
              <a:blip r:embed="rId7" cstate="print">
                <a:extLst>
                  <a:ext uri="{28A0092B-C50C-407E-A947-70E740481C1C}">
                    <a14:useLocalDpi xmlns:a14="http://schemas.microsoft.com/office/drawing/2010/main" val="0"/>
                  </a:ext>
                </a:extLst>
              </a:blip>
              <a:srcRect l="6256" t="22658" r="7769" b="11765"/>
              <a:stretch/>
            </p:blipFill>
            <p:spPr>
              <a:xfrm>
                <a:off x="6588224" y="1772816"/>
                <a:ext cx="2174853" cy="1556792"/>
              </a:xfrm>
              <a:prstGeom prst="rect">
                <a:avLst/>
              </a:prstGeom>
            </p:spPr>
          </p:pic>
        </p:grpSp>
        <p:sp>
          <p:nvSpPr>
            <p:cNvPr id="17" name="ZoneTexte 16"/>
            <p:cNvSpPr txBox="1"/>
            <p:nvPr/>
          </p:nvSpPr>
          <p:spPr>
            <a:xfrm>
              <a:off x="6516216" y="116632"/>
              <a:ext cx="713657" cy="261610"/>
            </a:xfrm>
            <a:prstGeom prst="rect">
              <a:avLst/>
            </a:prstGeom>
            <a:noFill/>
          </p:spPr>
          <p:txBody>
            <a:bodyPr wrap="none" rtlCol="0">
              <a:spAutoFit/>
            </a:bodyPr>
            <a:lstStyle/>
            <a:p>
              <a:r>
                <a:rPr lang="fr-FR" sz="1050" dirty="0">
                  <a:solidFill>
                    <a:srgbClr val="FF0000"/>
                  </a:solidFill>
                </a:rPr>
                <a:t>TDM C+</a:t>
              </a:r>
            </a:p>
          </p:txBody>
        </p:sp>
      </p:grpSp>
      <p:sp>
        <p:nvSpPr>
          <p:cNvPr id="18" name="Text Box 36"/>
          <p:cNvSpPr txBox="1">
            <a:spLocks noChangeArrowheads="1"/>
          </p:cNvSpPr>
          <p:nvPr/>
        </p:nvSpPr>
        <p:spPr bwMode="auto">
          <a:xfrm>
            <a:off x="251520" y="5733256"/>
            <a:ext cx="6118569" cy="369332"/>
          </a:xfrm>
          <a:prstGeom prst="rect">
            <a:avLst/>
          </a:prstGeom>
          <a:noFill/>
          <a:ln w="12700">
            <a:noFill/>
            <a:miter lim="800000"/>
            <a:headEnd/>
            <a:tailEnd/>
          </a:ln>
          <a:effectLst/>
          <a:extLst/>
        </p:spPr>
        <p:txBody>
          <a:bodyPr wrap="none">
            <a:spAutoFit/>
          </a:bodyPr>
          <a:lstStyle/>
          <a:p>
            <a:r>
              <a:rPr lang="fr-FR" b="1" dirty="0">
                <a:solidFill>
                  <a:srgbClr val="3366FF"/>
                </a:solidFill>
              </a:rPr>
              <a:t>TDM C+</a:t>
            </a:r>
            <a:r>
              <a:rPr lang="fr-FR" dirty="0">
                <a:solidFill>
                  <a:srgbClr val="3366FF"/>
                </a:solidFill>
              </a:rPr>
              <a:t> </a:t>
            </a:r>
            <a:r>
              <a:rPr lang="fr-FR" dirty="0"/>
              <a:t>: 4 foyers de condensation parenchymateuse (</a:t>
            </a:r>
            <a:r>
              <a:rPr lang="fr-FR" dirty="0">
                <a:solidFill>
                  <a:srgbClr val="FF0000"/>
                </a:solidFill>
              </a:rPr>
              <a:t>O</a:t>
            </a:r>
            <a:r>
              <a:rPr lang="fr-FR" dirty="0"/>
              <a:t>)</a:t>
            </a:r>
          </a:p>
        </p:txBody>
      </p:sp>
      <p:sp>
        <p:nvSpPr>
          <p:cNvPr id="19" name="Text Box 36"/>
          <p:cNvSpPr txBox="1">
            <a:spLocks noChangeArrowheads="1"/>
          </p:cNvSpPr>
          <p:nvPr/>
        </p:nvSpPr>
        <p:spPr bwMode="auto">
          <a:xfrm>
            <a:off x="323528" y="6381328"/>
            <a:ext cx="5044645" cy="400110"/>
          </a:xfrm>
          <a:prstGeom prst="rect">
            <a:avLst/>
          </a:prstGeom>
          <a:noFill/>
          <a:ln w="12700">
            <a:noFill/>
            <a:miter lim="800000"/>
            <a:headEnd/>
            <a:tailEnd/>
          </a:ln>
          <a:effectLst/>
          <a:extLst/>
        </p:spPr>
        <p:txBody>
          <a:bodyPr wrap="none">
            <a:spAutoFit/>
          </a:bodyPr>
          <a:lstStyle/>
          <a:p>
            <a:r>
              <a:rPr lang="fr-FR" sz="2000" b="1" dirty="0"/>
              <a:t>Dg</a:t>
            </a:r>
            <a:r>
              <a:rPr lang="fr-FR" sz="2000" b="1" dirty="0">
                <a:solidFill>
                  <a:srgbClr val="3366FF"/>
                </a:solidFill>
              </a:rPr>
              <a:t> </a:t>
            </a:r>
            <a:r>
              <a:rPr lang="fr-FR" sz="2000" b="1" dirty="0"/>
              <a:t>: </a:t>
            </a:r>
            <a:r>
              <a:rPr lang="fr-FR" sz="2000" b="1" dirty="0">
                <a:solidFill>
                  <a:srgbClr val="FF0000"/>
                </a:solidFill>
              </a:rPr>
              <a:t>Sérologie positive à la distomatose</a:t>
            </a:r>
          </a:p>
        </p:txBody>
      </p:sp>
      <p:sp>
        <p:nvSpPr>
          <p:cNvPr id="22" name="Text Box 36"/>
          <p:cNvSpPr txBox="1">
            <a:spLocks noChangeArrowheads="1"/>
          </p:cNvSpPr>
          <p:nvPr/>
        </p:nvSpPr>
        <p:spPr bwMode="auto">
          <a:xfrm>
            <a:off x="323528" y="6093296"/>
            <a:ext cx="4574314" cy="369332"/>
          </a:xfrm>
          <a:prstGeom prst="rect">
            <a:avLst/>
          </a:prstGeom>
          <a:noFill/>
          <a:ln w="12700">
            <a:noFill/>
            <a:miter lim="800000"/>
            <a:headEnd/>
            <a:tailEnd/>
          </a:ln>
          <a:effectLst/>
          <a:extLst/>
        </p:spPr>
        <p:txBody>
          <a:bodyPr wrap="none">
            <a:spAutoFit/>
          </a:bodyPr>
          <a:lstStyle/>
          <a:p>
            <a:r>
              <a:rPr lang="fr-FR" dirty="0"/>
              <a:t> 	 Notez la poussée mammaire (</a:t>
            </a:r>
            <a:r>
              <a:rPr lang="fr-FR" sz="1400" dirty="0">
                <a:solidFill>
                  <a:srgbClr val="FFFF00"/>
                </a:solidFill>
                <a:latin typeface="Wingdings"/>
                <a:ea typeface="Wingdings"/>
                <a:cs typeface="Wingdings"/>
                <a:sym typeface="Wingdings"/>
              </a:rPr>
              <a:t></a:t>
            </a:r>
            <a:r>
              <a:rPr lang="fr-FR" dirty="0"/>
              <a:t>)</a:t>
            </a:r>
          </a:p>
        </p:txBody>
      </p:sp>
      <p:sp>
        <p:nvSpPr>
          <p:cNvPr id="25" name="Oval 28"/>
          <p:cNvSpPr>
            <a:spLocks noChangeArrowheads="1"/>
          </p:cNvSpPr>
          <p:nvPr/>
        </p:nvSpPr>
        <p:spPr bwMode="auto">
          <a:xfrm rot="3345481">
            <a:off x="8009955" y="3696084"/>
            <a:ext cx="842484" cy="502724"/>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 name="Oval 28"/>
          <p:cNvSpPr>
            <a:spLocks noChangeArrowheads="1"/>
          </p:cNvSpPr>
          <p:nvPr/>
        </p:nvSpPr>
        <p:spPr bwMode="auto">
          <a:xfrm>
            <a:off x="7020272" y="2852936"/>
            <a:ext cx="432048" cy="432048"/>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7" name="Oval 28"/>
          <p:cNvSpPr>
            <a:spLocks noChangeArrowheads="1"/>
          </p:cNvSpPr>
          <p:nvPr/>
        </p:nvSpPr>
        <p:spPr bwMode="auto">
          <a:xfrm rot="20820684">
            <a:off x="6876256" y="1052736"/>
            <a:ext cx="720080" cy="360040"/>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12" name="Connecteur droit avec flèche 11"/>
          <p:cNvCxnSpPr/>
          <p:nvPr/>
        </p:nvCxnSpPr>
        <p:spPr>
          <a:xfrm flipH="1">
            <a:off x="8460432" y="1844824"/>
            <a:ext cx="216024" cy="72008"/>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a:off x="6804248" y="3501008"/>
            <a:ext cx="224408" cy="80392"/>
          </a:xfrm>
          <a:prstGeom prst="straightConnector1">
            <a:avLst/>
          </a:prstGeom>
          <a:ln>
            <a:solidFill>
              <a:srgbClr val="FFFF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3" name="Oval 28"/>
          <p:cNvSpPr>
            <a:spLocks noChangeArrowheads="1"/>
          </p:cNvSpPr>
          <p:nvPr/>
        </p:nvSpPr>
        <p:spPr bwMode="auto">
          <a:xfrm>
            <a:off x="7884368" y="6165304"/>
            <a:ext cx="720080" cy="432048"/>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125042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0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0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0" grpId="0"/>
      <p:bldP spid="42018" grpId="0" animBg="1"/>
      <p:bldP spid="18" grpId="0"/>
      <p:bldP spid="22" grpId="0"/>
      <p:bldP spid="25" grpId="0" animBg="1"/>
      <p:bldP spid="25" grpId="1" animBg="1"/>
      <p:bldP spid="26" grpId="0" animBg="1"/>
      <p:bldP spid="26" grpId="1" animBg="1"/>
      <p:bldP spid="27" grpId="0" animBg="1"/>
      <p:bldP spid="27" grpId="1" animBg="1"/>
      <p:bldP spid="33" grpId="0" animBg="1"/>
      <p:bldP spid="3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r 30"/>
          <p:cNvGrpSpPr/>
          <p:nvPr/>
        </p:nvGrpSpPr>
        <p:grpSpPr>
          <a:xfrm>
            <a:off x="6732240" y="188640"/>
            <a:ext cx="2171569" cy="6414347"/>
            <a:chOff x="6732240" y="188640"/>
            <a:chExt cx="2171569" cy="6414347"/>
          </a:xfrm>
        </p:grpSpPr>
        <p:pic>
          <p:nvPicPr>
            <p:cNvPr id="15" name="Image 14" descr="Balay 8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361155"/>
              <a:ext cx="2171568" cy="1310458"/>
            </a:xfrm>
            <a:prstGeom prst="rect">
              <a:avLst/>
            </a:prstGeom>
          </p:spPr>
        </p:pic>
        <p:pic>
          <p:nvPicPr>
            <p:cNvPr id="16" name="Image 15" descr="Balay 11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1" y="2671613"/>
              <a:ext cx="2160240" cy="1300337"/>
            </a:xfrm>
            <a:prstGeom prst="rect">
              <a:avLst/>
            </a:prstGeom>
          </p:spPr>
        </p:pic>
        <p:pic>
          <p:nvPicPr>
            <p:cNvPr id="17" name="Image 16" descr="Balay 17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982070"/>
              <a:ext cx="2160240" cy="1284855"/>
            </a:xfrm>
            <a:prstGeom prst="rect">
              <a:avLst/>
            </a:prstGeom>
          </p:spPr>
        </p:pic>
        <p:pic>
          <p:nvPicPr>
            <p:cNvPr id="18" name="Image 17" descr="Balay 31s.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1000" contrast="-4000"/>
                      </a14:imgEffect>
                    </a14:imgLayer>
                  </a14:imgProps>
                </a:ext>
                <a:ext uri="{28A0092B-C50C-407E-A947-70E740481C1C}">
                  <a14:useLocalDpi xmlns:a14="http://schemas.microsoft.com/office/drawing/2010/main" val="0"/>
                </a:ext>
              </a:extLst>
            </a:blip>
            <a:stretch>
              <a:fillRect/>
            </a:stretch>
          </p:blipFill>
          <p:spPr>
            <a:xfrm>
              <a:off x="6732240" y="5292529"/>
              <a:ext cx="2171569" cy="1310458"/>
            </a:xfrm>
            <a:prstGeom prst="rect">
              <a:avLst/>
            </a:prstGeom>
          </p:spPr>
        </p:pic>
        <p:pic>
          <p:nvPicPr>
            <p:cNvPr id="19" name="Image 18" descr="Balay 5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2240" y="188640"/>
              <a:ext cx="2160240" cy="1207015"/>
            </a:xfrm>
            <a:prstGeom prst="rect">
              <a:avLst/>
            </a:prstGeom>
          </p:spPr>
        </p:pic>
        <p:sp>
          <p:nvSpPr>
            <p:cNvPr id="3" name="ZoneTexte 2"/>
            <p:cNvSpPr txBox="1"/>
            <p:nvPr/>
          </p:nvSpPr>
          <p:spPr>
            <a:xfrm>
              <a:off x="6732240" y="1346403"/>
              <a:ext cx="474133" cy="307777"/>
            </a:xfrm>
            <a:prstGeom prst="rect">
              <a:avLst/>
            </a:prstGeom>
            <a:noFill/>
          </p:spPr>
          <p:txBody>
            <a:bodyPr wrap="none" rtlCol="0">
              <a:spAutoFit/>
            </a:bodyPr>
            <a:lstStyle/>
            <a:p>
              <a:r>
                <a:rPr lang="fr-FR" sz="1400" dirty="0">
                  <a:solidFill>
                    <a:srgbClr val="FFFF00"/>
                  </a:solidFill>
                </a:rPr>
                <a:t>12s</a:t>
              </a:r>
            </a:p>
          </p:txBody>
        </p:sp>
        <p:sp>
          <p:nvSpPr>
            <p:cNvPr id="22" name="ZoneTexte 21"/>
            <p:cNvSpPr txBox="1"/>
            <p:nvPr/>
          </p:nvSpPr>
          <p:spPr>
            <a:xfrm>
              <a:off x="6732240" y="3938691"/>
              <a:ext cx="474133" cy="307777"/>
            </a:xfrm>
            <a:prstGeom prst="rect">
              <a:avLst/>
            </a:prstGeom>
            <a:noFill/>
          </p:spPr>
          <p:txBody>
            <a:bodyPr wrap="none" rtlCol="0">
              <a:spAutoFit/>
            </a:bodyPr>
            <a:lstStyle/>
            <a:p>
              <a:r>
                <a:rPr lang="fr-FR" sz="1400" dirty="0">
                  <a:solidFill>
                    <a:srgbClr val="FFFF00"/>
                  </a:solidFill>
                </a:rPr>
                <a:t>20s</a:t>
              </a:r>
            </a:p>
          </p:txBody>
        </p:sp>
        <p:sp>
          <p:nvSpPr>
            <p:cNvPr id="23" name="ZoneTexte 22"/>
            <p:cNvSpPr txBox="1"/>
            <p:nvPr/>
          </p:nvSpPr>
          <p:spPr>
            <a:xfrm>
              <a:off x="6732240" y="194275"/>
              <a:ext cx="374284" cy="307777"/>
            </a:xfrm>
            <a:prstGeom prst="rect">
              <a:avLst/>
            </a:prstGeom>
            <a:noFill/>
          </p:spPr>
          <p:txBody>
            <a:bodyPr wrap="none" rtlCol="0">
              <a:spAutoFit/>
            </a:bodyPr>
            <a:lstStyle/>
            <a:p>
              <a:r>
                <a:rPr lang="fr-FR" sz="1400" dirty="0">
                  <a:solidFill>
                    <a:srgbClr val="FFFF00"/>
                  </a:solidFill>
                </a:rPr>
                <a:t>8s</a:t>
              </a:r>
            </a:p>
          </p:txBody>
        </p:sp>
        <p:sp>
          <p:nvSpPr>
            <p:cNvPr id="24" name="ZoneTexte 23"/>
            <p:cNvSpPr txBox="1"/>
            <p:nvPr/>
          </p:nvSpPr>
          <p:spPr>
            <a:xfrm>
              <a:off x="6732240" y="2642547"/>
              <a:ext cx="474133" cy="307777"/>
            </a:xfrm>
            <a:prstGeom prst="rect">
              <a:avLst/>
            </a:prstGeom>
            <a:noFill/>
          </p:spPr>
          <p:txBody>
            <a:bodyPr wrap="none" rtlCol="0">
              <a:spAutoFit/>
            </a:bodyPr>
            <a:lstStyle/>
            <a:p>
              <a:r>
                <a:rPr lang="fr-FR" sz="1400" dirty="0">
                  <a:solidFill>
                    <a:srgbClr val="FFFF00"/>
                  </a:solidFill>
                </a:rPr>
                <a:t>15s</a:t>
              </a:r>
            </a:p>
          </p:txBody>
        </p:sp>
        <p:sp>
          <p:nvSpPr>
            <p:cNvPr id="29" name="ZoneTexte 28"/>
            <p:cNvSpPr txBox="1"/>
            <p:nvPr/>
          </p:nvSpPr>
          <p:spPr>
            <a:xfrm>
              <a:off x="6732240" y="5306843"/>
              <a:ext cx="474133" cy="307777"/>
            </a:xfrm>
            <a:prstGeom prst="rect">
              <a:avLst/>
            </a:prstGeom>
            <a:noFill/>
          </p:spPr>
          <p:txBody>
            <a:bodyPr wrap="none" rtlCol="0">
              <a:spAutoFit/>
            </a:bodyPr>
            <a:lstStyle/>
            <a:p>
              <a:r>
                <a:rPr lang="fr-FR" sz="1400" dirty="0">
                  <a:solidFill>
                    <a:srgbClr val="FFFF00"/>
                  </a:solidFill>
                </a:rPr>
                <a:t>25s</a:t>
              </a:r>
            </a:p>
          </p:txBody>
        </p:sp>
      </p:grpSp>
      <p:sp>
        <p:nvSpPr>
          <p:cNvPr id="5" name="Étoile à 5 branches 4"/>
          <p:cNvSpPr/>
          <p:nvPr/>
        </p:nvSpPr>
        <p:spPr>
          <a:xfrm>
            <a:off x="8388424" y="5954915"/>
            <a:ext cx="144016" cy="144016"/>
          </a:xfrm>
          <a:prstGeom prst="star5">
            <a:avLst/>
          </a:prstGeom>
          <a:solidFill>
            <a:srgbClr val="FFFFFF"/>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Étoile à 5 branches 31"/>
          <p:cNvSpPr/>
          <p:nvPr/>
        </p:nvSpPr>
        <p:spPr>
          <a:xfrm>
            <a:off x="7812360" y="5810899"/>
            <a:ext cx="72008" cy="72008"/>
          </a:xfrm>
          <a:prstGeom prst="star5">
            <a:avLst/>
          </a:prstGeom>
          <a:solidFill>
            <a:srgbClr val="FFFFFF"/>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Étoile à 5 branches 32"/>
          <p:cNvSpPr/>
          <p:nvPr/>
        </p:nvSpPr>
        <p:spPr>
          <a:xfrm>
            <a:off x="7092280" y="5810899"/>
            <a:ext cx="72008" cy="72008"/>
          </a:xfrm>
          <a:prstGeom prst="star5">
            <a:avLst/>
          </a:prstGeom>
          <a:solidFill>
            <a:srgbClr val="FFFFFF"/>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626" name="Text Box 18"/>
          <p:cNvSpPr txBox="1">
            <a:spLocks noChangeArrowheads="1"/>
          </p:cNvSpPr>
          <p:nvPr/>
        </p:nvSpPr>
        <p:spPr bwMode="auto">
          <a:xfrm>
            <a:off x="395536" y="5949280"/>
            <a:ext cx="6120680" cy="369332"/>
          </a:xfrm>
          <a:prstGeom prst="rect">
            <a:avLst/>
          </a:prstGeom>
          <a:noFill/>
          <a:ln w="12700">
            <a:noFill/>
            <a:miter lim="800000"/>
            <a:headEnd/>
            <a:tailEnd/>
          </a:ln>
          <a:effectLst/>
          <a:extLst/>
        </p:spPr>
        <p:txBody>
          <a:bodyPr wrap="square">
            <a:spAutoFit/>
          </a:bodyPr>
          <a:lstStyle/>
          <a:p>
            <a:r>
              <a:rPr lang="fr-FR" dirty="0"/>
              <a:t>              Artère pulmonaire ou bronchique (</a:t>
            </a:r>
            <a:r>
              <a:rPr lang="fr-FR" sz="1400" dirty="0">
                <a:solidFill>
                  <a:srgbClr val="FF0000"/>
                </a:solidFill>
                <a:latin typeface="Wingdings"/>
                <a:ea typeface="Wingdings"/>
                <a:cs typeface="Wingdings"/>
                <a:sym typeface="Wingdings"/>
              </a:rPr>
              <a:t></a:t>
            </a:r>
            <a:r>
              <a:rPr lang="fr-FR" dirty="0"/>
              <a:t>)</a:t>
            </a:r>
          </a:p>
        </p:txBody>
      </p:sp>
      <p:sp>
        <p:nvSpPr>
          <p:cNvPr id="12" name="ZoneTexte 11"/>
          <p:cNvSpPr txBox="1"/>
          <p:nvPr/>
        </p:nvSpPr>
        <p:spPr>
          <a:xfrm>
            <a:off x="251520" y="4869160"/>
            <a:ext cx="5529879" cy="369332"/>
          </a:xfrm>
          <a:prstGeom prst="rect">
            <a:avLst/>
          </a:prstGeom>
          <a:noFill/>
        </p:spPr>
        <p:txBody>
          <a:bodyPr wrap="none" rtlCol="0">
            <a:spAutoFit/>
          </a:bodyPr>
          <a:lstStyle/>
          <a:p>
            <a:r>
              <a:rPr lang="fr-FR" b="1" dirty="0">
                <a:solidFill>
                  <a:srgbClr val="3366FF"/>
                </a:solidFill>
              </a:rPr>
              <a:t>a TDM injectée </a:t>
            </a:r>
            <a:r>
              <a:rPr lang="fr-FR" dirty="0"/>
              <a:t>: Prise de contraste idem ECUS (</a:t>
            </a:r>
            <a:r>
              <a:rPr lang="fr-FR" dirty="0">
                <a:latin typeface="Zapf Dingbats"/>
                <a:ea typeface="Zapf Dingbats"/>
                <a:cs typeface="Zapf Dingbats"/>
                <a:sym typeface="Zapf Dingbats"/>
              </a:rPr>
              <a:t>★</a:t>
            </a:r>
            <a:r>
              <a:rPr lang="fr-FR" dirty="0"/>
              <a:t>)</a:t>
            </a:r>
          </a:p>
        </p:txBody>
      </p:sp>
      <p:sp>
        <p:nvSpPr>
          <p:cNvPr id="25" name="Text Box 18"/>
          <p:cNvSpPr txBox="1">
            <a:spLocks noChangeArrowheads="1"/>
          </p:cNvSpPr>
          <p:nvPr/>
        </p:nvSpPr>
        <p:spPr bwMode="auto">
          <a:xfrm>
            <a:off x="251520" y="5229200"/>
            <a:ext cx="6120680" cy="369332"/>
          </a:xfrm>
          <a:prstGeom prst="rect">
            <a:avLst/>
          </a:prstGeom>
          <a:noFill/>
          <a:ln w="12700">
            <a:noFill/>
            <a:miter lim="800000"/>
            <a:headEnd/>
            <a:tailEnd/>
          </a:ln>
          <a:effectLst/>
          <a:extLst/>
        </p:spPr>
        <p:txBody>
          <a:bodyPr wrap="square">
            <a:spAutoFit/>
          </a:bodyPr>
          <a:lstStyle/>
          <a:p>
            <a:r>
              <a:rPr lang="fr-FR" b="1" dirty="0">
                <a:solidFill>
                  <a:srgbClr val="3366FF"/>
                </a:solidFill>
              </a:rPr>
              <a:t>b Clip ECUS sur la condensation de la </a:t>
            </a:r>
            <a:r>
              <a:rPr lang="fr-FR" b="1" dirty="0" err="1">
                <a:solidFill>
                  <a:srgbClr val="3366FF"/>
                </a:solidFill>
              </a:rPr>
              <a:t>lingula</a:t>
            </a:r>
            <a:r>
              <a:rPr lang="fr-FR" b="1" dirty="0">
                <a:solidFill>
                  <a:srgbClr val="3366FF"/>
                </a:solidFill>
              </a:rPr>
              <a:t> </a:t>
            </a:r>
            <a:r>
              <a:rPr lang="fr-FR" dirty="0"/>
              <a:t> </a:t>
            </a:r>
          </a:p>
        </p:txBody>
      </p:sp>
      <p:sp>
        <p:nvSpPr>
          <p:cNvPr id="26" name="Text Box 18"/>
          <p:cNvSpPr txBox="1">
            <a:spLocks noChangeArrowheads="1"/>
          </p:cNvSpPr>
          <p:nvPr/>
        </p:nvSpPr>
        <p:spPr bwMode="auto">
          <a:xfrm>
            <a:off x="251520" y="5589240"/>
            <a:ext cx="6264696" cy="369332"/>
          </a:xfrm>
          <a:prstGeom prst="rect">
            <a:avLst/>
          </a:prstGeom>
          <a:noFill/>
          <a:ln w="12700">
            <a:noFill/>
            <a:miter lim="800000"/>
            <a:headEnd/>
            <a:tailEnd/>
          </a:ln>
          <a:effectLst/>
          <a:extLst/>
        </p:spPr>
        <p:txBody>
          <a:bodyPr wrap="square">
            <a:spAutoFit/>
          </a:bodyPr>
          <a:lstStyle/>
          <a:p>
            <a:r>
              <a:rPr lang="fr-FR" b="1" dirty="0">
                <a:solidFill>
                  <a:srgbClr val="3366FF"/>
                </a:solidFill>
              </a:rPr>
              <a:t>c ECUS </a:t>
            </a:r>
            <a:r>
              <a:rPr lang="fr-FR" dirty="0"/>
              <a:t>: Prise de contraste hétérogène de la condensation</a:t>
            </a:r>
          </a:p>
        </p:txBody>
      </p:sp>
      <p:cxnSp>
        <p:nvCxnSpPr>
          <p:cNvPr id="14" name="Connecteur droit avec flèche 13"/>
          <p:cNvCxnSpPr/>
          <p:nvPr/>
        </p:nvCxnSpPr>
        <p:spPr>
          <a:xfrm>
            <a:off x="7884368" y="3356992"/>
            <a:ext cx="216024" cy="144016"/>
          </a:xfrm>
          <a:prstGeom prst="straightConnector1">
            <a:avLst/>
          </a:prstGeom>
          <a:ln w="28575" cmpd="sng">
            <a:solidFill>
              <a:srgbClr val="FF0000"/>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pic>
        <p:nvPicPr>
          <p:cNvPr id="2" name="Bal ma ppathie lingula 110908 ECUS art a.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0"/>
          <a:stretch>
            <a:fillRect/>
          </a:stretch>
        </p:blipFill>
        <p:spPr>
          <a:xfrm>
            <a:off x="107504" y="1052736"/>
            <a:ext cx="6401465" cy="3527474"/>
          </a:xfrm>
          <a:prstGeom prst="rect">
            <a:avLst/>
          </a:prstGeom>
        </p:spPr>
      </p:pic>
      <p:pic>
        <p:nvPicPr>
          <p:cNvPr id="4" name="Image 3" descr="Capture d’écran 2016-05-24 à 23.42.3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88640"/>
            <a:ext cx="6414536" cy="3717032"/>
          </a:xfrm>
          <a:prstGeom prst="rect">
            <a:avLst/>
          </a:prstGeom>
        </p:spPr>
      </p:pic>
      <p:sp>
        <p:nvSpPr>
          <p:cNvPr id="27" name="Text Box 18"/>
          <p:cNvSpPr txBox="1">
            <a:spLocks noChangeArrowheads="1"/>
          </p:cNvSpPr>
          <p:nvPr/>
        </p:nvSpPr>
        <p:spPr bwMode="auto">
          <a:xfrm>
            <a:off x="323528" y="6309320"/>
            <a:ext cx="6120680" cy="369332"/>
          </a:xfrm>
          <a:prstGeom prst="rect">
            <a:avLst/>
          </a:prstGeom>
          <a:noFill/>
          <a:ln w="12700">
            <a:noFill/>
            <a:miter lim="800000"/>
            <a:headEnd/>
            <a:tailEnd/>
          </a:ln>
          <a:effectLst/>
          <a:extLst/>
        </p:spPr>
        <p:txBody>
          <a:bodyPr wrap="square">
            <a:spAutoFit/>
          </a:bodyPr>
          <a:lstStyle/>
          <a:p>
            <a:r>
              <a:rPr lang="fr-FR" dirty="0"/>
              <a:t>              Zone de nécrose parenchymateuse (</a:t>
            </a:r>
            <a:r>
              <a:rPr lang="fr-FR" dirty="0">
                <a:latin typeface="Zapf Dingbats"/>
                <a:ea typeface="Zapf Dingbats"/>
                <a:cs typeface="Zapf Dingbats"/>
                <a:sym typeface="Zapf Dingbats"/>
              </a:rPr>
              <a:t>★</a:t>
            </a:r>
            <a:r>
              <a:rPr lang="fr-FR" dirty="0"/>
              <a:t>)</a:t>
            </a:r>
          </a:p>
        </p:txBody>
      </p:sp>
    </p:spTree>
    <p:extLst>
      <p:ext uri="{BB962C8B-B14F-4D97-AF65-F5344CB8AC3E}">
        <p14:creationId xmlns:p14="http://schemas.microsoft.com/office/powerpoint/2010/main" val="27858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2"/>
                </p:tgtEl>
              </p:cMediaNode>
            </p:video>
          </p:childTnLst>
        </p:cTn>
      </p:par>
    </p:tnLst>
    <p:bldLst>
      <p:bldP spid="5" grpId="0" animBg="1"/>
      <p:bldP spid="32" grpId="0" animBg="1"/>
      <p:bldP spid="33" grpId="0" animBg="1"/>
      <p:bldP spid="68626" grpId="0"/>
      <p:bldP spid="12"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4624"/>
            <a:ext cx="7470648" cy="1143000"/>
          </a:xfrm>
        </p:spPr>
        <p:txBody>
          <a:bodyPr/>
          <a:lstStyle/>
          <a:p>
            <a:r>
              <a:rPr lang="fr-FR" dirty="0">
                <a:solidFill>
                  <a:srgbClr val="FFFF00"/>
                </a:solidFill>
              </a:rPr>
              <a:t>Message à retenir</a:t>
            </a:r>
          </a:p>
        </p:txBody>
      </p:sp>
      <p:sp>
        <p:nvSpPr>
          <p:cNvPr id="5" name="Espace réservé du contenu 2"/>
          <p:cNvSpPr txBox="1">
            <a:spLocks/>
          </p:cNvSpPr>
          <p:nvPr/>
        </p:nvSpPr>
        <p:spPr>
          <a:xfrm>
            <a:off x="467544" y="2852936"/>
            <a:ext cx="7848872" cy="2088232"/>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fr-FR" sz="2400" dirty="0"/>
              <a:t>une condensation homogène unilatérale atteignant que la pyramide basale est rarement une PFLA même dans un contexte infectieux ; une obstruction bronchique (muqueuse ou tumorale) ou une COP   est plus souvent en cause</a:t>
            </a:r>
          </a:p>
          <a:p>
            <a:endParaRPr lang="fr-FR" sz="2400" dirty="0"/>
          </a:p>
        </p:txBody>
      </p:sp>
      <p:sp>
        <p:nvSpPr>
          <p:cNvPr id="6" name="Espace réservé du contenu 2"/>
          <p:cNvSpPr txBox="1">
            <a:spLocks/>
          </p:cNvSpPr>
          <p:nvPr/>
        </p:nvSpPr>
        <p:spPr>
          <a:xfrm>
            <a:off x="539552" y="1340768"/>
            <a:ext cx="8352928" cy="1817043"/>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fr-FR" sz="2400" dirty="0"/>
              <a:t>Le nombre et la localisation des lésions pulmonaires peuvent donner une indication sur le mécanisme physiopathologique sous jacent </a:t>
            </a:r>
          </a:p>
        </p:txBody>
      </p:sp>
      <p:sp>
        <p:nvSpPr>
          <p:cNvPr id="7" name="Espace réservé du contenu 2"/>
          <p:cNvSpPr txBox="1">
            <a:spLocks/>
          </p:cNvSpPr>
          <p:nvPr/>
        </p:nvSpPr>
        <p:spPr>
          <a:xfrm>
            <a:off x="539552" y="4869160"/>
            <a:ext cx="7488832" cy="1668826"/>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fr-FR" sz="2400" dirty="0"/>
              <a:t>L’ECUS pourrait être une alternative intéressante en cas de PFLA chez l’enfant ou le jeune pour éviter l’irradiation de la TDM  </a:t>
            </a:r>
          </a:p>
          <a:p>
            <a:endParaRPr lang="fr-FR" sz="2400" dirty="0"/>
          </a:p>
        </p:txBody>
      </p:sp>
    </p:spTree>
    <p:extLst>
      <p:ext uri="{BB962C8B-B14F-4D97-AF65-F5344CB8AC3E}">
        <p14:creationId xmlns:p14="http://schemas.microsoft.com/office/powerpoint/2010/main" val="4580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467600" cy="1143000"/>
          </a:xfrm>
        </p:spPr>
        <p:txBody>
          <a:bodyPr>
            <a:normAutofit/>
          </a:bodyPr>
          <a:lstStyle/>
          <a:p>
            <a:r>
              <a:rPr lang="fr-FR" sz="6000" dirty="0">
                <a:solidFill>
                  <a:srgbClr val="FFFF00"/>
                </a:solidFill>
              </a:rPr>
              <a:t>Conclusion</a:t>
            </a:r>
          </a:p>
        </p:txBody>
      </p:sp>
      <p:sp>
        <p:nvSpPr>
          <p:cNvPr id="5" name="Espace réservé du contenu 2"/>
          <p:cNvSpPr txBox="1">
            <a:spLocks/>
          </p:cNvSpPr>
          <p:nvPr/>
        </p:nvSpPr>
        <p:spPr>
          <a:xfrm>
            <a:off x="323528" y="1484784"/>
            <a:ext cx="8609439" cy="4248472"/>
          </a:xfrm>
          <a:prstGeom prst="rect">
            <a:avLst/>
          </a:prstGeom>
        </p:spPr>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fr-FR" sz="3600" dirty="0"/>
              <a:t>Les infections bactériennes restent     des pathologies complexes pour            le radiologue malgré une imagerie        de plus en plus performante en raison   de la multitude de facteurs pouvant intervenir dans leurs modes de survenue</a:t>
            </a:r>
          </a:p>
        </p:txBody>
      </p:sp>
    </p:spTree>
    <p:extLst>
      <p:ext uri="{BB962C8B-B14F-4D97-AF65-F5344CB8AC3E}">
        <p14:creationId xmlns:p14="http://schemas.microsoft.com/office/powerpoint/2010/main" val="1128995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0893"/>
            <a:ext cx="7467600" cy="1143000"/>
          </a:xfrm>
        </p:spPr>
        <p:txBody>
          <a:bodyPr>
            <a:normAutofit/>
          </a:bodyPr>
          <a:lstStyle/>
          <a:p>
            <a:r>
              <a:rPr lang="fr-FR" sz="5400" dirty="0">
                <a:solidFill>
                  <a:srgbClr val="FFFF00"/>
                </a:solidFill>
              </a:rPr>
              <a:t>Plan</a:t>
            </a:r>
          </a:p>
        </p:txBody>
      </p:sp>
      <p:sp>
        <p:nvSpPr>
          <p:cNvPr id="3" name="Espace réservé du contenu 2"/>
          <p:cNvSpPr>
            <a:spLocks noGrp="1"/>
          </p:cNvSpPr>
          <p:nvPr>
            <p:ph idx="1"/>
          </p:nvPr>
        </p:nvSpPr>
        <p:spPr>
          <a:xfrm>
            <a:off x="467544" y="1196752"/>
            <a:ext cx="8291264" cy="5040560"/>
          </a:xfrm>
        </p:spPr>
        <p:txBody>
          <a:bodyPr>
            <a:normAutofit lnSpcReduction="10000"/>
          </a:bodyPr>
          <a:lstStyle/>
          <a:p>
            <a:r>
              <a:rPr lang="fr-FR" dirty="0">
                <a:solidFill>
                  <a:srgbClr val="FF0000"/>
                </a:solidFill>
              </a:rPr>
              <a:t>Mode d’exploration en imagerie</a:t>
            </a:r>
          </a:p>
          <a:p>
            <a:pPr lvl="1"/>
            <a:r>
              <a:rPr lang="fr-FR" dirty="0"/>
              <a:t>RP, Echographie, TDM</a:t>
            </a:r>
          </a:p>
          <a:p>
            <a:r>
              <a:rPr lang="fr-FR" dirty="0">
                <a:solidFill>
                  <a:srgbClr val="FF0000"/>
                </a:solidFill>
              </a:rPr>
              <a:t>Physiopathologie</a:t>
            </a:r>
          </a:p>
          <a:p>
            <a:pPr lvl="1"/>
            <a:r>
              <a:rPr lang="fr-FR" dirty="0"/>
              <a:t>Différents modes de contamination</a:t>
            </a:r>
          </a:p>
          <a:p>
            <a:r>
              <a:rPr lang="fr-FR" dirty="0">
                <a:solidFill>
                  <a:srgbClr val="FF0000"/>
                </a:solidFill>
              </a:rPr>
              <a:t>5 tableaux radiologiques caractéristiques</a:t>
            </a:r>
          </a:p>
          <a:p>
            <a:pPr lvl="1"/>
            <a:r>
              <a:rPr lang="fr-FR" dirty="0"/>
              <a:t>Pneumopathie franche lobaire aiguë (pneumocoque)</a:t>
            </a:r>
          </a:p>
          <a:p>
            <a:pPr lvl="1"/>
            <a:r>
              <a:rPr lang="fr-FR" dirty="0" err="1"/>
              <a:t>Bronchopneumopathie</a:t>
            </a:r>
            <a:r>
              <a:rPr lang="fr-FR" dirty="0"/>
              <a:t> (staphylocoque)</a:t>
            </a:r>
          </a:p>
          <a:p>
            <a:pPr lvl="1"/>
            <a:r>
              <a:rPr lang="fr-FR" dirty="0"/>
              <a:t>Pneumopathie d’inhalation</a:t>
            </a:r>
          </a:p>
          <a:p>
            <a:pPr lvl="1"/>
            <a:r>
              <a:rPr lang="fr-FR" dirty="0"/>
              <a:t>Embolies septiques (Syndrome de </a:t>
            </a:r>
            <a:r>
              <a:rPr lang="fr-FR" dirty="0" err="1"/>
              <a:t>Lemierre</a:t>
            </a:r>
            <a:r>
              <a:rPr lang="fr-FR" dirty="0"/>
              <a:t>)</a:t>
            </a:r>
          </a:p>
          <a:p>
            <a:pPr lvl="1"/>
            <a:r>
              <a:rPr lang="fr-FR" dirty="0"/>
              <a:t>Tableau atypique</a:t>
            </a:r>
          </a:p>
        </p:txBody>
      </p:sp>
    </p:spTree>
    <p:extLst>
      <p:ext uri="{BB962C8B-B14F-4D97-AF65-F5344CB8AC3E}">
        <p14:creationId xmlns:p14="http://schemas.microsoft.com/office/powerpoint/2010/main" val="39968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856984" cy="1143000"/>
          </a:xfrm>
        </p:spPr>
        <p:txBody>
          <a:bodyPr>
            <a:noAutofit/>
          </a:bodyPr>
          <a:lstStyle/>
          <a:p>
            <a:r>
              <a:rPr lang="fr-FR" sz="4400" dirty="0">
                <a:solidFill>
                  <a:srgbClr val="FFFF00"/>
                </a:solidFill>
              </a:rPr>
              <a:t>Principales techniques d’imagerie</a:t>
            </a:r>
          </a:p>
        </p:txBody>
      </p:sp>
      <p:sp>
        <p:nvSpPr>
          <p:cNvPr id="3" name="Espace réservé du contenu 2"/>
          <p:cNvSpPr>
            <a:spLocks noGrp="1"/>
          </p:cNvSpPr>
          <p:nvPr>
            <p:ph idx="1"/>
          </p:nvPr>
        </p:nvSpPr>
        <p:spPr>
          <a:xfrm>
            <a:off x="251520" y="1484784"/>
            <a:ext cx="8579296" cy="4752528"/>
          </a:xfrm>
        </p:spPr>
        <p:txBody>
          <a:bodyPr>
            <a:normAutofit fontScale="77500" lnSpcReduction="20000"/>
          </a:bodyPr>
          <a:lstStyle/>
          <a:p>
            <a:pPr marL="420624" lvl="1" indent="-384048">
              <a:buSzPct val="80000"/>
              <a:buFont typeface="Wingdings 2"/>
              <a:buChar char=""/>
            </a:pPr>
            <a:r>
              <a:rPr lang="fr-FR" sz="3100" dirty="0">
                <a:solidFill>
                  <a:srgbClr val="FF0000"/>
                </a:solidFill>
              </a:rPr>
              <a:t>Radiographie thoracique (face + profil)</a:t>
            </a:r>
          </a:p>
          <a:p>
            <a:pPr lvl="1"/>
            <a:r>
              <a:rPr lang="fr-FR" dirty="0"/>
              <a:t>  Simple, peu irradiante, peu chère, au lit, répétable</a:t>
            </a:r>
          </a:p>
          <a:p>
            <a:pPr lvl="1"/>
            <a:r>
              <a:rPr lang="fr-FR" dirty="0"/>
              <a:t>  Intérêt +++ PFLA et évolution des lésions</a:t>
            </a:r>
          </a:p>
          <a:p>
            <a:pPr lvl="1"/>
            <a:r>
              <a:rPr lang="fr-FR" dirty="0"/>
              <a:t>  Manque de précision diagnostique</a:t>
            </a:r>
          </a:p>
          <a:p>
            <a:pPr marL="603504" indent="-457200"/>
            <a:r>
              <a:rPr lang="fr-FR" sz="3100" dirty="0">
                <a:solidFill>
                  <a:srgbClr val="FF0000"/>
                </a:solidFill>
              </a:rPr>
              <a:t>Echographie standard, doppler et de contraste</a:t>
            </a:r>
          </a:p>
          <a:p>
            <a:pPr marL="905256" lvl="1" indent="-457200"/>
            <a:r>
              <a:rPr lang="fr-FR" dirty="0"/>
              <a:t>Innocuité totale, peu chère, au lit, répétable sans délai ++</a:t>
            </a:r>
          </a:p>
          <a:p>
            <a:pPr marL="905256" lvl="1" indent="-457200"/>
            <a:r>
              <a:rPr lang="fr-FR" dirty="0"/>
              <a:t>Très informative (ECUS) si lésions accessibles (condensations parenchymateuses, épanchement pleural, paroi...)</a:t>
            </a:r>
          </a:p>
          <a:p>
            <a:pPr marL="905256" lvl="1" indent="-457200"/>
            <a:r>
              <a:rPr lang="fr-FR" dirty="0"/>
              <a:t>Etude partielle du poumon, moins reproductible, compétence      du médecin  </a:t>
            </a:r>
          </a:p>
          <a:p>
            <a:pPr marL="603504" lvl="1" indent="-457200">
              <a:buSzPct val="80000"/>
              <a:buFont typeface="Wingdings 2"/>
              <a:buChar char=""/>
            </a:pPr>
            <a:r>
              <a:rPr lang="fr-FR" sz="3100" dirty="0">
                <a:solidFill>
                  <a:srgbClr val="FF0000"/>
                </a:solidFill>
              </a:rPr>
              <a:t>Tomodensitométrie</a:t>
            </a:r>
          </a:p>
          <a:p>
            <a:pPr marL="905256" lvl="1" indent="-457200"/>
            <a:r>
              <a:rPr lang="fr-FR" dirty="0"/>
              <a:t>Gold standard pour le diagnostic et l’évolution, reproductible</a:t>
            </a:r>
          </a:p>
          <a:p>
            <a:pPr marL="905256" lvl="1" indent="-457200"/>
            <a:r>
              <a:rPr lang="fr-FR" dirty="0"/>
              <a:t>Irradiation (++ enfant), allergie iode, surcharge vasculaire        (sujet âgé ou insuffisant cardiaque), toxicité rénale</a:t>
            </a:r>
          </a:p>
          <a:p>
            <a:pPr marL="905256" lvl="1" indent="-457200"/>
            <a:r>
              <a:rPr lang="fr-FR" dirty="0"/>
              <a:t>Difficilement répétable (délai 24 h), déplacement (Réanimation)</a:t>
            </a:r>
          </a:p>
          <a:p>
            <a:pPr marL="905256" lvl="1" indent="-457200"/>
            <a:endParaRPr lang="fr-FR" dirty="0"/>
          </a:p>
          <a:p>
            <a:pPr marL="146304" lvl="1" indent="0">
              <a:buSzPct val="80000"/>
              <a:buNone/>
            </a:pPr>
            <a:endParaRPr lang="fr-FR" sz="2800" dirty="0">
              <a:solidFill>
                <a:srgbClr val="FF0000"/>
              </a:solidFill>
            </a:endParaRPr>
          </a:p>
          <a:p>
            <a:pPr marL="886968" lvl="2" indent="-457200">
              <a:buSzPct val="80000"/>
              <a:buFont typeface="Wingdings 2"/>
              <a:buChar char=""/>
            </a:pPr>
            <a:endParaRPr lang="fr-FR" dirty="0">
              <a:solidFill>
                <a:srgbClr val="FF0000"/>
              </a:solidFill>
            </a:endParaRPr>
          </a:p>
          <a:p>
            <a:pPr marL="146304" indent="0">
              <a:buNone/>
            </a:pPr>
            <a:endParaRPr lang="fr-FR" dirty="0"/>
          </a:p>
          <a:p>
            <a:pPr lvl="1"/>
            <a:endParaRPr lang="fr-FR" dirty="0"/>
          </a:p>
        </p:txBody>
      </p:sp>
    </p:spTree>
    <p:extLst>
      <p:ext uri="{BB962C8B-B14F-4D97-AF65-F5344CB8AC3E}">
        <p14:creationId xmlns:p14="http://schemas.microsoft.com/office/powerpoint/2010/main" val="260864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7362"/>
            <a:ext cx="7467600" cy="1143000"/>
          </a:xfrm>
        </p:spPr>
        <p:txBody>
          <a:bodyPr>
            <a:normAutofit/>
          </a:bodyPr>
          <a:lstStyle/>
          <a:p>
            <a:r>
              <a:rPr lang="fr-FR" sz="4800" dirty="0">
                <a:solidFill>
                  <a:srgbClr val="FFFF00"/>
                </a:solidFill>
              </a:rPr>
              <a:t>Mode de contamination</a:t>
            </a:r>
          </a:p>
        </p:txBody>
      </p:sp>
      <p:sp>
        <p:nvSpPr>
          <p:cNvPr id="3" name="Espace réservé du contenu 2"/>
          <p:cNvSpPr>
            <a:spLocks noGrp="1"/>
          </p:cNvSpPr>
          <p:nvPr>
            <p:ph idx="1"/>
          </p:nvPr>
        </p:nvSpPr>
        <p:spPr>
          <a:xfrm>
            <a:off x="323528" y="1196752"/>
            <a:ext cx="8496944" cy="5400600"/>
          </a:xfrm>
        </p:spPr>
        <p:txBody>
          <a:bodyPr>
            <a:noAutofit/>
          </a:bodyPr>
          <a:lstStyle/>
          <a:p>
            <a:pPr marL="420624" lvl="1" indent="-384048">
              <a:buSzPct val="80000"/>
              <a:buFont typeface="Wingdings 2"/>
              <a:buChar char=""/>
            </a:pPr>
            <a:r>
              <a:rPr lang="fr-FR" sz="2400" dirty="0">
                <a:solidFill>
                  <a:srgbClr val="FF0000"/>
                </a:solidFill>
              </a:rPr>
              <a:t>Voie aérienne</a:t>
            </a:r>
          </a:p>
          <a:p>
            <a:pPr lvl="1"/>
            <a:r>
              <a:rPr lang="fr-FR" sz="1800" dirty="0">
                <a:solidFill>
                  <a:srgbClr val="0000FF"/>
                </a:solidFill>
              </a:rPr>
              <a:t>    Distribution supérieure </a:t>
            </a:r>
            <a:r>
              <a:rPr lang="fr-FR" sz="1800" dirty="0"/>
              <a:t>si contamination gazeuse</a:t>
            </a:r>
          </a:p>
          <a:p>
            <a:pPr lvl="1"/>
            <a:r>
              <a:rPr lang="fr-FR" sz="1800" dirty="0"/>
              <a:t>    </a:t>
            </a:r>
            <a:r>
              <a:rPr lang="fr-FR" sz="1800" dirty="0">
                <a:solidFill>
                  <a:srgbClr val="0000FF"/>
                </a:solidFill>
              </a:rPr>
              <a:t>Distribution inférieure </a:t>
            </a:r>
            <a:r>
              <a:rPr lang="fr-FR" sz="1800" dirty="0"/>
              <a:t>si contamination liquidienne ou solide</a:t>
            </a:r>
          </a:p>
          <a:p>
            <a:pPr lvl="1"/>
            <a:r>
              <a:rPr lang="fr-FR" sz="1800" dirty="0"/>
              <a:t>    </a:t>
            </a:r>
            <a:r>
              <a:rPr lang="fr-FR" sz="1800" dirty="0">
                <a:solidFill>
                  <a:srgbClr val="0000FF"/>
                </a:solidFill>
              </a:rPr>
              <a:t>Distribution moyenne </a:t>
            </a:r>
            <a:r>
              <a:rPr lang="fr-FR" sz="1800" dirty="0"/>
              <a:t>si contamination par un aérosol</a:t>
            </a:r>
            <a:endParaRPr lang="fr-FR" sz="2400" dirty="0">
              <a:solidFill>
                <a:srgbClr val="FF0000"/>
              </a:solidFill>
            </a:endParaRPr>
          </a:p>
          <a:p>
            <a:pPr marL="420624" lvl="1" indent="-384048">
              <a:buSzPct val="80000"/>
              <a:buFont typeface="Wingdings 2"/>
              <a:buChar char=""/>
            </a:pPr>
            <a:r>
              <a:rPr lang="fr-FR" sz="2400" dirty="0">
                <a:solidFill>
                  <a:srgbClr val="FF0000"/>
                </a:solidFill>
              </a:rPr>
              <a:t>Voie sanguine</a:t>
            </a:r>
          </a:p>
          <a:p>
            <a:pPr marL="905256" lvl="1" indent="-457200"/>
            <a:r>
              <a:rPr lang="fr-FR" sz="1800" dirty="0"/>
              <a:t>Lésions </a:t>
            </a:r>
            <a:r>
              <a:rPr lang="fr-FR" sz="1800" dirty="0" err="1"/>
              <a:t>angiocentrées</a:t>
            </a:r>
            <a:r>
              <a:rPr lang="fr-FR" sz="1800" dirty="0"/>
              <a:t> fonction de la taille des </a:t>
            </a:r>
            <a:r>
              <a:rPr lang="fr-FR" sz="1800" dirty="0" err="1"/>
              <a:t>embols</a:t>
            </a:r>
            <a:r>
              <a:rPr lang="fr-FR" sz="1800" dirty="0"/>
              <a:t> septiques</a:t>
            </a:r>
          </a:p>
          <a:p>
            <a:pPr marL="905256" lvl="1" indent="-457200"/>
            <a:r>
              <a:rPr lang="fr-FR" sz="1800" dirty="0"/>
              <a:t>Diffusion bilatérale grossièrement symétrique</a:t>
            </a:r>
          </a:p>
          <a:p>
            <a:pPr marL="905256" lvl="1" indent="-457200"/>
            <a:r>
              <a:rPr lang="fr-FR" sz="1800" dirty="0"/>
              <a:t>Prédominance dans les bases</a:t>
            </a:r>
          </a:p>
          <a:p>
            <a:pPr marL="420624" lvl="1" indent="-384048">
              <a:buSzPct val="80000"/>
              <a:buFont typeface="Wingdings 2"/>
              <a:buChar char=""/>
            </a:pPr>
            <a:r>
              <a:rPr lang="fr-FR" sz="2400" dirty="0">
                <a:solidFill>
                  <a:srgbClr val="FF0000"/>
                </a:solidFill>
              </a:rPr>
              <a:t>Voie lymphatique</a:t>
            </a:r>
          </a:p>
          <a:p>
            <a:pPr marL="905256" lvl="1" indent="-457200"/>
            <a:r>
              <a:rPr lang="fr-FR" sz="1800" dirty="0"/>
              <a:t>Rare</a:t>
            </a:r>
          </a:p>
          <a:p>
            <a:pPr marL="905256" lvl="1" indent="-457200"/>
            <a:r>
              <a:rPr lang="fr-FR" sz="1800" dirty="0"/>
              <a:t>Extension locale </a:t>
            </a:r>
            <a:r>
              <a:rPr lang="fr-FR" sz="1800" dirty="0" err="1"/>
              <a:t>transpleurale</a:t>
            </a:r>
            <a:r>
              <a:rPr lang="fr-FR" sz="1800" dirty="0"/>
              <a:t> d’une infection pariétale, </a:t>
            </a:r>
            <a:r>
              <a:rPr lang="fr-FR" sz="1800" dirty="0" err="1"/>
              <a:t>médiastinale</a:t>
            </a:r>
            <a:r>
              <a:rPr lang="fr-FR" sz="1800" dirty="0"/>
              <a:t>     ou diaphragmatique </a:t>
            </a:r>
          </a:p>
          <a:p>
            <a:pPr marL="905256" lvl="1" indent="-457200"/>
            <a:r>
              <a:rPr lang="fr-FR" sz="1800" dirty="0"/>
              <a:t>Unilatérale au contact de la lésion infectieuse</a:t>
            </a:r>
          </a:p>
        </p:txBody>
      </p:sp>
    </p:spTree>
    <p:extLst>
      <p:ext uri="{BB962C8B-B14F-4D97-AF65-F5344CB8AC3E}">
        <p14:creationId xmlns:p14="http://schemas.microsoft.com/office/powerpoint/2010/main" val="31586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3501008"/>
            <a:ext cx="1391013" cy="646331"/>
          </a:xfrm>
          <a:prstGeom prst="rect">
            <a:avLst/>
          </a:prstGeom>
          <a:solidFill>
            <a:schemeClr val="tx1"/>
          </a:solidFill>
          <a:ln>
            <a:solidFill>
              <a:srgbClr val="0000FF"/>
            </a:solidFill>
          </a:ln>
        </p:spPr>
        <p:txBody>
          <a:bodyPr wrap="none" rtlCol="0">
            <a:spAutoFit/>
          </a:bodyPr>
          <a:lstStyle/>
          <a:p>
            <a:pPr algn="ctr"/>
            <a:r>
              <a:rPr lang="fr-FR" dirty="0">
                <a:solidFill>
                  <a:srgbClr val="0000FF"/>
                </a:solidFill>
              </a:rPr>
              <a:t>Infection </a:t>
            </a:r>
          </a:p>
          <a:p>
            <a:pPr algn="ctr"/>
            <a:r>
              <a:rPr lang="fr-FR" dirty="0">
                <a:solidFill>
                  <a:srgbClr val="0000FF"/>
                </a:solidFill>
              </a:rPr>
              <a:t>bactérienne</a:t>
            </a:r>
          </a:p>
        </p:txBody>
      </p:sp>
      <p:sp>
        <p:nvSpPr>
          <p:cNvPr id="6" name="Flèche vers le bas 5"/>
          <p:cNvSpPr/>
          <p:nvPr/>
        </p:nvSpPr>
        <p:spPr>
          <a:xfrm>
            <a:off x="827584" y="4293096"/>
            <a:ext cx="144016" cy="648072"/>
          </a:xfrm>
          <a:prstGeom prst="downArrow">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683568" y="1556792"/>
            <a:ext cx="1673129" cy="646331"/>
          </a:xfrm>
          <a:prstGeom prst="rect">
            <a:avLst/>
          </a:prstGeom>
          <a:noFill/>
          <a:ln>
            <a:solidFill>
              <a:srgbClr val="FF0000"/>
            </a:solidFill>
          </a:ln>
        </p:spPr>
        <p:txBody>
          <a:bodyPr wrap="none" rtlCol="0">
            <a:spAutoFit/>
          </a:bodyPr>
          <a:lstStyle/>
          <a:p>
            <a:pPr algn="ctr"/>
            <a:r>
              <a:rPr lang="fr-FR" dirty="0"/>
              <a:t>Contamination </a:t>
            </a:r>
          </a:p>
          <a:p>
            <a:pPr algn="ctr"/>
            <a:r>
              <a:rPr lang="fr-FR" dirty="0"/>
              <a:t>bronchique</a:t>
            </a:r>
          </a:p>
        </p:txBody>
      </p:sp>
      <p:sp>
        <p:nvSpPr>
          <p:cNvPr id="8" name="ZoneTexte 7"/>
          <p:cNvSpPr txBox="1"/>
          <p:nvPr/>
        </p:nvSpPr>
        <p:spPr>
          <a:xfrm>
            <a:off x="683568" y="5085184"/>
            <a:ext cx="1673129" cy="646331"/>
          </a:xfrm>
          <a:prstGeom prst="rect">
            <a:avLst/>
          </a:prstGeom>
          <a:noFill/>
          <a:ln>
            <a:solidFill>
              <a:srgbClr val="FF0000"/>
            </a:solidFill>
          </a:ln>
        </p:spPr>
        <p:txBody>
          <a:bodyPr wrap="none" rtlCol="0">
            <a:spAutoFit/>
          </a:bodyPr>
          <a:lstStyle/>
          <a:p>
            <a:pPr algn="ctr"/>
            <a:r>
              <a:rPr lang="fr-FR" dirty="0"/>
              <a:t>Contamination </a:t>
            </a:r>
          </a:p>
          <a:p>
            <a:pPr algn="ctr"/>
            <a:r>
              <a:rPr lang="fr-FR" dirty="0"/>
              <a:t>sanguine</a:t>
            </a:r>
          </a:p>
        </p:txBody>
      </p:sp>
      <p:sp>
        <p:nvSpPr>
          <p:cNvPr id="9" name="Flèche vers le bas 8"/>
          <p:cNvSpPr/>
          <p:nvPr/>
        </p:nvSpPr>
        <p:spPr>
          <a:xfrm>
            <a:off x="1691680" y="2348880"/>
            <a:ext cx="144016" cy="360040"/>
          </a:xfrm>
          <a:prstGeom prst="downArrow">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vers le haut 10"/>
          <p:cNvSpPr/>
          <p:nvPr/>
        </p:nvSpPr>
        <p:spPr>
          <a:xfrm>
            <a:off x="1691680" y="1052736"/>
            <a:ext cx="144016" cy="360040"/>
          </a:xfrm>
          <a:prstGeom prst="upArrow">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1259632" y="548680"/>
            <a:ext cx="980156" cy="369332"/>
          </a:xfrm>
          <a:prstGeom prst="rect">
            <a:avLst/>
          </a:prstGeom>
          <a:solidFill>
            <a:srgbClr val="FF6600"/>
          </a:solidFill>
          <a:ln>
            <a:solidFill>
              <a:srgbClr val="FF0000"/>
            </a:solidFill>
          </a:ln>
        </p:spPr>
        <p:txBody>
          <a:bodyPr wrap="none" rtlCol="0">
            <a:spAutoFit/>
          </a:bodyPr>
          <a:lstStyle/>
          <a:p>
            <a:pPr algn="ctr"/>
            <a:r>
              <a:rPr lang="fr-FR" dirty="0"/>
              <a:t>Aérosol</a:t>
            </a:r>
          </a:p>
        </p:txBody>
      </p:sp>
      <p:sp>
        <p:nvSpPr>
          <p:cNvPr id="13" name="ZoneTexte 12"/>
          <p:cNvSpPr txBox="1"/>
          <p:nvPr/>
        </p:nvSpPr>
        <p:spPr>
          <a:xfrm>
            <a:off x="1259632" y="2852936"/>
            <a:ext cx="929123" cy="369332"/>
          </a:xfrm>
          <a:prstGeom prst="rect">
            <a:avLst/>
          </a:prstGeom>
          <a:solidFill>
            <a:srgbClr val="FF6600"/>
          </a:solidFill>
          <a:ln>
            <a:solidFill>
              <a:srgbClr val="FF0000"/>
            </a:solidFill>
          </a:ln>
        </p:spPr>
        <p:txBody>
          <a:bodyPr wrap="none" rtlCol="0">
            <a:spAutoFit/>
          </a:bodyPr>
          <a:lstStyle/>
          <a:p>
            <a:pPr algn="ctr"/>
            <a:r>
              <a:rPr lang="fr-FR" dirty="0"/>
              <a:t>Liquide </a:t>
            </a:r>
          </a:p>
        </p:txBody>
      </p:sp>
      <p:sp>
        <p:nvSpPr>
          <p:cNvPr id="14" name="ZoneTexte 13"/>
          <p:cNvSpPr txBox="1"/>
          <p:nvPr/>
        </p:nvSpPr>
        <p:spPr>
          <a:xfrm>
            <a:off x="2915816" y="332656"/>
            <a:ext cx="1429335" cy="646331"/>
          </a:xfrm>
          <a:prstGeom prst="rect">
            <a:avLst/>
          </a:prstGeom>
          <a:solidFill>
            <a:srgbClr val="0000FF"/>
          </a:solidFill>
          <a:ln>
            <a:solidFill>
              <a:srgbClr val="FF0000"/>
            </a:solidFill>
          </a:ln>
        </p:spPr>
        <p:txBody>
          <a:bodyPr wrap="none" rtlCol="0">
            <a:spAutoFit/>
          </a:bodyPr>
          <a:lstStyle/>
          <a:p>
            <a:pPr algn="ctr"/>
            <a:r>
              <a:rPr lang="fr-FR" dirty="0"/>
              <a:t>Gouttelettes</a:t>
            </a:r>
          </a:p>
          <a:p>
            <a:pPr algn="ctr"/>
            <a:r>
              <a:rPr lang="fr-FR" dirty="0"/>
              <a:t>fines (&lt;5μ)</a:t>
            </a:r>
          </a:p>
        </p:txBody>
      </p:sp>
      <p:sp>
        <p:nvSpPr>
          <p:cNvPr id="15" name="ZoneTexte 14"/>
          <p:cNvSpPr txBox="1"/>
          <p:nvPr/>
        </p:nvSpPr>
        <p:spPr>
          <a:xfrm>
            <a:off x="2843808" y="1628800"/>
            <a:ext cx="1863498" cy="646331"/>
          </a:xfrm>
          <a:prstGeom prst="rect">
            <a:avLst/>
          </a:prstGeom>
          <a:solidFill>
            <a:srgbClr val="0000FF"/>
          </a:solidFill>
          <a:ln>
            <a:solidFill>
              <a:srgbClr val="FF0000"/>
            </a:solidFill>
          </a:ln>
        </p:spPr>
        <p:txBody>
          <a:bodyPr wrap="none" rtlCol="0">
            <a:spAutoFit/>
          </a:bodyPr>
          <a:lstStyle/>
          <a:p>
            <a:pPr algn="ctr"/>
            <a:r>
              <a:rPr lang="fr-FR" dirty="0"/>
              <a:t>Gouttelettes</a:t>
            </a:r>
          </a:p>
          <a:p>
            <a:pPr algn="ctr"/>
            <a:r>
              <a:rPr lang="fr-FR" dirty="0"/>
              <a:t>grossières (&gt;5μ)</a:t>
            </a:r>
          </a:p>
        </p:txBody>
      </p:sp>
      <p:sp>
        <p:nvSpPr>
          <p:cNvPr id="16" name="ZoneTexte 15"/>
          <p:cNvSpPr txBox="1"/>
          <p:nvPr/>
        </p:nvSpPr>
        <p:spPr>
          <a:xfrm>
            <a:off x="2555776" y="4293096"/>
            <a:ext cx="954370" cy="646331"/>
          </a:xfrm>
          <a:prstGeom prst="rect">
            <a:avLst/>
          </a:prstGeom>
          <a:solidFill>
            <a:srgbClr val="0000FF"/>
          </a:solidFill>
          <a:ln>
            <a:solidFill>
              <a:srgbClr val="FF0000"/>
            </a:solidFill>
          </a:ln>
        </p:spPr>
        <p:txBody>
          <a:bodyPr wrap="none" rtlCol="0">
            <a:spAutoFit/>
          </a:bodyPr>
          <a:lstStyle/>
          <a:p>
            <a:pPr algn="ctr"/>
            <a:r>
              <a:rPr lang="fr-FR" dirty="0"/>
              <a:t>Petits</a:t>
            </a:r>
          </a:p>
          <a:p>
            <a:pPr algn="ctr"/>
            <a:r>
              <a:rPr lang="fr-FR" dirty="0" err="1"/>
              <a:t>embols</a:t>
            </a:r>
            <a:endParaRPr lang="fr-FR" dirty="0"/>
          </a:p>
        </p:txBody>
      </p:sp>
      <p:sp>
        <p:nvSpPr>
          <p:cNvPr id="17" name="ZoneTexte 16"/>
          <p:cNvSpPr txBox="1"/>
          <p:nvPr/>
        </p:nvSpPr>
        <p:spPr>
          <a:xfrm>
            <a:off x="2555776" y="5805264"/>
            <a:ext cx="954370" cy="646331"/>
          </a:xfrm>
          <a:prstGeom prst="rect">
            <a:avLst/>
          </a:prstGeom>
          <a:solidFill>
            <a:srgbClr val="0000FF"/>
          </a:solidFill>
          <a:ln>
            <a:solidFill>
              <a:srgbClr val="FF0000"/>
            </a:solidFill>
          </a:ln>
        </p:spPr>
        <p:txBody>
          <a:bodyPr wrap="none" rtlCol="0">
            <a:spAutoFit/>
          </a:bodyPr>
          <a:lstStyle/>
          <a:p>
            <a:pPr algn="ctr"/>
            <a:r>
              <a:rPr lang="fr-FR" dirty="0"/>
              <a:t>Gros</a:t>
            </a:r>
          </a:p>
          <a:p>
            <a:pPr algn="ctr"/>
            <a:r>
              <a:rPr lang="fr-FR" dirty="0" err="1"/>
              <a:t>embols</a:t>
            </a:r>
            <a:endParaRPr lang="fr-FR" dirty="0"/>
          </a:p>
        </p:txBody>
      </p:sp>
      <p:sp>
        <p:nvSpPr>
          <p:cNvPr id="18" name="Virage 17"/>
          <p:cNvSpPr/>
          <p:nvPr/>
        </p:nvSpPr>
        <p:spPr>
          <a:xfrm>
            <a:off x="1331640" y="4509120"/>
            <a:ext cx="1008112" cy="288032"/>
          </a:xfrm>
          <a:prstGeom prst="bentArrow">
            <a:avLst>
              <a:gd name="adj1" fmla="val 25000"/>
              <a:gd name="adj2" fmla="val 22523"/>
              <a:gd name="adj3" fmla="val 25000"/>
              <a:gd name="adj4" fmla="val 43750"/>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0" name="Virage 19"/>
          <p:cNvSpPr/>
          <p:nvPr/>
        </p:nvSpPr>
        <p:spPr>
          <a:xfrm flipV="1">
            <a:off x="1331640" y="5877272"/>
            <a:ext cx="1008112" cy="351656"/>
          </a:xfrm>
          <a:prstGeom prst="bentArrow">
            <a:avLst>
              <a:gd name="adj1" fmla="val 18913"/>
              <a:gd name="adj2" fmla="val 22523"/>
              <a:gd name="adj3" fmla="val 25000"/>
              <a:gd name="adj4" fmla="val 43750"/>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22" name="Connecteur droit avec flèche 21"/>
          <p:cNvCxnSpPr>
            <a:endCxn id="14" idx="1"/>
          </p:cNvCxnSpPr>
          <p:nvPr/>
        </p:nvCxnSpPr>
        <p:spPr>
          <a:xfrm flipV="1">
            <a:off x="2267744" y="655822"/>
            <a:ext cx="648072" cy="38614"/>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endCxn id="15" idx="1"/>
          </p:cNvCxnSpPr>
          <p:nvPr/>
        </p:nvCxnSpPr>
        <p:spPr>
          <a:xfrm>
            <a:off x="2267744" y="908720"/>
            <a:ext cx="576064" cy="1043246"/>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5004048" y="332656"/>
            <a:ext cx="2250661" cy="646331"/>
          </a:xfrm>
          <a:prstGeom prst="rect">
            <a:avLst/>
          </a:prstGeom>
          <a:solidFill>
            <a:srgbClr val="008000"/>
          </a:solidFill>
          <a:ln>
            <a:solidFill>
              <a:srgbClr val="FF0000"/>
            </a:solidFill>
          </a:ln>
        </p:spPr>
        <p:txBody>
          <a:bodyPr wrap="none" rtlCol="0">
            <a:spAutoFit/>
          </a:bodyPr>
          <a:lstStyle/>
          <a:p>
            <a:pPr algn="ctr"/>
            <a:r>
              <a:rPr lang="fr-FR" dirty="0"/>
              <a:t>CP systématisée</a:t>
            </a:r>
          </a:p>
          <a:p>
            <a:pPr algn="ctr"/>
            <a:r>
              <a:rPr lang="fr-FR" dirty="0"/>
              <a:t>unique, champs sup</a:t>
            </a:r>
          </a:p>
        </p:txBody>
      </p:sp>
      <p:sp>
        <p:nvSpPr>
          <p:cNvPr id="35" name="Flèche vers le haut 34"/>
          <p:cNvSpPr/>
          <p:nvPr/>
        </p:nvSpPr>
        <p:spPr>
          <a:xfrm>
            <a:off x="827584" y="2348880"/>
            <a:ext cx="144016" cy="1008112"/>
          </a:xfrm>
          <a:prstGeom prst="upArrow">
            <a:avLst/>
          </a:prstGeom>
          <a:noFill/>
          <a:ln w="190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ZoneTexte 36"/>
          <p:cNvSpPr txBox="1"/>
          <p:nvPr/>
        </p:nvSpPr>
        <p:spPr>
          <a:xfrm>
            <a:off x="5148064" y="1484784"/>
            <a:ext cx="1749886" cy="923330"/>
          </a:xfrm>
          <a:prstGeom prst="rect">
            <a:avLst/>
          </a:prstGeom>
          <a:solidFill>
            <a:srgbClr val="008000"/>
          </a:solidFill>
          <a:ln>
            <a:solidFill>
              <a:srgbClr val="FF0000"/>
            </a:solidFill>
          </a:ln>
        </p:spPr>
        <p:txBody>
          <a:bodyPr wrap="none" rtlCol="0">
            <a:spAutoFit/>
          </a:bodyPr>
          <a:lstStyle/>
          <a:p>
            <a:pPr algn="ctr"/>
            <a:r>
              <a:rPr lang="fr-FR" dirty="0"/>
              <a:t>CP multiples</a:t>
            </a:r>
          </a:p>
          <a:p>
            <a:pPr algn="ctr"/>
            <a:r>
              <a:rPr lang="fr-FR" dirty="0" err="1"/>
              <a:t>μnodules</a:t>
            </a:r>
            <a:r>
              <a:rPr lang="fr-FR" dirty="0"/>
              <a:t> PBV</a:t>
            </a:r>
          </a:p>
          <a:p>
            <a:pPr algn="ctr"/>
            <a:r>
              <a:rPr lang="fr-FR" dirty="0"/>
              <a:t>champs moyen</a:t>
            </a:r>
          </a:p>
        </p:txBody>
      </p:sp>
      <p:sp>
        <p:nvSpPr>
          <p:cNvPr id="46" name="ZoneTexte 45"/>
          <p:cNvSpPr txBox="1"/>
          <p:nvPr/>
        </p:nvSpPr>
        <p:spPr>
          <a:xfrm>
            <a:off x="2674150" y="2924944"/>
            <a:ext cx="1617450" cy="646331"/>
          </a:xfrm>
          <a:prstGeom prst="rect">
            <a:avLst/>
          </a:prstGeom>
          <a:solidFill>
            <a:srgbClr val="008000"/>
          </a:solidFill>
          <a:ln>
            <a:solidFill>
              <a:srgbClr val="FF0000"/>
            </a:solidFill>
          </a:ln>
        </p:spPr>
        <p:txBody>
          <a:bodyPr wrap="none" rtlCol="0">
            <a:spAutoFit/>
          </a:bodyPr>
          <a:lstStyle/>
          <a:p>
            <a:pPr algn="ctr"/>
            <a:r>
              <a:rPr lang="fr-FR" dirty="0"/>
              <a:t>CP bilatérales</a:t>
            </a:r>
          </a:p>
          <a:p>
            <a:pPr algn="ctr"/>
            <a:r>
              <a:rPr lang="fr-FR" dirty="0"/>
              <a:t>bases</a:t>
            </a:r>
          </a:p>
        </p:txBody>
      </p:sp>
      <p:cxnSp>
        <p:nvCxnSpPr>
          <p:cNvPr id="50" name="Connecteur droit avec flèche 49"/>
          <p:cNvCxnSpPr>
            <a:stCxn id="14" idx="3"/>
            <a:endCxn id="32" idx="1"/>
          </p:cNvCxnSpPr>
          <p:nvPr/>
        </p:nvCxnSpPr>
        <p:spPr>
          <a:xfrm>
            <a:off x="4345151" y="655822"/>
            <a:ext cx="658897" cy="0"/>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55" name="Connecteur droit avec flèche 54"/>
          <p:cNvCxnSpPr>
            <a:stCxn id="15" idx="3"/>
            <a:endCxn id="37" idx="1"/>
          </p:cNvCxnSpPr>
          <p:nvPr/>
        </p:nvCxnSpPr>
        <p:spPr>
          <a:xfrm flipV="1">
            <a:off x="4707306" y="1946449"/>
            <a:ext cx="440758"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59" name="Connecteur droit avec flèche 58"/>
          <p:cNvCxnSpPr>
            <a:stCxn id="32" idx="3"/>
            <a:endCxn id="44" idx="1"/>
          </p:cNvCxnSpPr>
          <p:nvPr/>
        </p:nvCxnSpPr>
        <p:spPr>
          <a:xfrm>
            <a:off x="7254709" y="655822"/>
            <a:ext cx="485643" cy="5516"/>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a:stCxn id="37" idx="3"/>
            <a:endCxn id="45" idx="1"/>
          </p:cNvCxnSpPr>
          <p:nvPr/>
        </p:nvCxnSpPr>
        <p:spPr>
          <a:xfrm>
            <a:off x="6897950" y="1946449"/>
            <a:ext cx="410354"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a:endCxn id="46" idx="1"/>
          </p:cNvCxnSpPr>
          <p:nvPr/>
        </p:nvCxnSpPr>
        <p:spPr>
          <a:xfrm>
            <a:off x="2195736" y="3068960"/>
            <a:ext cx="478414" cy="179150"/>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
        <p:nvSpPr>
          <p:cNvPr id="70" name="ZoneTexte 69"/>
          <p:cNvSpPr txBox="1"/>
          <p:nvPr/>
        </p:nvSpPr>
        <p:spPr>
          <a:xfrm>
            <a:off x="3970288" y="4149080"/>
            <a:ext cx="2377574" cy="923330"/>
          </a:xfrm>
          <a:prstGeom prst="rect">
            <a:avLst/>
          </a:prstGeom>
          <a:solidFill>
            <a:srgbClr val="008000"/>
          </a:solidFill>
          <a:ln>
            <a:solidFill>
              <a:srgbClr val="FF0000"/>
            </a:solidFill>
          </a:ln>
        </p:spPr>
        <p:txBody>
          <a:bodyPr wrap="none" rtlCol="0">
            <a:spAutoFit/>
          </a:bodyPr>
          <a:lstStyle/>
          <a:p>
            <a:pPr algn="ctr"/>
            <a:r>
              <a:rPr lang="fr-FR" dirty="0"/>
              <a:t>Nodules multiples</a:t>
            </a:r>
          </a:p>
          <a:p>
            <a:pPr algn="ctr"/>
            <a:r>
              <a:rPr lang="fr-FR" dirty="0"/>
              <a:t>pleins ou troués </a:t>
            </a:r>
          </a:p>
          <a:p>
            <a:pPr algn="ctr"/>
            <a:r>
              <a:rPr lang="fr-FR" dirty="0"/>
              <a:t>Champs moyen et </a:t>
            </a:r>
            <a:r>
              <a:rPr lang="fr-FR" dirty="0" err="1"/>
              <a:t>inf</a:t>
            </a:r>
            <a:endParaRPr lang="fr-FR" dirty="0"/>
          </a:p>
        </p:txBody>
      </p:sp>
      <p:sp>
        <p:nvSpPr>
          <p:cNvPr id="71" name="ZoneTexte 70"/>
          <p:cNvSpPr txBox="1"/>
          <p:nvPr/>
        </p:nvSpPr>
        <p:spPr>
          <a:xfrm>
            <a:off x="3995936" y="5661248"/>
            <a:ext cx="2376263" cy="923330"/>
          </a:xfrm>
          <a:prstGeom prst="rect">
            <a:avLst/>
          </a:prstGeom>
          <a:solidFill>
            <a:srgbClr val="008000"/>
          </a:solidFill>
          <a:ln>
            <a:solidFill>
              <a:srgbClr val="FF0000"/>
            </a:solidFill>
          </a:ln>
        </p:spPr>
        <p:txBody>
          <a:bodyPr wrap="square" rtlCol="0">
            <a:spAutoFit/>
          </a:bodyPr>
          <a:lstStyle/>
          <a:p>
            <a:pPr algn="ctr"/>
            <a:r>
              <a:rPr lang="fr-FR" dirty="0"/>
              <a:t>CP trouées </a:t>
            </a:r>
          </a:p>
          <a:p>
            <a:pPr algn="ctr"/>
            <a:r>
              <a:rPr lang="fr-FR" dirty="0"/>
              <a:t>Cadre grillagé</a:t>
            </a:r>
          </a:p>
          <a:p>
            <a:pPr algn="ctr"/>
            <a:r>
              <a:rPr lang="fr-FR" dirty="0"/>
              <a:t>Champs moyen et </a:t>
            </a:r>
            <a:r>
              <a:rPr lang="fr-FR" dirty="0" err="1"/>
              <a:t>inf</a:t>
            </a:r>
            <a:endParaRPr lang="fr-FR" dirty="0"/>
          </a:p>
        </p:txBody>
      </p:sp>
      <p:cxnSp>
        <p:nvCxnSpPr>
          <p:cNvPr id="72" name="Connecteur droit avec flèche 71"/>
          <p:cNvCxnSpPr>
            <a:stCxn id="16" idx="3"/>
            <a:endCxn id="70" idx="1"/>
          </p:cNvCxnSpPr>
          <p:nvPr/>
        </p:nvCxnSpPr>
        <p:spPr>
          <a:xfrm flipV="1">
            <a:off x="3510146" y="4610745"/>
            <a:ext cx="460142"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75" name="Connecteur droit avec flèche 74"/>
          <p:cNvCxnSpPr>
            <a:stCxn id="17" idx="3"/>
            <a:endCxn id="71" idx="1"/>
          </p:cNvCxnSpPr>
          <p:nvPr/>
        </p:nvCxnSpPr>
        <p:spPr>
          <a:xfrm flipV="1">
            <a:off x="3510146" y="6122913"/>
            <a:ext cx="485790"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83" name="Connecteur droit avec flèche 82"/>
          <p:cNvCxnSpPr>
            <a:stCxn id="71" idx="3"/>
            <a:endCxn id="82" idx="1"/>
          </p:cNvCxnSpPr>
          <p:nvPr/>
        </p:nvCxnSpPr>
        <p:spPr>
          <a:xfrm>
            <a:off x="6372199" y="6122913"/>
            <a:ext cx="432049"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cxnSp>
        <p:nvCxnSpPr>
          <p:cNvPr id="97" name="Connecteur droit avec flèche 96"/>
          <p:cNvCxnSpPr>
            <a:stCxn id="70" idx="3"/>
            <a:endCxn id="96" idx="1"/>
          </p:cNvCxnSpPr>
          <p:nvPr/>
        </p:nvCxnSpPr>
        <p:spPr>
          <a:xfrm>
            <a:off x="6347862" y="4610745"/>
            <a:ext cx="384378" cy="5517"/>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grpSp>
        <p:nvGrpSpPr>
          <p:cNvPr id="121" name="Grouper 120"/>
          <p:cNvGrpSpPr/>
          <p:nvPr/>
        </p:nvGrpSpPr>
        <p:grpSpPr>
          <a:xfrm>
            <a:off x="6732240" y="4293096"/>
            <a:ext cx="2001659" cy="646331"/>
            <a:chOff x="6732240" y="4293096"/>
            <a:chExt cx="2001659" cy="646331"/>
          </a:xfrm>
          <a:solidFill>
            <a:srgbClr val="000000"/>
          </a:solidFill>
        </p:grpSpPr>
        <p:sp>
          <p:nvSpPr>
            <p:cNvPr id="96" name="ZoneTexte 95"/>
            <p:cNvSpPr txBox="1"/>
            <p:nvPr/>
          </p:nvSpPr>
          <p:spPr>
            <a:xfrm>
              <a:off x="6732240" y="4293096"/>
              <a:ext cx="1364977" cy="646331"/>
            </a:xfrm>
            <a:prstGeom prst="rect">
              <a:avLst/>
            </a:prstGeom>
            <a:grpFill/>
            <a:ln>
              <a:solidFill>
                <a:srgbClr val="FF0000"/>
              </a:solidFill>
            </a:ln>
          </p:spPr>
          <p:txBody>
            <a:bodyPr wrap="none" rtlCol="0">
              <a:spAutoFit/>
            </a:bodyPr>
            <a:lstStyle/>
            <a:p>
              <a:pPr algn="ctr"/>
              <a:r>
                <a:rPr lang="fr-FR" dirty="0"/>
                <a:t>Métastases </a:t>
              </a:r>
            </a:p>
            <a:p>
              <a:pPr algn="ctr"/>
              <a:r>
                <a:rPr lang="fr-FR" dirty="0"/>
                <a:t>septiques</a:t>
              </a:r>
            </a:p>
          </p:txBody>
        </p:sp>
        <p:sp>
          <p:nvSpPr>
            <p:cNvPr id="102" name="ZoneTexte 101"/>
            <p:cNvSpPr txBox="1"/>
            <p:nvPr/>
          </p:nvSpPr>
          <p:spPr>
            <a:xfrm>
              <a:off x="8100392" y="4437112"/>
              <a:ext cx="633507" cy="276999"/>
            </a:xfrm>
            <a:prstGeom prst="rect">
              <a:avLst/>
            </a:prstGeom>
            <a:solidFill>
              <a:srgbClr val="D4D2D0"/>
            </a:solidFill>
            <a:ln>
              <a:solidFill>
                <a:srgbClr val="FF0000"/>
              </a:solidFill>
            </a:ln>
          </p:spPr>
          <p:txBody>
            <a:bodyPr wrap="none" rtlCol="0">
              <a:spAutoFit/>
            </a:bodyPr>
            <a:lstStyle/>
            <a:p>
              <a:pPr algn="ctr"/>
              <a:r>
                <a:rPr lang="fr-FR" sz="1200" dirty="0">
                  <a:solidFill>
                    <a:srgbClr val="000000"/>
                  </a:solidFill>
                </a:rPr>
                <a:t>SAMR</a:t>
              </a:r>
            </a:p>
          </p:txBody>
        </p:sp>
      </p:grpSp>
      <p:grpSp>
        <p:nvGrpSpPr>
          <p:cNvPr id="122" name="Grouper 121"/>
          <p:cNvGrpSpPr/>
          <p:nvPr/>
        </p:nvGrpSpPr>
        <p:grpSpPr>
          <a:xfrm>
            <a:off x="6804248" y="5805264"/>
            <a:ext cx="1944006" cy="646331"/>
            <a:chOff x="6804248" y="5805264"/>
            <a:chExt cx="1944006" cy="646331"/>
          </a:xfrm>
          <a:solidFill>
            <a:schemeClr val="accent2">
              <a:lumMod val="60000"/>
              <a:lumOff val="40000"/>
            </a:schemeClr>
          </a:solidFill>
        </p:grpSpPr>
        <p:sp>
          <p:nvSpPr>
            <p:cNvPr id="82" name="ZoneTexte 81"/>
            <p:cNvSpPr txBox="1"/>
            <p:nvPr/>
          </p:nvSpPr>
          <p:spPr>
            <a:xfrm>
              <a:off x="6804248" y="5805264"/>
              <a:ext cx="1172805" cy="646331"/>
            </a:xfrm>
            <a:prstGeom prst="rect">
              <a:avLst/>
            </a:prstGeom>
            <a:solidFill>
              <a:srgbClr val="000000"/>
            </a:solidFill>
            <a:ln>
              <a:solidFill>
                <a:srgbClr val="FF0000"/>
              </a:solidFill>
            </a:ln>
          </p:spPr>
          <p:txBody>
            <a:bodyPr wrap="none" rtlCol="0">
              <a:spAutoFit/>
            </a:bodyPr>
            <a:lstStyle/>
            <a:p>
              <a:pPr algn="ctr"/>
              <a:r>
                <a:rPr lang="fr-FR" dirty="0"/>
                <a:t>Infarctus</a:t>
              </a:r>
            </a:p>
            <a:p>
              <a:pPr algn="ctr"/>
              <a:r>
                <a:rPr lang="fr-FR" dirty="0"/>
                <a:t>septiques</a:t>
              </a:r>
            </a:p>
          </p:txBody>
        </p:sp>
        <p:sp>
          <p:nvSpPr>
            <p:cNvPr id="103" name="ZoneTexte 102"/>
            <p:cNvSpPr txBox="1"/>
            <p:nvPr/>
          </p:nvSpPr>
          <p:spPr>
            <a:xfrm>
              <a:off x="7956376" y="5877272"/>
              <a:ext cx="791878" cy="461665"/>
            </a:xfrm>
            <a:prstGeom prst="rect">
              <a:avLst/>
            </a:prstGeom>
            <a:solidFill>
              <a:srgbClr val="D4D2D0"/>
            </a:solidFill>
            <a:ln>
              <a:solidFill>
                <a:srgbClr val="FF0000"/>
              </a:solidFill>
            </a:ln>
          </p:spPr>
          <p:txBody>
            <a:bodyPr wrap="none" rtlCol="0">
              <a:spAutoFit/>
            </a:bodyPr>
            <a:lstStyle/>
            <a:p>
              <a:pPr algn="ctr"/>
              <a:r>
                <a:rPr lang="fr-FR" sz="1200" dirty="0" err="1">
                  <a:solidFill>
                    <a:schemeClr val="bg1"/>
                  </a:solidFill>
                </a:rPr>
                <a:t>Lemierre</a:t>
              </a:r>
              <a:endParaRPr lang="fr-FR" sz="1200" dirty="0">
                <a:solidFill>
                  <a:schemeClr val="bg1"/>
                </a:solidFill>
              </a:endParaRPr>
            </a:p>
            <a:p>
              <a:pPr algn="ctr"/>
              <a:r>
                <a:rPr lang="fr-FR" sz="1200" dirty="0">
                  <a:solidFill>
                    <a:srgbClr val="000000"/>
                  </a:solidFill>
                </a:rPr>
                <a:t>SAMR</a:t>
              </a:r>
            </a:p>
          </p:txBody>
        </p:sp>
      </p:grpSp>
      <p:grpSp>
        <p:nvGrpSpPr>
          <p:cNvPr id="120" name="Grouper 119"/>
          <p:cNvGrpSpPr/>
          <p:nvPr/>
        </p:nvGrpSpPr>
        <p:grpSpPr>
          <a:xfrm>
            <a:off x="4788024" y="3068960"/>
            <a:ext cx="3843269" cy="461665"/>
            <a:chOff x="4788024" y="3068960"/>
            <a:chExt cx="3843269" cy="461665"/>
          </a:xfrm>
          <a:solidFill>
            <a:srgbClr val="000000"/>
          </a:solidFill>
        </p:grpSpPr>
        <p:sp>
          <p:nvSpPr>
            <p:cNvPr id="47" name="ZoneTexte 46"/>
            <p:cNvSpPr txBox="1"/>
            <p:nvPr/>
          </p:nvSpPr>
          <p:spPr>
            <a:xfrm>
              <a:off x="4788024" y="3068960"/>
              <a:ext cx="2905400" cy="369332"/>
            </a:xfrm>
            <a:prstGeom prst="rect">
              <a:avLst/>
            </a:prstGeom>
            <a:grpFill/>
            <a:ln>
              <a:solidFill>
                <a:srgbClr val="FF0000"/>
              </a:solidFill>
            </a:ln>
          </p:spPr>
          <p:txBody>
            <a:bodyPr wrap="none" rtlCol="0">
              <a:spAutoFit/>
            </a:bodyPr>
            <a:lstStyle/>
            <a:p>
              <a:pPr algn="ctr"/>
              <a:r>
                <a:rPr lang="fr-FR" dirty="0"/>
                <a:t>Pneumopathie d’inhalation</a:t>
              </a:r>
            </a:p>
          </p:txBody>
        </p:sp>
        <p:sp>
          <p:nvSpPr>
            <p:cNvPr id="112" name="ZoneTexte 111"/>
            <p:cNvSpPr txBox="1"/>
            <p:nvPr/>
          </p:nvSpPr>
          <p:spPr>
            <a:xfrm>
              <a:off x="7651538" y="3068960"/>
              <a:ext cx="979755" cy="461665"/>
            </a:xfrm>
            <a:prstGeom prst="rect">
              <a:avLst/>
            </a:prstGeom>
            <a:solidFill>
              <a:srgbClr val="D4D2D0"/>
            </a:solidFill>
            <a:ln>
              <a:solidFill>
                <a:srgbClr val="FF0000"/>
              </a:solidFill>
            </a:ln>
          </p:spPr>
          <p:txBody>
            <a:bodyPr wrap="none" rtlCol="0">
              <a:spAutoFit/>
            </a:bodyPr>
            <a:lstStyle/>
            <a:p>
              <a:pPr algn="ctr"/>
              <a:r>
                <a:rPr lang="fr-FR" sz="1200" dirty="0">
                  <a:solidFill>
                    <a:srgbClr val="000000"/>
                  </a:solidFill>
                </a:rPr>
                <a:t>E coli</a:t>
              </a:r>
            </a:p>
            <a:p>
              <a:pPr algn="ctr"/>
              <a:r>
                <a:rPr lang="fr-FR" sz="1200" dirty="0">
                  <a:solidFill>
                    <a:srgbClr val="000000"/>
                  </a:solidFill>
                </a:rPr>
                <a:t>Anaérobies</a:t>
              </a:r>
            </a:p>
          </p:txBody>
        </p:sp>
      </p:grpSp>
      <p:grpSp>
        <p:nvGrpSpPr>
          <p:cNvPr id="118" name="Grouper 117"/>
          <p:cNvGrpSpPr/>
          <p:nvPr/>
        </p:nvGrpSpPr>
        <p:grpSpPr>
          <a:xfrm>
            <a:off x="7524328" y="476672"/>
            <a:ext cx="1177125" cy="821705"/>
            <a:chOff x="7524328" y="476672"/>
            <a:chExt cx="1177125" cy="821705"/>
          </a:xfrm>
        </p:grpSpPr>
        <p:sp>
          <p:nvSpPr>
            <p:cNvPr id="44" name="ZoneTexte 43"/>
            <p:cNvSpPr txBox="1"/>
            <p:nvPr/>
          </p:nvSpPr>
          <p:spPr>
            <a:xfrm>
              <a:off x="7740352" y="476672"/>
              <a:ext cx="761747" cy="369332"/>
            </a:xfrm>
            <a:prstGeom prst="rect">
              <a:avLst/>
            </a:prstGeom>
            <a:solidFill>
              <a:srgbClr val="000000"/>
            </a:solidFill>
            <a:ln>
              <a:solidFill>
                <a:srgbClr val="FF0000"/>
              </a:solidFill>
            </a:ln>
          </p:spPr>
          <p:txBody>
            <a:bodyPr wrap="none" rtlCol="0">
              <a:spAutoFit/>
            </a:bodyPr>
            <a:lstStyle/>
            <a:p>
              <a:pPr algn="ctr"/>
              <a:r>
                <a:rPr lang="fr-FR" dirty="0"/>
                <a:t>PFLA</a:t>
              </a:r>
            </a:p>
          </p:txBody>
        </p:sp>
        <p:sp>
          <p:nvSpPr>
            <p:cNvPr id="113" name="ZoneTexte 112"/>
            <p:cNvSpPr txBox="1"/>
            <p:nvPr/>
          </p:nvSpPr>
          <p:spPr>
            <a:xfrm>
              <a:off x="7524328" y="836712"/>
              <a:ext cx="1177125" cy="461665"/>
            </a:xfrm>
            <a:prstGeom prst="rect">
              <a:avLst/>
            </a:prstGeom>
            <a:solidFill>
              <a:schemeClr val="tx2"/>
            </a:solidFill>
            <a:ln>
              <a:solidFill>
                <a:srgbClr val="FF0000"/>
              </a:solidFill>
            </a:ln>
          </p:spPr>
          <p:txBody>
            <a:bodyPr wrap="none" rtlCol="0">
              <a:spAutoFit/>
            </a:bodyPr>
            <a:lstStyle/>
            <a:p>
              <a:pPr algn="ctr"/>
              <a:r>
                <a:rPr lang="fr-FR" sz="1200" dirty="0">
                  <a:solidFill>
                    <a:srgbClr val="000000"/>
                  </a:solidFill>
                </a:rPr>
                <a:t>Pneumocoque</a:t>
              </a:r>
            </a:p>
            <a:p>
              <a:pPr algn="ctr"/>
              <a:r>
                <a:rPr lang="fr-FR" sz="1200" dirty="0" err="1">
                  <a:solidFill>
                    <a:srgbClr val="000000"/>
                  </a:solidFill>
                </a:rPr>
                <a:t>Klebsielle</a:t>
              </a:r>
              <a:endParaRPr lang="fr-FR" sz="1200" dirty="0">
                <a:solidFill>
                  <a:srgbClr val="000000"/>
                </a:solidFill>
              </a:endParaRPr>
            </a:p>
          </p:txBody>
        </p:sp>
      </p:grpSp>
      <p:grpSp>
        <p:nvGrpSpPr>
          <p:cNvPr id="119" name="Grouper 118"/>
          <p:cNvGrpSpPr/>
          <p:nvPr/>
        </p:nvGrpSpPr>
        <p:grpSpPr>
          <a:xfrm>
            <a:off x="7308304" y="1628800"/>
            <a:ext cx="1647769" cy="1109737"/>
            <a:chOff x="7308304" y="1628800"/>
            <a:chExt cx="1647769" cy="1109737"/>
          </a:xfrm>
        </p:grpSpPr>
        <p:sp>
          <p:nvSpPr>
            <p:cNvPr id="45" name="ZoneTexte 44"/>
            <p:cNvSpPr txBox="1"/>
            <p:nvPr/>
          </p:nvSpPr>
          <p:spPr>
            <a:xfrm>
              <a:off x="7308304" y="1628800"/>
              <a:ext cx="1647769" cy="646331"/>
            </a:xfrm>
            <a:prstGeom prst="rect">
              <a:avLst/>
            </a:prstGeom>
            <a:solidFill>
              <a:srgbClr val="000000"/>
            </a:solidFill>
            <a:ln>
              <a:solidFill>
                <a:srgbClr val="FF0000"/>
              </a:solidFill>
            </a:ln>
          </p:spPr>
          <p:txBody>
            <a:bodyPr wrap="none" rtlCol="0">
              <a:spAutoFit/>
            </a:bodyPr>
            <a:lstStyle/>
            <a:p>
              <a:pPr algn="ctr"/>
              <a:r>
                <a:rPr lang="fr-FR" dirty="0"/>
                <a:t>Broncho-</a:t>
              </a:r>
            </a:p>
            <a:p>
              <a:pPr algn="ctr"/>
              <a:r>
                <a:rPr lang="fr-FR" dirty="0"/>
                <a:t>pneumopathie</a:t>
              </a:r>
            </a:p>
          </p:txBody>
        </p:sp>
        <p:sp>
          <p:nvSpPr>
            <p:cNvPr id="114" name="ZoneTexte 113"/>
            <p:cNvSpPr txBox="1"/>
            <p:nvPr/>
          </p:nvSpPr>
          <p:spPr>
            <a:xfrm>
              <a:off x="7582108" y="2276872"/>
              <a:ext cx="1065842" cy="461665"/>
            </a:xfrm>
            <a:prstGeom prst="rect">
              <a:avLst/>
            </a:prstGeom>
            <a:solidFill>
              <a:srgbClr val="D4D2D0"/>
            </a:solidFill>
            <a:ln>
              <a:solidFill>
                <a:srgbClr val="FF0000"/>
              </a:solidFill>
            </a:ln>
          </p:spPr>
          <p:txBody>
            <a:bodyPr wrap="none" rtlCol="0">
              <a:spAutoFit/>
            </a:bodyPr>
            <a:lstStyle/>
            <a:p>
              <a:pPr algn="ctr"/>
              <a:r>
                <a:rPr lang="fr-FR" sz="1200" dirty="0">
                  <a:solidFill>
                    <a:srgbClr val="000000"/>
                  </a:solidFill>
                </a:rPr>
                <a:t>SAMR</a:t>
              </a:r>
            </a:p>
            <a:p>
              <a:pPr algn="ctr"/>
              <a:r>
                <a:rPr lang="fr-FR" sz="1200" dirty="0">
                  <a:solidFill>
                    <a:srgbClr val="000000"/>
                  </a:solidFill>
                </a:rPr>
                <a:t>Pyocyanique</a:t>
              </a:r>
            </a:p>
          </p:txBody>
        </p:sp>
      </p:grpSp>
      <p:cxnSp>
        <p:nvCxnSpPr>
          <p:cNvPr id="115" name="Connecteur droit avec flèche 114"/>
          <p:cNvCxnSpPr>
            <a:endCxn id="47" idx="1"/>
          </p:cNvCxnSpPr>
          <p:nvPr/>
        </p:nvCxnSpPr>
        <p:spPr>
          <a:xfrm>
            <a:off x="4283968" y="3244334"/>
            <a:ext cx="504056" cy="9292"/>
          </a:xfrm>
          <a:prstGeom prst="straightConnector1">
            <a:avLst/>
          </a:prstGeom>
          <a:ln w="28575" cmpd="sng">
            <a:solidFill>
              <a:schemeClr val="tx1"/>
            </a:solidFill>
            <a:tailEnd type="arrow"/>
          </a:ln>
          <a:effectLst>
            <a:glow rad="63500">
              <a:schemeClr val="accent1">
                <a:tint val="30000"/>
                <a:shade val="95000"/>
                <a:satMod val="300000"/>
                <a:alpha val="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05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20" grpId="0" animBg="1"/>
      <p:bldP spid="32" grpId="0" animBg="1"/>
      <p:bldP spid="35" grpId="0" animBg="1"/>
      <p:bldP spid="37" grpId="0" animBg="1"/>
      <p:bldP spid="46"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844"/>
            <a:ext cx="7467600" cy="1143000"/>
          </a:xfrm>
        </p:spPr>
        <p:txBody>
          <a:bodyPr>
            <a:normAutofit/>
          </a:bodyPr>
          <a:lstStyle/>
          <a:p>
            <a:r>
              <a:rPr lang="fr-FR" sz="4400" dirty="0">
                <a:solidFill>
                  <a:srgbClr val="FFFF00"/>
                </a:solidFill>
              </a:rPr>
              <a:t>PFLA à pneumocoque</a:t>
            </a:r>
          </a:p>
        </p:txBody>
      </p:sp>
      <p:sp>
        <p:nvSpPr>
          <p:cNvPr id="3" name="Espace réservé du contenu 2"/>
          <p:cNvSpPr>
            <a:spLocks noGrp="1"/>
          </p:cNvSpPr>
          <p:nvPr>
            <p:ph idx="1"/>
          </p:nvPr>
        </p:nvSpPr>
        <p:spPr>
          <a:xfrm>
            <a:off x="323528" y="1052736"/>
            <a:ext cx="8784976" cy="5616624"/>
          </a:xfrm>
        </p:spPr>
        <p:txBody>
          <a:bodyPr>
            <a:normAutofit/>
          </a:bodyPr>
          <a:lstStyle/>
          <a:p>
            <a:r>
              <a:rPr lang="fr-FR" dirty="0">
                <a:solidFill>
                  <a:srgbClr val="FF0000"/>
                </a:solidFill>
              </a:rPr>
              <a:t>Syndrome alvéolaire typique</a:t>
            </a:r>
          </a:p>
          <a:p>
            <a:pPr lvl="1"/>
            <a:r>
              <a:rPr lang="fr-FR" sz="2400" dirty="0"/>
              <a:t>Atteinte acinaire au départ (nodules flous de 5 à 6 mm)</a:t>
            </a:r>
          </a:p>
          <a:p>
            <a:pPr lvl="1"/>
            <a:r>
              <a:rPr lang="fr-FR" sz="2400" dirty="0"/>
              <a:t>Extension de proche en proche (par les pores de </a:t>
            </a:r>
            <a:r>
              <a:rPr lang="fr-FR" sz="2400" dirty="0" err="1"/>
              <a:t>Kohn</a:t>
            </a:r>
            <a:r>
              <a:rPr lang="fr-FR" sz="2400" dirty="0"/>
              <a:t>)</a:t>
            </a:r>
          </a:p>
          <a:p>
            <a:pPr lvl="1"/>
            <a:r>
              <a:rPr lang="fr-FR" sz="2400" dirty="0"/>
              <a:t>Contours toujours flous (sauf au contact des scissures)</a:t>
            </a:r>
          </a:p>
          <a:p>
            <a:pPr lvl="1"/>
            <a:r>
              <a:rPr lang="fr-FR" sz="2400" dirty="0"/>
              <a:t>Condensation parenchymateuse systématisée unique lobaire à base pleurale et à pointe hilaire</a:t>
            </a:r>
          </a:p>
          <a:p>
            <a:pPr lvl="1"/>
            <a:r>
              <a:rPr lang="fr-FR" sz="2400" dirty="0"/>
              <a:t>Volume pulmonaire non modifié (scissures en places)</a:t>
            </a:r>
          </a:p>
          <a:p>
            <a:pPr lvl="1"/>
            <a:r>
              <a:rPr lang="fr-FR" sz="2400" dirty="0"/>
              <a:t>Répartition plutôt dans les champs supérieurs</a:t>
            </a:r>
          </a:p>
          <a:p>
            <a:pPr lvl="1"/>
            <a:r>
              <a:rPr lang="fr-FR" sz="2400" dirty="0" err="1"/>
              <a:t>Bronchogramme</a:t>
            </a:r>
            <a:r>
              <a:rPr lang="fr-FR" sz="2400" dirty="0"/>
              <a:t> aérique fréquent et évocateur</a:t>
            </a:r>
          </a:p>
          <a:p>
            <a:pPr lvl="1"/>
            <a:r>
              <a:rPr lang="fr-FR" sz="2400" dirty="0" err="1"/>
              <a:t>Hypervascularisation</a:t>
            </a:r>
            <a:r>
              <a:rPr lang="fr-FR" sz="2400" dirty="0"/>
              <a:t> homogène </a:t>
            </a:r>
          </a:p>
          <a:p>
            <a:pPr lvl="1"/>
            <a:r>
              <a:rPr lang="fr-FR" sz="2400" dirty="0"/>
              <a:t>Evolution rapide en quelques heures</a:t>
            </a:r>
          </a:p>
          <a:p>
            <a:pPr lvl="1"/>
            <a:r>
              <a:rPr lang="fr-FR" sz="2400" dirty="0"/>
              <a:t>Guérison complète en 15 jours sans séquelle</a:t>
            </a:r>
            <a:endParaRPr lang="fr-FR" sz="2800" dirty="0"/>
          </a:p>
        </p:txBody>
      </p:sp>
    </p:spTree>
    <p:extLst>
      <p:ext uri="{BB962C8B-B14F-4D97-AF65-F5344CB8AC3E}">
        <p14:creationId xmlns:p14="http://schemas.microsoft.com/office/powerpoint/2010/main" val="211542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844"/>
            <a:ext cx="7467600" cy="1143000"/>
          </a:xfrm>
        </p:spPr>
        <p:txBody>
          <a:bodyPr>
            <a:normAutofit/>
          </a:bodyPr>
          <a:lstStyle/>
          <a:p>
            <a:r>
              <a:rPr lang="fr-FR" sz="4400" dirty="0">
                <a:solidFill>
                  <a:srgbClr val="FFFF00"/>
                </a:solidFill>
              </a:rPr>
              <a:t>PFLA à pneumocoque</a:t>
            </a:r>
          </a:p>
        </p:txBody>
      </p:sp>
      <p:sp>
        <p:nvSpPr>
          <p:cNvPr id="3" name="Espace réservé du contenu 2"/>
          <p:cNvSpPr>
            <a:spLocks noGrp="1"/>
          </p:cNvSpPr>
          <p:nvPr>
            <p:ph idx="1"/>
          </p:nvPr>
        </p:nvSpPr>
        <p:spPr>
          <a:xfrm>
            <a:off x="467544" y="764704"/>
            <a:ext cx="7560840" cy="5688632"/>
          </a:xfrm>
        </p:spPr>
        <p:txBody>
          <a:bodyPr>
            <a:normAutofit lnSpcReduction="10000"/>
          </a:bodyPr>
          <a:lstStyle/>
          <a:p>
            <a:pPr marL="36576" indent="0">
              <a:buNone/>
            </a:pPr>
            <a:endParaRPr lang="fr-FR" dirty="0"/>
          </a:p>
          <a:p>
            <a:r>
              <a:rPr lang="fr-FR" dirty="0">
                <a:solidFill>
                  <a:srgbClr val="FF0000"/>
                </a:solidFill>
              </a:rPr>
              <a:t>Imagerie</a:t>
            </a:r>
          </a:p>
          <a:p>
            <a:pPr lvl="1"/>
            <a:r>
              <a:rPr lang="fr-FR" dirty="0">
                <a:solidFill>
                  <a:srgbClr val="CCFFCC"/>
                </a:solidFill>
              </a:rPr>
              <a:t>RP (face et profil) +++</a:t>
            </a:r>
          </a:p>
          <a:p>
            <a:pPr lvl="2"/>
            <a:r>
              <a:rPr lang="fr-FR" dirty="0"/>
              <a:t>Suffisante au diagnostic, à la localisation         et au suivi évolutif</a:t>
            </a:r>
          </a:p>
          <a:p>
            <a:pPr lvl="1"/>
            <a:r>
              <a:rPr lang="fr-FR" dirty="0">
                <a:solidFill>
                  <a:srgbClr val="CCFFCC"/>
                </a:solidFill>
              </a:rPr>
              <a:t>Echographie</a:t>
            </a:r>
          </a:p>
          <a:p>
            <a:pPr lvl="2"/>
            <a:r>
              <a:rPr lang="fr-FR" dirty="0"/>
              <a:t>Intérêt pour détection et la caractérisation    d’un épanchement pleural</a:t>
            </a:r>
          </a:p>
          <a:p>
            <a:pPr lvl="2"/>
            <a:r>
              <a:rPr lang="fr-FR" dirty="0"/>
              <a:t>ECUS pour visualisation des zones de nécrose </a:t>
            </a:r>
          </a:p>
          <a:p>
            <a:pPr lvl="1"/>
            <a:r>
              <a:rPr lang="fr-FR" dirty="0">
                <a:solidFill>
                  <a:srgbClr val="CCFFCC"/>
                </a:solidFill>
              </a:rPr>
              <a:t>TDM</a:t>
            </a:r>
            <a:endParaRPr lang="fr-FR" dirty="0">
              <a:solidFill>
                <a:srgbClr val="FFFFFF"/>
              </a:solidFill>
            </a:endParaRPr>
          </a:p>
          <a:p>
            <a:pPr lvl="2"/>
            <a:r>
              <a:rPr lang="fr-FR" dirty="0">
                <a:solidFill>
                  <a:srgbClr val="FFFFFF"/>
                </a:solidFill>
              </a:rPr>
              <a:t>Evolution défavorable sous traitement</a:t>
            </a:r>
          </a:p>
          <a:p>
            <a:pPr lvl="2"/>
            <a:r>
              <a:rPr lang="fr-FR" dirty="0">
                <a:solidFill>
                  <a:srgbClr val="FFFFFF"/>
                </a:solidFill>
              </a:rPr>
              <a:t>Complications ou diagnostics différentiels</a:t>
            </a:r>
          </a:p>
          <a:p>
            <a:pPr lvl="2"/>
            <a:r>
              <a:rPr lang="fr-FR" dirty="0">
                <a:solidFill>
                  <a:srgbClr val="FFFFFF"/>
                </a:solidFill>
              </a:rPr>
              <a:t>A éviter chez enfant et adulte jeune (ECUS ++) </a:t>
            </a:r>
          </a:p>
          <a:p>
            <a:pPr marL="448056" lvl="1" indent="0">
              <a:buNone/>
            </a:pPr>
            <a:endParaRPr lang="fr-FR" dirty="0"/>
          </a:p>
        </p:txBody>
      </p:sp>
    </p:spTree>
    <p:extLst>
      <p:ext uri="{BB962C8B-B14F-4D97-AF65-F5344CB8AC3E}">
        <p14:creationId xmlns:p14="http://schemas.microsoft.com/office/powerpoint/2010/main" val="2663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noFill/>
        <a:ln w="19050" cmpd="sng">
          <a:solidFill>
            <a:srgbClr val="FFFF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9459</TotalTime>
  <Words>1863</Words>
  <Application>Microsoft Office PowerPoint</Application>
  <PresentationFormat>Affichage à l'écran (4:3)</PresentationFormat>
  <Paragraphs>399</Paragraphs>
  <Slides>33</Slides>
  <Notes>0</Notes>
  <HiddenSlides>0</HiddenSlides>
  <MMClips>3</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ＭＳ ゴシック</vt:lpstr>
      <vt:lpstr>Arial</vt:lpstr>
      <vt:lpstr>Calibri</vt:lpstr>
      <vt:lpstr>Franklin Gothic Book</vt:lpstr>
      <vt:lpstr>Times New Roman</vt:lpstr>
      <vt:lpstr>Wingdings</vt:lpstr>
      <vt:lpstr>Wingdings 2</vt:lpstr>
      <vt:lpstr>Zapf Dingbats</vt:lpstr>
      <vt:lpstr>Technique</vt:lpstr>
      <vt:lpstr>IMAGERIE des pneumopathies  bactériennes Aigues  non compliquées  Du patient adulte non immunodéprimé </vt:lpstr>
      <vt:lpstr>Présentation radiologique complexe</vt:lpstr>
      <vt:lpstr>Cadre et limite de l’exposé</vt:lpstr>
      <vt:lpstr>Plan</vt:lpstr>
      <vt:lpstr>Principales techniques d’imagerie</vt:lpstr>
      <vt:lpstr>Mode de contamination</vt:lpstr>
      <vt:lpstr>Présentation PowerPoint</vt:lpstr>
      <vt:lpstr>PFLA à pneumocoque</vt:lpstr>
      <vt:lpstr>PFLA à pneumocoque</vt:lpstr>
      <vt:lpstr>Dg : PFLA du lobe supérieur droit </vt:lpstr>
      <vt:lpstr>  PFLA : Intérêt de l’échographie de contraste</vt:lpstr>
      <vt:lpstr>Présentation PowerPoint</vt:lpstr>
      <vt:lpstr>Pneumopathie franche lobaire aiguë  à pneumocoque </vt:lpstr>
      <vt:lpstr>Présentation PowerPoint</vt:lpstr>
      <vt:lpstr>Diagnostic  différentiel des PFLA</vt:lpstr>
      <vt:lpstr>Présentation PowerPoint</vt:lpstr>
      <vt:lpstr>Diagnostic différentiel des PFLA</vt:lpstr>
      <vt:lpstr>Présentation PowerPoint</vt:lpstr>
      <vt:lpstr>PFLA à pneumocoque pseudonodulaire</vt:lpstr>
      <vt:lpstr>Diagnostic différentiel des PFLA : POC</vt:lpstr>
      <vt:lpstr>Différence PFLA et bronchopneumopathie </vt:lpstr>
      <vt:lpstr>Bronchopneumopathie à staphylocoque</vt:lpstr>
      <vt:lpstr>Bronchopneumopathie à staphylocoque</vt:lpstr>
      <vt:lpstr>Pneumopathie bilatérale post inhalation </vt:lpstr>
      <vt:lpstr>Pneumopathie post inhalation </vt:lpstr>
      <vt:lpstr>Pneumopathie post inhalation (des bases)</vt:lpstr>
      <vt:lpstr>Présentation PowerPoint</vt:lpstr>
      <vt:lpstr>Petits embols septiques</vt:lpstr>
      <vt:lpstr>Gros embols septiques</vt:lpstr>
      <vt:lpstr>Pneumopathie multifocale inclassable</vt:lpstr>
      <vt:lpstr>Présentation PowerPoint</vt:lpstr>
      <vt:lpstr>Message à retenir</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Abcès et empyème pulmonaire</dc:title>
  <dc:creator>Philippe MANZONI</dc:creator>
  <cp:lastModifiedBy>Massinissa TOUAZI</cp:lastModifiedBy>
  <cp:revision>569</cp:revision>
  <dcterms:modified xsi:type="dcterms:W3CDTF">2019-01-08T21:32:35Z</dcterms:modified>
</cp:coreProperties>
</file>