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1"/>
  </p:notesMasterIdLst>
  <p:sldIdLst>
    <p:sldId id="256" r:id="rId2"/>
    <p:sldId id="258" r:id="rId3"/>
    <p:sldId id="294" r:id="rId4"/>
    <p:sldId id="302" r:id="rId5"/>
    <p:sldId id="279" r:id="rId6"/>
    <p:sldId id="313" r:id="rId7"/>
    <p:sldId id="312" r:id="rId8"/>
    <p:sldId id="303" r:id="rId9"/>
    <p:sldId id="305" r:id="rId10"/>
    <p:sldId id="306" r:id="rId11"/>
    <p:sldId id="270" r:id="rId12"/>
    <p:sldId id="286" r:id="rId13"/>
    <p:sldId id="307" r:id="rId14"/>
    <p:sldId id="315" r:id="rId15"/>
    <p:sldId id="295" r:id="rId16"/>
    <p:sldId id="314" r:id="rId17"/>
    <p:sldId id="285" r:id="rId18"/>
    <p:sldId id="308" r:id="rId19"/>
    <p:sldId id="265" r:id="rId20"/>
    <p:sldId id="260" r:id="rId21"/>
    <p:sldId id="289" r:id="rId22"/>
    <p:sldId id="298" r:id="rId23"/>
    <p:sldId id="288" r:id="rId24"/>
    <p:sldId id="296" r:id="rId25"/>
    <p:sldId id="318" r:id="rId26"/>
    <p:sldId id="291" r:id="rId27"/>
    <p:sldId id="299" r:id="rId28"/>
    <p:sldId id="317" r:id="rId29"/>
    <p:sldId id="290" r:id="rId30"/>
    <p:sldId id="282" r:id="rId31"/>
    <p:sldId id="311" r:id="rId32"/>
    <p:sldId id="310" r:id="rId33"/>
    <p:sldId id="287" r:id="rId34"/>
    <p:sldId id="283" r:id="rId35"/>
    <p:sldId id="284" r:id="rId36"/>
    <p:sldId id="301" r:id="rId37"/>
    <p:sldId id="292" r:id="rId38"/>
    <p:sldId id="293" r:id="rId39"/>
    <p:sldId id="319"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CC99"/>
    <a:srgbClr val="007635"/>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55" autoAdjust="0"/>
  </p:normalViewPr>
  <p:slideViewPr>
    <p:cSldViewPr>
      <p:cViewPr varScale="1">
        <p:scale>
          <a:sx n="77" d="100"/>
          <a:sy n="77" d="100"/>
        </p:scale>
        <p:origin x="1618" y="67"/>
      </p:cViewPr>
      <p:guideLst>
        <p:guide orient="horz" pos="2160"/>
        <p:guide pos="2880"/>
      </p:guideLst>
    </p:cSldViewPr>
  </p:slideViewPr>
  <p:notesTextViewPr>
    <p:cViewPr>
      <p:scale>
        <a:sx n="1" d="1"/>
        <a:sy n="1" d="1"/>
      </p:scale>
      <p:origin x="0" y="0"/>
    </p:cViewPr>
  </p:notesTextViewPr>
  <p:sorterViewPr>
    <p:cViewPr>
      <p:scale>
        <a:sx n="100" d="100"/>
        <a:sy n="100" d="100"/>
      </p:scale>
      <p:origin x="0" y="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E1627-F8AF-4431-8DC5-FAF1B625A9A1}" type="datetimeFigureOut">
              <a:rPr lang="fr-FR" smtClean="0"/>
              <a:t>08/01/2019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5FB2A-016E-4779-A9CB-ED6BF24C2AD9}" type="slidenum">
              <a:rPr lang="fr-FR" smtClean="0"/>
              <a:t>‹N°›</a:t>
            </a:fld>
            <a:endParaRPr lang="fr-FR"/>
          </a:p>
        </p:txBody>
      </p:sp>
    </p:spTree>
    <p:extLst>
      <p:ext uri="{BB962C8B-B14F-4D97-AF65-F5344CB8AC3E}">
        <p14:creationId xmlns:p14="http://schemas.microsoft.com/office/powerpoint/2010/main" val="215746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ranslate.googleusercontent.com/translate_c?depth=1&amp;hl=fr&amp;prev=search&amp;rurl=translate.google.com&amp;sl=en&amp;u=http://www.ncbi.nlm.nih.gov/pmc/articles/PMC2706597/&amp;usg=ALkJrhi8ajVt_e8_ERJdrNr4hdkG9SB9yg#b56-copd-1-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smovisions.com/$Ramadan.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1</a:t>
            </a:fld>
            <a:endParaRPr lang="fr-FR"/>
          </a:p>
        </p:txBody>
      </p:sp>
    </p:spTree>
    <p:extLst>
      <p:ext uri="{BB962C8B-B14F-4D97-AF65-F5344CB8AC3E}">
        <p14:creationId xmlns:p14="http://schemas.microsoft.com/office/powerpoint/2010/main" val="169712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Bien que connue</a:t>
            </a:r>
            <a:r>
              <a:rPr lang="fr-FR" baseline="0" dirty="0"/>
              <a:t> depuis 1679 , BONET </a:t>
            </a:r>
            <a:r>
              <a:rPr lang="fr-FR" baseline="0" dirty="0" err="1"/>
              <a:t>décriva</a:t>
            </a:r>
            <a:r>
              <a:rPr lang="fr-FR" baseline="0" dirty="0"/>
              <a:t> «  Poumons volumineux »</a:t>
            </a:r>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11</a:t>
            </a:fld>
            <a:endParaRPr lang="fr-FR"/>
          </a:p>
        </p:txBody>
      </p:sp>
    </p:spTree>
    <p:extLst>
      <p:ext uri="{BB962C8B-B14F-4D97-AF65-F5344CB8AC3E}">
        <p14:creationId xmlns:p14="http://schemas.microsoft.com/office/powerpoint/2010/main" val="249483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Selon </a:t>
            </a:r>
            <a:r>
              <a:rPr lang="fr-FR" dirty="0" err="1"/>
              <a:t>Orie</a:t>
            </a:r>
            <a:r>
              <a:rPr lang="fr-FR" dirty="0"/>
              <a:t> NGM, les diverses formes d'obstruction des voies aériennes telles que l'asthme, la bronchite chronique et l'emphysème ne doivent finalement pas être considérées comme des maladies distinctes, mais plutôt comme des </a:t>
            </a:r>
            <a:r>
              <a:rPr lang="fr-FR" dirty="0" err="1"/>
              <a:t>ex-pressions</a:t>
            </a:r>
            <a:r>
              <a:rPr lang="fr-FR" dirty="0"/>
              <a:t> différentes d'une même entité, une maladie pulmonaire chronique non spécifique.</a:t>
            </a:r>
          </a:p>
          <a:p>
            <a:r>
              <a:rPr lang="fr-FR" dirty="0"/>
              <a:t>L'hypothèse hollandaise et britannique hypothèse dans la pathogenèse étaient des concepts de base début. </a:t>
            </a:r>
            <a:r>
              <a:rPr lang="fr-FR" b="1" dirty="0"/>
              <a:t>L'hypothèse néerlandaise </a:t>
            </a:r>
            <a:r>
              <a:rPr lang="fr-FR" dirty="0"/>
              <a:t>a présenté le concept de l' hyperréactivité bronchique génétiquement déterminé dans la BPCO ( </a:t>
            </a:r>
            <a:r>
              <a:rPr lang="fr-FR" dirty="0" err="1">
                <a:hlinkClick r:id="rId3"/>
              </a:rPr>
              <a:t>Orie</a:t>
            </a:r>
            <a:r>
              <a:rPr lang="fr-FR" dirty="0">
                <a:hlinkClick r:id="rId3"/>
              </a:rPr>
              <a:t> et </a:t>
            </a:r>
            <a:r>
              <a:rPr lang="fr-FR" dirty="0" err="1">
                <a:hlinkClick r:id="rId3"/>
              </a:rPr>
              <a:t>Sluiter</a:t>
            </a:r>
            <a:r>
              <a:rPr lang="fr-FR" dirty="0">
                <a:hlinkClick r:id="rId3"/>
              </a:rPr>
              <a:t> 1960</a:t>
            </a:r>
            <a:r>
              <a:rPr lang="fr-FR" dirty="0"/>
              <a:t> ). </a:t>
            </a:r>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12</a:t>
            </a:fld>
            <a:endParaRPr lang="fr-FR"/>
          </a:p>
        </p:txBody>
      </p:sp>
    </p:spTree>
    <p:extLst>
      <p:ext uri="{BB962C8B-B14F-4D97-AF65-F5344CB8AC3E}">
        <p14:creationId xmlns:p14="http://schemas.microsoft.com/office/powerpoint/2010/main" val="201913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BPCO n’est pas une maladie homogène, elle inclut des phénotypes différents. Parmi ces phénotypes, il existe le phénotype mixte BPCO-asthme.</a:t>
            </a:r>
          </a:p>
          <a:p>
            <a:r>
              <a:rPr lang="fr-FR" sz="1200" kern="1200" dirty="0">
                <a:solidFill>
                  <a:schemeClr val="tx1"/>
                </a:solidFill>
                <a:effectLst/>
                <a:latin typeface="+mn-lt"/>
                <a:ea typeface="+mn-ea"/>
                <a:cs typeface="+mn-cs"/>
              </a:rPr>
              <a:t>En 1995, l’ATS (</a:t>
            </a:r>
            <a:r>
              <a:rPr lang="fr-FR" sz="1200" kern="1200" dirty="0" err="1">
                <a:solidFill>
                  <a:schemeClr val="tx1"/>
                </a:solidFill>
                <a:effectLst/>
                <a:latin typeface="+mn-lt"/>
                <a:ea typeface="+mn-ea"/>
                <a:cs typeface="+mn-cs"/>
              </a:rPr>
              <a:t>Amercican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Thoracic</a:t>
            </a:r>
            <a:r>
              <a:rPr lang="fr-FR" sz="1200" kern="1200" dirty="0">
                <a:solidFill>
                  <a:schemeClr val="tx1"/>
                </a:solidFill>
                <a:effectLst/>
                <a:latin typeface="+mn-lt"/>
                <a:ea typeface="+mn-ea"/>
                <a:cs typeface="+mn-cs"/>
              </a:rPr>
              <a:t> Society) a adopté le diagramme non proportionnel de </a:t>
            </a:r>
            <a:r>
              <a:rPr lang="fr-FR" sz="1200" kern="1200" dirty="0" err="1">
                <a:solidFill>
                  <a:schemeClr val="tx1"/>
                </a:solidFill>
                <a:effectLst/>
                <a:latin typeface="+mn-lt"/>
                <a:ea typeface="+mn-ea"/>
                <a:cs typeface="+mn-cs"/>
              </a:rPr>
              <a:t>Venn</a:t>
            </a:r>
            <a:r>
              <a:rPr lang="fr-FR" sz="1200" kern="1200" dirty="0">
                <a:solidFill>
                  <a:schemeClr val="tx1"/>
                </a:solidFill>
                <a:effectLst/>
                <a:latin typeface="+mn-lt"/>
                <a:ea typeface="+mn-ea"/>
                <a:cs typeface="+mn-cs"/>
              </a:rPr>
              <a:t> </a:t>
            </a:r>
          </a:p>
          <a:p>
            <a:r>
              <a:rPr lang="fr-FR" dirty="0"/>
              <a:t>9 :  Asthme          3 , 4 , 5 :  Différents phénotypes de BPCO      1 , 11 , 2</a:t>
            </a:r>
            <a:r>
              <a:rPr lang="fr-FR" baseline="0" dirty="0"/>
              <a:t> : </a:t>
            </a:r>
            <a:r>
              <a:rPr lang="fr-FR" baseline="0" dirty="0" err="1"/>
              <a:t>Br.chr</a:t>
            </a:r>
            <a:r>
              <a:rPr lang="fr-FR" baseline="0" dirty="0"/>
              <a:t>. , emphysème ou les 2 sans obstruction des voies aériennes.      10 : Obstruction des voies aériennes due à mucoviscidose ou Bronchiolite </a:t>
            </a:r>
            <a:r>
              <a:rPr lang="fr-FR" baseline="0" dirty="0" err="1"/>
              <a:t>oblitérante</a:t>
            </a:r>
            <a:r>
              <a:rPr lang="fr-FR" baseline="0" dirty="0"/>
              <a:t> par exemple.       6 , 7 , 8  :  ACOS : </a:t>
            </a:r>
            <a:r>
              <a:rPr lang="fr-FR" baseline="0" dirty="0" err="1"/>
              <a:t>Asthma</a:t>
            </a:r>
            <a:r>
              <a:rPr lang="fr-FR" baseline="0" dirty="0"/>
              <a:t>- COPD </a:t>
            </a:r>
            <a:r>
              <a:rPr lang="fr-FR" baseline="0" dirty="0" err="1"/>
              <a:t>Overlap</a:t>
            </a:r>
            <a:r>
              <a:rPr lang="fr-FR" baseline="0" dirty="0"/>
              <a:t> Syndrome</a:t>
            </a:r>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13</a:t>
            </a:fld>
            <a:endParaRPr lang="fr-FR"/>
          </a:p>
        </p:txBody>
      </p:sp>
    </p:spTree>
    <p:extLst>
      <p:ext uri="{BB962C8B-B14F-4D97-AF65-F5344CB8AC3E}">
        <p14:creationId xmlns:p14="http://schemas.microsoft.com/office/powerpoint/2010/main" val="162298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36480-950C-42AF-835B-AC74D858DEA2}" type="slidenum">
              <a:rPr lang="fr-FR"/>
              <a:pPr/>
              <a:t>14</a:t>
            </a:fld>
            <a:endParaRPr lang="fr-FR"/>
          </a:p>
        </p:txBody>
      </p:sp>
      <p:sp>
        <p:nvSpPr>
          <p:cNvPr id="58370" name="Rectangle 2"/>
          <p:cNvSpPr>
            <a:spLocks noGrp="1" noRot="1" noChangeAspect="1" noChangeArrowheads="1"/>
          </p:cNvSpPr>
          <p:nvPr>
            <p:ph type="sldImg"/>
          </p:nvPr>
        </p:nvSpPr>
        <p:spPr bwMode="auto">
          <a:xfrm>
            <a:off x="1049338" y="614363"/>
            <a:ext cx="4759325" cy="35687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3"/>
          <p:cNvSpPr>
            <a:spLocks noGrp="1" noChangeArrowheads="1"/>
          </p:cNvSpPr>
          <p:nvPr>
            <p:ph type="body" idx="1"/>
          </p:nvPr>
        </p:nvSpPr>
        <p:spPr bwMode="auto">
          <a:xfrm>
            <a:off x="911225" y="4340225"/>
            <a:ext cx="5033963" cy="4278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5" tIns="48716" rIns="99005" bIns="48716"/>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Définition met des balises frontières entre les 2</a:t>
            </a:r>
            <a:r>
              <a:rPr lang="fr-FR" baseline="0" dirty="0"/>
              <a:t> affections </a:t>
            </a:r>
          </a:p>
          <a:p>
            <a:r>
              <a:rPr lang="fr-FR" baseline="0" dirty="0"/>
              <a:t>Critères </a:t>
            </a:r>
            <a:r>
              <a:rPr lang="fr-FR" baseline="0" dirty="0" err="1"/>
              <a:t>Dgc</a:t>
            </a:r>
            <a:r>
              <a:rPr lang="fr-FR" baseline="0" dirty="0"/>
              <a:t> : Présence de symptômes variables d’intensité et de fréquence tels que oppression thoraciques, dyspnée et toux</a:t>
            </a:r>
          </a:p>
          <a:p>
            <a:r>
              <a:rPr lang="fr-FR" baseline="0" dirty="0"/>
              <a:t>DGC BPCO : Tabagisme ou à d’autres substances ( Feu de bois ou sprays divers par Ex )</a:t>
            </a:r>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16</a:t>
            </a:fld>
            <a:endParaRPr lang="fr-FR"/>
          </a:p>
        </p:txBody>
      </p:sp>
    </p:spTree>
    <p:extLst>
      <p:ext uri="{BB962C8B-B14F-4D97-AF65-F5344CB8AC3E}">
        <p14:creationId xmlns:p14="http://schemas.microsoft.com/office/powerpoint/2010/main" val="259737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17</a:t>
            </a:fld>
            <a:endParaRPr lang="fr-FR"/>
          </a:p>
        </p:txBody>
      </p:sp>
    </p:spTree>
    <p:extLst>
      <p:ext uri="{BB962C8B-B14F-4D97-AF65-F5344CB8AC3E}">
        <p14:creationId xmlns:p14="http://schemas.microsoft.com/office/powerpoint/2010/main" val="249584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L’asthme bronchique et la broncho-pneumopathie chronique obstructive (BPCO) sont tous deux des maladies obstructives des voies respiratoires qui s’accompagnent de diverses modifications inflammatoires.</a:t>
            </a:r>
          </a:p>
          <a:p>
            <a:r>
              <a:rPr lang="fr-FR" dirty="0"/>
              <a:t>En raison de leurs différences au niveau de la physiopathologie, du pronostic et de l’approche thérapeutique, il est impératif de distinguer au mieux ces deux maladies respiratoires. Mais une nette distinction entre BPCO et asthme n’est pas toujours possible. Les comités scientifiques de GINA (Global Initiative for </a:t>
            </a:r>
            <a:r>
              <a:rPr lang="fr-FR" dirty="0" err="1"/>
              <a:t>Asthma</a:t>
            </a:r>
            <a:r>
              <a:rPr lang="fr-FR" dirty="0"/>
              <a:t>) et de GOLD (Global initiative for Obstructive Lung </a:t>
            </a:r>
            <a:r>
              <a:rPr lang="fr-FR" dirty="0" err="1"/>
              <a:t>Disease</a:t>
            </a:r>
            <a:r>
              <a:rPr lang="fr-FR" dirty="0"/>
              <a:t>) ont publié des lignes directrices communes pour la prise en charge du syndrome de chevauchement asthme-BPCO, lorsque les patients présentent des caractéristiques des deux maladies.</a:t>
            </a:r>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20</a:t>
            </a:fld>
            <a:endParaRPr lang="fr-FR"/>
          </a:p>
        </p:txBody>
      </p:sp>
    </p:spTree>
    <p:extLst>
      <p:ext uri="{BB962C8B-B14F-4D97-AF65-F5344CB8AC3E}">
        <p14:creationId xmlns:p14="http://schemas.microsoft.com/office/powerpoint/2010/main" val="6273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Guidelines existant pour asthme (comme GINA, ERS,ATS) ou la BPCO (comme GOLD, ERS,ATS) n’avaient guère attiré l’attention sur l’hétérogénéité de l’asthme ni de la BPCO ni de l’ACOS; ni préparé les cliniciens à la pharmacothérapie appropriée, sans oublier la résistance aux CST</a:t>
            </a:r>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23</a:t>
            </a:fld>
            <a:endParaRPr lang="fr-FR"/>
          </a:p>
        </p:txBody>
      </p:sp>
    </p:spTree>
    <p:extLst>
      <p:ext uri="{BB962C8B-B14F-4D97-AF65-F5344CB8AC3E}">
        <p14:creationId xmlns:p14="http://schemas.microsoft.com/office/powerpoint/2010/main" val="188633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Jusqu'à présent, la prévalence précise du syndrome mixte BPCO-Asthme demeure inconnue.</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2 études ont défini le phénotype mixte sur base d’un seul critère: diagnostic d’asthme avant l’âge de 40 ans. Ce critère est imparfait, car il existe des patients asthmatiques sous-diagnostiqués. De plus, il existe des patients qui commencent à présenter de l’asthme quand ils sont plus âgés</a:t>
            </a:r>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26</a:t>
            </a:fld>
            <a:endParaRPr lang="fr-FR"/>
          </a:p>
        </p:txBody>
      </p:sp>
    </p:spTree>
    <p:extLst>
      <p:ext uri="{BB962C8B-B14F-4D97-AF65-F5344CB8AC3E}">
        <p14:creationId xmlns:p14="http://schemas.microsoft.com/office/powerpoint/2010/main" val="12181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général,  les  patients  atteints  du  syndrome  mixte sont  plus  âgés  que  les  patients  asthmatiques  purs, mais  un  peu  plus  jeunes  que  les  patients  BPCO. Selon Hardin., et coll., l’âge moyen des patients présentant  le  syndrome  mixte  était  dans  son  étude  de 61,3 ans, ils étaient donc plus jeunes que les patients atteints de BPCO dont l’âge moyen était de 64,7 ans (p=0,0001) </a:t>
            </a:r>
          </a:p>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27</a:t>
            </a:fld>
            <a:endParaRPr lang="fr-FR"/>
          </a:p>
        </p:txBody>
      </p:sp>
    </p:spTree>
    <p:extLst>
      <p:ext uri="{BB962C8B-B14F-4D97-AF65-F5344CB8AC3E}">
        <p14:creationId xmlns:p14="http://schemas.microsoft.com/office/powerpoint/2010/main" val="5495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L’asthme bronchique et la broncho-pneumopathie chronique obstructive (BPCO) sont tous deux des maladies obstructives des voies respiratoires qui s’accompagnent de diverses modifications inflammatoires.</a:t>
            </a:r>
          </a:p>
          <a:p>
            <a:r>
              <a:rPr lang="fr-FR" dirty="0"/>
              <a:t>Cependant il existent de nombreuses différences,</a:t>
            </a:r>
            <a:r>
              <a:rPr lang="fr-FR" baseline="0" dirty="0"/>
              <a:t> notamment </a:t>
            </a:r>
            <a:r>
              <a:rPr lang="fr-FR" dirty="0"/>
              <a:t>au niveau de la physiopathologie, du pronostic et de l’approche thérapeutique. LEUR DESTIN PEUT FAIRE ENCORE QU’ELLES SE CROISENT 1</a:t>
            </a:r>
            <a:r>
              <a:rPr lang="fr-FR" baseline="0" dirty="0"/>
              <a:t> JOUR POUR FAIRE CHEMIN ENSEMBLE</a:t>
            </a:r>
            <a:endParaRPr lang="fr-FR" b="1" dirty="0"/>
          </a:p>
          <a:p>
            <a:r>
              <a:rPr lang="fr-FR" b="1" dirty="0"/>
              <a:t> Pour cela, il est impératif de distinguer </a:t>
            </a:r>
            <a:r>
              <a:rPr lang="fr-FR" dirty="0"/>
              <a:t>au mieux ces deux maladies respiratoires</a:t>
            </a:r>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2</a:t>
            </a:fld>
            <a:endParaRPr lang="fr-FR"/>
          </a:p>
        </p:txBody>
      </p:sp>
    </p:spTree>
    <p:extLst>
      <p:ext uri="{BB962C8B-B14F-4D97-AF65-F5344CB8AC3E}">
        <p14:creationId xmlns:p14="http://schemas.microsoft.com/office/powerpoint/2010/main" val="238039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31</a:t>
            </a:fld>
            <a:endParaRPr lang="fr-FR"/>
          </a:p>
        </p:txBody>
      </p:sp>
    </p:spTree>
    <p:extLst>
      <p:ext uri="{BB962C8B-B14F-4D97-AF65-F5344CB8AC3E}">
        <p14:creationId xmlns:p14="http://schemas.microsoft.com/office/powerpoint/2010/main" val="130796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Proposition d’un questionnaire à utiliser dans la pratique clinique pour</a:t>
            </a:r>
            <a:r>
              <a:rPr lang="fr-FR" baseline="0" dirty="0"/>
              <a:t> établir la probabilité diagnostique d’Asthme, BPCO ou ACOS</a:t>
            </a:r>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32</a:t>
            </a:fld>
            <a:endParaRPr lang="fr-FR"/>
          </a:p>
        </p:txBody>
      </p:sp>
    </p:spTree>
    <p:extLst>
      <p:ext uri="{BB962C8B-B14F-4D97-AF65-F5344CB8AC3E}">
        <p14:creationId xmlns:p14="http://schemas.microsoft.com/office/powerpoint/2010/main" val="230191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2012, une étude menée en Espagne sur le </a:t>
            </a:r>
            <a:r>
              <a:rPr lang="fr-FR" dirty="0" err="1"/>
              <a:t>phéno-type</a:t>
            </a:r>
            <a:r>
              <a:rPr lang="fr-FR" dirty="0"/>
              <a:t> mixte BPCO-asthme a permis de proposer les critères diagnostiques suivants</a:t>
            </a:r>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33</a:t>
            </a:fld>
            <a:endParaRPr lang="fr-FR"/>
          </a:p>
        </p:txBody>
      </p:sp>
    </p:spTree>
    <p:extLst>
      <p:ext uri="{BB962C8B-B14F-4D97-AF65-F5344CB8AC3E}">
        <p14:creationId xmlns:p14="http://schemas.microsoft.com/office/powerpoint/2010/main" val="1984509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nouvelles lignes directrices recommandent un traitement selon les directives de l’asthme (traitement par paliers, </a:t>
            </a:r>
            <a:r>
              <a:rPr lang="fr-FR" sz="1200" b="0" i="0" u="none" strike="noStrike" kern="1200" baseline="0" dirty="0">
                <a:solidFill>
                  <a:schemeClr val="tx1"/>
                </a:solidFill>
                <a:latin typeface="+mn-lt"/>
                <a:ea typeface="+mn-ea"/>
                <a:cs typeface="+mn-cs"/>
              </a:rPr>
              <a:t>tout en donnant un une place prépondérante aux stéroïdes inhalés</a:t>
            </a:r>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34</a:t>
            </a:fld>
            <a:endParaRPr lang="fr-FR"/>
          </a:p>
        </p:txBody>
      </p:sp>
    </p:spTree>
    <p:extLst>
      <p:ext uri="{BB962C8B-B14F-4D97-AF65-F5344CB8AC3E}">
        <p14:creationId xmlns:p14="http://schemas.microsoft.com/office/powerpoint/2010/main" val="433700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35</a:t>
            </a:fld>
            <a:endParaRPr lang="fr-FR"/>
          </a:p>
        </p:txBody>
      </p:sp>
    </p:spTree>
    <p:extLst>
      <p:ext uri="{BB962C8B-B14F-4D97-AF65-F5344CB8AC3E}">
        <p14:creationId xmlns:p14="http://schemas.microsoft.com/office/powerpoint/2010/main" val="4242343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ce phénotype mixte  BPCO</a:t>
            </a:r>
          </a:p>
          <a:p>
            <a:r>
              <a:rPr lang="fr-FR" dirty="0"/>
              <a:t>-</a:t>
            </a:r>
          </a:p>
          <a:p>
            <a:r>
              <a:rPr lang="fr-FR" dirty="0"/>
              <a:t>Asthme, des études sont en cours afin de  voir si un  traitement par  </a:t>
            </a:r>
            <a:r>
              <a:rPr lang="fr-FR" dirty="0" err="1"/>
              <a:t>anti-corps</a:t>
            </a:r>
            <a:r>
              <a:rPr lang="fr-FR" dirty="0"/>
              <a:t>  monoclonaux  dirigés  contre  l’IL-5 (</a:t>
            </a:r>
            <a:r>
              <a:rPr lang="fr-FR" dirty="0" err="1"/>
              <a:t>mépolizumab</a:t>
            </a:r>
            <a:r>
              <a:rPr lang="fr-FR" dirty="0"/>
              <a:t>) pourrait être  utile, par exemple chez les  sujets présentant une inflammation  </a:t>
            </a:r>
            <a:r>
              <a:rPr lang="fr-FR" dirty="0" err="1"/>
              <a:t>éosinophilique</a:t>
            </a:r>
            <a:r>
              <a:rPr lang="fr-FR" dirty="0"/>
              <a:t>  persistante malgré un  traitement par  hautes doses de corticostéroïdes</a:t>
            </a:r>
          </a:p>
          <a:p>
            <a:r>
              <a:rPr lang="fr-FR" sz="1200" kern="1200" dirty="0">
                <a:solidFill>
                  <a:schemeClr val="tx1"/>
                </a:solidFill>
                <a:effectLst/>
                <a:latin typeface="+mn-lt"/>
                <a:ea typeface="+mn-ea"/>
                <a:cs typeface="+mn-cs"/>
              </a:rPr>
              <a:t>La </a:t>
            </a:r>
            <a:r>
              <a:rPr lang="fr-FR" sz="1200" kern="1200" dirty="0" err="1">
                <a:solidFill>
                  <a:schemeClr val="tx1"/>
                </a:solidFill>
                <a:effectLst/>
                <a:latin typeface="+mn-lt"/>
                <a:ea typeface="+mn-ea"/>
                <a:cs typeface="+mn-cs"/>
              </a:rPr>
              <a:t>thermoplastie</a:t>
            </a:r>
            <a:r>
              <a:rPr lang="fr-FR" sz="1200" kern="1200" dirty="0">
                <a:solidFill>
                  <a:schemeClr val="tx1"/>
                </a:solidFill>
                <a:effectLst/>
                <a:latin typeface="+mn-lt"/>
                <a:ea typeface="+mn-ea"/>
                <a:cs typeface="+mn-cs"/>
              </a:rPr>
              <a:t>, en cours de validation dans l’asthme sévère, pourrait aussi devenir un domaine d’investigation prometteur dans ce phénotype mixte </a:t>
            </a:r>
          </a:p>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36</a:t>
            </a:fld>
            <a:endParaRPr lang="fr-FR"/>
          </a:p>
        </p:txBody>
      </p:sp>
    </p:spTree>
    <p:extLst>
      <p:ext uri="{BB962C8B-B14F-4D97-AF65-F5344CB8AC3E}">
        <p14:creationId xmlns:p14="http://schemas.microsoft.com/office/powerpoint/2010/main" val="3849831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Son </a:t>
            </a:r>
            <a:r>
              <a:rPr lang="fr-FR" dirty="0" err="1"/>
              <a:t>dia-gnostic</a:t>
            </a:r>
            <a:r>
              <a:rPr lang="fr-FR" dirty="0"/>
              <a:t> ne doit pas seulement être basé sur les tests de fonction respiratoire et en particulier le test de réversibilité bronchique, mais il faut aussi tenir compte d’autres informations ou résultats d’examens </a:t>
            </a:r>
            <a:r>
              <a:rPr lang="fr-FR" dirty="0" err="1"/>
              <a:t>paracliniques</a:t>
            </a:r>
            <a:r>
              <a:rPr lang="fr-FR" dirty="0"/>
              <a:t> tels que les antécédents d’</a:t>
            </a:r>
            <a:r>
              <a:rPr lang="fr-FR" dirty="0" err="1"/>
              <a:t>atopie</a:t>
            </a:r>
            <a:r>
              <a:rPr lang="fr-FR" dirty="0"/>
              <a:t>, l’inflammation </a:t>
            </a:r>
            <a:r>
              <a:rPr lang="fr-FR" dirty="0" err="1"/>
              <a:t>éosinophilique</a:t>
            </a:r>
            <a:r>
              <a:rPr lang="fr-FR" dirty="0"/>
              <a:t>, la mesure du NO exhalé, etc.</a:t>
            </a:r>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37</a:t>
            </a:fld>
            <a:endParaRPr lang="fr-FR"/>
          </a:p>
        </p:txBody>
      </p:sp>
    </p:spTree>
    <p:extLst>
      <p:ext uri="{BB962C8B-B14F-4D97-AF65-F5344CB8AC3E}">
        <p14:creationId xmlns:p14="http://schemas.microsoft.com/office/powerpoint/2010/main" val="172046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 le diagnostic d’asthme est habituellement facile chez un sujet jeune, l’asthme peut être plus difficilement différenciable d’une BPCO chez un sujet adulte ou âgé, voire même impossible à dissocier conduisant alors à la reconnaissance du syndrome d’</a:t>
            </a:r>
            <a:r>
              <a:rPr lang="fr-FR" dirty="0" err="1"/>
              <a:t>Overlap</a:t>
            </a:r>
            <a:r>
              <a:rPr lang="fr-FR" dirty="0"/>
              <a:t> asthme-BPCO. Cette distinction n’est pas uniquement théorique car le traitement des deux affections est distinct.</a:t>
            </a:r>
          </a:p>
          <a:p>
            <a:r>
              <a:rPr lang="fr-FR" dirty="0"/>
              <a:t>Dans l’asthme, il s’agit d’une inflammation à éosinophiles alors que dans la BPCO, les principales cellules impliquées sont les neutrophiles. Cette distinction n’est pas absolue.</a:t>
            </a:r>
          </a:p>
          <a:p>
            <a:r>
              <a:rPr lang="fr-FR" dirty="0"/>
              <a:t>Ainsi, une éosinophilie bronchique peut être observée dans les exacerbations de certaines BPCO, et l’asthme est une maladie hétérogène avec des phénotypes cliniques variables où les symptômes peuvent être dissociés de l’inflammation </a:t>
            </a:r>
            <a:r>
              <a:rPr lang="fr-FR" dirty="0" err="1"/>
              <a:t>éosinophilique</a:t>
            </a:r>
            <a:r>
              <a:rPr lang="fr-FR" dirty="0"/>
              <a:t>. L’inflammation est cortico-sensible dans l’asthme et peu sensible à la cortisone dans la BPCO</a:t>
            </a:r>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3</a:t>
            </a:fld>
            <a:endParaRPr lang="fr-FR"/>
          </a:p>
        </p:txBody>
      </p:sp>
    </p:spTree>
    <p:extLst>
      <p:ext uri="{BB962C8B-B14F-4D97-AF65-F5344CB8AC3E}">
        <p14:creationId xmlns:p14="http://schemas.microsoft.com/office/powerpoint/2010/main" val="360731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a:latin typeface="Comic Sans MS" pitchFamily="66" charset="0"/>
              </a:rPr>
              <a:t>La définition de l’Asthme a subi d’innombrables modifications à travers les siècles et le problème ….toujours pas résolu</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latin typeface="Comic Sans MS" pitchFamily="66" charset="0"/>
                <a:sym typeface="Wingdings 3" pitchFamily="18" charset="2"/>
              </a:rPr>
              <a:t>Il ne s’agit pas de maladie au sens Pasteurien du terme . Le Diagnostic est avant tout clinique : Perception , Interrogatoire </a:t>
            </a:r>
            <a:r>
              <a:rPr lang="fr-FR" sz="1200" b="1" dirty="0" err="1">
                <a:latin typeface="Comic Sans MS" pitchFamily="66" charset="0"/>
                <a:sym typeface="Wingdings 3" pitchFamily="18" charset="2"/>
              </a:rPr>
              <a:t>etc</a:t>
            </a:r>
            <a:r>
              <a:rPr lang="fr-FR" sz="1200" b="1" dirty="0">
                <a:latin typeface="Comic Sans MS" pitchFamily="66" charset="0"/>
                <a:sym typeface="Wingdings 3" pitchFamily="18" charset="2"/>
              </a:rPr>
              <a:t> </a:t>
            </a:r>
            <a:r>
              <a:rPr lang="fr-FR" sz="1200" b="1" dirty="0" err="1">
                <a:latin typeface="Comic Sans MS" pitchFamily="66" charset="0"/>
                <a:sym typeface="Wingdings 3" pitchFamily="18" charset="2"/>
              </a:rPr>
              <a:t>HRB,Inflammation,IgE</a:t>
            </a:r>
            <a:r>
              <a:rPr lang="fr-FR" sz="1200" b="1">
                <a:latin typeface="Comic Sans MS" pitchFamily="66" charset="0"/>
                <a:sym typeface="Wingdings 3" pitchFamily="18" charset="2"/>
              </a:rPr>
              <a:t>… Secondaires</a:t>
            </a:r>
          </a:p>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4</a:t>
            </a:fld>
            <a:endParaRPr lang="fr-FR"/>
          </a:p>
        </p:txBody>
      </p:sp>
    </p:spTree>
    <p:extLst>
      <p:ext uri="{BB962C8B-B14F-4D97-AF65-F5344CB8AC3E}">
        <p14:creationId xmlns:p14="http://schemas.microsoft.com/office/powerpoint/2010/main" val="269103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voyons le terme d’asthme déjà chez les Grecs Antiques. Dans l’Iliade de Homer, quand il décrit l’état respiratoire d’Hector (Héros Troyen), dont Achilles (Héros des Grecs) a percé la poitrine avec sa lance (il paraît que celui-là ne respirait plus très bien), apparaît, pour la première fois, le mot asthme. C’était au 12e siècle avant Jésus Christ.</a:t>
            </a:r>
          </a:p>
          <a:p>
            <a:r>
              <a:rPr lang="fr-FR" sz="1200" b="0" i="0" u="none" strike="noStrike" kern="1200" baseline="0" dirty="0">
                <a:solidFill>
                  <a:schemeClr val="tx1"/>
                </a:solidFill>
                <a:latin typeface="+mn-lt"/>
                <a:ea typeface="+mn-ea"/>
                <a:cs typeface="+mn-cs"/>
              </a:rPr>
              <a:t>Homère, dans « l'Iliade », au chant XV, « Réveil et colère de Zeus »,employa pour la première fois le mot « </a:t>
            </a:r>
            <a:r>
              <a:rPr lang="fr-FR" sz="1200" b="0" i="0" u="none" strike="noStrike" kern="1200" baseline="0" dirty="0" err="1">
                <a:solidFill>
                  <a:schemeClr val="tx1"/>
                </a:solidFill>
                <a:latin typeface="+mn-lt"/>
                <a:ea typeface="+mn-ea"/>
                <a:cs typeface="+mn-cs"/>
              </a:rPr>
              <a:t>asthma</a:t>
            </a:r>
            <a:r>
              <a:rPr lang="fr-FR" sz="1200" b="0" i="0" u="none" strike="noStrike" kern="1200" baseline="0" dirty="0">
                <a:solidFill>
                  <a:schemeClr val="tx1"/>
                </a:solidFill>
                <a:latin typeface="+mn-lt"/>
                <a:ea typeface="+mn-ea"/>
                <a:cs typeface="+mn-cs"/>
              </a:rPr>
              <a:t> », pour désigner la suffocation atroce dont souffrit Hector étendu dans la plaine.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5</a:t>
            </a:fld>
            <a:endParaRPr lang="fr-FR"/>
          </a:p>
        </p:txBody>
      </p:sp>
    </p:spTree>
    <p:extLst>
      <p:ext uri="{BB962C8B-B14F-4D97-AF65-F5344CB8AC3E}">
        <p14:creationId xmlns:p14="http://schemas.microsoft.com/office/powerpoint/2010/main" val="192437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Dans le monde gréco-romain, Galien, à l'exemple d'Hippocrate, désignait, sous le nom général d'asthme, toutes les difficultés de respirer quelles qu'elles fussent la cause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Ibn </a:t>
            </a:r>
            <a:r>
              <a:rPr lang="fr-FR" dirty="0" err="1"/>
              <a:t>Sina</a:t>
            </a:r>
            <a:r>
              <a:rPr lang="fr-FR" dirty="0"/>
              <a:t> :Son ouvrage al-Qanun fi al-</a:t>
            </a:r>
            <a:r>
              <a:rPr lang="fr-FR" dirty="0" err="1"/>
              <a:t>Tibb</a:t>
            </a:r>
            <a:r>
              <a:rPr lang="fr-FR" dirty="0"/>
              <a:t>, connu comme le "Canon" a été le manuel de </a:t>
            </a:r>
            <a:r>
              <a:rPr lang="fr-FR" dirty="0" err="1"/>
              <a:t>reference</a:t>
            </a:r>
            <a:r>
              <a:rPr lang="fr-FR" dirty="0"/>
              <a:t> des écoles Européennes jusqu'au 17ème siècle.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Il expira à </a:t>
            </a:r>
            <a:r>
              <a:rPr lang="fr-FR" sz="1200" kern="1200" dirty="0" err="1">
                <a:solidFill>
                  <a:schemeClr val="tx1"/>
                </a:solidFill>
                <a:latin typeface="+mn-lt"/>
                <a:ea typeface="+mn-ea"/>
                <a:cs typeface="+mn-cs"/>
              </a:rPr>
              <a:t>Hamadan</a:t>
            </a:r>
            <a:r>
              <a:rPr lang="fr-FR" sz="1200" kern="1200" dirty="0">
                <a:solidFill>
                  <a:schemeClr val="tx1"/>
                </a:solidFill>
                <a:latin typeface="+mn-lt"/>
                <a:ea typeface="+mn-ea"/>
                <a:cs typeface="+mn-cs"/>
              </a:rPr>
              <a:t> au mois de </a:t>
            </a:r>
            <a:r>
              <a:rPr lang="fr-FR" sz="1200" kern="1200" dirty="0">
                <a:solidFill>
                  <a:schemeClr val="tx1"/>
                </a:solidFill>
                <a:latin typeface="+mn-lt"/>
                <a:ea typeface="+mn-ea"/>
                <a:cs typeface="+mn-cs"/>
                <a:hlinkClick r:id="rId3"/>
              </a:rPr>
              <a:t>ramadan</a:t>
            </a:r>
            <a:r>
              <a:rPr lang="fr-FR" sz="1200" kern="1200" dirty="0">
                <a:solidFill>
                  <a:schemeClr val="tx1"/>
                </a:solidFill>
                <a:latin typeface="+mn-lt"/>
                <a:ea typeface="+mn-ea"/>
                <a:cs typeface="+mn-cs"/>
              </a:rPr>
              <a:t> de l'an 428 (juillet 1037), à l'âge de cinquante-huit ans environ.</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6</a:t>
            </a:fld>
            <a:endParaRPr lang="fr-FR"/>
          </a:p>
        </p:txBody>
      </p:sp>
    </p:spTree>
    <p:extLst>
      <p:ext uri="{BB962C8B-B14F-4D97-AF65-F5344CB8AC3E}">
        <p14:creationId xmlns:p14="http://schemas.microsoft.com/office/powerpoint/2010/main" val="120337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1858, le docteur Sales-Girons remporte la médaille d’argent de l’académie des sciences de Paris pour son nébuliseur portatif ou « pulvérisateur portatif des liquides médicamenteux». Ce premier appareil mécanique actionné par la force humaine produisant de la brume est un premier pas permettant de passer du traitement thermal de la maladie au traitement médical avec l’aérosolthérapie comme voie d’administration du médicament.</a:t>
            </a:r>
          </a:p>
          <a:p>
            <a:r>
              <a:rPr lang="fr-FR" dirty="0"/>
              <a:t>Le premier nébuliseur électrique est apparu en 1930 mais l’aérosolthérapie par nébulisation ne se démocratisa pour le traitement de l’asthme qu’à partir des années 1950 avec l’aérosol-doseur de la société </a:t>
            </a:r>
            <a:r>
              <a:rPr lang="fr-FR" dirty="0" err="1"/>
              <a:t>Riker</a:t>
            </a:r>
            <a:r>
              <a:rPr lang="fr-FR" dirty="0"/>
              <a:t> laboratoires,</a:t>
            </a:r>
          </a:p>
          <a:p>
            <a:endParaRPr lang="fr-FR" dirty="0"/>
          </a:p>
          <a:p>
            <a:r>
              <a:rPr lang="fr-FR" dirty="0"/>
              <a:t>Le docteur Sales-</a:t>
            </a:r>
            <a:r>
              <a:rPr lang="fr-FR" dirty="0" err="1"/>
              <a:t>Giróns</a:t>
            </a:r>
            <a:r>
              <a:rPr lang="fr-FR" dirty="0"/>
              <a:t> a reçu la médaille d’argent de l’Académie des Sciences de Paris en 1858 pour l’invention d’un pulvérisateur portable (nébuliser). Une pompe manuelle, ressemblant à celle du vélo, inspirait le liquide dans le réservoir et la faisait passer par un triturateur.  On soignait à l’aide de ce pulvérisateur toutes les maladies des voies respiratoires : bronchites, asthme, tuberculose, croup, pneumonie. L’appareil portait le nom de Sales-</a:t>
            </a:r>
            <a:r>
              <a:rPr lang="fr-FR" dirty="0" err="1"/>
              <a:t>Giróns</a:t>
            </a:r>
            <a:r>
              <a:rPr lang="fr-FR" dirty="0"/>
              <a:t> et de Robert et Collins.</a:t>
            </a:r>
          </a:p>
          <a:p>
            <a:endParaRPr lang="fr-FR" dirty="0"/>
          </a:p>
          <a:p>
            <a:r>
              <a:rPr lang="fr-FR" dirty="0"/>
              <a:t> Alfred </a:t>
            </a:r>
            <a:r>
              <a:rPr lang="fr-FR" dirty="0" err="1"/>
              <a:t>Ramey</a:t>
            </a:r>
            <a:r>
              <a:rPr lang="fr-FR" dirty="0"/>
              <a:t> créait ses inhalateurs dans les années 1894-1905. A l’intérieur d’un tube central, on plaçait l’absorbent et le médicament. L’instruction proposait d’insérer les tubes géminés dans les narines, et le tube séparé, dans la bouche, et inspirer vigoureusement. « Ainsi, vos poumons propulsent l’air saturé de médicament, dans toutes les parties de la tête et de la gorge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8</a:t>
            </a:fld>
            <a:endParaRPr lang="fr-FR"/>
          </a:p>
        </p:txBody>
      </p:sp>
    </p:spTree>
    <p:extLst>
      <p:ext uri="{BB962C8B-B14F-4D97-AF65-F5344CB8AC3E}">
        <p14:creationId xmlns:p14="http://schemas.microsoft.com/office/powerpoint/2010/main" val="327619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L’asthmatique avait un large choix de modes de traitement, bien que leur utilité soit douteuse… </a:t>
            </a:r>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9</a:t>
            </a:fld>
            <a:endParaRPr lang="fr-FR"/>
          </a:p>
        </p:txBody>
      </p:sp>
    </p:spTree>
    <p:extLst>
      <p:ext uri="{BB962C8B-B14F-4D97-AF65-F5344CB8AC3E}">
        <p14:creationId xmlns:p14="http://schemas.microsoft.com/office/powerpoint/2010/main" val="31637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La </a:t>
            </a:r>
            <a:r>
              <a:rPr lang="fr-FR" dirty="0" err="1"/>
              <a:t>Théophyline</a:t>
            </a:r>
            <a:r>
              <a:rPr lang="fr-FR" dirty="0"/>
              <a:t> </a:t>
            </a:r>
            <a:r>
              <a:rPr lang="fr-FR" sz="1200" dirty="0"/>
              <a:t>avait été trouvé dans les </a:t>
            </a:r>
            <a:r>
              <a:rPr lang="fr-FR" sz="1200" b="1" dirty="0">
                <a:solidFill>
                  <a:schemeClr val="accent4">
                    <a:lumMod val="60000"/>
                    <a:lumOff val="40000"/>
                  </a:schemeClr>
                </a:solidFill>
              </a:rPr>
              <a:t>feuilles de thé</a:t>
            </a:r>
            <a:r>
              <a:rPr lang="fr-FR" sz="1200" b="1" dirty="0"/>
              <a:t>, </a:t>
            </a:r>
            <a:r>
              <a:rPr lang="fr-FR" sz="1200" dirty="0"/>
              <a:t>ses propriétés chimiques ont été définies par le biologiste </a:t>
            </a:r>
            <a:r>
              <a:rPr lang="fr-FR" sz="1200" b="1" dirty="0">
                <a:solidFill>
                  <a:srgbClr val="FFFF00"/>
                </a:solidFill>
              </a:rPr>
              <a:t>allemand Albrecht Kossel </a:t>
            </a:r>
            <a:r>
              <a:rPr lang="fr-FR" sz="1200" dirty="0"/>
              <a:t>(</a:t>
            </a:r>
            <a:r>
              <a:rPr lang="fr-FR" sz="1200" b="1" dirty="0">
                <a:solidFill>
                  <a:srgbClr val="FFFF00"/>
                </a:solidFill>
              </a:rPr>
              <a:t>1888 )</a:t>
            </a:r>
            <a:r>
              <a:rPr lang="fr-FR" sz="1200" dirty="0"/>
              <a:t>. 7 ans après, on a déjà appris à la produire.  </a:t>
            </a:r>
            <a:r>
              <a:rPr lang="fr-FR" sz="1200" b="1" dirty="0">
                <a:solidFill>
                  <a:schemeClr val="accent4">
                    <a:lumMod val="60000"/>
                    <a:lumOff val="40000"/>
                  </a:schemeClr>
                </a:solidFill>
              </a:rPr>
              <a:t>En 1902</a:t>
            </a:r>
            <a:r>
              <a:rPr lang="fr-FR" sz="1200" dirty="0">
                <a:solidFill>
                  <a:schemeClr val="accent4">
                    <a:lumMod val="60000"/>
                    <a:lumOff val="40000"/>
                  </a:schemeClr>
                </a:solidFill>
              </a:rPr>
              <a:t>, </a:t>
            </a:r>
            <a:r>
              <a:rPr lang="fr-FR" sz="1200" dirty="0"/>
              <a:t>on l’a proposé pour la 1ère fois en tant que </a:t>
            </a:r>
            <a:r>
              <a:rPr lang="fr-FR" sz="1200" b="1" dirty="0">
                <a:solidFill>
                  <a:srgbClr val="FFFF00"/>
                </a:solidFill>
              </a:rPr>
              <a:t>diurétique</a:t>
            </a:r>
            <a:r>
              <a:rPr lang="fr-FR" sz="1200" dirty="0"/>
              <a:t>. Ce n’est que </a:t>
            </a:r>
            <a:r>
              <a:rPr lang="fr-FR" sz="1200" b="1" dirty="0">
                <a:solidFill>
                  <a:schemeClr val="accent4">
                    <a:lumMod val="60000"/>
                    <a:lumOff val="40000"/>
                  </a:schemeClr>
                </a:solidFill>
              </a:rPr>
              <a:t>20 ans </a:t>
            </a:r>
            <a:r>
              <a:rPr lang="fr-FR" sz="1200" dirty="0"/>
              <a:t>pour qu’on commença à l’utiliser pour traiter l’asthme bronchique. </a:t>
            </a:r>
          </a:p>
          <a:p>
            <a:endParaRPr lang="fr-FR" dirty="0"/>
          </a:p>
        </p:txBody>
      </p:sp>
      <p:sp>
        <p:nvSpPr>
          <p:cNvPr id="4" name="Espace réservé du numéro de diapositive 3"/>
          <p:cNvSpPr>
            <a:spLocks noGrp="1"/>
          </p:cNvSpPr>
          <p:nvPr>
            <p:ph type="sldNum" sz="quarter" idx="10"/>
          </p:nvPr>
        </p:nvSpPr>
        <p:spPr/>
        <p:txBody>
          <a:bodyPr/>
          <a:lstStyle/>
          <a:p>
            <a:fld id="{82F5FB2A-016E-4779-A9CB-ED6BF24C2AD9}" type="slidenum">
              <a:rPr lang="fr-FR" smtClean="0"/>
              <a:t>10</a:t>
            </a:fld>
            <a:endParaRPr lang="fr-FR"/>
          </a:p>
        </p:txBody>
      </p:sp>
    </p:spTree>
    <p:extLst>
      <p:ext uri="{BB962C8B-B14F-4D97-AF65-F5344CB8AC3E}">
        <p14:creationId xmlns:p14="http://schemas.microsoft.com/office/powerpoint/2010/main" val="120042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881EB13C-C669-4444-8D85-0C02414B5BCD}" type="datetimeFigureOut">
              <a:rPr lang="fr-FR" smtClean="0"/>
              <a:t>08/01/2019</a:t>
            </a:fld>
            <a:endParaRPr lang="fr-FR"/>
          </a:p>
        </p:txBody>
      </p:sp>
      <p:sp>
        <p:nvSpPr>
          <p:cNvPr id="8" name="Slide Number Placeholder 7"/>
          <p:cNvSpPr>
            <a:spLocks noGrp="1"/>
          </p:cNvSpPr>
          <p:nvPr>
            <p:ph type="sldNum" sz="quarter" idx="11"/>
          </p:nvPr>
        </p:nvSpPr>
        <p:spPr/>
        <p:txBody>
          <a:bodyPr/>
          <a:lstStyle/>
          <a:p>
            <a:fld id="{A2EAF060-1CBD-4D2C-9E76-1F060F81E8D0}"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81EB13C-C669-4444-8D85-0C02414B5BCD}" type="datetimeFigureOut">
              <a:rPr lang="fr-FR" smtClean="0"/>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81EB13C-C669-4444-8D85-0C02414B5BCD}" type="datetimeFigureOut">
              <a:rPr lang="fr-FR" smtClean="0"/>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1EB13C-C669-4444-8D85-0C02414B5BCD}" type="datetimeFigureOut">
              <a:rPr lang="fr-FR" smtClean="0"/>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81EB13C-C669-4444-8D85-0C02414B5BCD}" type="datetimeFigureOut">
              <a:rPr lang="fr-FR" smtClean="0"/>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EB13C-C669-4444-8D85-0C02414B5BCD}" type="datetimeFigureOut">
              <a:rPr lang="fr-FR" smtClean="0"/>
              <a:t>08/01/2019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EAF060-1CBD-4D2C-9E76-1F060F81E8D0}" type="slidenum">
              <a:rPr lang="fr-FR" smtClean="0"/>
              <a:t>‹N°›</a:t>
            </a:fld>
            <a:endParaRPr lang="fr-FR"/>
          </a:p>
        </p:txBody>
      </p:sp>
      <p:sp>
        <p:nvSpPr>
          <p:cNvPr id="9" name="Title 8"/>
          <p:cNvSpPr>
            <a:spLocks noGrp="1"/>
          </p:cNvSpPr>
          <p:nvPr>
            <p:ph type="title"/>
          </p:nvPr>
        </p:nvSpPr>
        <p:spPr>
          <a:xfrm>
            <a:off x="914400" y="1544715"/>
            <a:ext cx="7315200" cy="1154097"/>
          </a:xfrm>
        </p:spPr>
        <p:txBody>
          <a:bodyPr/>
          <a:lstStyle/>
          <a:p>
            <a:r>
              <a:rPr lang="fr-FR"/>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881EB13C-C669-4444-8D85-0C02414B5BCD}" type="datetimeFigureOut">
              <a:rPr lang="fr-FR" smtClean="0"/>
              <a:t>08/01/2019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2EAF060-1CBD-4D2C-9E76-1F060F81E8D0}" type="slidenum">
              <a:rPr lang="fr-FR" smtClean="0"/>
              <a:t>‹N°›</a:t>
            </a:fld>
            <a:endParaRPr lang="fr-FR"/>
          </a:p>
        </p:txBody>
      </p:sp>
      <p:sp>
        <p:nvSpPr>
          <p:cNvPr id="10" name="Title 9"/>
          <p:cNvSpPr>
            <a:spLocks noGrp="1"/>
          </p:cNvSpPr>
          <p:nvPr>
            <p:ph type="title"/>
          </p:nvPr>
        </p:nvSpPr>
        <p:spPr>
          <a:xfrm>
            <a:off x="914400" y="1544715"/>
            <a:ext cx="7315200" cy="1154097"/>
          </a:xfrm>
        </p:spPr>
        <p:txBody>
          <a:bodyPr/>
          <a:lstStyle/>
          <a:p>
            <a:r>
              <a:rPr lang="fr-FR"/>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881EB13C-C669-4444-8D85-0C02414B5BCD}" type="datetimeFigureOut">
              <a:rPr lang="fr-FR" smtClean="0"/>
              <a:t>08/01/2019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EB13C-C669-4444-8D85-0C02414B5BCD}" type="datetimeFigureOut">
              <a:rPr lang="fr-FR" smtClean="0"/>
              <a:t>08/01/2019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fr-FR"/>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81EB13C-C669-4444-8D85-0C02414B5BCD}" type="datetimeFigureOut">
              <a:rPr lang="fr-FR" smtClean="0"/>
              <a:t>08/01/2019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fr-FR"/>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81EB13C-C669-4444-8D85-0C02414B5BCD}" type="datetimeFigureOut">
              <a:rPr lang="fr-FR" smtClean="0"/>
              <a:t>08/01/2019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EAF060-1CBD-4D2C-9E76-1F060F81E8D0}"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81EB13C-C669-4444-8D85-0C02414B5BCD}" type="datetimeFigureOut">
              <a:rPr lang="fr-FR" smtClean="0"/>
              <a:t>08/01/2019</a:t>
            </a:fld>
            <a:endParaRPr lang="fr-F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2EAF060-1CBD-4D2C-9E76-1F060F81E8D0}" type="slidenum">
              <a:rPr lang="fr-FR" smtClean="0"/>
              <a:t>‹N°›</a:t>
            </a:fld>
            <a:endParaRPr lang="fr-F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fr-FR"/>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7"/>
          <p:cNvSpPr>
            <a:spLocks noChangeArrowheads="1" noChangeShapeType="1" noTextEdit="1"/>
          </p:cNvSpPr>
          <p:nvPr/>
        </p:nvSpPr>
        <p:spPr bwMode="auto">
          <a:xfrm>
            <a:off x="1331640" y="1811412"/>
            <a:ext cx="6845308" cy="3672407"/>
          </a:xfrm>
          <a:prstGeom prst="rect">
            <a:avLst/>
          </a:prstGeom>
        </p:spPr>
        <p:txBody>
          <a:bodyPr spcFirstLastPara="1" wrap="none" fromWordArt="1">
            <a:prstTxWarp prst="textArchUp">
              <a:avLst>
                <a:gd name="adj" fmla="val 10800000"/>
              </a:avLst>
            </a:prstTxWarp>
          </a:bodyPr>
          <a:lstStyle/>
          <a:p>
            <a:pPr algn="ctr"/>
            <a:r>
              <a:rPr lang="fr-FR" sz="9600" kern="10" dirty="0">
                <a:ln w="9525">
                  <a:solidFill>
                    <a:srgbClr val="FF3300"/>
                  </a:solidFill>
                  <a:round/>
                  <a:headEnd/>
                  <a:tailEnd/>
                </a:ln>
                <a:gradFill rotWithShape="1">
                  <a:gsLst>
                    <a:gs pos="0">
                      <a:srgbClr val="FF3300"/>
                    </a:gs>
                    <a:gs pos="50000">
                      <a:srgbClr val="FFFF00"/>
                    </a:gs>
                    <a:gs pos="100000">
                      <a:srgbClr val="FF3300"/>
                    </a:gs>
                  </a:gsLst>
                  <a:lin ang="5400000" scaled="1"/>
                </a:gradFill>
                <a:latin typeface="Arial Black"/>
              </a:rPr>
              <a:t>ACOS</a:t>
            </a:r>
          </a:p>
          <a:p>
            <a:pPr algn="ctr"/>
            <a:r>
              <a:rPr lang="fr-FR" sz="9600" kern="10" dirty="0">
                <a:ln w="9525">
                  <a:solidFill>
                    <a:srgbClr val="FF3300"/>
                  </a:solidFill>
                  <a:round/>
                  <a:headEnd/>
                  <a:tailEnd/>
                </a:ln>
                <a:gradFill rotWithShape="1">
                  <a:gsLst>
                    <a:gs pos="0">
                      <a:srgbClr val="FF3300"/>
                    </a:gs>
                    <a:gs pos="50000">
                      <a:srgbClr val="FFFF00"/>
                    </a:gs>
                    <a:gs pos="100000">
                      <a:srgbClr val="FF3300"/>
                    </a:gs>
                  </a:gsLst>
                  <a:lin ang="5400000" scaled="1"/>
                </a:gradFill>
                <a:latin typeface="Arial Black"/>
              </a:rPr>
              <a:t>Ou </a:t>
            </a:r>
          </a:p>
          <a:p>
            <a:pPr algn="ctr"/>
            <a:r>
              <a:rPr lang="fr-FR" sz="9600" kern="10" dirty="0">
                <a:ln w="9525">
                  <a:solidFill>
                    <a:srgbClr val="FF3300"/>
                  </a:solidFill>
                  <a:round/>
                  <a:headEnd/>
                  <a:tailEnd/>
                </a:ln>
                <a:gradFill rotWithShape="1">
                  <a:gsLst>
                    <a:gs pos="0">
                      <a:srgbClr val="FF3300"/>
                    </a:gs>
                    <a:gs pos="50000">
                      <a:srgbClr val="FFFF00"/>
                    </a:gs>
                    <a:gs pos="100000">
                      <a:srgbClr val="FF3300"/>
                    </a:gs>
                  </a:gsLst>
                  <a:lin ang="5400000" scaled="1"/>
                </a:gradFill>
                <a:latin typeface="Arial Black"/>
              </a:rPr>
              <a:t>le cheminement de 2 pathologies riveraines</a:t>
            </a:r>
          </a:p>
        </p:txBody>
      </p:sp>
      <p:sp>
        <p:nvSpPr>
          <p:cNvPr id="7" name="Rectangle 6"/>
          <p:cNvSpPr/>
          <p:nvPr/>
        </p:nvSpPr>
        <p:spPr>
          <a:xfrm>
            <a:off x="1960509" y="3647616"/>
            <a:ext cx="4826962" cy="923330"/>
          </a:xfrm>
          <a:prstGeom prst="rect">
            <a:avLst/>
          </a:prstGeom>
          <a:noFill/>
        </p:spPr>
        <p:txBody>
          <a:bodyPr wrap="none" lIns="91440" tIns="45720" rIns="91440" bIns="45720">
            <a:spAutoFit/>
          </a:bodyPr>
          <a:lstStyle/>
          <a:p>
            <a:pPr algn="ctr"/>
            <a:r>
              <a:rPr lang="fr-FR" b="1" cap="none" spc="50" dirty="0">
                <a:ln w="13500">
                  <a:solidFill>
                    <a:schemeClr val="accent1">
                      <a:shade val="2500"/>
                      <a:alpha val="6500"/>
                    </a:schemeClr>
                  </a:solidFill>
                  <a:prstDash val="solid"/>
                </a:ln>
                <a:solidFill>
                  <a:srgbClr val="CCFF33">
                    <a:alpha val="95000"/>
                  </a:srgbClr>
                </a:solidFill>
                <a:effectLst>
                  <a:innerShdw blurRad="50900" dist="38500" dir="13500000">
                    <a:srgbClr val="000000">
                      <a:alpha val="60000"/>
                    </a:srgbClr>
                  </a:innerShdw>
                </a:effectLst>
              </a:rPr>
              <a:t>Pr : A. </a:t>
            </a:r>
            <a:r>
              <a:rPr lang="fr-FR" b="1" cap="none" spc="50" dirty="0" err="1">
                <a:ln w="13500">
                  <a:solidFill>
                    <a:schemeClr val="accent1">
                      <a:shade val="2500"/>
                      <a:alpha val="6500"/>
                    </a:schemeClr>
                  </a:solidFill>
                  <a:prstDash val="solid"/>
                </a:ln>
                <a:solidFill>
                  <a:srgbClr val="CCFF33">
                    <a:alpha val="95000"/>
                  </a:srgbClr>
                </a:solidFill>
                <a:effectLst>
                  <a:innerShdw blurRad="50900" dist="38500" dir="13500000">
                    <a:srgbClr val="000000">
                      <a:alpha val="60000"/>
                    </a:srgbClr>
                  </a:innerShdw>
                </a:effectLst>
              </a:rPr>
              <a:t>Djebbar</a:t>
            </a:r>
            <a:endParaRPr lang="fr-FR" b="1" cap="none" spc="50" dirty="0">
              <a:ln w="13500">
                <a:solidFill>
                  <a:schemeClr val="accent1">
                    <a:shade val="2500"/>
                    <a:alpha val="6500"/>
                  </a:schemeClr>
                </a:solidFill>
                <a:prstDash val="solid"/>
              </a:ln>
              <a:solidFill>
                <a:srgbClr val="CCFF33">
                  <a:alpha val="95000"/>
                </a:srgbClr>
              </a:solidFill>
              <a:effectLst>
                <a:innerShdw blurRad="50900" dist="38500" dir="13500000">
                  <a:srgbClr val="000000">
                    <a:alpha val="60000"/>
                  </a:srgbClr>
                </a:innerShdw>
              </a:effectLst>
            </a:endParaRPr>
          </a:p>
          <a:p>
            <a:pPr algn="ctr"/>
            <a:r>
              <a:rPr lang="fr-FR" b="1" cap="none" spc="50" dirty="0">
                <a:ln w="13500">
                  <a:solidFill>
                    <a:schemeClr val="accent1">
                      <a:shade val="2500"/>
                      <a:alpha val="6500"/>
                    </a:schemeClr>
                  </a:solidFill>
                  <a:prstDash val="solid"/>
                </a:ln>
                <a:solidFill>
                  <a:srgbClr val="CCFF33">
                    <a:alpha val="95000"/>
                  </a:srgbClr>
                </a:solidFill>
                <a:effectLst>
                  <a:innerShdw blurRad="50900" dist="38500" dir="13500000">
                    <a:srgbClr val="000000">
                      <a:alpha val="60000"/>
                    </a:srgbClr>
                  </a:innerShdw>
                </a:effectLst>
              </a:rPr>
              <a:t>Service de </a:t>
            </a:r>
            <a:r>
              <a:rPr lang="fr-FR" b="1" cap="none" spc="50" dirty="0" err="1">
                <a:ln w="13500">
                  <a:solidFill>
                    <a:schemeClr val="accent1">
                      <a:shade val="2500"/>
                      <a:alpha val="6500"/>
                    </a:schemeClr>
                  </a:solidFill>
                  <a:prstDash val="solid"/>
                </a:ln>
                <a:solidFill>
                  <a:srgbClr val="CCFF33">
                    <a:alpha val="95000"/>
                  </a:srgbClr>
                </a:solidFill>
                <a:effectLst>
                  <a:innerShdw blurRad="50900" dist="38500" dir="13500000">
                    <a:srgbClr val="000000">
                      <a:alpha val="60000"/>
                    </a:srgbClr>
                  </a:innerShdw>
                </a:effectLst>
              </a:rPr>
              <a:t>Pneumophtisiologie</a:t>
            </a:r>
            <a:r>
              <a:rPr lang="fr-FR" b="1" cap="none" spc="50" dirty="0">
                <a:ln w="13500">
                  <a:solidFill>
                    <a:schemeClr val="accent1">
                      <a:shade val="2500"/>
                      <a:alpha val="6500"/>
                    </a:schemeClr>
                  </a:solidFill>
                  <a:prstDash val="solid"/>
                </a:ln>
                <a:solidFill>
                  <a:srgbClr val="CCFF33">
                    <a:alpha val="95000"/>
                  </a:srgbClr>
                </a:solidFill>
                <a:effectLst>
                  <a:innerShdw blurRad="50900" dist="38500" dir="13500000">
                    <a:srgbClr val="000000">
                      <a:alpha val="60000"/>
                    </a:srgbClr>
                  </a:innerShdw>
                </a:effectLst>
              </a:rPr>
              <a:t> – Batna-</a:t>
            </a:r>
          </a:p>
          <a:p>
            <a:pPr algn="ctr"/>
            <a:r>
              <a:rPr lang="fr-FR" b="1" cap="none" spc="50" dirty="0">
                <a:ln w="13500">
                  <a:solidFill>
                    <a:schemeClr val="accent1">
                      <a:shade val="2500"/>
                      <a:alpha val="6500"/>
                    </a:schemeClr>
                  </a:solidFill>
                  <a:prstDash val="solid"/>
                </a:ln>
                <a:solidFill>
                  <a:srgbClr val="CCFF33">
                    <a:alpha val="95000"/>
                  </a:srgbClr>
                </a:solidFill>
                <a:effectLst>
                  <a:innerShdw blurRad="50900" dist="38500" dir="13500000">
                    <a:srgbClr val="000000">
                      <a:alpha val="60000"/>
                    </a:srgbClr>
                  </a:innerShdw>
                </a:effectLst>
              </a:rPr>
              <a:t>www.aurespneumo.com</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08" y="5935579"/>
            <a:ext cx="911652" cy="8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0508" y="6130928"/>
            <a:ext cx="5923859" cy="584775"/>
          </a:xfrm>
          <a:prstGeom prst="rect">
            <a:avLst/>
          </a:prstGeom>
        </p:spPr>
        <p:txBody>
          <a:bodyPr wrap="square">
            <a:spAutoFit/>
          </a:bodyPr>
          <a:lstStyle/>
          <a:p>
            <a:pPr algn="ctr"/>
            <a:r>
              <a:rPr lang="fr-FR" sz="1600" dirty="0"/>
              <a:t> </a:t>
            </a:r>
            <a:r>
              <a:rPr lang="fr-FR" sz="1600" b="1" dirty="0"/>
              <a:t>Association Franco-Algérienne de Pneumologie ( AFAP ) </a:t>
            </a:r>
            <a:endParaRPr lang="fr-FR" sz="1600" dirty="0"/>
          </a:p>
          <a:p>
            <a:pPr algn="ctr"/>
            <a:r>
              <a:rPr lang="fr-FR" sz="1600" b="1" dirty="0"/>
              <a:t>12éme congrès, Constantine 28 – 29 mai 2016</a:t>
            </a:r>
            <a:endParaRPr lang="fr-FR" sz="1600" dirty="0"/>
          </a:p>
        </p:txBody>
      </p:sp>
    </p:spTree>
    <p:extLst>
      <p:ext uri="{BB962C8B-B14F-4D97-AF65-F5344CB8AC3E}">
        <p14:creationId xmlns:p14="http://schemas.microsoft.com/office/powerpoint/2010/main" val="328865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3168422"/>
            <a:ext cx="8208912" cy="3416320"/>
          </a:xfrm>
          <a:prstGeom prst="rect">
            <a:avLst/>
          </a:prstGeom>
          <a:noFill/>
        </p:spPr>
        <p:txBody>
          <a:bodyPr wrap="square" rtlCol="0">
            <a:spAutoFit/>
          </a:bodyPr>
          <a:lstStyle/>
          <a:p>
            <a:pPr marL="365125" indent="-365125">
              <a:lnSpc>
                <a:spcPct val="150000"/>
              </a:lnSpc>
            </a:pPr>
            <a:r>
              <a:rPr lang="fr-FR" sz="2200" dirty="0">
                <a:solidFill>
                  <a:schemeClr val="accent4">
                    <a:lumMod val="60000"/>
                    <a:lumOff val="40000"/>
                  </a:schemeClr>
                </a:solidFill>
                <a:sym typeface="Wingdings"/>
              </a:rPr>
              <a:t></a:t>
            </a:r>
            <a:r>
              <a:rPr lang="fr-FR" sz="2200" dirty="0">
                <a:sym typeface="Wingdings"/>
              </a:rPr>
              <a:t> </a:t>
            </a:r>
            <a:r>
              <a:rPr lang="fr-FR" sz="2200" dirty="0"/>
              <a:t>Propriétés chimiques: Définies par le biologiste  </a:t>
            </a:r>
            <a:r>
              <a:rPr lang="fr-FR" sz="2200" b="1" dirty="0">
                <a:solidFill>
                  <a:srgbClr val="FFFF00"/>
                </a:solidFill>
              </a:rPr>
              <a:t>allemand Albrecht Kossel </a:t>
            </a:r>
            <a:r>
              <a:rPr lang="fr-FR" sz="2200" dirty="0"/>
              <a:t>(</a:t>
            </a:r>
            <a:r>
              <a:rPr lang="fr-FR" sz="2200" b="1" dirty="0">
                <a:solidFill>
                  <a:srgbClr val="FFFF00"/>
                </a:solidFill>
              </a:rPr>
              <a:t>1888 )</a:t>
            </a:r>
            <a:r>
              <a:rPr lang="fr-FR" sz="2200" dirty="0"/>
              <a:t>. </a:t>
            </a:r>
          </a:p>
          <a:p>
            <a:pPr>
              <a:lnSpc>
                <a:spcPct val="150000"/>
              </a:lnSpc>
            </a:pPr>
            <a:r>
              <a:rPr lang="fr-FR" sz="2200" dirty="0">
                <a:solidFill>
                  <a:schemeClr val="accent4">
                    <a:lumMod val="60000"/>
                    <a:lumOff val="40000"/>
                  </a:schemeClr>
                </a:solidFill>
                <a:sym typeface="Wingdings"/>
              </a:rPr>
              <a:t></a:t>
            </a:r>
            <a:r>
              <a:rPr lang="fr-FR" sz="2200" dirty="0">
                <a:sym typeface="Wingdings"/>
              </a:rPr>
              <a:t> </a:t>
            </a:r>
            <a:r>
              <a:rPr lang="fr-FR" sz="2200" dirty="0"/>
              <a:t>Production 7 ans après</a:t>
            </a:r>
          </a:p>
          <a:p>
            <a:pPr marL="342900" indent="-342900">
              <a:lnSpc>
                <a:spcPct val="150000"/>
              </a:lnSpc>
              <a:buFont typeface="Wingdings"/>
              <a:buChar char="Ø"/>
            </a:pPr>
            <a:r>
              <a:rPr lang="fr-FR" sz="2200" b="1" dirty="0">
                <a:solidFill>
                  <a:schemeClr val="accent4">
                    <a:lumMod val="60000"/>
                    <a:lumOff val="40000"/>
                  </a:schemeClr>
                </a:solidFill>
              </a:rPr>
              <a:t>En 1902</a:t>
            </a:r>
            <a:r>
              <a:rPr lang="fr-FR" sz="2200" dirty="0">
                <a:solidFill>
                  <a:schemeClr val="accent4">
                    <a:lumMod val="60000"/>
                    <a:lumOff val="40000"/>
                  </a:schemeClr>
                </a:solidFill>
              </a:rPr>
              <a:t>: </a:t>
            </a:r>
            <a:r>
              <a:rPr lang="fr-FR" sz="2200" dirty="0"/>
              <a:t>Proposé pour la 1ère fois en tant que </a:t>
            </a:r>
            <a:r>
              <a:rPr lang="fr-FR" sz="2200" b="1" dirty="0">
                <a:solidFill>
                  <a:srgbClr val="FFFF00"/>
                </a:solidFill>
              </a:rPr>
              <a:t>diurétique</a:t>
            </a:r>
            <a:r>
              <a:rPr lang="fr-FR" sz="2200" dirty="0"/>
              <a:t>. </a:t>
            </a:r>
          </a:p>
          <a:p>
            <a:pPr marL="342900" indent="-342900">
              <a:lnSpc>
                <a:spcPct val="150000"/>
              </a:lnSpc>
              <a:buFont typeface="Wingdings"/>
              <a:buChar char="Ø"/>
            </a:pPr>
            <a:r>
              <a:rPr lang="fr-FR" sz="2200" b="1" dirty="0">
                <a:solidFill>
                  <a:schemeClr val="accent4">
                    <a:lumMod val="60000"/>
                    <a:lumOff val="40000"/>
                  </a:schemeClr>
                </a:solidFill>
              </a:rPr>
              <a:t>20 ans après </a:t>
            </a:r>
            <a:r>
              <a:rPr lang="fr-FR" sz="2200" dirty="0"/>
              <a:t>: On commença à l’utiliser pour </a:t>
            </a:r>
            <a:r>
              <a:rPr lang="fr-FR" sz="2200" b="1" dirty="0">
                <a:solidFill>
                  <a:srgbClr val="FFFF00"/>
                </a:solidFill>
              </a:rPr>
              <a:t>traiter l’asthme bronchique. </a:t>
            </a:r>
          </a:p>
          <a:p>
            <a:endParaRPr lang="fr-FR" dirty="0"/>
          </a:p>
        </p:txBody>
      </p:sp>
      <p:sp>
        <p:nvSpPr>
          <p:cNvPr id="4" name="Rectangle 3"/>
          <p:cNvSpPr/>
          <p:nvPr/>
        </p:nvSpPr>
        <p:spPr>
          <a:xfrm>
            <a:off x="8709" y="188640"/>
            <a:ext cx="860665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L’avènement des thérapeutiques modernes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0" y="980728"/>
            <a:ext cx="2026549" cy="21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Résultat de recherche d'images pour &quot;feuilles de thé ver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952" y="1080454"/>
            <a:ext cx="1638300" cy="20478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705855" y="1374312"/>
            <a:ext cx="3816424" cy="707886"/>
          </a:xfrm>
          <a:prstGeom prst="rect">
            <a:avLst/>
          </a:prstGeom>
          <a:noFill/>
        </p:spPr>
        <p:txBody>
          <a:bodyPr wrap="square" rtlCol="0">
            <a:spAutoFit/>
          </a:bodyPr>
          <a:lstStyle/>
          <a:p>
            <a:r>
              <a:rPr lang="fr-FR" sz="4000" dirty="0">
                <a:solidFill>
                  <a:srgbClr val="FFFF00"/>
                </a:solidFill>
              </a:rPr>
              <a:t>La théophylline </a:t>
            </a:r>
            <a:endParaRPr lang="fr-FR" sz="4000" dirty="0"/>
          </a:p>
        </p:txBody>
      </p:sp>
    </p:spTree>
    <p:extLst>
      <p:ext uri="{BB962C8B-B14F-4D97-AF65-F5344CB8AC3E}">
        <p14:creationId xmlns:p14="http://schemas.microsoft.com/office/powerpoint/2010/main" val="161431202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4576" y="2924944"/>
            <a:ext cx="8568951" cy="2185214"/>
          </a:xfrm>
          <a:prstGeom prst="rect">
            <a:avLst/>
          </a:prstGeom>
          <a:noFill/>
          <a:ln w="28575">
            <a:solidFill>
              <a:schemeClr val="tx1">
                <a:lumMod val="95000"/>
              </a:schemeClr>
            </a:solidFill>
          </a:ln>
        </p:spPr>
        <p:txBody>
          <a:bodyPr wrap="square">
            <a:spAutoFit/>
          </a:bodyPr>
          <a:lstStyle/>
          <a:p>
            <a:pPr fontAlgn="auto">
              <a:spcBef>
                <a:spcPts val="0"/>
              </a:spcBef>
              <a:spcAft>
                <a:spcPts val="0"/>
              </a:spcAft>
              <a:defRPr/>
            </a:pPr>
            <a:r>
              <a:rPr lang="en-US" sz="2000" b="1" i="1" dirty="0"/>
              <a:t>Ciba</a:t>
            </a:r>
            <a:r>
              <a:rPr lang="en-US" sz="2000" b="1" dirty="0"/>
              <a:t> guest </a:t>
            </a:r>
            <a:r>
              <a:rPr lang="en-US" sz="2000" b="1" i="1" dirty="0"/>
              <a:t>symposium</a:t>
            </a:r>
            <a:r>
              <a:rPr lang="en-US" sz="2000" b="1" dirty="0"/>
              <a:t>. </a:t>
            </a:r>
            <a:r>
              <a:rPr lang="en-US" sz="2000" b="1" i="1" dirty="0"/>
              <a:t>1959                                                                  </a:t>
            </a:r>
            <a:r>
              <a:rPr lang="fr-FR" sz="2000" b="1" dirty="0"/>
              <a:t>      </a:t>
            </a:r>
            <a:r>
              <a:rPr lang="fr-FR" sz="2400" b="1" i="1" dirty="0">
                <a:solidFill>
                  <a:schemeClr val="tx2"/>
                </a:solidFill>
                <a:latin typeface="+mn-lt"/>
                <a:cs typeface="+mn-cs"/>
              </a:rPr>
              <a:t>Broncho-Pneumopathies Chroniques non spécifiques                      </a:t>
            </a:r>
          </a:p>
          <a:p>
            <a:pPr fontAlgn="auto">
              <a:spcBef>
                <a:spcPts val="0"/>
              </a:spcBef>
              <a:spcAft>
                <a:spcPts val="0"/>
              </a:spcAft>
              <a:defRPr/>
            </a:pPr>
            <a:r>
              <a:rPr lang="fr-FR" sz="3200" b="1" i="1" dirty="0">
                <a:solidFill>
                  <a:schemeClr val="tx2"/>
                </a:solidFill>
                <a:latin typeface="+mn-lt"/>
                <a:cs typeface="+mn-cs"/>
              </a:rPr>
              <a:t>                     ( B.P.C.N.S )</a:t>
            </a:r>
            <a:r>
              <a:rPr lang="fr-FR" sz="3200" b="1" i="1" dirty="0">
                <a:solidFill>
                  <a:srgbClr val="FFC000"/>
                </a:solidFill>
                <a:latin typeface="+mn-lt"/>
                <a:cs typeface="+mn-cs"/>
              </a:rPr>
              <a:t> </a:t>
            </a:r>
            <a:r>
              <a:rPr lang="fr-FR" sz="3200" b="1" i="1" dirty="0">
                <a:solidFill>
                  <a:srgbClr val="FFFF00"/>
                </a:solidFill>
                <a:latin typeface="+mn-lt"/>
                <a:cs typeface="+mn-cs"/>
              </a:rPr>
              <a:t>                                                         </a:t>
            </a:r>
            <a:r>
              <a:rPr lang="fr-FR" sz="3200" b="1" i="1" dirty="0">
                <a:latin typeface="+mn-lt"/>
                <a:cs typeface="+mn-cs"/>
              </a:rPr>
              <a:t> </a:t>
            </a:r>
            <a:r>
              <a:rPr lang="fr-FR" sz="2000" b="1" i="1" dirty="0">
                <a:latin typeface="+mn-lt"/>
                <a:cs typeface="+mn-cs"/>
              </a:rPr>
              <a:t>Tous les troubles respiratoires chroniques qui se manifestent par une dyspnée, une toux, une expectoration et   </a:t>
            </a:r>
            <a:r>
              <a:rPr lang="fr-FR" sz="2000" b="1" i="1" dirty="0">
                <a:solidFill>
                  <a:schemeClr val="tx2"/>
                </a:solidFill>
                <a:latin typeface="+mn-lt"/>
                <a:cs typeface="+mn-cs"/>
              </a:rPr>
              <a:t>………   une atteinte fonctionnelle respiratoire d’importance variable. </a:t>
            </a:r>
          </a:p>
        </p:txBody>
      </p:sp>
      <p:sp>
        <p:nvSpPr>
          <p:cNvPr id="3" name="Rectangle 2"/>
          <p:cNvSpPr/>
          <p:nvPr/>
        </p:nvSpPr>
        <p:spPr>
          <a:xfrm>
            <a:off x="447989" y="49984"/>
            <a:ext cx="30577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B.P.C.O.</a:t>
            </a: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4"/>
          <p:cNvSpPr>
            <a:spLocks noChangeArrowheads="1"/>
          </p:cNvSpPr>
          <p:nvPr/>
        </p:nvSpPr>
        <p:spPr bwMode="auto">
          <a:xfrm>
            <a:off x="428909" y="5733256"/>
            <a:ext cx="8358187" cy="70788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000" dirty="0">
                <a:solidFill>
                  <a:srgbClr val="FFFF00"/>
                </a:solidFill>
                <a:latin typeface="Calibri" pitchFamily="34" charset="0"/>
              </a:rPr>
              <a:t>La définition des BPCNS, </a:t>
            </a:r>
            <a:r>
              <a:rPr lang="fr-FR" altLang="fr-FR" sz="2000" b="1" i="1" dirty="0">
                <a:solidFill>
                  <a:srgbClr val="FFC000"/>
                </a:solidFill>
                <a:latin typeface="Calibri" pitchFamily="34" charset="0"/>
              </a:rPr>
              <a:t>acceptée lors du Symposium Ciba  </a:t>
            </a:r>
            <a:r>
              <a:rPr lang="fr-FR" altLang="fr-FR" sz="2000" dirty="0">
                <a:solidFill>
                  <a:srgbClr val="FFFF00"/>
                </a:solidFill>
                <a:latin typeface="Calibri" pitchFamily="34" charset="0"/>
              </a:rPr>
              <a:t>incluait :                          </a:t>
            </a:r>
          </a:p>
          <a:p>
            <a:r>
              <a:rPr lang="fr-FR" altLang="fr-FR" sz="2000" dirty="0">
                <a:solidFill>
                  <a:srgbClr val="FFFF00"/>
                </a:solidFill>
                <a:latin typeface="Calibri" pitchFamily="34" charset="0"/>
              </a:rPr>
              <a:t>             </a:t>
            </a:r>
            <a:r>
              <a:rPr lang="fr-FR" altLang="fr-FR" sz="2000" dirty="0">
                <a:solidFill>
                  <a:srgbClr val="FFFF00"/>
                </a:solidFill>
                <a:latin typeface="Calibri" pitchFamily="34" charset="0"/>
                <a:sym typeface="Wingdings 2" pitchFamily="18" charset="2"/>
              </a:rPr>
              <a:t></a:t>
            </a:r>
            <a:r>
              <a:rPr lang="fr-FR" altLang="fr-FR" sz="2000" dirty="0">
                <a:solidFill>
                  <a:srgbClr val="FFFF00"/>
                </a:solidFill>
                <a:latin typeface="Calibri" pitchFamily="34" charset="0"/>
              </a:rPr>
              <a:t> La bronchite chronique.   </a:t>
            </a:r>
            <a:r>
              <a:rPr lang="fr-FR" altLang="fr-FR" sz="2000" dirty="0">
                <a:solidFill>
                  <a:srgbClr val="FFFF00"/>
                </a:solidFill>
                <a:latin typeface="Calibri" pitchFamily="34" charset="0"/>
                <a:sym typeface="Wingdings 2" pitchFamily="18" charset="2"/>
              </a:rPr>
              <a:t></a:t>
            </a:r>
            <a:r>
              <a:rPr lang="fr-FR" altLang="fr-FR" sz="2000" dirty="0">
                <a:solidFill>
                  <a:srgbClr val="FFFF00"/>
                </a:solidFill>
                <a:latin typeface="Calibri" pitchFamily="34" charset="0"/>
              </a:rPr>
              <a:t>L’emphysème  et………… </a:t>
            </a:r>
            <a:r>
              <a:rPr lang="fr-FR" altLang="fr-FR" sz="2000" dirty="0">
                <a:solidFill>
                  <a:srgbClr val="FFFF00"/>
                </a:solidFill>
                <a:latin typeface="Calibri" pitchFamily="34" charset="0"/>
                <a:sym typeface="Wingdings 2" pitchFamily="18" charset="2"/>
              </a:rPr>
              <a:t></a:t>
            </a:r>
            <a:r>
              <a:rPr lang="fr-FR" altLang="fr-FR" sz="2000" dirty="0">
                <a:solidFill>
                  <a:srgbClr val="FFFF00"/>
                </a:solidFill>
                <a:latin typeface="Calibri" pitchFamily="34" charset="0"/>
              </a:rPr>
              <a:t> l’ Asthme</a:t>
            </a:r>
            <a:r>
              <a:rPr lang="fr-FR" altLang="fr-FR" sz="2000" dirty="0">
                <a:latin typeface="Calibri" pitchFamily="34" charset="0"/>
              </a:rPr>
              <a:t>. </a:t>
            </a:r>
          </a:p>
        </p:txBody>
      </p:sp>
      <p:sp>
        <p:nvSpPr>
          <p:cNvPr id="6" name="ZoneTexte 5"/>
          <p:cNvSpPr txBox="1"/>
          <p:nvPr/>
        </p:nvSpPr>
        <p:spPr>
          <a:xfrm>
            <a:off x="294576" y="1305633"/>
            <a:ext cx="8434618" cy="1015663"/>
          </a:xfrm>
          <a:prstGeom prst="rect">
            <a:avLst/>
          </a:prstGeom>
          <a:noFill/>
        </p:spPr>
        <p:txBody>
          <a:bodyPr wrap="square" rtlCol="0">
            <a:spAutoFit/>
          </a:bodyPr>
          <a:lstStyle/>
          <a:p>
            <a:pPr marL="285750" indent="-285750">
              <a:buFont typeface="Wingdings"/>
              <a:buChar char="Ø"/>
            </a:pPr>
            <a:r>
              <a:rPr lang="fr-FR" sz="2000" b="1" dirty="0">
                <a:solidFill>
                  <a:srgbClr val="FFFF00"/>
                </a:solidFill>
              </a:rPr>
              <a:t>1679 :  BONET décrit «  Poumons volumineux »</a:t>
            </a:r>
          </a:p>
          <a:p>
            <a:pPr marL="285750" indent="-285750">
              <a:buFont typeface="Wingdings"/>
              <a:buChar char="Ø"/>
            </a:pPr>
            <a:endParaRPr lang="fr-FR" sz="2000" b="1" dirty="0">
              <a:solidFill>
                <a:srgbClr val="FFFF00"/>
              </a:solidFill>
            </a:endParaRPr>
          </a:p>
          <a:p>
            <a:pPr marL="285750" indent="-285750">
              <a:buFont typeface="Wingdings"/>
              <a:buChar char="Ø"/>
            </a:pPr>
            <a:r>
              <a:rPr lang="fr-FR" sz="2000" b="1" dirty="0">
                <a:solidFill>
                  <a:srgbClr val="FFFF00"/>
                </a:solidFill>
              </a:rPr>
              <a:t>1821 : Laennec  «  Combinaison Emphysème – B.C. »</a:t>
            </a:r>
            <a:r>
              <a:rPr lang="fr-FR" sz="2000" dirty="0">
                <a:sym typeface="Wingdings"/>
              </a:rPr>
              <a:t> </a:t>
            </a:r>
            <a:endParaRPr lang="fr-FR" sz="2000" dirty="0"/>
          </a:p>
        </p:txBody>
      </p:sp>
    </p:spTree>
    <p:extLst>
      <p:ext uri="{BB962C8B-B14F-4D97-AF65-F5344CB8AC3E}">
        <p14:creationId xmlns:p14="http://schemas.microsoft.com/office/powerpoint/2010/main" val="2239385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6000"/>
                            </p:stCondLst>
                            <p:childTnLst>
                              <p:par>
                                <p:cTn id="9" presetID="2" presetClass="entr" presetSubtype="2" fill="hold" grpId="0" nodeType="afterEffect">
                                  <p:stCondLst>
                                    <p:cond delay="6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0071">
            <a:off x="6217114" y="1218721"/>
            <a:ext cx="2160240" cy="273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66885">
            <a:off x="808039" y="511340"/>
            <a:ext cx="1765443" cy="282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rot="19978995">
            <a:off x="603611" y="3055910"/>
            <a:ext cx="3761001" cy="2523768"/>
          </a:xfrm>
          <a:prstGeom prst="rect">
            <a:avLst/>
          </a:prstGeom>
          <a:noFill/>
        </p:spPr>
        <p:txBody>
          <a:bodyPr wrap="square" rtlCol="0">
            <a:spAutoFit/>
          </a:bodyPr>
          <a:lstStyle/>
          <a:p>
            <a:endParaRPr lang="fr-FR" dirty="0"/>
          </a:p>
          <a:p>
            <a:r>
              <a:rPr lang="fr-FR" sz="2000" b="1" dirty="0">
                <a:solidFill>
                  <a:srgbClr val="FFFF00"/>
                </a:solidFill>
              </a:rPr>
              <a:t>1960, Dick </a:t>
            </a:r>
            <a:r>
              <a:rPr lang="fr-FR" sz="2000" b="1" dirty="0" err="1">
                <a:solidFill>
                  <a:srgbClr val="FFFF00"/>
                </a:solidFill>
              </a:rPr>
              <a:t>Orie</a:t>
            </a:r>
            <a:r>
              <a:rPr lang="fr-FR" sz="2000" b="1" dirty="0">
                <a:solidFill>
                  <a:srgbClr val="FFFF00"/>
                </a:solidFill>
              </a:rPr>
              <a:t> </a:t>
            </a:r>
            <a:r>
              <a:rPr lang="fr-FR" sz="2000" b="1" dirty="0" err="1">
                <a:solidFill>
                  <a:srgbClr val="FFFF00"/>
                </a:solidFill>
              </a:rPr>
              <a:t>Gronien</a:t>
            </a:r>
            <a:endParaRPr lang="fr-FR" sz="2000" b="1" dirty="0">
              <a:solidFill>
                <a:srgbClr val="FFFF00"/>
              </a:solidFill>
            </a:endParaRPr>
          </a:p>
          <a:p>
            <a:r>
              <a:rPr lang="fr-FR" sz="2000" b="1" dirty="0"/>
              <a:t>Propose pour la 1</a:t>
            </a:r>
            <a:r>
              <a:rPr lang="fr-FR" sz="2000" b="1" baseline="30000" dirty="0"/>
              <a:t>ère</a:t>
            </a:r>
            <a:r>
              <a:rPr lang="fr-FR" sz="2000" b="1" dirty="0"/>
              <a:t> X      </a:t>
            </a:r>
          </a:p>
          <a:p>
            <a:r>
              <a:rPr lang="fr-FR" sz="2000" b="1" dirty="0">
                <a:sym typeface="Wingdings 2"/>
              </a:rPr>
              <a:t> </a:t>
            </a:r>
            <a:r>
              <a:rPr lang="fr-FR" sz="2000" b="1" dirty="0"/>
              <a:t>Le chevauchement Asthme-BPCO .</a:t>
            </a:r>
          </a:p>
          <a:p>
            <a:r>
              <a:rPr lang="fr-FR" sz="2000" b="1" dirty="0">
                <a:sym typeface="Wingdings 2"/>
              </a:rPr>
              <a:t> </a:t>
            </a:r>
            <a:r>
              <a:rPr lang="fr-FR" sz="2000" b="1" dirty="0"/>
              <a:t>Concept de l' </a:t>
            </a:r>
            <a:r>
              <a:rPr lang="fr-FR" sz="2000" b="1" dirty="0" err="1"/>
              <a:t>H.R.Br</a:t>
            </a:r>
            <a:r>
              <a:rPr lang="fr-FR" sz="2000" b="1" dirty="0"/>
              <a:t> génétiquement déterminé dans la BPCO</a:t>
            </a:r>
          </a:p>
        </p:txBody>
      </p:sp>
      <p:sp>
        <p:nvSpPr>
          <p:cNvPr id="3" name="ZoneTexte 2"/>
          <p:cNvSpPr txBox="1"/>
          <p:nvPr/>
        </p:nvSpPr>
        <p:spPr>
          <a:xfrm rot="1973528">
            <a:off x="4580542" y="3809964"/>
            <a:ext cx="3705712" cy="1015663"/>
          </a:xfrm>
          <a:prstGeom prst="rect">
            <a:avLst/>
          </a:prstGeom>
          <a:noFill/>
        </p:spPr>
        <p:txBody>
          <a:bodyPr wrap="square" rtlCol="0">
            <a:spAutoFit/>
          </a:bodyPr>
          <a:lstStyle/>
          <a:p>
            <a:r>
              <a:rPr lang="fr-FR" sz="2000" b="1" dirty="0">
                <a:solidFill>
                  <a:srgbClr val="FFFF00"/>
                </a:solidFill>
              </a:rPr>
              <a:t>Sept. 1969, Fletcher </a:t>
            </a:r>
          </a:p>
          <a:p>
            <a:r>
              <a:rPr lang="fr-FR" sz="2000" b="1" dirty="0"/>
              <a:t>suggère le terme de </a:t>
            </a:r>
          </a:p>
          <a:p>
            <a:r>
              <a:rPr lang="fr-FR" sz="2000" b="1" dirty="0"/>
              <a:t>« hypothèse néerlandaise » </a:t>
            </a:r>
          </a:p>
        </p:txBody>
      </p:sp>
      <p:sp>
        <p:nvSpPr>
          <p:cNvPr id="4" name="ZoneTexte 3"/>
          <p:cNvSpPr txBox="1"/>
          <p:nvPr/>
        </p:nvSpPr>
        <p:spPr>
          <a:xfrm>
            <a:off x="395536" y="6165304"/>
            <a:ext cx="3024336" cy="400110"/>
          </a:xfrm>
          <a:prstGeom prst="rect">
            <a:avLst/>
          </a:prstGeom>
          <a:noFill/>
          <a:ln w="28575">
            <a:solidFill>
              <a:schemeClr val="accent5">
                <a:lumMod val="60000"/>
                <a:lumOff val="40000"/>
              </a:schemeClr>
            </a:solidFill>
          </a:ln>
        </p:spPr>
        <p:txBody>
          <a:bodyPr wrap="square" rtlCol="0">
            <a:spAutoFit/>
          </a:bodyPr>
          <a:lstStyle/>
          <a:p>
            <a:r>
              <a:rPr lang="fr-FR" sz="2000" b="1" dirty="0">
                <a:solidFill>
                  <a:schemeClr val="accent4">
                    <a:lumMod val="40000"/>
                    <a:lumOff val="60000"/>
                  </a:schemeClr>
                </a:solidFill>
              </a:rPr>
              <a:t>Hypothèse Hollandaise</a:t>
            </a:r>
          </a:p>
        </p:txBody>
      </p:sp>
    </p:spTree>
    <p:extLst>
      <p:ext uri="{BB962C8B-B14F-4D97-AF65-F5344CB8AC3E}">
        <p14:creationId xmlns:p14="http://schemas.microsoft.com/office/powerpoint/2010/main" val="42222533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632" y="908718"/>
            <a:ext cx="5725023" cy="317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39552" y="260648"/>
            <a:ext cx="7848872" cy="400110"/>
          </a:xfrm>
          <a:prstGeom prst="rect">
            <a:avLst/>
          </a:prstGeom>
          <a:noFill/>
        </p:spPr>
        <p:txBody>
          <a:bodyPr wrap="square" rtlCol="0">
            <a:spAutoFit/>
          </a:bodyPr>
          <a:lstStyle/>
          <a:p>
            <a:r>
              <a:rPr lang="fr-FR" sz="2000" b="1" dirty="0">
                <a:solidFill>
                  <a:srgbClr val="FFFF00"/>
                </a:solidFill>
              </a:rPr>
              <a:t>Diagramme non proportionnel de </a:t>
            </a:r>
            <a:r>
              <a:rPr lang="fr-FR" sz="2000" b="1" dirty="0" err="1">
                <a:solidFill>
                  <a:srgbClr val="FFFF00"/>
                </a:solidFill>
              </a:rPr>
              <a:t>Venn</a:t>
            </a:r>
            <a:r>
              <a:rPr lang="fr-FR" sz="2000" b="1" dirty="0">
                <a:solidFill>
                  <a:srgbClr val="FFFF00"/>
                </a:solidFill>
              </a:rPr>
              <a:t>  </a:t>
            </a:r>
            <a:r>
              <a:rPr lang="fr-FR" dirty="0"/>
              <a:t>: Adopté par l’ATS en 1995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835" y="4765214"/>
            <a:ext cx="6552728" cy="189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cteur droit 3"/>
          <p:cNvCxnSpPr/>
          <p:nvPr/>
        </p:nvCxnSpPr>
        <p:spPr>
          <a:xfrm>
            <a:off x="3455876" y="2645260"/>
            <a:ext cx="108012" cy="2250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563888" y="2564904"/>
            <a:ext cx="21602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3779912" y="2494353"/>
            <a:ext cx="184604" cy="31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849325" y="2402886"/>
            <a:ext cx="32403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513590" y="2241365"/>
            <a:ext cx="346442" cy="529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180606" y="2278329"/>
            <a:ext cx="30603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5458867" y="2420235"/>
            <a:ext cx="198022" cy="450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4320165" y="2280307"/>
            <a:ext cx="30603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707015" y="2278329"/>
            <a:ext cx="306034" cy="574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860032" y="2309174"/>
            <a:ext cx="306034" cy="56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294174" y="2402886"/>
            <a:ext cx="198022" cy="450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5067055" y="2327470"/>
            <a:ext cx="227119" cy="525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5656889" y="2554829"/>
            <a:ext cx="99011" cy="280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4040430" y="2338805"/>
            <a:ext cx="306034" cy="4320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59992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1026"/>
          <p:cNvSpPr>
            <a:spLocks/>
          </p:cNvSpPr>
          <p:nvPr/>
        </p:nvSpPr>
        <p:spPr bwMode="auto">
          <a:xfrm>
            <a:off x="1367368" y="1892300"/>
            <a:ext cx="5489222" cy="3462338"/>
          </a:xfrm>
          <a:custGeom>
            <a:avLst/>
            <a:gdLst>
              <a:gd name="T0" fmla="*/ 0 w 3459"/>
              <a:gd name="T1" fmla="*/ 0 h 2181"/>
              <a:gd name="T2" fmla="*/ 163 w 3459"/>
              <a:gd name="T3" fmla="*/ 44 h 2181"/>
              <a:gd name="T4" fmla="*/ 320 w 3459"/>
              <a:gd name="T5" fmla="*/ 92 h 2181"/>
              <a:gd name="T6" fmla="*/ 474 w 3459"/>
              <a:gd name="T7" fmla="*/ 144 h 2181"/>
              <a:gd name="T8" fmla="*/ 627 w 3459"/>
              <a:gd name="T9" fmla="*/ 200 h 2181"/>
              <a:gd name="T10" fmla="*/ 776 w 3459"/>
              <a:gd name="T11" fmla="*/ 260 h 2181"/>
              <a:gd name="T12" fmla="*/ 920 w 3459"/>
              <a:gd name="T13" fmla="*/ 326 h 2181"/>
              <a:gd name="T14" fmla="*/ 1062 w 3459"/>
              <a:gd name="T15" fmla="*/ 391 h 2181"/>
              <a:gd name="T16" fmla="*/ 1200 w 3459"/>
              <a:gd name="T17" fmla="*/ 460 h 2181"/>
              <a:gd name="T18" fmla="*/ 1337 w 3459"/>
              <a:gd name="T19" fmla="*/ 531 h 2181"/>
              <a:gd name="T20" fmla="*/ 1468 w 3459"/>
              <a:gd name="T21" fmla="*/ 605 h 2181"/>
              <a:gd name="T22" fmla="*/ 1596 w 3459"/>
              <a:gd name="T23" fmla="*/ 680 h 2181"/>
              <a:gd name="T24" fmla="*/ 1721 w 3459"/>
              <a:gd name="T25" fmla="*/ 757 h 2181"/>
              <a:gd name="T26" fmla="*/ 1842 w 3459"/>
              <a:gd name="T27" fmla="*/ 836 h 2181"/>
              <a:gd name="T28" fmla="*/ 1959 w 3459"/>
              <a:gd name="T29" fmla="*/ 915 h 2181"/>
              <a:gd name="T30" fmla="*/ 2071 w 3459"/>
              <a:gd name="T31" fmla="*/ 994 h 2181"/>
              <a:gd name="T32" fmla="*/ 2181 w 3459"/>
              <a:gd name="T33" fmla="*/ 1072 h 2181"/>
              <a:gd name="T34" fmla="*/ 2287 w 3459"/>
              <a:gd name="T35" fmla="*/ 1151 h 2181"/>
              <a:gd name="T36" fmla="*/ 2389 w 3459"/>
              <a:gd name="T37" fmla="*/ 1230 h 2181"/>
              <a:gd name="T38" fmla="*/ 2488 w 3459"/>
              <a:gd name="T39" fmla="*/ 1307 h 2181"/>
              <a:gd name="T40" fmla="*/ 2582 w 3459"/>
              <a:gd name="T41" fmla="*/ 1385 h 2181"/>
              <a:gd name="T42" fmla="*/ 2755 w 3459"/>
              <a:gd name="T43" fmla="*/ 1533 h 2181"/>
              <a:gd name="T44" fmla="*/ 2916 w 3459"/>
              <a:gd name="T45" fmla="*/ 1674 h 2181"/>
              <a:gd name="T46" fmla="*/ 3179 w 3459"/>
              <a:gd name="T47" fmla="*/ 1921 h 2181"/>
              <a:gd name="T48" fmla="*/ 3372 w 3459"/>
              <a:gd name="T49" fmla="*/ 2106 h 2181"/>
              <a:gd name="T50" fmla="*/ 3404 w 3459"/>
              <a:gd name="T51" fmla="*/ 2132 h 2181"/>
              <a:gd name="T52" fmla="*/ 3423 w 3459"/>
              <a:gd name="T53" fmla="*/ 2147 h 2181"/>
              <a:gd name="T54" fmla="*/ 3434 w 3459"/>
              <a:gd name="T55" fmla="*/ 2156 h 2181"/>
              <a:gd name="T56" fmla="*/ 3435 w 3459"/>
              <a:gd name="T57" fmla="*/ 2159 h 2181"/>
              <a:gd name="T58" fmla="*/ 3435 w 3459"/>
              <a:gd name="T59" fmla="*/ 2161 h 2181"/>
              <a:gd name="T60" fmla="*/ 3438 w 3459"/>
              <a:gd name="T61" fmla="*/ 2161 h 2181"/>
              <a:gd name="T62" fmla="*/ 3444 w 3459"/>
              <a:gd name="T63" fmla="*/ 2166 h 2181"/>
              <a:gd name="T64" fmla="*/ 3458 w 3459"/>
              <a:gd name="T65" fmla="*/ 2180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9" h="2181">
                <a:moveTo>
                  <a:pt x="0" y="0"/>
                </a:moveTo>
                <a:lnTo>
                  <a:pt x="163" y="44"/>
                </a:lnTo>
                <a:lnTo>
                  <a:pt x="320" y="92"/>
                </a:lnTo>
                <a:lnTo>
                  <a:pt x="474" y="144"/>
                </a:lnTo>
                <a:lnTo>
                  <a:pt x="627" y="200"/>
                </a:lnTo>
                <a:lnTo>
                  <a:pt x="776" y="260"/>
                </a:lnTo>
                <a:lnTo>
                  <a:pt x="920" y="326"/>
                </a:lnTo>
                <a:lnTo>
                  <a:pt x="1062" y="391"/>
                </a:lnTo>
                <a:lnTo>
                  <a:pt x="1200" y="460"/>
                </a:lnTo>
                <a:lnTo>
                  <a:pt x="1337" y="531"/>
                </a:lnTo>
                <a:lnTo>
                  <a:pt x="1468" y="605"/>
                </a:lnTo>
                <a:lnTo>
                  <a:pt x="1596" y="680"/>
                </a:lnTo>
                <a:lnTo>
                  <a:pt x="1721" y="757"/>
                </a:lnTo>
                <a:lnTo>
                  <a:pt x="1842" y="836"/>
                </a:lnTo>
                <a:lnTo>
                  <a:pt x="1959" y="915"/>
                </a:lnTo>
                <a:lnTo>
                  <a:pt x="2071" y="994"/>
                </a:lnTo>
                <a:lnTo>
                  <a:pt x="2181" y="1072"/>
                </a:lnTo>
                <a:lnTo>
                  <a:pt x="2287" y="1151"/>
                </a:lnTo>
                <a:lnTo>
                  <a:pt x="2389" y="1230"/>
                </a:lnTo>
                <a:lnTo>
                  <a:pt x="2488" y="1307"/>
                </a:lnTo>
                <a:lnTo>
                  <a:pt x="2582" y="1385"/>
                </a:lnTo>
                <a:lnTo>
                  <a:pt x="2755" y="1533"/>
                </a:lnTo>
                <a:lnTo>
                  <a:pt x="2916" y="1674"/>
                </a:lnTo>
                <a:lnTo>
                  <a:pt x="3179" y="1921"/>
                </a:lnTo>
                <a:lnTo>
                  <a:pt x="3372" y="2106"/>
                </a:lnTo>
                <a:lnTo>
                  <a:pt x="3404" y="2132"/>
                </a:lnTo>
                <a:lnTo>
                  <a:pt x="3423" y="2147"/>
                </a:lnTo>
                <a:lnTo>
                  <a:pt x="3434" y="2156"/>
                </a:lnTo>
                <a:lnTo>
                  <a:pt x="3435" y="2159"/>
                </a:lnTo>
                <a:lnTo>
                  <a:pt x="3435" y="2161"/>
                </a:lnTo>
                <a:lnTo>
                  <a:pt x="3438" y="2161"/>
                </a:lnTo>
                <a:lnTo>
                  <a:pt x="3444" y="2166"/>
                </a:lnTo>
                <a:lnTo>
                  <a:pt x="3458" y="2180"/>
                </a:lnTo>
              </a:path>
            </a:pathLst>
          </a:custGeom>
          <a:ln>
            <a:solidFill>
              <a:srgbClr val="FF0000"/>
            </a:solidFill>
            <a:headEnd type="none" w="sm" len="sm"/>
            <a:tailEnd type="none" w="sm" len="sm"/>
          </a:ln>
          <a:extLst/>
        </p:spPr>
        <p:style>
          <a:lnRef idx="3">
            <a:schemeClr val="accent2"/>
          </a:lnRef>
          <a:fillRef idx="0">
            <a:schemeClr val="accent2"/>
          </a:fillRef>
          <a:effectRef idx="2">
            <a:schemeClr val="accent2"/>
          </a:effectRef>
          <a:fontRef idx="minor">
            <a:schemeClr val="tx1"/>
          </a:fontRef>
        </p:style>
        <p:txBody>
          <a:bodyPr/>
          <a:lstStyle/>
          <a:p>
            <a:endParaRPr lang="fr-FR"/>
          </a:p>
        </p:txBody>
      </p:sp>
      <p:sp>
        <p:nvSpPr>
          <p:cNvPr id="56323" name="Freeform 1027"/>
          <p:cNvSpPr>
            <a:spLocks/>
          </p:cNvSpPr>
          <p:nvPr/>
        </p:nvSpPr>
        <p:spPr bwMode="auto">
          <a:xfrm>
            <a:off x="1394178" y="1884363"/>
            <a:ext cx="6433256" cy="1320800"/>
          </a:xfrm>
          <a:custGeom>
            <a:avLst/>
            <a:gdLst>
              <a:gd name="T0" fmla="*/ 4053 w 4054"/>
              <a:gd name="T1" fmla="*/ 831 h 832"/>
              <a:gd name="T2" fmla="*/ 3978 w 4054"/>
              <a:gd name="T3" fmla="*/ 789 h 832"/>
              <a:gd name="T4" fmla="*/ 3885 w 4054"/>
              <a:gd name="T5" fmla="*/ 746 h 832"/>
              <a:gd name="T6" fmla="*/ 3772 w 4054"/>
              <a:gd name="T7" fmla="*/ 699 h 832"/>
              <a:gd name="T8" fmla="*/ 3642 w 4054"/>
              <a:gd name="T9" fmla="*/ 649 h 832"/>
              <a:gd name="T10" fmla="*/ 3489 w 4054"/>
              <a:gd name="T11" fmla="*/ 597 h 832"/>
              <a:gd name="T12" fmla="*/ 3313 w 4054"/>
              <a:gd name="T13" fmla="*/ 544 h 832"/>
              <a:gd name="T14" fmla="*/ 3217 w 4054"/>
              <a:gd name="T15" fmla="*/ 517 h 832"/>
              <a:gd name="T16" fmla="*/ 3115 w 4054"/>
              <a:gd name="T17" fmla="*/ 489 h 832"/>
              <a:gd name="T18" fmla="*/ 3005 w 4054"/>
              <a:gd name="T19" fmla="*/ 462 h 832"/>
              <a:gd name="T20" fmla="*/ 2890 w 4054"/>
              <a:gd name="T21" fmla="*/ 433 h 832"/>
              <a:gd name="T22" fmla="*/ 2767 w 4054"/>
              <a:gd name="T23" fmla="*/ 405 h 832"/>
              <a:gd name="T24" fmla="*/ 2640 w 4054"/>
              <a:gd name="T25" fmla="*/ 378 h 832"/>
              <a:gd name="T26" fmla="*/ 2503 w 4054"/>
              <a:gd name="T27" fmla="*/ 349 h 832"/>
              <a:gd name="T28" fmla="*/ 2359 w 4054"/>
              <a:gd name="T29" fmla="*/ 320 h 832"/>
              <a:gd name="T30" fmla="*/ 2209 w 4054"/>
              <a:gd name="T31" fmla="*/ 294 h 832"/>
              <a:gd name="T32" fmla="*/ 2049 w 4054"/>
              <a:gd name="T33" fmla="*/ 265 h 832"/>
              <a:gd name="T34" fmla="*/ 1883 w 4054"/>
              <a:gd name="T35" fmla="*/ 236 h 832"/>
              <a:gd name="T36" fmla="*/ 1707 w 4054"/>
              <a:gd name="T37" fmla="*/ 210 h 832"/>
              <a:gd name="T38" fmla="*/ 1525 w 4054"/>
              <a:gd name="T39" fmla="*/ 180 h 832"/>
              <a:gd name="T40" fmla="*/ 1333 w 4054"/>
              <a:gd name="T41" fmla="*/ 155 h 832"/>
              <a:gd name="T42" fmla="*/ 1135 w 4054"/>
              <a:gd name="T43" fmla="*/ 128 h 832"/>
              <a:gd name="T44" fmla="*/ 924 w 4054"/>
              <a:gd name="T45" fmla="*/ 102 h 832"/>
              <a:gd name="T46" fmla="*/ 708 w 4054"/>
              <a:gd name="T47" fmla="*/ 75 h 832"/>
              <a:gd name="T48" fmla="*/ 480 w 4054"/>
              <a:gd name="T49" fmla="*/ 49 h 832"/>
              <a:gd name="T50" fmla="*/ 245 w 4054"/>
              <a:gd name="T51" fmla="*/ 25 h 832"/>
              <a:gd name="T52" fmla="*/ 0 w 4054"/>
              <a:gd name="T5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54" h="832">
                <a:moveTo>
                  <a:pt x="4053" y="831"/>
                </a:moveTo>
                <a:lnTo>
                  <a:pt x="3978" y="789"/>
                </a:lnTo>
                <a:lnTo>
                  <a:pt x="3885" y="746"/>
                </a:lnTo>
                <a:lnTo>
                  <a:pt x="3772" y="699"/>
                </a:lnTo>
                <a:lnTo>
                  <a:pt x="3642" y="649"/>
                </a:lnTo>
                <a:lnTo>
                  <a:pt x="3489" y="597"/>
                </a:lnTo>
                <a:lnTo>
                  <a:pt x="3313" y="544"/>
                </a:lnTo>
                <a:lnTo>
                  <a:pt x="3217" y="517"/>
                </a:lnTo>
                <a:lnTo>
                  <a:pt x="3115" y="489"/>
                </a:lnTo>
                <a:lnTo>
                  <a:pt x="3005" y="462"/>
                </a:lnTo>
                <a:lnTo>
                  <a:pt x="2890" y="433"/>
                </a:lnTo>
                <a:lnTo>
                  <a:pt x="2767" y="405"/>
                </a:lnTo>
                <a:lnTo>
                  <a:pt x="2640" y="378"/>
                </a:lnTo>
                <a:lnTo>
                  <a:pt x="2503" y="349"/>
                </a:lnTo>
                <a:lnTo>
                  <a:pt x="2359" y="320"/>
                </a:lnTo>
                <a:lnTo>
                  <a:pt x="2209" y="294"/>
                </a:lnTo>
                <a:lnTo>
                  <a:pt x="2049" y="265"/>
                </a:lnTo>
                <a:lnTo>
                  <a:pt x="1883" y="236"/>
                </a:lnTo>
                <a:lnTo>
                  <a:pt x="1707" y="210"/>
                </a:lnTo>
                <a:lnTo>
                  <a:pt x="1525" y="180"/>
                </a:lnTo>
                <a:lnTo>
                  <a:pt x="1333" y="155"/>
                </a:lnTo>
                <a:lnTo>
                  <a:pt x="1135" y="128"/>
                </a:lnTo>
                <a:lnTo>
                  <a:pt x="924" y="102"/>
                </a:lnTo>
                <a:lnTo>
                  <a:pt x="708" y="75"/>
                </a:lnTo>
                <a:lnTo>
                  <a:pt x="480" y="49"/>
                </a:lnTo>
                <a:lnTo>
                  <a:pt x="245" y="25"/>
                </a:lnTo>
                <a:lnTo>
                  <a:pt x="0" y="0"/>
                </a:lnTo>
              </a:path>
            </a:pathLst>
          </a:custGeom>
          <a:ln>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a:lstStyle/>
          <a:p>
            <a:endParaRPr lang="fr-FR">
              <a:solidFill>
                <a:srgbClr val="FF0000"/>
              </a:solidFill>
            </a:endParaRPr>
          </a:p>
        </p:txBody>
      </p:sp>
      <p:grpSp>
        <p:nvGrpSpPr>
          <p:cNvPr id="2" name="Groupe 1"/>
          <p:cNvGrpSpPr/>
          <p:nvPr/>
        </p:nvGrpSpPr>
        <p:grpSpPr>
          <a:xfrm>
            <a:off x="6093178" y="4648201"/>
            <a:ext cx="1330679" cy="700088"/>
            <a:chOff x="6093178" y="4648201"/>
            <a:chExt cx="1330679" cy="700088"/>
          </a:xfrm>
        </p:grpSpPr>
        <p:sp>
          <p:nvSpPr>
            <p:cNvPr id="56324" name="Freeform 1028"/>
            <p:cNvSpPr>
              <a:spLocks/>
            </p:cNvSpPr>
            <p:nvPr/>
          </p:nvSpPr>
          <p:spPr bwMode="auto">
            <a:xfrm>
              <a:off x="6093178" y="4648201"/>
              <a:ext cx="165100" cy="53975"/>
            </a:xfrm>
            <a:custGeom>
              <a:avLst/>
              <a:gdLst>
                <a:gd name="T0" fmla="*/ 0 w 104"/>
                <a:gd name="T1" fmla="*/ 0 h 34"/>
                <a:gd name="T2" fmla="*/ 47 w 104"/>
                <a:gd name="T3" fmla="*/ 15 h 34"/>
                <a:gd name="T4" fmla="*/ 98 w 104"/>
                <a:gd name="T5" fmla="*/ 30 h 34"/>
                <a:gd name="T6" fmla="*/ 103 w 104"/>
                <a:gd name="T7" fmla="*/ 33 h 34"/>
              </a:gdLst>
              <a:ahLst/>
              <a:cxnLst>
                <a:cxn ang="0">
                  <a:pos x="T0" y="T1"/>
                </a:cxn>
                <a:cxn ang="0">
                  <a:pos x="T2" y="T3"/>
                </a:cxn>
                <a:cxn ang="0">
                  <a:pos x="T4" y="T5"/>
                </a:cxn>
                <a:cxn ang="0">
                  <a:pos x="T6" y="T7"/>
                </a:cxn>
              </a:cxnLst>
              <a:rect l="0" t="0" r="r" b="b"/>
              <a:pathLst>
                <a:path w="104" h="34">
                  <a:moveTo>
                    <a:pt x="0" y="0"/>
                  </a:moveTo>
                  <a:lnTo>
                    <a:pt x="47" y="15"/>
                  </a:lnTo>
                  <a:lnTo>
                    <a:pt x="98" y="30"/>
                  </a:lnTo>
                  <a:lnTo>
                    <a:pt x="103" y="33"/>
                  </a:lnTo>
                </a:path>
              </a:pathLst>
            </a:custGeom>
            <a:ln>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a:lstStyle/>
            <a:p>
              <a:endParaRPr lang="fr-FR"/>
            </a:p>
          </p:txBody>
        </p:sp>
        <p:sp>
          <p:nvSpPr>
            <p:cNvPr id="56325" name="Freeform 1029"/>
            <p:cNvSpPr>
              <a:spLocks/>
            </p:cNvSpPr>
            <p:nvPr/>
          </p:nvSpPr>
          <p:spPr bwMode="auto">
            <a:xfrm>
              <a:off x="6309078" y="4722814"/>
              <a:ext cx="162277" cy="71437"/>
            </a:xfrm>
            <a:custGeom>
              <a:avLst/>
              <a:gdLst>
                <a:gd name="T0" fmla="*/ 0 w 102"/>
                <a:gd name="T1" fmla="*/ 0 h 45"/>
                <a:gd name="T2" fmla="*/ 15 w 102"/>
                <a:gd name="T3" fmla="*/ 5 h 45"/>
                <a:gd name="T4" fmla="*/ 72 w 102"/>
                <a:gd name="T5" fmla="*/ 30 h 45"/>
                <a:gd name="T6" fmla="*/ 101 w 102"/>
                <a:gd name="T7" fmla="*/ 44 h 45"/>
              </a:gdLst>
              <a:ahLst/>
              <a:cxnLst>
                <a:cxn ang="0">
                  <a:pos x="T0" y="T1"/>
                </a:cxn>
                <a:cxn ang="0">
                  <a:pos x="T2" y="T3"/>
                </a:cxn>
                <a:cxn ang="0">
                  <a:pos x="T4" y="T5"/>
                </a:cxn>
                <a:cxn ang="0">
                  <a:pos x="T6" y="T7"/>
                </a:cxn>
              </a:cxnLst>
              <a:rect l="0" t="0" r="r" b="b"/>
              <a:pathLst>
                <a:path w="102" h="45">
                  <a:moveTo>
                    <a:pt x="0" y="0"/>
                  </a:moveTo>
                  <a:lnTo>
                    <a:pt x="15" y="5"/>
                  </a:lnTo>
                  <a:lnTo>
                    <a:pt x="72" y="30"/>
                  </a:lnTo>
                  <a:lnTo>
                    <a:pt x="101" y="44"/>
                  </a:lnTo>
                </a:path>
              </a:pathLst>
            </a:custGeom>
            <a:ln>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a:lstStyle/>
            <a:p>
              <a:endParaRPr lang="fr-FR"/>
            </a:p>
          </p:txBody>
        </p:sp>
        <p:sp>
          <p:nvSpPr>
            <p:cNvPr id="56326" name="Freeform 1030"/>
            <p:cNvSpPr>
              <a:spLocks/>
            </p:cNvSpPr>
            <p:nvPr/>
          </p:nvSpPr>
          <p:spPr bwMode="auto">
            <a:xfrm>
              <a:off x="6515100" y="4813301"/>
              <a:ext cx="163689" cy="80963"/>
            </a:xfrm>
            <a:custGeom>
              <a:avLst/>
              <a:gdLst>
                <a:gd name="T0" fmla="*/ 0 w 103"/>
                <a:gd name="T1" fmla="*/ 0 h 51"/>
                <a:gd name="T2" fmla="*/ 61 w 103"/>
                <a:gd name="T3" fmla="*/ 29 h 51"/>
                <a:gd name="T4" fmla="*/ 102 w 103"/>
                <a:gd name="T5" fmla="*/ 50 h 51"/>
              </a:gdLst>
              <a:ahLst/>
              <a:cxnLst>
                <a:cxn ang="0">
                  <a:pos x="T0" y="T1"/>
                </a:cxn>
                <a:cxn ang="0">
                  <a:pos x="T2" y="T3"/>
                </a:cxn>
                <a:cxn ang="0">
                  <a:pos x="T4" y="T5"/>
                </a:cxn>
              </a:cxnLst>
              <a:rect l="0" t="0" r="r" b="b"/>
              <a:pathLst>
                <a:path w="103" h="51">
                  <a:moveTo>
                    <a:pt x="0" y="0"/>
                  </a:moveTo>
                  <a:lnTo>
                    <a:pt x="61" y="29"/>
                  </a:lnTo>
                  <a:lnTo>
                    <a:pt x="102" y="50"/>
                  </a:lnTo>
                </a:path>
              </a:pathLst>
            </a:custGeom>
            <a:ln>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a:lstStyle/>
            <a:p>
              <a:endParaRPr lang="fr-FR"/>
            </a:p>
          </p:txBody>
        </p:sp>
        <p:sp>
          <p:nvSpPr>
            <p:cNvPr id="56327" name="Freeform 1031"/>
            <p:cNvSpPr>
              <a:spLocks/>
            </p:cNvSpPr>
            <p:nvPr/>
          </p:nvSpPr>
          <p:spPr bwMode="auto">
            <a:xfrm>
              <a:off x="6721123" y="4918076"/>
              <a:ext cx="156633" cy="85725"/>
            </a:xfrm>
            <a:custGeom>
              <a:avLst/>
              <a:gdLst>
                <a:gd name="T0" fmla="*/ 0 w 98"/>
                <a:gd name="T1" fmla="*/ 0 h 54"/>
                <a:gd name="T2" fmla="*/ 50 w 98"/>
                <a:gd name="T3" fmla="*/ 24 h 54"/>
                <a:gd name="T4" fmla="*/ 97 w 98"/>
                <a:gd name="T5" fmla="*/ 53 h 54"/>
              </a:gdLst>
              <a:ahLst/>
              <a:cxnLst>
                <a:cxn ang="0">
                  <a:pos x="T0" y="T1"/>
                </a:cxn>
                <a:cxn ang="0">
                  <a:pos x="T2" y="T3"/>
                </a:cxn>
                <a:cxn ang="0">
                  <a:pos x="T4" y="T5"/>
                </a:cxn>
              </a:cxnLst>
              <a:rect l="0" t="0" r="r" b="b"/>
              <a:pathLst>
                <a:path w="98" h="54">
                  <a:moveTo>
                    <a:pt x="0" y="0"/>
                  </a:moveTo>
                  <a:lnTo>
                    <a:pt x="50" y="24"/>
                  </a:lnTo>
                  <a:lnTo>
                    <a:pt x="97" y="53"/>
                  </a:lnTo>
                </a:path>
              </a:pathLst>
            </a:custGeom>
            <a:ln>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a:lstStyle/>
            <a:p>
              <a:endParaRPr lang="fr-FR"/>
            </a:p>
          </p:txBody>
        </p:sp>
        <p:sp>
          <p:nvSpPr>
            <p:cNvPr id="56328" name="Freeform 1032"/>
            <p:cNvSpPr>
              <a:spLocks/>
            </p:cNvSpPr>
            <p:nvPr/>
          </p:nvSpPr>
          <p:spPr bwMode="auto">
            <a:xfrm>
              <a:off x="6921501" y="5026025"/>
              <a:ext cx="155222" cy="88900"/>
            </a:xfrm>
            <a:custGeom>
              <a:avLst/>
              <a:gdLst>
                <a:gd name="T0" fmla="*/ 0 w 98"/>
                <a:gd name="T1" fmla="*/ 0 h 56"/>
                <a:gd name="T2" fmla="*/ 40 w 98"/>
                <a:gd name="T3" fmla="*/ 20 h 56"/>
                <a:gd name="T4" fmla="*/ 97 w 98"/>
                <a:gd name="T5" fmla="*/ 55 h 56"/>
              </a:gdLst>
              <a:ahLst/>
              <a:cxnLst>
                <a:cxn ang="0">
                  <a:pos x="T0" y="T1"/>
                </a:cxn>
                <a:cxn ang="0">
                  <a:pos x="T2" y="T3"/>
                </a:cxn>
                <a:cxn ang="0">
                  <a:pos x="T4" y="T5"/>
                </a:cxn>
              </a:cxnLst>
              <a:rect l="0" t="0" r="r" b="b"/>
              <a:pathLst>
                <a:path w="98" h="56">
                  <a:moveTo>
                    <a:pt x="0" y="0"/>
                  </a:moveTo>
                  <a:lnTo>
                    <a:pt x="40" y="20"/>
                  </a:lnTo>
                  <a:lnTo>
                    <a:pt x="97" y="55"/>
                  </a:lnTo>
                </a:path>
              </a:pathLst>
            </a:custGeom>
            <a:ln>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a:lstStyle/>
            <a:p>
              <a:endParaRPr lang="fr-FR"/>
            </a:p>
          </p:txBody>
        </p:sp>
        <p:sp>
          <p:nvSpPr>
            <p:cNvPr id="56329" name="Freeform 1033"/>
            <p:cNvSpPr>
              <a:spLocks/>
            </p:cNvSpPr>
            <p:nvPr/>
          </p:nvSpPr>
          <p:spPr bwMode="auto">
            <a:xfrm>
              <a:off x="7120466" y="5145089"/>
              <a:ext cx="146756" cy="96837"/>
            </a:xfrm>
            <a:custGeom>
              <a:avLst/>
              <a:gdLst>
                <a:gd name="T0" fmla="*/ 0 w 92"/>
                <a:gd name="T1" fmla="*/ 0 h 61"/>
                <a:gd name="T2" fmla="*/ 21 w 92"/>
                <a:gd name="T3" fmla="*/ 13 h 61"/>
                <a:gd name="T4" fmla="*/ 91 w 92"/>
                <a:gd name="T5" fmla="*/ 60 h 61"/>
              </a:gdLst>
              <a:ahLst/>
              <a:cxnLst>
                <a:cxn ang="0">
                  <a:pos x="T0" y="T1"/>
                </a:cxn>
                <a:cxn ang="0">
                  <a:pos x="T2" y="T3"/>
                </a:cxn>
                <a:cxn ang="0">
                  <a:pos x="T4" y="T5"/>
                </a:cxn>
              </a:cxnLst>
              <a:rect l="0" t="0" r="r" b="b"/>
              <a:pathLst>
                <a:path w="92" h="61">
                  <a:moveTo>
                    <a:pt x="0" y="0"/>
                  </a:moveTo>
                  <a:lnTo>
                    <a:pt x="21" y="13"/>
                  </a:lnTo>
                  <a:lnTo>
                    <a:pt x="91" y="60"/>
                  </a:lnTo>
                </a:path>
              </a:pathLst>
            </a:custGeom>
            <a:ln>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a:lstStyle/>
            <a:p>
              <a:endParaRPr lang="fr-FR"/>
            </a:p>
          </p:txBody>
        </p:sp>
        <p:sp>
          <p:nvSpPr>
            <p:cNvPr id="56330" name="Line 1034"/>
            <p:cNvSpPr>
              <a:spLocks noChangeShapeType="1"/>
            </p:cNvSpPr>
            <p:nvPr/>
          </p:nvSpPr>
          <p:spPr bwMode="auto">
            <a:xfrm>
              <a:off x="7318023" y="5273676"/>
              <a:ext cx="105834" cy="74613"/>
            </a:xfrm>
            <a:prstGeom prst="line">
              <a:avLst/>
            </a:prstGeom>
            <a:ln>
              <a:headEnd type="none" w="sm" len="sm"/>
              <a:tailEnd type="none" w="sm" len="sm"/>
            </a:ln>
            <a:extLst/>
          </p:spPr>
          <p:style>
            <a:lnRef idx="3">
              <a:schemeClr val="accent6"/>
            </a:lnRef>
            <a:fillRef idx="0">
              <a:schemeClr val="accent6"/>
            </a:fillRef>
            <a:effectRef idx="2">
              <a:schemeClr val="accent6"/>
            </a:effectRef>
            <a:fontRef idx="minor">
              <a:schemeClr val="tx1"/>
            </a:fontRef>
          </p:style>
          <p:txBody>
            <a:bodyPr wrap="none" anchor="ctr"/>
            <a:lstStyle/>
            <a:p>
              <a:endParaRPr lang="fr-FR"/>
            </a:p>
          </p:txBody>
        </p:sp>
      </p:grpSp>
      <p:grpSp>
        <p:nvGrpSpPr>
          <p:cNvPr id="3" name="Groupe 2"/>
          <p:cNvGrpSpPr/>
          <p:nvPr/>
        </p:nvGrpSpPr>
        <p:grpSpPr>
          <a:xfrm>
            <a:off x="3953932" y="2984500"/>
            <a:ext cx="4397023" cy="1591990"/>
            <a:chOff x="3953933" y="2984500"/>
            <a:chExt cx="4258734" cy="1514476"/>
          </a:xfrm>
        </p:grpSpPr>
        <p:sp>
          <p:nvSpPr>
            <p:cNvPr id="56332" name="Freeform 1036"/>
            <p:cNvSpPr>
              <a:spLocks/>
            </p:cNvSpPr>
            <p:nvPr/>
          </p:nvSpPr>
          <p:spPr bwMode="auto">
            <a:xfrm>
              <a:off x="8058856" y="4413251"/>
              <a:ext cx="153811" cy="85725"/>
            </a:xfrm>
            <a:custGeom>
              <a:avLst/>
              <a:gdLst>
                <a:gd name="T0" fmla="*/ 96 w 97"/>
                <a:gd name="T1" fmla="*/ 53 h 54"/>
                <a:gd name="T2" fmla="*/ 32 w 97"/>
                <a:gd name="T3" fmla="*/ 16 h 54"/>
                <a:gd name="T4" fmla="*/ 0 w 97"/>
                <a:gd name="T5" fmla="*/ 0 h 54"/>
              </a:gdLst>
              <a:ahLst/>
              <a:cxnLst>
                <a:cxn ang="0">
                  <a:pos x="T0" y="T1"/>
                </a:cxn>
                <a:cxn ang="0">
                  <a:pos x="T2" y="T3"/>
                </a:cxn>
                <a:cxn ang="0">
                  <a:pos x="T4" y="T5"/>
                </a:cxn>
              </a:cxnLst>
              <a:rect l="0" t="0" r="r" b="b"/>
              <a:pathLst>
                <a:path w="97" h="54">
                  <a:moveTo>
                    <a:pt x="96" y="53"/>
                  </a:moveTo>
                  <a:lnTo>
                    <a:pt x="32" y="16"/>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33" name="Freeform 1037"/>
            <p:cNvSpPr>
              <a:spLocks/>
            </p:cNvSpPr>
            <p:nvPr/>
          </p:nvSpPr>
          <p:spPr bwMode="auto">
            <a:xfrm>
              <a:off x="7851423" y="4313238"/>
              <a:ext cx="162278" cy="76200"/>
            </a:xfrm>
            <a:custGeom>
              <a:avLst/>
              <a:gdLst>
                <a:gd name="T0" fmla="*/ 101 w 102"/>
                <a:gd name="T1" fmla="*/ 47 h 48"/>
                <a:gd name="T2" fmla="*/ 90 w 102"/>
                <a:gd name="T3" fmla="*/ 41 h 48"/>
                <a:gd name="T4" fmla="*/ 0 w 102"/>
                <a:gd name="T5" fmla="*/ 0 h 48"/>
              </a:gdLst>
              <a:ahLst/>
              <a:cxnLst>
                <a:cxn ang="0">
                  <a:pos x="T0" y="T1"/>
                </a:cxn>
                <a:cxn ang="0">
                  <a:pos x="T2" y="T3"/>
                </a:cxn>
                <a:cxn ang="0">
                  <a:pos x="T4" y="T5"/>
                </a:cxn>
              </a:cxnLst>
              <a:rect l="0" t="0" r="r" b="b"/>
              <a:pathLst>
                <a:path w="102" h="48">
                  <a:moveTo>
                    <a:pt x="101" y="47"/>
                  </a:moveTo>
                  <a:lnTo>
                    <a:pt x="90" y="41"/>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34" name="Freeform 1038"/>
            <p:cNvSpPr>
              <a:spLocks/>
            </p:cNvSpPr>
            <p:nvPr/>
          </p:nvSpPr>
          <p:spPr bwMode="auto">
            <a:xfrm>
              <a:off x="7602604" y="4196966"/>
              <a:ext cx="160867" cy="76200"/>
            </a:xfrm>
            <a:custGeom>
              <a:avLst/>
              <a:gdLst>
                <a:gd name="T0" fmla="*/ 100 w 101"/>
                <a:gd name="T1" fmla="*/ 47 h 48"/>
                <a:gd name="T2" fmla="*/ 62 w 101"/>
                <a:gd name="T3" fmla="*/ 28 h 48"/>
                <a:gd name="T4" fmla="*/ 0 w 101"/>
                <a:gd name="T5" fmla="*/ 0 h 48"/>
              </a:gdLst>
              <a:ahLst/>
              <a:cxnLst>
                <a:cxn ang="0">
                  <a:pos x="T0" y="T1"/>
                </a:cxn>
                <a:cxn ang="0">
                  <a:pos x="T2" y="T3"/>
                </a:cxn>
                <a:cxn ang="0">
                  <a:pos x="T4" y="T5"/>
                </a:cxn>
              </a:cxnLst>
              <a:rect l="0" t="0" r="r" b="b"/>
              <a:pathLst>
                <a:path w="101" h="48">
                  <a:moveTo>
                    <a:pt x="100" y="47"/>
                  </a:moveTo>
                  <a:lnTo>
                    <a:pt x="62" y="28"/>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35" name="Freeform 1039"/>
            <p:cNvSpPr>
              <a:spLocks/>
            </p:cNvSpPr>
            <p:nvPr/>
          </p:nvSpPr>
          <p:spPr bwMode="auto">
            <a:xfrm>
              <a:off x="7359238" y="4088630"/>
              <a:ext cx="163689" cy="73025"/>
            </a:xfrm>
            <a:custGeom>
              <a:avLst/>
              <a:gdLst>
                <a:gd name="T0" fmla="*/ 102 w 103"/>
                <a:gd name="T1" fmla="*/ 45 h 46"/>
                <a:gd name="T2" fmla="*/ 26 w 103"/>
                <a:gd name="T3" fmla="*/ 10 h 46"/>
                <a:gd name="T4" fmla="*/ 0 w 103"/>
                <a:gd name="T5" fmla="*/ 0 h 46"/>
              </a:gdLst>
              <a:ahLst/>
              <a:cxnLst>
                <a:cxn ang="0">
                  <a:pos x="T0" y="T1"/>
                </a:cxn>
                <a:cxn ang="0">
                  <a:pos x="T2" y="T3"/>
                </a:cxn>
                <a:cxn ang="0">
                  <a:pos x="T4" y="T5"/>
                </a:cxn>
              </a:cxnLst>
              <a:rect l="0" t="0" r="r" b="b"/>
              <a:pathLst>
                <a:path w="103" h="46">
                  <a:moveTo>
                    <a:pt x="102" y="45"/>
                  </a:moveTo>
                  <a:lnTo>
                    <a:pt x="26" y="10"/>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36" name="Line 1040"/>
            <p:cNvSpPr>
              <a:spLocks noChangeShapeType="1"/>
            </p:cNvSpPr>
            <p:nvPr/>
          </p:nvSpPr>
          <p:spPr bwMode="auto">
            <a:xfrm flipH="1" flipV="1">
              <a:off x="7102143" y="3976928"/>
              <a:ext cx="160867" cy="65087"/>
            </a:xfrm>
            <a:prstGeom prst="line">
              <a:avLst/>
            </a:pr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p>
          </p:txBody>
        </p:sp>
        <p:sp>
          <p:nvSpPr>
            <p:cNvPr id="56338" name="Freeform 1042"/>
            <p:cNvSpPr>
              <a:spLocks/>
            </p:cNvSpPr>
            <p:nvPr/>
          </p:nvSpPr>
          <p:spPr bwMode="auto">
            <a:xfrm>
              <a:off x="6798734" y="3859214"/>
              <a:ext cx="167923" cy="66675"/>
            </a:xfrm>
            <a:custGeom>
              <a:avLst/>
              <a:gdLst>
                <a:gd name="T0" fmla="*/ 104 w 105"/>
                <a:gd name="T1" fmla="*/ 41 h 42"/>
                <a:gd name="T2" fmla="*/ 58 w 105"/>
                <a:gd name="T3" fmla="*/ 23 h 42"/>
                <a:gd name="T4" fmla="*/ 0 w 105"/>
                <a:gd name="T5" fmla="*/ 0 h 42"/>
              </a:gdLst>
              <a:ahLst/>
              <a:cxnLst>
                <a:cxn ang="0">
                  <a:pos x="T0" y="T1"/>
                </a:cxn>
                <a:cxn ang="0">
                  <a:pos x="T2" y="T3"/>
                </a:cxn>
                <a:cxn ang="0">
                  <a:pos x="T4" y="T5"/>
                </a:cxn>
              </a:cxnLst>
              <a:rect l="0" t="0" r="r" b="b"/>
              <a:pathLst>
                <a:path w="105" h="42">
                  <a:moveTo>
                    <a:pt x="104" y="41"/>
                  </a:moveTo>
                  <a:lnTo>
                    <a:pt x="58" y="23"/>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39" name="Line 1043"/>
            <p:cNvSpPr>
              <a:spLocks noChangeShapeType="1"/>
            </p:cNvSpPr>
            <p:nvPr/>
          </p:nvSpPr>
          <p:spPr bwMode="auto">
            <a:xfrm flipH="1" flipV="1">
              <a:off x="6585656" y="3783013"/>
              <a:ext cx="160867" cy="55562"/>
            </a:xfrm>
            <a:prstGeom prst="line">
              <a:avLst/>
            </a:pr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p>
          </p:txBody>
        </p:sp>
        <p:sp>
          <p:nvSpPr>
            <p:cNvPr id="56340" name="Line 1044"/>
            <p:cNvSpPr>
              <a:spLocks noChangeShapeType="1"/>
            </p:cNvSpPr>
            <p:nvPr/>
          </p:nvSpPr>
          <p:spPr bwMode="auto">
            <a:xfrm flipH="1" flipV="1">
              <a:off x="6373990" y="3703639"/>
              <a:ext cx="160867" cy="52387"/>
            </a:xfrm>
            <a:prstGeom prst="line">
              <a:avLst/>
            </a:pr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p>
          </p:txBody>
        </p:sp>
        <p:sp>
          <p:nvSpPr>
            <p:cNvPr id="56341" name="Freeform 1045"/>
            <p:cNvSpPr>
              <a:spLocks/>
            </p:cNvSpPr>
            <p:nvPr/>
          </p:nvSpPr>
          <p:spPr bwMode="auto">
            <a:xfrm>
              <a:off x="6153856" y="3624263"/>
              <a:ext cx="167922" cy="60325"/>
            </a:xfrm>
            <a:custGeom>
              <a:avLst/>
              <a:gdLst>
                <a:gd name="T0" fmla="*/ 104 w 105"/>
                <a:gd name="T1" fmla="*/ 37 h 38"/>
                <a:gd name="T2" fmla="*/ 69 w 105"/>
                <a:gd name="T3" fmla="*/ 23 h 38"/>
                <a:gd name="T4" fmla="*/ 0 w 105"/>
                <a:gd name="T5" fmla="*/ 0 h 38"/>
              </a:gdLst>
              <a:ahLst/>
              <a:cxnLst>
                <a:cxn ang="0">
                  <a:pos x="T0" y="T1"/>
                </a:cxn>
                <a:cxn ang="0">
                  <a:pos x="T2" y="T3"/>
                </a:cxn>
                <a:cxn ang="0">
                  <a:pos x="T4" y="T5"/>
                </a:cxn>
              </a:cxnLst>
              <a:rect l="0" t="0" r="r" b="b"/>
              <a:pathLst>
                <a:path w="105" h="38">
                  <a:moveTo>
                    <a:pt x="104" y="37"/>
                  </a:moveTo>
                  <a:lnTo>
                    <a:pt x="69" y="23"/>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42" name="Freeform 1046"/>
            <p:cNvSpPr>
              <a:spLocks/>
            </p:cNvSpPr>
            <p:nvPr/>
          </p:nvSpPr>
          <p:spPr bwMode="auto">
            <a:xfrm>
              <a:off x="5937956" y="3544888"/>
              <a:ext cx="169333" cy="60325"/>
            </a:xfrm>
            <a:custGeom>
              <a:avLst/>
              <a:gdLst>
                <a:gd name="T0" fmla="*/ 106 w 107"/>
                <a:gd name="T1" fmla="*/ 37 h 38"/>
                <a:gd name="T2" fmla="*/ 2 w 107"/>
                <a:gd name="T3" fmla="*/ 2 h 38"/>
                <a:gd name="T4" fmla="*/ 0 w 107"/>
                <a:gd name="T5" fmla="*/ 0 h 38"/>
              </a:gdLst>
              <a:ahLst/>
              <a:cxnLst>
                <a:cxn ang="0">
                  <a:pos x="T0" y="T1"/>
                </a:cxn>
                <a:cxn ang="0">
                  <a:pos x="T2" y="T3"/>
                </a:cxn>
                <a:cxn ang="0">
                  <a:pos x="T4" y="T5"/>
                </a:cxn>
              </a:cxnLst>
              <a:rect l="0" t="0" r="r" b="b"/>
              <a:pathLst>
                <a:path w="107" h="38">
                  <a:moveTo>
                    <a:pt x="106" y="37"/>
                  </a:moveTo>
                  <a:lnTo>
                    <a:pt x="2" y="2"/>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43" name="Line 1047"/>
            <p:cNvSpPr>
              <a:spLocks noChangeShapeType="1"/>
            </p:cNvSpPr>
            <p:nvPr/>
          </p:nvSpPr>
          <p:spPr bwMode="auto">
            <a:xfrm flipH="1" flipV="1">
              <a:off x="5722056" y="3478213"/>
              <a:ext cx="165100" cy="49212"/>
            </a:xfrm>
            <a:prstGeom prst="line">
              <a:avLst/>
            </a:pr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p>
          </p:txBody>
        </p:sp>
        <p:sp>
          <p:nvSpPr>
            <p:cNvPr id="56344" name="Freeform 1048"/>
            <p:cNvSpPr>
              <a:spLocks/>
            </p:cNvSpPr>
            <p:nvPr/>
          </p:nvSpPr>
          <p:spPr bwMode="auto">
            <a:xfrm>
              <a:off x="5501923" y="3403601"/>
              <a:ext cx="166511" cy="55563"/>
            </a:xfrm>
            <a:custGeom>
              <a:avLst/>
              <a:gdLst>
                <a:gd name="T0" fmla="*/ 104 w 105"/>
                <a:gd name="T1" fmla="*/ 34 h 35"/>
                <a:gd name="T2" fmla="*/ 75 w 105"/>
                <a:gd name="T3" fmla="*/ 23 h 35"/>
                <a:gd name="T4" fmla="*/ 0 w 105"/>
                <a:gd name="T5" fmla="*/ 0 h 35"/>
              </a:gdLst>
              <a:ahLst/>
              <a:cxnLst>
                <a:cxn ang="0">
                  <a:pos x="T0" y="T1"/>
                </a:cxn>
                <a:cxn ang="0">
                  <a:pos x="T2" y="T3"/>
                </a:cxn>
                <a:cxn ang="0">
                  <a:pos x="T4" y="T5"/>
                </a:cxn>
              </a:cxnLst>
              <a:rect l="0" t="0" r="r" b="b"/>
              <a:pathLst>
                <a:path w="105" h="35">
                  <a:moveTo>
                    <a:pt x="104" y="34"/>
                  </a:moveTo>
                  <a:lnTo>
                    <a:pt x="75" y="23"/>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45" name="Freeform 1049"/>
            <p:cNvSpPr>
              <a:spLocks/>
            </p:cNvSpPr>
            <p:nvPr/>
          </p:nvSpPr>
          <p:spPr bwMode="auto">
            <a:xfrm>
              <a:off x="5283200" y="3335339"/>
              <a:ext cx="167923" cy="52387"/>
            </a:xfrm>
            <a:custGeom>
              <a:avLst/>
              <a:gdLst>
                <a:gd name="T0" fmla="*/ 105 w 106"/>
                <a:gd name="T1" fmla="*/ 32 h 33"/>
                <a:gd name="T2" fmla="*/ 16 w 106"/>
                <a:gd name="T3" fmla="*/ 2 h 33"/>
                <a:gd name="T4" fmla="*/ 0 w 106"/>
                <a:gd name="T5" fmla="*/ 0 h 33"/>
              </a:gdLst>
              <a:ahLst/>
              <a:cxnLst>
                <a:cxn ang="0">
                  <a:pos x="T0" y="T1"/>
                </a:cxn>
                <a:cxn ang="0">
                  <a:pos x="T2" y="T3"/>
                </a:cxn>
                <a:cxn ang="0">
                  <a:pos x="T4" y="T5"/>
                </a:cxn>
              </a:cxnLst>
              <a:rect l="0" t="0" r="r" b="b"/>
              <a:pathLst>
                <a:path w="106" h="33">
                  <a:moveTo>
                    <a:pt x="105" y="32"/>
                  </a:moveTo>
                  <a:lnTo>
                    <a:pt x="16" y="2"/>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46" name="Line 1050"/>
            <p:cNvSpPr>
              <a:spLocks noChangeShapeType="1"/>
            </p:cNvSpPr>
            <p:nvPr/>
          </p:nvSpPr>
          <p:spPr bwMode="auto">
            <a:xfrm flipH="1" flipV="1">
              <a:off x="5063067" y="3273425"/>
              <a:ext cx="165100" cy="46038"/>
            </a:xfrm>
            <a:prstGeom prst="line">
              <a:avLst/>
            </a:pr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p>
          </p:txBody>
        </p:sp>
        <p:sp>
          <p:nvSpPr>
            <p:cNvPr id="56347" name="Freeform 1051"/>
            <p:cNvSpPr>
              <a:spLocks/>
            </p:cNvSpPr>
            <p:nvPr/>
          </p:nvSpPr>
          <p:spPr bwMode="auto">
            <a:xfrm>
              <a:off x="4840111" y="3206750"/>
              <a:ext cx="172156" cy="46038"/>
            </a:xfrm>
            <a:custGeom>
              <a:avLst/>
              <a:gdLst>
                <a:gd name="T0" fmla="*/ 107 w 108"/>
                <a:gd name="T1" fmla="*/ 28 h 29"/>
                <a:gd name="T2" fmla="*/ 98 w 108"/>
                <a:gd name="T3" fmla="*/ 26 h 29"/>
                <a:gd name="T4" fmla="*/ 0 w 108"/>
                <a:gd name="T5" fmla="*/ 0 h 29"/>
              </a:gdLst>
              <a:ahLst/>
              <a:cxnLst>
                <a:cxn ang="0">
                  <a:pos x="T0" y="T1"/>
                </a:cxn>
                <a:cxn ang="0">
                  <a:pos x="T2" y="T3"/>
                </a:cxn>
                <a:cxn ang="0">
                  <a:pos x="T4" y="T5"/>
                </a:cxn>
              </a:cxnLst>
              <a:rect l="0" t="0" r="r" b="b"/>
              <a:pathLst>
                <a:path w="108" h="29">
                  <a:moveTo>
                    <a:pt x="107" y="28"/>
                  </a:moveTo>
                  <a:lnTo>
                    <a:pt x="98" y="26"/>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48" name="Freeform 1052"/>
            <p:cNvSpPr>
              <a:spLocks/>
            </p:cNvSpPr>
            <p:nvPr/>
          </p:nvSpPr>
          <p:spPr bwMode="auto">
            <a:xfrm>
              <a:off x="4621390" y="3144839"/>
              <a:ext cx="169333" cy="47625"/>
            </a:xfrm>
            <a:custGeom>
              <a:avLst/>
              <a:gdLst>
                <a:gd name="T0" fmla="*/ 106 w 107"/>
                <a:gd name="T1" fmla="*/ 29 h 30"/>
                <a:gd name="T2" fmla="*/ 50 w 107"/>
                <a:gd name="T3" fmla="*/ 13 h 30"/>
                <a:gd name="T4" fmla="*/ 0 w 107"/>
                <a:gd name="T5" fmla="*/ 0 h 30"/>
              </a:gdLst>
              <a:ahLst/>
              <a:cxnLst>
                <a:cxn ang="0">
                  <a:pos x="T0" y="T1"/>
                </a:cxn>
                <a:cxn ang="0">
                  <a:pos x="T2" y="T3"/>
                </a:cxn>
                <a:cxn ang="0">
                  <a:pos x="T4" y="T5"/>
                </a:cxn>
              </a:cxnLst>
              <a:rect l="0" t="0" r="r" b="b"/>
              <a:pathLst>
                <a:path w="107" h="30">
                  <a:moveTo>
                    <a:pt x="106" y="29"/>
                  </a:moveTo>
                  <a:lnTo>
                    <a:pt x="50" y="13"/>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49" name="Freeform 1053"/>
            <p:cNvSpPr>
              <a:spLocks/>
            </p:cNvSpPr>
            <p:nvPr/>
          </p:nvSpPr>
          <p:spPr bwMode="auto">
            <a:xfrm>
              <a:off x="4401256" y="3084514"/>
              <a:ext cx="170744" cy="47625"/>
            </a:xfrm>
            <a:custGeom>
              <a:avLst/>
              <a:gdLst>
                <a:gd name="T0" fmla="*/ 106 w 107"/>
                <a:gd name="T1" fmla="*/ 29 h 30"/>
                <a:gd name="T2" fmla="*/ 10 w 107"/>
                <a:gd name="T3" fmla="*/ 2 h 30"/>
                <a:gd name="T4" fmla="*/ 0 w 107"/>
                <a:gd name="T5" fmla="*/ 0 h 30"/>
              </a:gdLst>
              <a:ahLst/>
              <a:cxnLst>
                <a:cxn ang="0">
                  <a:pos x="T0" y="T1"/>
                </a:cxn>
                <a:cxn ang="0">
                  <a:pos x="T2" y="T3"/>
                </a:cxn>
                <a:cxn ang="0">
                  <a:pos x="T4" y="T5"/>
                </a:cxn>
              </a:cxnLst>
              <a:rect l="0" t="0" r="r" b="b"/>
              <a:pathLst>
                <a:path w="107" h="30">
                  <a:moveTo>
                    <a:pt x="106" y="29"/>
                  </a:moveTo>
                  <a:lnTo>
                    <a:pt x="10" y="2"/>
                  </a:lnTo>
                  <a:lnTo>
                    <a:pt x="0" y="0"/>
                  </a:lnTo>
                </a:path>
              </a:pathLst>
            </a:cu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56350" name="Line 1054"/>
            <p:cNvSpPr>
              <a:spLocks noChangeShapeType="1"/>
            </p:cNvSpPr>
            <p:nvPr/>
          </p:nvSpPr>
          <p:spPr bwMode="auto">
            <a:xfrm flipH="1" flipV="1">
              <a:off x="4176889" y="3033713"/>
              <a:ext cx="170745" cy="38100"/>
            </a:xfrm>
            <a:prstGeom prst="line">
              <a:avLst/>
            </a:pr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p>
          </p:txBody>
        </p:sp>
        <p:sp>
          <p:nvSpPr>
            <p:cNvPr id="56351" name="Line 1055"/>
            <p:cNvSpPr>
              <a:spLocks noChangeShapeType="1"/>
            </p:cNvSpPr>
            <p:nvPr/>
          </p:nvSpPr>
          <p:spPr bwMode="auto">
            <a:xfrm flipH="1" flipV="1">
              <a:off x="3953933" y="2984500"/>
              <a:ext cx="170745" cy="33338"/>
            </a:xfrm>
            <a:prstGeom prst="line">
              <a:avLst/>
            </a:prstGeom>
            <a:ln>
              <a:headEnd type="none" w="sm" len="sm"/>
              <a:tailEnd type="none" w="sm" len="sm"/>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p>
          </p:txBody>
        </p:sp>
      </p:grpSp>
      <p:sp>
        <p:nvSpPr>
          <p:cNvPr id="56352" name="Line 1056"/>
          <p:cNvSpPr>
            <a:spLocks noChangeShapeType="1"/>
          </p:cNvSpPr>
          <p:nvPr/>
        </p:nvSpPr>
        <p:spPr bwMode="auto">
          <a:xfrm>
            <a:off x="1371601" y="2886075"/>
            <a:ext cx="11571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3" name="Line 1057"/>
          <p:cNvSpPr>
            <a:spLocks noChangeShapeType="1"/>
          </p:cNvSpPr>
          <p:nvPr/>
        </p:nvSpPr>
        <p:spPr bwMode="auto">
          <a:xfrm>
            <a:off x="1371601" y="3808413"/>
            <a:ext cx="11571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4" name="Line 1058"/>
          <p:cNvSpPr>
            <a:spLocks noChangeShapeType="1"/>
          </p:cNvSpPr>
          <p:nvPr/>
        </p:nvSpPr>
        <p:spPr bwMode="auto">
          <a:xfrm>
            <a:off x="1371601" y="4749800"/>
            <a:ext cx="11571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5" name="Line 1059"/>
          <p:cNvSpPr>
            <a:spLocks noChangeShapeType="1"/>
          </p:cNvSpPr>
          <p:nvPr/>
        </p:nvSpPr>
        <p:spPr bwMode="auto">
          <a:xfrm>
            <a:off x="1782234"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6" name="Line 1060"/>
          <p:cNvSpPr>
            <a:spLocks noChangeShapeType="1"/>
          </p:cNvSpPr>
          <p:nvPr/>
        </p:nvSpPr>
        <p:spPr bwMode="auto">
          <a:xfrm>
            <a:off x="2336800"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7" name="Line 1061"/>
          <p:cNvSpPr>
            <a:spLocks noChangeShapeType="1"/>
          </p:cNvSpPr>
          <p:nvPr/>
        </p:nvSpPr>
        <p:spPr bwMode="auto">
          <a:xfrm>
            <a:off x="2840567"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8" name="Line 1062"/>
          <p:cNvSpPr>
            <a:spLocks noChangeShapeType="1"/>
          </p:cNvSpPr>
          <p:nvPr/>
        </p:nvSpPr>
        <p:spPr bwMode="auto">
          <a:xfrm>
            <a:off x="3461456"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9" name="Line 1063"/>
          <p:cNvSpPr>
            <a:spLocks noChangeShapeType="1"/>
          </p:cNvSpPr>
          <p:nvPr/>
        </p:nvSpPr>
        <p:spPr bwMode="auto">
          <a:xfrm>
            <a:off x="4116212"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0" name="Line 1064"/>
          <p:cNvSpPr>
            <a:spLocks noChangeShapeType="1"/>
          </p:cNvSpPr>
          <p:nvPr/>
        </p:nvSpPr>
        <p:spPr bwMode="auto">
          <a:xfrm>
            <a:off x="4676422"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1" name="Line 1065"/>
          <p:cNvSpPr>
            <a:spLocks noChangeShapeType="1"/>
          </p:cNvSpPr>
          <p:nvPr/>
        </p:nvSpPr>
        <p:spPr bwMode="auto">
          <a:xfrm>
            <a:off x="5233812"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2" name="Line 1066"/>
          <p:cNvSpPr>
            <a:spLocks noChangeShapeType="1"/>
          </p:cNvSpPr>
          <p:nvPr/>
        </p:nvSpPr>
        <p:spPr bwMode="auto">
          <a:xfrm>
            <a:off x="5929489"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3" name="Line 1067"/>
          <p:cNvSpPr>
            <a:spLocks noChangeShapeType="1"/>
          </p:cNvSpPr>
          <p:nvPr/>
        </p:nvSpPr>
        <p:spPr bwMode="auto">
          <a:xfrm>
            <a:off x="6606822"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4" name="Line 1068"/>
          <p:cNvSpPr>
            <a:spLocks noChangeShapeType="1"/>
          </p:cNvSpPr>
          <p:nvPr/>
        </p:nvSpPr>
        <p:spPr bwMode="auto">
          <a:xfrm>
            <a:off x="7271456" y="5568950"/>
            <a:ext cx="0" cy="1158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7" name="Rectangle 1071"/>
          <p:cNvSpPr>
            <a:spLocks noChangeArrowheads="1"/>
          </p:cNvSpPr>
          <p:nvPr/>
        </p:nvSpPr>
        <p:spPr bwMode="auto">
          <a:xfrm>
            <a:off x="849490" y="1733550"/>
            <a:ext cx="517770"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dirty="0"/>
              <a:t>100</a:t>
            </a:r>
          </a:p>
        </p:txBody>
      </p:sp>
      <p:sp>
        <p:nvSpPr>
          <p:cNvPr id="56368" name="Rectangle 1072"/>
          <p:cNvSpPr>
            <a:spLocks noChangeArrowheads="1"/>
          </p:cNvSpPr>
          <p:nvPr/>
        </p:nvSpPr>
        <p:spPr bwMode="auto">
          <a:xfrm>
            <a:off x="980723" y="2725739"/>
            <a:ext cx="407163"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t>75</a:t>
            </a:r>
          </a:p>
        </p:txBody>
      </p:sp>
      <p:sp>
        <p:nvSpPr>
          <p:cNvPr id="56369" name="Rectangle 1073"/>
          <p:cNvSpPr>
            <a:spLocks noChangeArrowheads="1"/>
          </p:cNvSpPr>
          <p:nvPr/>
        </p:nvSpPr>
        <p:spPr bwMode="auto">
          <a:xfrm>
            <a:off x="980723" y="3638550"/>
            <a:ext cx="407163"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t>50</a:t>
            </a:r>
          </a:p>
        </p:txBody>
      </p:sp>
      <p:sp>
        <p:nvSpPr>
          <p:cNvPr id="56370" name="Rectangle 1074"/>
          <p:cNvSpPr>
            <a:spLocks noChangeArrowheads="1"/>
          </p:cNvSpPr>
          <p:nvPr/>
        </p:nvSpPr>
        <p:spPr bwMode="auto">
          <a:xfrm>
            <a:off x="980723" y="4591050"/>
            <a:ext cx="407163"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t>25</a:t>
            </a:r>
          </a:p>
        </p:txBody>
      </p:sp>
      <p:sp>
        <p:nvSpPr>
          <p:cNvPr id="56371" name="Rectangle 1075"/>
          <p:cNvSpPr>
            <a:spLocks noChangeArrowheads="1"/>
          </p:cNvSpPr>
          <p:nvPr/>
        </p:nvSpPr>
        <p:spPr bwMode="auto">
          <a:xfrm>
            <a:off x="1065389" y="5468939"/>
            <a:ext cx="296556"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t>0</a:t>
            </a:r>
          </a:p>
        </p:txBody>
      </p:sp>
      <p:sp>
        <p:nvSpPr>
          <p:cNvPr id="56372" name="Rectangle 1076"/>
          <p:cNvSpPr>
            <a:spLocks noChangeArrowheads="1"/>
          </p:cNvSpPr>
          <p:nvPr/>
        </p:nvSpPr>
        <p:spPr bwMode="auto">
          <a:xfrm>
            <a:off x="1246012" y="5697539"/>
            <a:ext cx="407163"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t>25</a:t>
            </a:r>
          </a:p>
        </p:txBody>
      </p:sp>
      <p:sp>
        <p:nvSpPr>
          <p:cNvPr id="56373" name="Rectangle 1077"/>
          <p:cNvSpPr>
            <a:spLocks noChangeArrowheads="1"/>
          </p:cNvSpPr>
          <p:nvPr/>
        </p:nvSpPr>
        <p:spPr bwMode="auto">
          <a:xfrm>
            <a:off x="3924301" y="5697539"/>
            <a:ext cx="407163"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t>50</a:t>
            </a:r>
          </a:p>
        </p:txBody>
      </p:sp>
      <p:sp>
        <p:nvSpPr>
          <p:cNvPr id="56374" name="Rectangle 1078"/>
          <p:cNvSpPr>
            <a:spLocks noChangeArrowheads="1"/>
          </p:cNvSpPr>
          <p:nvPr/>
        </p:nvSpPr>
        <p:spPr bwMode="auto">
          <a:xfrm>
            <a:off x="7085190" y="5697539"/>
            <a:ext cx="407163"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t>75</a:t>
            </a:r>
          </a:p>
        </p:txBody>
      </p:sp>
      <p:sp>
        <p:nvSpPr>
          <p:cNvPr id="56375" name="Freeform 1079"/>
          <p:cNvSpPr>
            <a:spLocks/>
          </p:cNvSpPr>
          <p:nvPr/>
        </p:nvSpPr>
        <p:spPr bwMode="auto">
          <a:xfrm>
            <a:off x="1361723" y="1876425"/>
            <a:ext cx="7205133" cy="3810000"/>
          </a:xfrm>
          <a:custGeom>
            <a:avLst/>
            <a:gdLst>
              <a:gd name="T0" fmla="*/ 0 w 4540"/>
              <a:gd name="T1" fmla="*/ 0 h 2400"/>
              <a:gd name="T2" fmla="*/ 0 w 4540"/>
              <a:gd name="T3" fmla="*/ 2399 h 2400"/>
              <a:gd name="T4" fmla="*/ 4539 w 4540"/>
              <a:gd name="T5" fmla="*/ 2399 h 2400"/>
            </a:gdLst>
            <a:ahLst/>
            <a:cxnLst>
              <a:cxn ang="0">
                <a:pos x="T0" y="T1"/>
              </a:cxn>
              <a:cxn ang="0">
                <a:pos x="T2" y="T3"/>
              </a:cxn>
              <a:cxn ang="0">
                <a:pos x="T4" y="T5"/>
              </a:cxn>
            </a:cxnLst>
            <a:rect l="0" t="0" r="r" b="b"/>
            <a:pathLst>
              <a:path w="4540" h="2400">
                <a:moveTo>
                  <a:pt x="0" y="0"/>
                </a:moveTo>
                <a:lnTo>
                  <a:pt x="0" y="2399"/>
                </a:lnTo>
                <a:lnTo>
                  <a:pt x="4539" y="239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76" name="Line 1080"/>
          <p:cNvSpPr>
            <a:spLocks noChangeShapeType="1"/>
          </p:cNvSpPr>
          <p:nvPr/>
        </p:nvSpPr>
        <p:spPr bwMode="auto">
          <a:xfrm>
            <a:off x="1518356" y="4605338"/>
            <a:ext cx="17356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77" name="Line 1081"/>
          <p:cNvSpPr>
            <a:spLocks noChangeShapeType="1"/>
          </p:cNvSpPr>
          <p:nvPr/>
        </p:nvSpPr>
        <p:spPr bwMode="auto">
          <a:xfrm>
            <a:off x="1748368" y="4605338"/>
            <a:ext cx="17074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78" name="Line 1082"/>
          <p:cNvSpPr>
            <a:spLocks noChangeShapeType="1"/>
          </p:cNvSpPr>
          <p:nvPr/>
        </p:nvSpPr>
        <p:spPr bwMode="auto">
          <a:xfrm>
            <a:off x="1978378" y="4605338"/>
            <a:ext cx="1707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79" name="Line 1083"/>
          <p:cNvSpPr>
            <a:spLocks noChangeShapeType="1"/>
          </p:cNvSpPr>
          <p:nvPr/>
        </p:nvSpPr>
        <p:spPr bwMode="auto">
          <a:xfrm>
            <a:off x="2205567" y="4605338"/>
            <a:ext cx="1735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0" name="Line 1084"/>
          <p:cNvSpPr>
            <a:spLocks noChangeShapeType="1"/>
          </p:cNvSpPr>
          <p:nvPr/>
        </p:nvSpPr>
        <p:spPr bwMode="auto">
          <a:xfrm>
            <a:off x="2438400" y="4605338"/>
            <a:ext cx="1679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 name="Groupe 4"/>
          <p:cNvGrpSpPr/>
          <p:nvPr/>
        </p:nvGrpSpPr>
        <p:grpSpPr>
          <a:xfrm>
            <a:off x="2668412" y="4605338"/>
            <a:ext cx="5908322" cy="9526"/>
            <a:chOff x="2668412" y="4605338"/>
            <a:chExt cx="5908322" cy="9526"/>
          </a:xfrm>
        </p:grpSpPr>
        <p:sp>
          <p:nvSpPr>
            <p:cNvPr id="56385" name="Line 1089"/>
            <p:cNvSpPr>
              <a:spLocks noChangeShapeType="1"/>
            </p:cNvSpPr>
            <p:nvPr/>
          </p:nvSpPr>
          <p:spPr bwMode="auto">
            <a:xfrm>
              <a:off x="3588456" y="4605338"/>
              <a:ext cx="167922"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 name="Groupe 3"/>
            <p:cNvGrpSpPr/>
            <p:nvPr/>
          </p:nvGrpSpPr>
          <p:grpSpPr>
            <a:xfrm>
              <a:off x="2668412" y="4605338"/>
              <a:ext cx="5908322" cy="9526"/>
              <a:chOff x="2668412" y="4605338"/>
              <a:chExt cx="5908322" cy="9526"/>
            </a:xfrm>
          </p:grpSpPr>
          <p:sp>
            <p:nvSpPr>
              <p:cNvPr id="56381" name="Line 1085"/>
              <p:cNvSpPr>
                <a:spLocks noChangeShapeType="1"/>
              </p:cNvSpPr>
              <p:nvPr/>
            </p:nvSpPr>
            <p:spPr bwMode="auto">
              <a:xfrm>
                <a:off x="2668412" y="4605338"/>
                <a:ext cx="17215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2" name="Line 1086"/>
              <p:cNvSpPr>
                <a:spLocks noChangeShapeType="1"/>
              </p:cNvSpPr>
              <p:nvPr/>
            </p:nvSpPr>
            <p:spPr bwMode="auto">
              <a:xfrm>
                <a:off x="2897012" y="4605338"/>
                <a:ext cx="17215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3" name="Line 1087"/>
              <p:cNvSpPr>
                <a:spLocks noChangeShapeType="1"/>
              </p:cNvSpPr>
              <p:nvPr/>
            </p:nvSpPr>
            <p:spPr bwMode="auto">
              <a:xfrm>
                <a:off x="3125612" y="4605338"/>
                <a:ext cx="17356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4" name="Line 1088"/>
              <p:cNvSpPr>
                <a:spLocks noChangeShapeType="1"/>
              </p:cNvSpPr>
              <p:nvPr/>
            </p:nvSpPr>
            <p:spPr bwMode="auto">
              <a:xfrm>
                <a:off x="3354212" y="4605338"/>
                <a:ext cx="17356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6" name="Line 1090"/>
              <p:cNvSpPr>
                <a:spLocks noChangeShapeType="1"/>
              </p:cNvSpPr>
              <p:nvPr/>
            </p:nvSpPr>
            <p:spPr bwMode="auto">
              <a:xfrm>
                <a:off x="3817056" y="4605338"/>
                <a:ext cx="169333"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7" name="Line 1091"/>
              <p:cNvSpPr>
                <a:spLocks noChangeShapeType="1"/>
              </p:cNvSpPr>
              <p:nvPr/>
            </p:nvSpPr>
            <p:spPr bwMode="auto">
              <a:xfrm>
                <a:off x="4045656" y="4605338"/>
                <a:ext cx="172156" cy="9526"/>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8" name="Line 1092"/>
              <p:cNvSpPr>
                <a:spLocks noChangeShapeType="1"/>
              </p:cNvSpPr>
              <p:nvPr/>
            </p:nvSpPr>
            <p:spPr bwMode="auto">
              <a:xfrm>
                <a:off x="4274256" y="4605338"/>
                <a:ext cx="174978"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89" name="Line 1093"/>
              <p:cNvSpPr>
                <a:spLocks noChangeShapeType="1"/>
              </p:cNvSpPr>
              <p:nvPr/>
            </p:nvSpPr>
            <p:spPr bwMode="auto">
              <a:xfrm>
                <a:off x="4502856" y="4605338"/>
                <a:ext cx="17356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0" name="Line 1094"/>
              <p:cNvSpPr>
                <a:spLocks noChangeShapeType="1"/>
              </p:cNvSpPr>
              <p:nvPr/>
            </p:nvSpPr>
            <p:spPr bwMode="auto">
              <a:xfrm>
                <a:off x="4734278" y="4605338"/>
                <a:ext cx="169333"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1" name="Line 1095"/>
              <p:cNvSpPr>
                <a:spLocks noChangeShapeType="1"/>
              </p:cNvSpPr>
              <p:nvPr/>
            </p:nvSpPr>
            <p:spPr bwMode="auto">
              <a:xfrm>
                <a:off x="4964289" y="4605338"/>
                <a:ext cx="169333"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2" name="Line 1096"/>
              <p:cNvSpPr>
                <a:spLocks noChangeShapeType="1"/>
              </p:cNvSpPr>
              <p:nvPr/>
            </p:nvSpPr>
            <p:spPr bwMode="auto">
              <a:xfrm>
                <a:off x="5194301" y="4605338"/>
                <a:ext cx="17215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3" name="Line 1097"/>
              <p:cNvSpPr>
                <a:spLocks noChangeShapeType="1"/>
              </p:cNvSpPr>
              <p:nvPr/>
            </p:nvSpPr>
            <p:spPr bwMode="auto">
              <a:xfrm>
                <a:off x="5422901" y="4605338"/>
                <a:ext cx="17215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4" name="Line 1098"/>
              <p:cNvSpPr>
                <a:spLocks noChangeShapeType="1"/>
              </p:cNvSpPr>
              <p:nvPr/>
            </p:nvSpPr>
            <p:spPr bwMode="auto">
              <a:xfrm>
                <a:off x="5650089" y="4605338"/>
                <a:ext cx="173567"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5" name="Line 1099"/>
              <p:cNvSpPr>
                <a:spLocks noChangeShapeType="1"/>
              </p:cNvSpPr>
              <p:nvPr/>
            </p:nvSpPr>
            <p:spPr bwMode="auto">
              <a:xfrm>
                <a:off x="5881511" y="4605338"/>
                <a:ext cx="170745"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6" name="Line 1100"/>
              <p:cNvSpPr>
                <a:spLocks noChangeShapeType="1"/>
              </p:cNvSpPr>
              <p:nvPr/>
            </p:nvSpPr>
            <p:spPr bwMode="auto">
              <a:xfrm>
                <a:off x="6112934" y="4605338"/>
                <a:ext cx="167923"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7" name="Line 1101"/>
              <p:cNvSpPr>
                <a:spLocks noChangeShapeType="1"/>
              </p:cNvSpPr>
              <p:nvPr/>
            </p:nvSpPr>
            <p:spPr bwMode="auto">
              <a:xfrm>
                <a:off x="6341534" y="4605338"/>
                <a:ext cx="173567"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8" name="Line 1102"/>
              <p:cNvSpPr>
                <a:spLocks noChangeShapeType="1"/>
              </p:cNvSpPr>
              <p:nvPr/>
            </p:nvSpPr>
            <p:spPr bwMode="auto">
              <a:xfrm>
                <a:off x="6570134" y="4605338"/>
                <a:ext cx="173567"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99" name="Line 1103"/>
              <p:cNvSpPr>
                <a:spLocks noChangeShapeType="1"/>
              </p:cNvSpPr>
              <p:nvPr/>
            </p:nvSpPr>
            <p:spPr bwMode="auto">
              <a:xfrm>
                <a:off x="6801556" y="4605338"/>
                <a:ext cx="17215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0" name="Line 1104"/>
              <p:cNvSpPr>
                <a:spLocks noChangeShapeType="1"/>
              </p:cNvSpPr>
              <p:nvPr/>
            </p:nvSpPr>
            <p:spPr bwMode="auto">
              <a:xfrm>
                <a:off x="7030156" y="4605338"/>
                <a:ext cx="170745"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1" name="Line 1105"/>
              <p:cNvSpPr>
                <a:spLocks noChangeShapeType="1"/>
              </p:cNvSpPr>
              <p:nvPr/>
            </p:nvSpPr>
            <p:spPr bwMode="auto">
              <a:xfrm>
                <a:off x="7262989" y="4605338"/>
                <a:ext cx="167922"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2" name="Line 1106"/>
              <p:cNvSpPr>
                <a:spLocks noChangeShapeType="1"/>
              </p:cNvSpPr>
              <p:nvPr/>
            </p:nvSpPr>
            <p:spPr bwMode="auto">
              <a:xfrm>
                <a:off x="7491590" y="4605338"/>
                <a:ext cx="169333"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3" name="Line 1107"/>
              <p:cNvSpPr>
                <a:spLocks noChangeShapeType="1"/>
              </p:cNvSpPr>
              <p:nvPr/>
            </p:nvSpPr>
            <p:spPr bwMode="auto">
              <a:xfrm>
                <a:off x="7720189" y="4605338"/>
                <a:ext cx="17356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4" name="Line 1108"/>
              <p:cNvSpPr>
                <a:spLocks noChangeShapeType="1"/>
              </p:cNvSpPr>
              <p:nvPr/>
            </p:nvSpPr>
            <p:spPr bwMode="auto">
              <a:xfrm>
                <a:off x="7948789" y="4605338"/>
                <a:ext cx="17356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5" name="Line 1109"/>
              <p:cNvSpPr>
                <a:spLocks noChangeShapeType="1"/>
              </p:cNvSpPr>
              <p:nvPr/>
            </p:nvSpPr>
            <p:spPr bwMode="auto">
              <a:xfrm>
                <a:off x="8178800" y="4605338"/>
                <a:ext cx="172156"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6" name="Line 1110"/>
              <p:cNvSpPr>
                <a:spLocks noChangeShapeType="1"/>
              </p:cNvSpPr>
              <p:nvPr/>
            </p:nvSpPr>
            <p:spPr bwMode="auto">
              <a:xfrm>
                <a:off x="8411634" y="4605338"/>
                <a:ext cx="165100" cy="0"/>
              </a:xfrm>
              <a:prstGeom prst="line">
                <a:avLst/>
              </a:prstGeom>
              <a:noFill/>
              <a:ln w="127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6407" name="Line 1111"/>
          <p:cNvSpPr>
            <a:spLocks noChangeShapeType="1"/>
          </p:cNvSpPr>
          <p:nvPr/>
        </p:nvSpPr>
        <p:spPr bwMode="auto">
          <a:xfrm>
            <a:off x="1518356" y="5348288"/>
            <a:ext cx="17356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8" name="Line 1112"/>
          <p:cNvSpPr>
            <a:spLocks noChangeShapeType="1"/>
          </p:cNvSpPr>
          <p:nvPr/>
        </p:nvSpPr>
        <p:spPr bwMode="auto">
          <a:xfrm>
            <a:off x="1748368" y="5348288"/>
            <a:ext cx="17074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09" name="Line 1113"/>
          <p:cNvSpPr>
            <a:spLocks noChangeShapeType="1"/>
          </p:cNvSpPr>
          <p:nvPr/>
        </p:nvSpPr>
        <p:spPr bwMode="auto">
          <a:xfrm>
            <a:off x="1978378" y="5348288"/>
            <a:ext cx="1707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0" name="Line 1114"/>
          <p:cNvSpPr>
            <a:spLocks noChangeShapeType="1"/>
          </p:cNvSpPr>
          <p:nvPr/>
        </p:nvSpPr>
        <p:spPr bwMode="auto">
          <a:xfrm>
            <a:off x="2205567" y="5348288"/>
            <a:ext cx="1735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 name="Groupe 6"/>
          <p:cNvGrpSpPr/>
          <p:nvPr/>
        </p:nvGrpSpPr>
        <p:grpSpPr>
          <a:xfrm>
            <a:off x="2438400" y="5348287"/>
            <a:ext cx="6128456" cy="120651"/>
            <a:chOff x="2438400" y="5348288"/>
            <a:chExt cx="5222523" cy="0"/>
          </a:xfrm>
        </p:grpSpPr>
        <p:sp>
          <p:nvSpPr>
            <p:cNvPr id="56411" name="Line 1115"/>
            <p:cNvSpPr>
              <a:spLocks noChangeShapeType="1"/>
            </p:cNvSpPr>
            <p:nvPr/>
          </p:nvSpPr>
          <p:spPr bwMode="auto">
            <a:xfrm>
              <a:off x="2438400" y="5348288"/>
              <a:ext cx="167923"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2" name="Line 1116"/>
            <p:cNvSpPr>
              <a:spLocks noChangeShapeType="1"/>
            </p:cNvSpPr>
            <p:nvPr/>
          </p:nvSpPr>
          <p:spPr bwMode="auto">
            <a:xfrm>
              <a:off x="2668412" y="5348288"/>
              <a:ext cx="17215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3" name="Line 1117"/>
            <p:cNvSpPr>
              <a:spLocks noChangeShapeType="1"/>
            </p:cNvSpPr>
            <p:nvPr/>
          </p:nvSpPr>
          <p:spPr bwMode="auto">
            <a:xfrm>
              <a:off x="2897012" y="5348288"/>
              <a:ext cx="17215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4" name="Line 1118"/>
            <p:cNvSpPr>
              <a:spLocks noChangeShapeType="1"/>
            </p:cNvSpPr>
            <p:nvPr/>
          </p:nvSpPr>
          <p:spPr bwMode="auto">
            <a:xfrm>
              <a:off x="3125612" y="5348288"/>
              <a:ext cx="17356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5" name="Line 1119"/>
            <p:cNvSpPr>
              <a:spLocks noChangeShapeType="1"/>
            </p:cNvSpPr>
            <p:nvPr/>
          </p:nvSpPr>
          <p:spPr bwMode="auto">
            <a:xfrm>
              <a:off x="3354212" y="5348288"/>
              <a:ext cx="17356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6" name="Line 1120"/>
            <p:cNvSpPr>
              <a:spLocks noChangeShapeType="1"/>
            </p:cNvSpPr>
            <p:nvPr/>
          </p:nvSpPr>
          <p:spPr bwMode="auto">
            <a:xfrm>
              <a:off x="3588456" y="5348288"/>
              <a:ext cx="167922"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7" name="Line 1121"/>
            <p:cNvSpPr>
              <a:spLocks noChangeShapeType="1"/>
            </p:cNvSpPr>
            <p:nvPr/>
          </p:nvSpPr>
          <p:spPr bwMode="auto">
            <a:xfrm>
              <a:off x="3817056" y="5348288"/>
              <a:ext cx="169333"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8" name="Line 1122"/>
            <p:cNvSpPr>
              <a:spLocks noChangeShapeType="1"/>
            </p:cNvSpPr>
            <p:nvPr/>
          </p:nvSpPr>
          <p:spPr bwMode="auto">
            <a:xfrm>
              <a:off x="4045656" y="5348288"/>
              <a:ext cx="17215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19" name="Line 1123"/>
            <p:cNvSpPr>
              <a:spLocks noChangeShapeType="1"/>
            </p:cNvSpPr>
            <p:nvPr/>
          </p:nvSpPr>
          <p:spPr bwMode="auto">
            <a:xfrm>
              <a:off x="4274256" y="5348288"/>
              <a:ext cx="17497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0" name="Line 1124"/>
            <p:cNvSpPr>
              <a:spLocks noChangeShapeType="1"/>
            </p:cNvSpPr>
            <p:nvPr/>
          </p:nvSpPr>
          <p:spPr bwMode="auto">
            <a:xfrm>
              <a:off x="4502856" y="5348288"/>
              <a:ext cx="17356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1" name="Line 1125"/>
            <p:cNvSpPr>
              <a:spLocks noChangeShapeType="1"/>
            </p:cNvSpPr>
            <p:nvPr/>
          </p:nvSpPr>
          <p:spPr bwMode="auto">
            <a:xfrm>
              <a:off x="4734278" y="5348288"/>
              <a:ext cx="169333"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2" name="Line 1126"/>
            <p:cNvSpPr>
              <a:spLocks noChangeShapeType="1"/>
            </p:cNvSpPr>
            <p:nvPr/>
          </p:nvSpPr>
          <p:spPr bwMode="auto">
            <a:xfrm>
              <a:off x="4964289" y="5348288"/>
              <a:ext cx="169333"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3" name="Line 1127"/>
            <p:cNvSpPr>
              <a:spLocks noChangeShapeType="1"/>
            </p:cNvSpPr>
            <p:nvPr/>
          </p:nvSpPr>
          <p:spPr bwMode="auto">
            <a:xfrm>
              <a:off x="5194301" y="5348288"/>
              <a:ext cx="17215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4" name="Line 1128"/>
            <p:cNvSpPr>
              <a:spLocks noChangeShapeType="1"/>
            </p:cNvSpPr>
            <p:nvPr/>
          </p:nvSpPr>
          <p:spPr bwMode="auto">
            <a:xfrm>
              <a:off x="5422901" y="5348288"/>
              <a:ext cx="17215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5" name="Line 1129"/>
            <p:cNvSpPr>
              <a:spLocks noChangeShapeType="1"/>
            </p:cNvSpPr>
            <p:nvPr/>
          </p:nvSpPr>
          <p:spPr bwMode="auto">
            <a:xfrm>
              <a:off x="5650089" y="5348288"/>
              <a:ext cx="17356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6" name="Line 1130"/>
            <p:cNvSpPr>
              <a:spLocks noChangeShapeType="1"/>
            </p:cNvSpPr>
            <p:nvPr/>
          </p:nvSpPr>
          <p:spPr bwMode="auto">
            <a:xfrm>
              <a:off x="5881511" y="5348288"/>
              <a:ext cx="170745"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7" name="Line 1131"/>
            <p:cNvSpPr>
              <a:spLocks noChangeShapeType="1"/>
            </p:cNvSpPr>
            <p:nvPr/>
          </p:nvSpPr>
          <p:spPr bwMode="auto">
            <a:xfrm>
              <a:off x="6112934" y="5348288"/>
              <a:ext cx="167923"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8" name="Line 1132"/>
            <p:cNvSpPr>
              <a:spLocks noChangeShapeType="1"/>
            </p:cNvSpPr>
            <p:nvPr/>
          </p:nvSpPr>
          <p:spPr bwMode="auto">
            <a:xfrm>
              <a:off x="6341534" y="5348288"/>
              <a:ext cx="17356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29" name="Line 1133"/>
            <p:cNvSpPr>
              <a:spLocks noChangeShapeType="1"/>
            </p:cNvSpPr>
            <p:nvPr/>
          </p:nvSpPr>
          <p:spPr bwMode="auto">
            <a:xfrm>
              <a:off x="6570134" y="5348288"/>
              <a:ext cx="17356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30" name="Line 1134"/>
            <p:cNvSpPr>
              <a:spLocks noChangeShapeType="1"/>
            </p:cNvSpPr>
            <p:nvPr/>
          </p:nvSpPr>
          <p:spPr bwMode="auto">
            <a:xfrm>
              <a:off x="6801556" y="5348288"/>
              <a:ext cx="172156" cy="0"/>
            </a:xfrm>
            <a:prstGeom prst="line">
              <a:avLst/>
            </a:prstGeom>
            <a:ln>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endParaRPr lang="fr-FR"/>
            </a:p>
          </p:txBody>
        </p:sp>
        <p:sp>
          <p:nvSpPr>
            <p:cNvPr id="56431" name="Line 1135"/>
            <p:cNvSpPr>
              <a:spLocks noChangeShapeType="1"/>
            </p:cNvSpPr>
            <p:nvPr/>
          </p:nvSpPr>
          <p:spPr bwMode="auto">
            <a:xfrm>
              <a:off x="7030156" y="5348288"/>
              <a:ext cx="170745"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432" name="Line 1136"/>
            <p:cNvSpPr>
              <a:spLocks noChangeShapeType="1"/>
            </p:cNvSpPr>
            <p:nvPr/>
          </p:nvSpPr>
          <p:spPr bwMode="auto">
            <a:xfrm>
              <a:off x="7262989" y="5348288"/>
              <a:ext cx="167922" cy="0"/>
            </a:xfrm>
            <a:prstGeom prst="line">
              <a:avLst/>
            </a:prstGeom>
            <a:ln>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endParaRPr lang="fr-FR"/>
            </a:p>
          </p:txBody>
        </p:sp>
        <p:sp>
          <p:nvSpPr>
            <p:cNvPr id="56433" name="Line 1137"/>
            <p:cNvSpPr>
              <a:spLocks noChangeShapeType="1"/>
            </p:cNvSpPr>
            <p:nvPr/>
          </p:nvSpPr>
          <p:spPr bwMode="auto">
            <a:xfrm>
              <a:off x="7491590" y="5348288"/>
              <a:ext cx="169333" cy="0"/>
            </a:xfrm>
            <a:prstGeom prst="line">
              <a:avLst/>
            </a:prstGeom>
            <a:ln>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endParaRPr lang="fr-FR"/>
            </a:p>
          </p:txBody>
        </p:sp>
      </p:grpSp>
      <p:sp>
        <p:nvSpPr>
          <p:cNvPr id="56439" name="Rectangle 1143"/>
          <p:cNvSpPr>
            <a:spLocks noChangeArrowheads="1"/>
          </p:cNvSpPr>
          <p:nvPr/>
        </p:nvSpPr>
        <p:spPr bwMode="auto">
          <a:xfrm>
            <a:off x="6513854" y="5336931"/>
            <a:ext cx="684483" cy="339196"/>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lIns="92075" tIns="46038" rIns="92075" bIns="46038">
            <a:spAutoFit/>
          </a:bodyPr>
          <a:lstStyle/>
          <a:p>
            <a:pPr defTabSz="762000"/>
            <a:r>
              <a:rPr lang="en-GB" sz="1600" dirty="0" err="1"/>
              <a:t>Décès</a:t>
            </a:r>
            <a:endParaRPr lang="en-GB" sz="1600" dirty="0"/>
          </a:p>
        </p:txBody>
      </p:sp>
      <p:sp>
        <p:nvSpPr>
          <p:cNvPr id="56440" name="Rectangle 1144"/>
          <p:cNvSpPr>
            <a:spLocks noChangeArrowheads="1"/>
          </p:cNvSpPr>
          <p:nvPr/>
        </p:nvSpPr>
        <p:spPr bwMode="auto">
          <a:xfrm>
            <a:off x="6375400" y="6248400"/>
            <a:ext cx="223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defTabSz="762000"/>
            <a:r>
              <a:rPr lang="en-GB" sz="1600" b="1" i="1">
                <a:effectLst>
                  <a:outerShdw blurRad="38100" dist="38100" dir="2700000" algn="tl">
                    <a:srgbClr val="808080"/>
                  </a:outerShdw>
                </a:effectLst>
              </a:rPr>
              <a:t>Fletcher, BMJ, 1977</a:t>
            </a:r>
          </a:p>
        </p:txBody>
      </p:sp>
      <p:sp>
        <p:nvSpPr>
          <p:cNvPr id="56442" name="Rectangle 1146"/>
          <p:cNvSpPr>
            <a:spLocks noChangeArrowheads="1"/>
          </p:cNvSpPr>
          <p:nvPr/>
        </p:nvSpPr>
        <p:spPr bwMode="auto">
          <a:xfrm>
            <a:off x="3867857" y="6015039"/>
            <a:ext cx="1370568"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a:effectLst>
                  <a:outerShdw blurRad="38100" dist="38100" dir="2700000" algn="tl">
                    <a:srgbClr val="808080"/>
                  </a:outerShdw>
                </a:effectLst>
              </a:rPr>
              <a:t>ÂGE (années)</a:t>
            </a:r>
          </a:p>
        </p:txBody>
      </p:sp>
      <p:sp>
        <p:nvSpPr>
          <p:cNvPr id="56443" name="Rectangle 1147"/>
          <p:cNvSpPr>
            <a:spLocks noChangeArrowheads="1"/>
          </p:cNvSpPr>
          <p:nvPr/>
        </p:nvSpPr>
        <p:spPr bwMode="auto">
          <a:xfrm>
            <a:off x="1422400" y="4221905"/>
            <a:ext cx="1017907" cy="35458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fr-FR" sz="1700">
                <a:solidFill>
                  <a:schemeClr val="bg1"/>
                </a:solidFill>
                <a:effectLst>
                  <a:outerShdw blurRad="38100" dist="38100" dir="2700000" algn="tl">
                    <a:srgbClr val="000000"/>
                  </a:outerShdw>
                </a:effectLst>
              </a:rPr>
              <a:t>Invalidité</a:t>
            </a:r>
          </a:p>
        </p:txBody>
      </p:sp>
      <p:sp>
        <p:nvSpPr>
          <p:cNvPr id="56444" name="Rectangle 1148"/>
          <p:cNvSpPr>
            <a:spLocks noChangeArrowheads="1"/>
          </p:cNvSpPr>
          <p:nvPr/>
        </p:nvSpPr>
        <p:spPr bwMode="auto">
          <a:xfrm>
            <a:off x="1422400" y="4970750"/>
            <a:ext cx="734175" cy="35458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fr-FR" sz="1700">
                <a:solidFill>
                  <a:schemeClr val="bg1"/>
                </a:solidFill>
                <a:effectLst>
                  <a:outerShdw blurRad="38100" dist="38100" dir="2700000" algn="tl">
                    <a:srgbClr val="808080"/>
                  </a:outerShdw>
                </a:effectLst>
              </a:rPr>
              <a:t>Décès</a:t>
            </a:r>
          </a:p>
        </p:txBody>
      </p:sp>
      <p:sp>
        <p:nvSpPr>
          <p:cNvPr id="56445" name="Rectangle 1149"/>
          <p:cNvSpPr>
            <a:spLocks noChangeArrowheads="1"/>
          </p:cNvSpPr>
          <p:nvPr/>
        </p:nvSpPr>
        <p:spPr bwMode="auto">
          <a:xfrm rot="16200000">
            <a:off x="-1333941" y="3584532"/>
            <a:ext cx="413543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GB" b="1" dirty="0"/>
              <a:t>%  VEMS  à  25  </a:t>
            </a:r>
            <a:r>
              <a:rPr lang="en-GB" b="1" dirty="0" err="1"/>
              <a:t>ans</a:t>
            </a:r>
            <a:endParaRPr lang="en-GB" b="1" dirty="0"/>
          </a:p>
        </p:txBody>
      </p:sp>
      <p:sp>
        <p:nvSpPr>
          <p:cNvPr id="56446" name="Rectangle 1150"/>
          <p:cNvSpPr>
            <a:spLocks noChangeArrowheads="1"/>
          </p:cNvSpPr>
          <p:nvPr/>
        </p:nvSpPr>
        <p:spPr bwMode="auto">
          <a:xfrm>
            <a:off x="1354667" y="228600"/>
            <a:ext cx="6879166" cy="1143000"/>
          </a:xfrm>
          <a:prstGeom prst="rect">
            <a:avLst/>
          </a:prstGeom>
          <a:noFill/>
          <a:ln>
            <a:noFill/>
          </a:ln>
          <a:effectLst/>
          <a:extLst>
            <a:ext uri="{909E8E84-426E-40DD-AFC4-6F175D3DCCD1}">
              <a14:hiddenFill xmlns:a14="http://schemas.microsoft.com/office/drawing/2010/main">
                <a:gradFill rotWithShape="0">
                  <a:gsLst>
                    <a:gs pos="0">
                      <a:srgbClr val="008000"/>
                    </a:gs>
                    <a:gs pos="100000">
                      <a:srgbClr val="008000">
                        <a:gamma/>
                        <a:shade val="46275"/>
                        <a:invGamma/>
                      </a:srgbClr>
                    </a:gs>
                  </a:gsLst>
                  <a:lin ang="5400000" scaled="1"/>
                </a:gra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sz="3200" b="1" i="1" dirty="0">
                <a:solidFill>
                  <a:srgbClr val="FFC000"/>
                </a:solidFill>
                <a:latin typeface="Times New Roman" pitchFamily="18" charset="0"/>
              </a:rPr>
              <a:t>Déclin</a:t>
            </a:r>
            <a:r>
              <a:rPr lang="en-GB" sz="3200" b="1" i="1" dirty="0">
                <a:solidFill>
                  <a:srgbClr val="FFC000"/>
                </a:solidFill>
                <a:latin typeface="Times New Roman" pitchFamily="18" charset="0"/>
              </a:rPr>
              <a:t> du VEMS au </a:t>
            </a:r>
            <a:r>
              <a:rPr lang="fr-FR" sz="3200" b="1" i="1" dirty="0">
                <a:solidFill>
                  <a:srgbClr val="FFC000"/>
                </a:solidFill>
                <a:latin typeface="Times New Roman" pitchFamily="18" charset="0"/>
              </a:rPr>
              <a:t>cours</a:t>
            </a:r>
            <a:r>
              <a:rPr lang="en-GB" sz="3200" b="1" i="1" dirty="0">
                <a:solidFill>
                  <a:srgbClr val="FFC000"/>
                </a:solidFill>
                <a:latin typeface="Times New Roman" pitchFamily="18" charset="0"/>
              </a:rPr>
              <a:t> de la vie</a:t>
            </a:r>
          </a:p>
        </p:txBody>
      </p:sp>
      <p:sp>
        <p:nvSpPr>
          <p:cNvPr id="56447" name="Rectangle 1151"/>
          <p:cNvSpPr>
            <a:spLocks noChangeArrowheads="1"/>
          </p:cNvSpPr>
          <p:nvPr/>
        </p:nvSpPr>
        <p:spPr bwMode="auto">
          <a:xfrm>
            <a:off x="4794250" y="1701801"/>
            <a:ext cx="4098230" cy="354585"/>
          </a:xfrm>
          <a:prstGeom prst="rect">
            <a:avLst/>
          </a:prstGeom>
          <a:ln/>
          <a:extLst/>
        </p:spPr>
        <p:style>
          <a:lnRef idx="2">
            <a:schemeClr val="accent3"/>
          </a:lnRef>
          <a:fillRef idx="1">
            <a:schemeClr val="lt1"/>
          </a:fillRef>
          <a:effectRef idx="0">
            <a:schemeClr val="accent3"/>
          </a:effectRef>
          <a:fontRef idx="minor">
            <a:schemeClr val="dk1"/>
          </a:fontRef>
        </p:style>
        <p:txBody>
          <a:bodyPr wrap="square" lIns="92075" tIns="46038" rIns="92075" bIns="46038">
            <a:spAutoFit/>
          </a:bodyPr>
          <a:lstStyle/>
          <a:p>
            <a:pPr defTabSz="762000"/>
            <a:r>
              <a:rPr lang="fr-FR" sz="1700" dirty="0"/>
              <a:t>N'a jamais fumé ou insensible au tabac</a:t>
            </a:r>
          </a:p>
        </p:txBody>
      </p:sp>
      <p:sp>
        <p:nvSpPr>
          <p:cNvPr id="56448" name="Rectangle 1152"/>
          <p:cNvSpPr>
            <a:spLocks noChangeArrowheads="1"/>
          </p:cNvSpPr>
          <p:nvPr/>
        </p:nvSpPr>
        <p:spPr bwMode="auto">
          <a:xfrm>
            <a:off x="2788356" y="3119439"/>
            <a:ext cx="1499898" cy="113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r>
              <a:rPr lang="en-GB" sz="1700" dirty="0" err="1">
                <a:effectLst>
                  <a:outerShdw blurRad="38100" dist="38100" dir="2700000" algn="tl">
                    <a:srgbClr val="808080"/>
                  </a:outerShdw>
                </a:effectLst>
              </a:rPr>
              <a:t>Ayant</a:t>
            </a:r>
            <a:r>
              <a:rPr lang="en-GB" sz="1700" dirty="0">
                <a:effectLst>
                  <a:outerShdw blurRad="38100" dist="38100" dir="2700000" algn="tl">
                    <a:srgbClr val="808080"/>
                  </a:outerShdw>
                </a:effectLst>
              </a:rPr>
              <a:t> </a:t>
            </a:r>
            <a:r>
              <a:rPr lang="en-GB" sz="1700" dirty="0" err="1">
                <a:effectLst>
                  <a:outerShdw blurRad="38100" dist="38100" dir="2700000" algn="tl">
                    <a:srgbClr val="808080"/>
                  </a:outerShdw>
                </a:effectLst>
              </a:rPr>
              <a:t>fumé</a:t>
            </a:r>
            <a:endParaRPr lang="en-GB" sz="1700" dirty="0">
              <a:effectLst>
                <a:outerShdw blurRad="38100" dist="38100" dir="2700000" algn="tl">
                  <a:srgbClr val="808080"/>
                </a:outerShdw>
              </a:effectLst>
            </a:endParaRPr>
          </a:p>
          <a:p>
            <a:pPr defTabSz="762000"/>
            <a:r>
              <a:rPr lang="en-GB" sz="1700" dirty="0" err="1">
                <a:effectLst>
                  <a:outerShdw blurRad="38100" dist="38100" dir="2700000" algn="tl">
                    <a:srgbClr val="808080"/>
                  </a:outerShdw>
                </a:effectLst>
              </a:rPr>
              <a:t>régulièrement</a:t>
            </a:r>
            <a:endParaRPr lang="en-GB" sz="1700" dirty="0">
              <a:effectLst>
                <a:outerShdw blurRad="38100" dist="38100" dir="2700000" algn="tl">
                  <a:srgbClr val="808080"/>
                </a:outerShdw>
              </a:effectLst>
            </a:endParaRPr>
          </a:p>
          <a:p>
            <a:pPr defTabSz="762000"/>
            <a:r>
              <a:rPr lang="en-GB" sz="1700" dirty="0">
                <a:effectLst>
                  <a:outerShdw blurRad="38100" dist="38100" dir="2700000" algn="tl">
                    <a:srgbClr val="808080"/>
                  </a:outerShdw>
                </a:effectLst>
              </a:rPr>
              <a:t>et sensible aux</a:t>
            </a:r>
          </a:p>
          <a:p>
            <a:pPr defTabSz="762000"/>
            <a:r>
              <a:rPr lang="en-GB" sz="1700" dirty="0" err="1">
                <a:effectLst>
                  <a:outerShdw blurRad="38100" dist="38100" dir="2700000" algn="tl">
                    <a:srgbClr val="808080"/>
                  </a:outerShdw>
                </a:effectLst>
              </a:rPr>
              <a:t>effets</a:t>
            </a:r>
            <a:r>
              <a:rPr lang="en-GB" sz="1700" dirty="0">
                <a:effectLst>
                  <a:outerShdw blurRad="38100" dist="38100" dir="2700000" algn="tl">
                    <a:srgbClr val="808080"/>
                  </a:outerShdw>
                </a:effectLst>
              </a:rPr>
              <a:t> du </a:t>
            </a:r>
            <a:r>
              <a:rPr lang="en-GB" sz="1700" dirty="0" err="1">
                <a:effectLst>
                  <a:outerShdw blurRad="38100" dist="38100" dir="2700000" algn="tl">
                    <a:srgbClr val="808080"/>
                  </a:outerShdw>
                </a:effectLst>
              </a:rPr>
              <a:t>tabac</a:t>
            </a:r>
            <a:endParaRPr lang="en-GB" sz="1700" dirty="0">
              <a:effectLst>
                <a:outerShdw blurRad="38100" dist="38100" dir="2700000" algn="tl">
                  <a:srgbClr val="808080"/>
                </a:outerShdw>
              </a:effectLst>
            </a:endParaRPr>
          </a:p>
        </p:txBody>
      </p:sp>
      <p:sp>
        <p:nvSpPr>
          <p:cNvPr id="56449" name="Rectangle 1153"/>
          <p:cNvSpPr>
            <a:spLocks noChangeArrowheads="1"/>
          </p:cNvSpPr>
          <p:nvPr/>
        </p:nvSpPr>
        <p:spPr bwMode="auto">
          <a:xfrm>
            <a:off x="6650533" y="3325099"/>
            <a:ext cx="2451011" cy="354585"/>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2075" tIns="46038" rIns="92075" bIns="46038">
            <a:spAutoFit/>
          </a:bodyPr>
          <a:lstStyle/>
          <a:p>
            <a:pPr algn="ctr" defTabSz="762000"/>
            <a:r>
              <a:rPr lang="fr-FR" sz="1700" dirty="0">
                <a:effectLst>
                  <a:outerShdw blurRad="38100" dist="38100" dir="2700000" algn="tl">
                    <a:srgbClr val="808080"/>
                  </a:outerShdw>
                </a:effectLst>
              </a:rPr>
              <a:t>Arrêté de fumer à 45 ans</a:t>
            </a:r>
          </a:p>
        </p:txBody>
      </p:sp>
      <p:sp>
        <p:nvSpPr>
          <p:cNvPr id="56450" name="Rectangle 1154"/>
          <p:cNvSpPr>
            <a:spLocks noChangeArrowheads="1"/>
          </p:cNvSpPr>
          <p:nvPr/>
        </p:nvSpPr>
        <p:spPr bwMode="auto">
          <a:xfrm>
            <a:off x="7490527" y="4852744"/>
            <a:ext cx="1611017" cy="616195"/>
          </a:xfrm>
          <a:prstGeom prst="rect">
            <a:avLst/>
          </a:prstGeom>
          <a:ln/>
          <a:extLst/>
        </p:spPr>
        <p:style>
          <a:lnRef idx="2">
            <a:schemeClr val="accent2"/>
          </a:lnRef>
          <a:fillRef idx="1">
            <a:schemeClr val="lt1"/>
          </a:fillRef>
          <a:effectRef idx="0">
            <a:schemeClr val="accent2"/>
          </a:effectRef>
          <a:fontRef idx="minor">
            <a:schemeClr val="dk1"/>
          </a:fontRef>
        </p:style>
        <p:txBody>
          <a:bodyPr wrap="none" lIns="92075" tIns="46038" rIns="92075" bIns="46038">
            <a:spAutoFit/>
          </a:bodyPr>
          <a:lstStyle/>
          <a:p>
            <a:pPr algn="ctr" defTabSz="762000"/>
            <a:r>
              <a:rPr lang="fr-FR" sz="1700" dirty="0">
                <a:effectLst>
                  <a:outerShdw blurRad="38100" dist="38100" dir="2700000" algn="tl">
                    <a:srgbClr val="808080"/>
                  </a:outerShdw>
                </a:effectLst>
              </a:rPr>
              <a:t>Arrêté de fumer</a:t>
            </a:r>
          </a:p>
          <a:p>
            <a:pPr algn="ctr" defTabSz="762000"/>
            <a:r>
              <a:rPr lang="fr-FR" sz="1700" dirty="0">
                <a:effectLst>
                  <a:outerShdw blurRad="38100" dist="38100" dir="2700000" algn="tl">
                    <a:srgbClr val="808080"/>
                  </a:outerShdw>
                </a:effectLst>
              </a:rPr>
              <a:t> à 65 ans</a:t>
            </a:r>
          </a:p>
        </p:txBody>
      </p:sp>
    </p:spTree>
    <p:extLst>
      <p:ext uri="{BB962C8B-B14F-4D97-AF65-F5344CB8AC3E}">
        <p14:creationId xmlns:p14="http://schemas.microsoft.com/office/powerpoint/2010/main" val="3496875941"/>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left)">
                                      <p:cBhvr>
                                        <p:cTn id="7" dur="750"/>
                                        <p:tgtEl>
                                          <p:spTgt spid="563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447"/>
                                        </p:tgtEl>
                                        <p:attrNameLst>
                                          <p:attrName>style.visibility</p:attrName>
                                        </p:attrNameLst>
                                      </p:cBhvr>
                                      <p:to>
                                        <p:strVal val="visible"/>
                                      </p:to>
                                    </p:set>
                                    <p:animEffect transition="in" filter="wipe(left)">
                                      <p:cBhvr>
                                        <p:cTn id="10" dur="500"/>
                                        <p:tgtEl>
                                          <p:spTgt spid="564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376"/>
                                        </p:tgtEl>
                                        <p:attrNameLst>
                                          <p:attrName>style.visibility</p:attrName>
                                        </p:attrNameLst>
                                      </p:cBhvr>
                                      <p:to>
                                        <p:strVal val="visible"/>
                                      </p:to>
                                    </p:set>
                                    <p:animEffect transition="in" filter="fade">
                                      <p:cBhvr>
                                        <p:cTn id="15" dur="500"/>
                                        <p:tgtEl>
                                          <p:spTgt spid="563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377"/>
                                        </p:tgtEl>
                                        <p:attrNameLst>
                                          <p:attrName>style.visibility</p:attrName>
                                        </p:attrNameLst>
                                      </p:cBhvr>
                                      <p:to>
                                        <p:strVal val="visible"/>
                                      </p:to>
                                    </p:set>
                                    <p:animEffect transition="in" filter="fade">
                                      <p:cBhvr>
                                        <p:cTn id="18" dur="500"/>
                                        <p:tgtEl>
                                          <p:spTgt spid="563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378"/>
                                        </p:tgtEl>
                                        <p:attrNameLst>
                                          <p:attrName>style.visibility</p:attrName>
                                        </p:attrNameLst>
                                      </p:cBhvr>
                                      <p:to>
                                        <p:strVal val="visible"/>
                                      </p:to>
                                    </p:set>
                                    <p:animEffect transition="in" filter="fade">
                                      <p:cBhvr>
                                        <p:cTn id="21" dur="500"/>
                                        <p:tgtEl>
                                          <p:spTgt spid="563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379"/>
                                        </p:tgtEl>
                                        <p:attrNameLst>
                                          <p:attrName>style.visibility</p:attrName>
                                        </p:attrNameLst>
                                      </p:cBhvr>
                                      <p:to>
                                        <p:strVal val="visible"/>
                                      </p:to>
                                    </p:set>
                                    <p:animEffect transition="in" filter="fade">
                                      <p:cBhvr>
                                        <p:cTn id="24" dur="500"/>
                                        <p:tgtEl>
                                          <p:spTgt spid="563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380"/>
                                        </p:tgtEl>
                                        <p:attrNameLst>
                                          <p:attrName>style.visibility</p:attrName>
                                        </p:attrNameLst>
                                      </p:cBhvr>
                                      <p:to>
                                        <p:strVal val="visible"/>
                                      </p:to>
                                    </p:set>
                                    <p:animEffect transition="in" filter="fade">
                                      <p:cBhvr>
                                        <p:cTn id="27" dur="500"/>
                                        <p:tgtEl>
                                          <p:spTgt spid="56380"/>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443"/>
                                        </p:tgtEl>
                                        <p:attrNameLst>
                                          <p:attrName>style.visibility</p:attrName>
                                        </p:attrNameLst>
                                      </p:cBhvr>
                                      <p:to>
                                        <p:strVal val="visible"/>
                                      </p:to>
                                    </p:set>
                                    <p:animEffect transition="in" filter="fade">
                                      <p:cBhvr>
                                        <p:cTn id="33" dur="500"/>
                                        <p:tgtEl>
                                          <p:spTgt spid="5644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640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640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640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641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64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448"/>
                                        </p:tgtEl>
                                        <p:attrNameLst>
                                          <p:attrName>style.visibility</p:attrName>
                                        </p:attrNameLst>
                                      </p:cBhvr>
                                      <p:to>
                                        <p:strVal val="visible"/>
                                      </p:to>
                                    </p:set>
                                    <p:animEffect transition="in" filter="wipe(left)">
                                      <p:cBhvr>
                                        <p:cTn id="52" dur="500"/>
                                        <p:tgtEl>
                                          <p:spTgt spid="5644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6322"/>
                                        </p:tgtEl>
                                        <p:attrNameLst>
                                          <p:attrName>style.visibility</p:attrName>
                                        </p:attrNameLst>
                                      </p:cBhvr>
                                      <p:to>
                                        <p:strVal val="visible"/>
                                      </p:to>
                                    </p:set>
                                    <p:animEffect transition="in" filter="wipe(left)">
                                      <p:cBhvr>
                                        <p:cTn id="55" dur="750"/>
                                        <p:tgtEl>
                                          <p:spTgt spid="56322"/>
                                        </p:tgtEl>
                                      </p:cBhvr>
                                    </p:animEffect>
                                  </p:childTnLst>
                                </p:cTn>
                              </p:par>
                            </p:childTnLst>
                          </p:cTn>
                        </p:par>
                        <p:par>
                          <p:cTn id="56" fill="hold">
                            <p:stCondLst>
                              <p:cond delay="750"/>
                            </p:stCondLst>
                            <p:childTnLst>
                              <p:par>
                                <p:cTn id="57" presetID="10" presetClass="entr" presetSubtype="0" fill="hold" grpId="0" nodeType="afterEffect">
                                  <p:stCondLst>
                                    <p:cond delay="0"/>
                                  </p:stCondLst>
                                  <p:childTnLst>
                                    <p:set>
                                      <p:cBhvr>
                                        <p:cTn id="58" dur="1" fill="hold">
                                          <p:stCondLst>
                                            <p:cond delay="0"/>
                                          </p:stCondLst>
                                        </p:cTn>
                                        <p:tgtEl>
                                          <p:spTgt spid="56439"/>
                                        </p:tgtEl>
                                        <p:attrNameLst>
                                          <p:attrName>style.visibility</p:attrName>
                                        </p:attrNameLst>
                                      </p:cBhvr>
                                      <p:to>
                                        <p:strVal val="visible"/>
                                      </p:to>
                                    </p:set>
                                    <p:animEffect transition="in" filter="fade">
                                      <p:cBhvr>
                                        <p:cTn id="59" dur="500"/>
                                        <p:tgtEl>
                                          <p:spTgt spid="5643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6449"/>
                                        </p:tgtEl>
                                        <p:attrNameLst>
                                          <p:attrName>style.visibility</p:attrName>
                                        </p:attrNameLst>
                                      </p:cBhvr>
                                      <p:to>
                                        <p:strVal val="visible"/>
                                      </p:to>
                                    </p:set>
                                    <p:animEffect transition="in" filter="wipe(left)">
                                      <p:cBhvr>
                                        <p:cTn id="67" dur="500"/>
                                        <p:tgtEl>
                                          <p:spTgt spid="564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6450"/>
                                        </p:tgtEl>
                                        <p:attrNameLst>
                                          <p:attrName>style.visibility</p:attrName>
                                        </p:attrNameLst>
                                      </p:cBhvr>
                                      <p:to>
                                        <p:strVal val="visible"/>
                                      </p:to>
                                    </p:set>
                                    <p:animEffect transition="in" filter="wipe(left)">
                                      <p:cBhvr>
                                        <p:cTn id="75" dur="500"/>
                                        <p:tgtEl>
                                          <p:spTgt spid="5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animBg="1"/>
      <p:bldP spid="56376" grpId="0" animBg="1"/>
      <p:bldP spid="56377" grpId="0" animBg="1"/>
      <p:bldP spid="56378" grpId="0" animBg="1"/>
      <p:bldP spid="56379" grpId="0" animBg="1"/>
      <p:bldP spid="56380" grpId="0" animBg="1"/>
      <p:bldP spid="56407" grpId="0" animBg="1"/>
      <p:bldP spid="56408" grpId="0" animBg="1"/>
      <p:bldP spid="56409" grpId="0" animBg="1"/>
      <p:bldP spid="56410" grpId="0" animBg="1"/>
      <p:bldP spid="56439" grpId="0" animBg="1"/>
      <p:bldP spid="56443" grpId="0" animBg="1"/>
      <p:bldP spid="56444" grpId="0" animBg="1"/>
      <p:bldP spid="56447" grpId="0" animBg="1"/>
      <p:bldP spid="56448" grpId="0"/>
      <p:bldP spid="56449" grpId="0" animBg="1"/>
      <p:bldP spid="564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855" y="2967335"/>
            <a:ext cx="873829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Asthme et BPCO …. La différence !</a:t>
            </a:r>
          </a:p>
        </p:txBody>
      </p:sp>
    </p:spTree>
    <p:extLst>
      <p:ext uri="{BB962C8B-B14F-4D97-AF65-F5344CB8AC3E}">
        <p14:creationId xmlns:p14="http://schemas.microsoft.com/office/powerpoint/2010/main" val="3862943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853917"/>
            <a:ext cx="3816424" cy="2554545"/>
          </a:xfrm>
          <a:prstGeom prst="rect">
            <a:avLst/>
          </a:prstGeom>
          <a:noFill/>
          <a:ln w="28575">
            <a:solidFill>
              <a:srgbClr val="92D050"/>
            </a:solidFill>
          </a:ln>
        </p:spPr>
        <p:txBody>
          <a:bodyPr wrap="square" rtlCol="0">
            <a:spAutoFit/>
          </a:bodyPr>
          <a:lstStyle/>
          <a:p>
            <a:r>
              <a:rPr lang="fr-FR" sz="1600" dirty="0">
                <a:solidFill>
                  <a:srgbClr val="FFFF00"/>
                </a:solidFill>
              </a:rPr>
              <a:t>« </a:t>
            </a:r>
            <a:r>
              <a:rPr lang="fr-FR" sz="1600" i="1" dirty="0">
                <a:solidFill>
                  <a:srgbClr val="FFFF00"/>
                </a:solidFill>
              </a:rPr>
              <a:t>L’asthme est une maladie hétérogène, généralement caractérisée par une inflammation chronique des voies aériennes ....</a:t>
            </a:r>
            <a:r>
              <a:rPr lang="fr-FR" sz="1600" b="1" i="1" dirty="0">
                <a:solidFill>
                  <a:schemeClr val="bg2">
                    <a:lumMod val="75000"/>
                  </a:schemeClr>
                </a:solidFill>
              </a:rPr>
              <a:t> </a:t>
            </a:r>
            <a:r>
              <a:rPr lang="fr-FR" sz="1600" i="1" dirty="0">
                <a:solidFill>
                  <a:srgbClr val="FFC000"/>
                </a:solidFill>
              </a:rPr>
              <a:t>l’histoire clinique des symptômes respiratoires varie au fil du temps et en intensité…</a:t>
            </a:r>
            <a:r>
              <a:rPr lang="fr-FR" sz="1600" dirty="0">
                <a:solidFill>
                  <a:schemeClr val="accent5">
                    <a:lumMod val="60000"/>
                    <a:lumOff val="40000"/>
                  </a:schemeClr>
                </a:solidFill>
              </a:rPr>
              <a:t>Les « </a:t>
            </a:r>
            <a:r>
              <a:rPr lang="fr-FR" sz="1600" i="1" dirty="0">
                <a:solidFill>
                  <a:schemeClr val="accent5">
                    <a:lumMod val="60000"/>
                    <a:lumOff val="40000"/>
                  </a:schemeClr>
                </a:solidFill>
              </a:rPr>
              <a:t>phénotypes de l’asthme</a:t>
            </a:r>
            <a:r>
              <a:rPr lang="fr-FR" sz="1600" dirty="0">
                <a:solidFill>
                  <a:schemeClr val="accent5">
                    <a:lumMod val="60000"/>
                    <a:lumOff val="40000"/>
                  </a:schemeClr>
                </a:solidFill>
              </a:rPr>
              <a:t> » </a:t>
            </a:r>
            <a:r>
              <a:rPr lang="fr-FR" sz="1600" i="1" dirty="0">
                <a:solidFill>
                  <a:schemeClr val="accent5">
                    <a:lumMod val="60000"/>
                    <a:lumOff val="40000"/>
                  </a:schemeClr>
                </a:solidFill>
              </a:rPr>
              <a:t>ne sont pas forcément corrélés à une pathophysiologie spécifique ou à des réponses à des traitements spécifiques</a:t>
            </a:r>
            <a:endParaRPr lang="fr-FR" sz="1600" dirty="0">
              <a:solidFill>
                <a:srgbClr val="FFC000"/>
              </a:solidFill>
            </a:endParaRPr>
          </a:p>
        </p:txBody>
      </p:sp>
      <p:sp>
        <p:nvSpPr>
          <p:cNvPr id="3" name="ZoneTexte 2"/>
          <p:cNvSpPr txBox="1"/>
          <p:nvPr/>
        </p:nvSpPr>
        <p:spPr>
          <a:xfrm>
            <a:off x="3132936" y="180646"/>
            <a:ext cx="2375168" cy="461665"/>
          </a:xfrm>
          <a:prstGeom prst="rect">
            <a:avLst/>
          </a:prstGeom>
          <a:noFill/>
        </p:spPr>
        <p:txBody>
          <a:bodyPr wrap="square" rtlCol="0">
            <a:spAutoFit/>
          </a:bodyPr>
          <a:lstStyle/>
          <a:p>
            <a:r>
              <a:rPr lang="fr-FR" sz="2400" b="1" i="1" dirty="0">
                <a:solidFill>
                  <a:schemeClr val="accent4">
                    <a:lumMod val="40000"/>
                    <a:lumOff val="60000"/>
                  </a:schemeClr>
                </a:solidFill>
              </a:rPr>
              <a:t>Définition 2016</a:t>
            </a:r>
          </a:p>
        </p:txBody>
      </p:sp>
      <p:sp>
        <p:nvSpPr>
          <p:cNvPr id="4" name="ZoneTexte 3"/>
          <p:cNvSpPr txBox="1"/>
          <p:nvPr/>
        </p:nvSpPr>
        <p:spPr>
          <a:xfrm>
            <a:off x="251520" y="476013"/>
            <a:ext cx="1546795" cy="461665"/>
          </a:xfrm>
          <a:prstGeom prst="rect">
            <a:avLst/>
          </a:prstGeom>
          <a:noFill/>
        </p:spPr>
        <p:txBody>
          <a:bodyPr wrap="square" rtlCol="0">
            <a:spAutoFit/>
          </a:bodyPr>
          <a:lstStyle/>
          <a:p>
            <a:r>
              <a:rPr lang="fr-FR" sz="2400" b="1" i="1" dirty="0"/>
              <a:t>Asthme</a:t>
            </a:r>
          </a:p>
        </p:txBody>
      </p:sp>
      <p:sp>
        <p:nvSpPr>
          <p:cNvPr id="6" name="ZoneTexte 5"/>
          <p:cNvSpPr txBox="1"/>
          <p:nvPr/>
        </p:nvSpPr>
        <p:spPr>
          <a:xfrm>
            <a:off x="4688114" y="850584"/>
            <a:ext cx="3988342" cy="2554545"/>
          </a:xfrm>
          <a:prstGeom prst="rect">
            <a:avLst/>
          </a:prstGeom>
          <a:noFill/>
          <a:ln w="28575">
            <a:solidFill>
              <a:srgbClr val="92D050"/>
            </a:solidFill>
          </a:ln>
        </p:spPr>
        <p:txBody>
          <a:bodyPr wrap="square" rtlCol="0">
            <a:spAutoFit/>
          </a:bodyPr>
          <a:lstStyle/>
          <a:p>
            <a:r>
              <a:rPr lang="fr-FR" sz="1600" dirty="0">
                <a:solidFill>
                  <a:srgbClr val="FFFF00"/>
                </a:solidFill>
              </a:rPr>
              <a:t>« Maladie fréquente, pouvant être prévenue et  traitée, caractérisée</a:t>
            </a:r>
            <a:r>
              <a:rPr lang="fr-FR" sz="1600" dirty="0">
                <a:solidFill>
                  <a:srgbClr val="FFC000"/>
                </a:solidFill>
              </a:rPr>
              <a:t> par une obstruction persistante des voies aériennes, en générale progressive et associée à une </a:t>
            </a:r>
            <a:r>
              <a:rPr lang="fr-FR" sz="1600" dirty="0">
                <a:solidFill>
                  <a:srgbClr val="FFFF00"/>
                </a:solidFill>
              </a:rPr>
              <a:t>réponse inflammatoire excessive des  voies aériennes et des poumons aux particules et gaz nocifs </a:t>
            </a:r>
            <a:r>
              <a:rPr lang="fr-FR" sz="1600" dirty="0">
                <a:solidFill>
                  <a:srgbClr val="FFC000"/>
                </a:solidFill>
              </a:rPr>
              <a:t>. </a:t>
            </a:r>
            <a:r>
              <a:rPr lang="fr-FR" sz="1600" i="1" dirty="0">
                <a:solidFill>
                  <a:schemeClr val="accent5">
                    <a:lumMod val="60000"/>
                    <a:lumOff val="40000"/>
                  </a:schemeClr>
                </a:solidFill>
              </a:rPr>
              <a:t>Les exacerbations et les comorbidités  contribuent à la sévérité globale  chez les patients individuels »</a:t>
            </a:r>
          </a:p>
        </p:txBody>
      </p:sp>
      <p:sp>
        <p:nvSpPr>
          <p:cNvPr id="7" name="ZoneTexte 6"/>
          <p:cNvSpPr txBox="1"/>
          <p:nvPr/>
        </p:nvSpPr>
        <p:spPr>
          <a:xfrm>
            <a:off x="6876256" y="476013"/>
            <a:ext cx="1337642" cy="461665"/>
          </a:xfrm>
          <a:prstGeom prst="rect">
            <a:avLst/>
          </a:prstGeom>
          <a:noFill/>
        </p:spPr>
        <p:txBody>
          <a:bodyPr wrap="square" rtlCol="0">
            <a:spAutoFit/>
          </a:bodyPr>
          <a:lstStyle/>
          <a:p>
            <a:r>
              <a:rPr lang="fr-FR" sz="2400" b="1" i="1" dirty="0"/>
              <a:t>BPCO</a:t>
            </a:r>
          </a:p>
        </p:txBody>
      </p:sp>
      <p:sp>
        <p:nvSpPr>
          <p:cNvPr id="5" name="ZoneTexte 4"/>
          <p:cNvSpPr txBox="1"/>
          <p:nvPr/>
        </p:nvSpPr>
        <p:spPr>
          <a:xfrm>
            <a:off x="3132936" y="3789040"/>
            <a:ext cx="3546395" cy="461665"/>
          </a:xfrm>
          <a:prstGeom prst="rect">
            <a:avLst/>
          </a:prstGeom>
          <a:noFill/>
        </p:spPr>
        <p:txBody>
          <a:bodyPr wrap="square" rtlCol="0">
            <a:spAutoFit/>
          </a:bodyPr>
          <a:lstStyle/>
          <a:p>
            <a:r>
              <a:rPr lang="fr-FR" sz="2400" b="1" i="1" dirty="0">
                <a:solidFill>
                  <a:schemeClr val="accent4">
                    <a:lumMod val="40000"/>
                    <a:lumOff val="60000"/>
                  </a:schemeClr>
                </a:solidFill>
              </a:rPr>
              <a:t>Critères diagnostiques</a:t>
            </a:r>
          </a:p>
        </p:txBody>
      </p:sp>
      <p:sp>
        <p:nvSpPr>
          <p:cNvPr id="8" name="ZoneTexte 7"/>
          <p:cNvSpPr txBox="1"/>
          <p:nvPr/>
        </p:nvSpPr>
        <p:spPr>
          <a:xfrm>
            <a:off x="107504" y="4365104"/>
            <a:ext cx="4196866" cy="2062103"/>
          </a:xfrm>
          <a:prstGeom prst="rect">
            <a:avLst/>
          </a:prstGeom>
          <a:noFill/>
          <a:ln w="28575">
            <a:solidFill>
              <a:srgbClr val="92D050"/>
            </a:solidFill>
          </a:ln>
        </p:spPr>
        <p:txBody>
          <a:bodyPr wrap="square" rtlCol="0">
            <a:spAutoFit/>
          </a:bodyPr>
          <a:lstStyle/>
          <a:p>
            <a:r>
              <a:rPr lang="fr-FR" sz="1600" dirty="0"/>
              <a:t>En + de la variabilité des symptômes…</a:t>
            </a:r>
          </a:p>
          <a:p>
            <a:r>
              <a:rPr lang="fr-FR" sz="1600" dirty="0"/>
              <a:t>Critères fonctionnels :</a:t>
            </a:r>
          </a:p>
          <a:p>
            <a:pPr marL="180975" indent="-180975"/>
            <a:r>
              <a:rPr lang="fr-FR" sz="1600" dirty="0">
                <a:sym typeface="Wingdings"/>
              </a:rPr>
              <a:t> </a:t>
            </a:r>
            <a:r>
              <a:rPr lang="fr-FR" sz="1600" b="1" dirty="0">
                <a:solidFill>
                  <a:srgbClr val="FFFF00"/>
                </a:solidFill>
                <a:sym typeface="Symbol"/>
              </a:rPr>
              <a:t></a:t>
            </a:r>
            <a:r>
              <a:rPr lang="fr-FR" sz="1600" dirty="0">
                <a:sym typeface="Symbol"/>
              </a:rPr>
              <a:t> </a:t>
            </a:r>
            <a:r>
              <a:rPr lang="fr-FR" sz="1600" b="1" dirty="0">
                <a:solidFill>
                  <a:srgbClr val="FFFF00"/>
                </a:solidFill>
                <a:sym typeface="Symbol"/>
              </a:rPr>
              <a:t>d’1 d Obstructif Réversible : Gain d’au  moins 12% et 200ml  post B.D. ou C.S.</a:t>
            </a:r>
          </a:p>
          <a:p>
            <a:r>
              <a:rPr lang="fr-FR" sz="1600" dirty="0">
                <a:sym typeface="Wingdings"/>
              </a:rPr>
              <a:t> Ou </a:t>
            </a:r>
            <a:r>
              <a:rPr lang="fr-FR" sz="1600" b="1" dirty="0">
                <a:solidFill>
                  <a:srgbClr val="FFFF00"/>
                </a:solidFill>
                <a:sym typeface="Wingdings"/>
              </a:rPr>
              <a:t>Test de provocation bronchique +</a:t>
            </a:r>
          </a:p>
          <a:p>
            <a:r>
              <a:rPr lang="fr-FR" sz="1600" dirty="0">
                <a:sym typeface="Wingdings"/>
              </a:rPr>
              <a:t> Ou </a:t>
            </a:r>
            <a:r>
              <a:rPr lang="fr-FR" sz="1600" b="1" dirty="0">
                <a:solidFill>
                  <a:srgbClr val="FFFF00"/>
                </a:solidFill>
                <a:sym typeface="Wingdings"/>
              </a:rPr>
              <a:t>Variabilité diurne des </a:t>
            </a:r>
            <a:r>
              <a:rPr lang="fr-FR" sz="1600" b="1" dirty="0" err="1">
                <a:solidFill>
                  <a:srgbClr val="FFFF00"/>
                </a:solidFill>
                <a:sym typeface="Wingdings"/>
              </a:rPr>
              <a:t>peak</a:t>
            </a:r>
            <a:r>
              <a:rPr lang="fr-FR" sz="1600" b="1" dirty="0">
                <a:solidFill>
                  <a:srgbClr val="FFFF00"/>
                </a:solidFill>
                <a:sym typeface="Wingdings"/>
              </a:rPr>
              <a:t>-flow </a:t>
            </a:r>
            <a:r>
              <a:rPr lang="fr-FR" sz="1600" b="1" dirty="0">
                <a:solidFill>
                  <a:srgbClr val="FFFF00"/>
                </a:solidFill>
                <a:sym typeface="Symbol"/>
              </a:rPr>
              <a:t> à 10%</a:t>
            </a:r>
            <a:r>
              <a:rPr lang="fr-FR" sz="1600" dirty="0">
                <a:sym typeface="Symbol"/>
              </a:rPr>
              <a:t> </a:t>
            </a:r>
            <a:endParaRPr lang="fr-FR" sz="1600" dirty="0"/>
          </a:p>
        </p:txBody>
      </p:sp>
      <p:sp>
        <p:nvSpPr>
          <p:cNvPr id="13" name="ZoneTexte 12"/>
          <p:cNvSpPr txBox="1"/>
          <p:nvPr/>
        </p:nvSpPr>
        <p:spPr>
          <a:xfrm>
            <a:off x="4465085" y="4370860"/>
            <a:ext cx="4428492" cy="1077218"/>
          </a:xfrm>
          <a:prstGeom prst="rect">
            <a:avLst/>
          </a:prstGeom>
          <a:noFill/>
          <a:ln w="28575">
            <a:solidFill>
              <a:srgbClr val="92D050"/>
            </a:solidFill>
          </a:ln>
        </p:spPr>
        <p:txBody>
          <a:bodyPr wrap="square" rtlCol="0">
            <a:spAutoFit/>
          </a:bodyPr>
          <a:lstStyle/>
          <a:p>
            <a:r>
              <a:rPr lang="fr-FR" sz="1600" b="1" dirty="0">
                <a:solidFill>
                  <a:srgbClr val="FFFF00"/>
                </a:solidFill>
                <a:sym typeface="Symbol"/>
              </a:rPr>
              <a:t>Présentation clinique compatible</a:t>
            </a:r>
            <a:r>
              <a:rPr lang="fr-FR" sz="1600" dirty="0">
                <a:sym typeface="Symbol"/>
              </a:rPr>
              <a:t>: Dyspnée chronique, toux chronique  expectoration, Exposition tabagique ou autres… et </a:t>
            </a:r>
            <a:r>
              <a:rPr lang="fr-FR" sz="1600" b="1" dirty="0">
                <a:solidFill>
                  <a:srgbClr val="FFFF00"/>
                </a:solidFill>
                <a:sym typeface="Symbol"/>
              </a:rPr>
              <a:t>Présence d’1</a:t>
            </a:r>
            <a:r>
              <a:rPr lang="fr-FR" sz="1600" dirty="0">
                <a:sym typeface="Symbol"/>
              </a:rPr>
              <a:t> </a:t>
            </a:r>
            <a:r>
              <a:rPr lang="fr-FR" sz="1600" b="1" dirty="0">
                <a:solidFill>
                  <a:srgbClr val="FFFF00"/>
                </a:solidFill>
                <a:sym typeface="Symbol"/>
              </a:rPr>
              <a:t>d Obstructif après B.D.</a:t>
            </a:r>
            <a:r>
              <a:rPr lang="fr-FR" sz="1600" dirty="0">
                <a:sym typeface="Symbol"/>
              </a:rPr>
              <a:t> </a:t>
            </a:r>
            <a:endParaRPr lang="fr-FR" sz="16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473" y="92128"/>
            <a:ext cx="695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Résultat de recherche d'images pour &quot;gold bpco en françai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819" y="92128"/>
            <a:ext cx="674254"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991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1034"/>
                                        </p:tgtEl>
                                        <p:attrNameLst>
                                          <p:attrName>style.visibility</p:attrName>
                                        </p:attrNameLst>
                                      </p:cBhvr>
                                      <p:to>
                                        <p:strVal val="visible"/>
                                      </p:to>
                                    </p:set>
                                    <p:animEffect transition="in" filter="barn(inVertical)">
                                      <p:cBhvr>
                                        <p:cTn id="7" dur="500"/>
                                        <p:tgtEl>
                                          <p:spTgt spid="1034"/>
                                        </p:tgtEl>
                                      </p:cBhvr>
                                    </p:animEffect>
                                  </p:childTnLst>
                                </p:cTn>
                              </p:par>
                              <p:par>
                                <p:cTn id="8" presetID="16" presetClass="entr" presetSubtype="21" fill="hold" nodeType="withEffect">
                                  <p:stCondLst>
                                    <p:cond delay="25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par>
                                <p:cTn id="11" presetID="16" presetClass="entr" presetSubtype="21"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out)">
                                      <p:cBhvr>
                                        <p:cTn id="21" dur="1500"/>
                                        <p:tgtEl>
                                          <p:spTgt spid="3"/>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75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5" grpId="0"/>
      <p:bldP spid="8"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940467"/>
            <a:ext cx="150393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Asthme</a:t>
            </a:r>
          </a:p>
        </p:txBody>
      </p:sp>
      <p:sp>
        <p:nvSpPr>
          <p:cNvPr id="4" name="ZoneTexte 3"/>
          <p:cNvSpPr txBox="1"/>
          <p:nvPr/>
        </p:nvSpPr>
        <p:spPr>
          <a:xfrm>
            <a:off x="4891094" y="1550385"/>
            <a:ext cx="3168352" cy="4278094"/>
          </a:xfrm>
          <a:prstGeom prst="rect">
            <a:avLst/>
          </a:prstGeom>
          <a:noFill/>
          <a:ln w="38100">
            <a:solidFill>
              <a:schemeClr val="tx2"/>
            </a:solidFill>
          </a:ln>
        </p:spPr>
        <p:txBody>
          <a:bodyPr wrap="square" rtlCol="0">
            <a:spAutoFit/>
          </a:bodyPr>
          <a:lstStyle/>
          <a:p>
            <a:r>
              <a:rPr lang="fr-FR" dirty="0"/>
              <a:t>               </a:t>
            </a:r>
            <a:r>
              <a:rPr lang="fr-FR" b="1" i="1" dirty="0">
                <a:solidFill>
                  <a:schemeClr val="tx2">
                    <a:lumMod val="75000"/>
                  </a:schemeClr>
                </a:solidFill>
              </a:rPr>
              <a:t>Cigarette</a:t>
            </a:r>
          </a:p>
          <a:p>
            <a:endParaRPr lang="fr-FR" dirty="0">
              <a:solidFill>
                <a:schemeClr val="tx2">
                  <a:lumMod val="75000"/>
                </a:schemeClr>
              </a:solidFill>
            </a:endParaRPr>
          </a:p>
          <a:p>
            <a:endParaRPr lang="fr-FR" dirty="0">
              <a:solidFill>
                <a:schemeClr val="tx2">
                  <a:lumMod val="75000"/>
                </a:schemeClr>
              </a:solidFill>
            </a:endParaRPr>
          </a:p>
          <a:p>
            <a:endParaRPr lang="fr-FR" dirty="0">
              <a:solidFill>
                <a:schemeClr val="tx2">
                  <a:lumMod val="75000"/>
                </a:schemeClr>
              </a:solidFill>
            </a:endParaRPr>
          </a:p>
          <a:p>
            <a:endParaRPr lang="fr-FR" sz="1600" dirty="0">
              <a:solidFill>
                <a:schemeClr val="tx2">
                  <a:lumMod val="75000"/>
                </a:schemeClr>
              </a:solidFill>
            </a:endParaRPr>
          </a:p>
          <a:p>
            <a:endParaRPr lang="fr-FR" sz="1600" dirty="0">
              <a:solidFill>
                <a:schemeClr val="tx2">
                  <a:lumMod val="75000"/>
                </a:schemeClr>
              </a:solidFill>
            </a:endParaRPr>
          </a:p>
          <a:p>
            <a:r>
              <a:rPr lang="fr-FR" sz="1600" b="1" i="1" dirty="0" err="1">
                <a:solidFill>
                  <a:srgbClr val="FFFF00"/>
                </a:solidFill>
              </a:rPr>
              <a:t>Cell.Epith</a:t>
            </a:r>
            <a:r>
              <a:rPr lang="fr-FR" sz="1600" b="1" i="1" dirty="0">
                <a:solidFill>
                  <a:srgbClr val="FFFF00"/>
                </a:solidFill>
              </a:rPr>
              <a:t>.            </a:t>
            </a:r>
            <a:r>
              <a:rPr lang="fr-FR" sz="1600" b="1" i="1" dirty="0" err="1">
                <a:solidFill>
                  <a:srgbClr val="FFFF00"/>
                </a:solidFill>
              </a:rPr>
              <a:t>Macro.alvéol</a:t>
            </a:r>
            <a:r>
              <a:rPr lang="fr-FR" sz="1600" dirty="0">
                <a:solidFill>
                  <a:schemeClr val="tx2">
                    <a:lumMod val="75000"/>
                  </a:schemeClr>
                </a:solidFill>
              </a:rPr>
              <a:t>.</a:t>
            </a:r>
          </a:p>
          <a:p>
            <a:endParaRPr lang="fr-FR" sz="1600" dirty="0">
              <a:solidFill>
                <a:schemeClr val="tx2">
                  <a:lumMod val="75000"/>
                </a:schemeClr>
              </a:solidFill>
            </a:endParaRPr>
          </a:p>
          <a:p>
            <a:endParaRPr lang="fr-FR" sz="1600" dirty="0">
              <a:solidFill>
                <a:schemeClr val="tx2">
                  <a:lumMod val="75000"/>
                </a:schemeClr>
              </a:solidFill>
            </a:endParaRPr>
          </a:p>
          <a:p>
            <a:endParaRPr lang="fr-FR" sz="1600" dirty="0">
              <a:solidFill>
                <a:schemeClr val="tx2">
                  <a:lumMod val="75000"/>
                </a:schemeClr>
              </a:solidFill>
            </a:endParaRPr>
          </a:p>
          <a:p>
            <a:endParaRPr lang="fr-FR" sz="1600" dirty="0">
              <a:solidFill>
                <a:schemeClr val="tx2">
                  <a:lumMod val="75000"/>
                </a:schemeClr>
              </a:solidFill>
            </a:endParaRPr>
          </a:p>
          <a:p>
            <a:r>
              <a:rPr lang="fr-FR" sz="1400" b="1" i="1" dirty="0">
                <a:solidFill>
                  <a:srgbClr val="FFFF00"/>
                </a:solidFill>
              </a:rPr>
              <a:t>CD8+ (Th1)                 Neutrophile</a:t>
            </a:r>
          </a:p>
          <a:p>
            <a:r>
              <a:rPr lang="fr-FR" sz="1400" b="1" dirty="0">
                <a:solidFill>
                  <a:srgbClr val="FFFF00"/>
                </a:solidFill>
                <a:latin typeface="Comic Sans MS" pitchFamily="66" charset="0"/>
              </a:rPr>
              <a:t>Cytokines : </a:t>
            </a:r>
          </a:p>
          <a:p>
            <a:r>
              <a:rPr lang="fr-FR" sz="1400" b="1" dirty="0">
                <a:solidFill>
                  <a:srgbClr val="FFFF00"/>
                </a:solidFill>
                <a:latin typeface="Comic Sans MS" pitchFamily="66" charset="0"/>
              </a:rPr>
              <a:t>IL-8, 6, 1β.  </a:t>
            </a:r>
            <a:r>
              <a:rPr lang="fr-FR" sz="1600" b="1" dirty="0">
                <a:solidFill>
                  <a:srgbClr val="FFFF00"/>
                </a:solidFill>
              </a:rPr>
              <a:t>     </a:t>
            </a:r>
          </a:p>
          <a:p>
            <a:pPr algn="ctr"/>
            <a:r>
              <a:rPr lang="fr-FR" sz="1600" dirty="0">
                <a:solidFill>
                  <a:schemeClr val="tx2">
                    <a:lumMod val="75000"/>
                  </a:schemeClr>
                </a:solidFill>
              </a:rPr>
              <a:t>        </a:t>
            </a:r>
            <a:r>
              <a:rPr lang="fr-FR" sz="1400" b="1" i="1" dirty="0">
                <a:solidFill>
                  <a:schemeClr val="accent4">
                    <a:lumMod val="20000"/>
                    <a:lumOff val="80000"/>
                  </a:schemeClr>
                </a:solidFill>
              </a:rPr>
              <a:t>Destruction Parenchyme</a:t>
            </a:r>
          </a:p>
          <a:p>
            <a:pPr algn="ctr"/>
            <a:r>
              <a:rPr lang="fr-FR" sz="1400" b="1" i="1" dirty="0">
                <a:solidFill>
                  <a:schemeClr val="accent4">
                    <a:lumMod val="20000"/>
                    <a:lumOff val="80000"/>
                  </a:schemeClr>
                </a:solidFill>
              </a:rPr>
              <a:t>          </a:t>
            </a:r>
            <a:r>
              <a:rPr lang="fr-FR" sz="1400" b="1" i="1" dirty="0">
                <a:solidFill>
                  <a:schemeClr val="accent4">
                    <a:lumMod val="20000"/>
                    <a:lumOff val="80000"/>
                  </a:schemeClr>
                </a:solidFill>
                <a:sym typeface="Wingdings 3"/>
              </a:rPr>
              <a:t> attaches alvéolaires</a:t>
            </a:r>
          </a:p>
          <a:p>
            <a:pPr algn="ctr"/>
            <a:r>
              <a:rPr lang="fr-FR" sz="1400" b="1" i="1" dirty="0">
                <a:solidFill>
                  <a:schemeClr val="accent4">
                    <a:lumMod val="20000"/>
                    <a:lumOff val="80000"/>
                  </a:schemeClr>
                </a:solidFill>
              </a:rPr>
              <a:t>          &amp; force de rétraction</a:t>
            </a:r>
          </a:p>
        </p:txBody>
      </p:sp>
      <p:sp>
        <p:nvSpPr>
          <p:cNvPr id="6" name="ZoneTexte 5"/>
          <p:cNvSpPr txBox="1"/>
          <p:nvPr/>
        </p:nvSpPr>
        <p:spPr>
          <a:xfrm>
            <a:off x="673173" y="1550385"/>
            <a:ext cx="3168352" cy="4308872"/>
          </a:xfrm>
          <a:prstGeom prst="rect">
            <a:avLst/>
          </a:prstGeom>
          <a:noFill/>
          <a:ln w="38100">
            <a:solidFill>
              <a:schemeClr val="tx2"/>
            </a:solidFill>
          </a:ln>
        </p:spPr>
        <p:txBody>
          <a:bodyPr wrap="square" rtlCol="0">
            <a:spAutoFit/>
          </a:bodyPr>
          <a:lstStyle/>
          <a:p>
            <a:r>
              <a:rPr lang="fr-FR" b="1" i="1" dirty="0"/>
              <a:t>             </a:t>
            </a:r>
            <a:r>
              <a:rPr lang="fr-FR" b="1" i="1" dirty="0">
                <a:solidFill>
                  <a:schemeClr val="tx2">
                    <a:lumMod val="75000"/>
                  </a:schemeClr>
                </a:solidFill>
              </a:rPr>
              <a:t>Allergènes</a:t>
            </a:r>
          </a:p>
          <a:p>
            <a:endParaRPr lang="fr-FR" dirty="0">
              <a:solidFill>
                <a:schemeClr val="tx2">
                  <a:lumMod val="75000"/>
                </a:schemeClr>
              </a:solidFill>
            </a:endParaRPr>
          </a:p>
          <a:p>
            <a:endParaRPr lang="fr-FR" dirty="0">
              <a:solidFill>
                <a:schemeClr val="tx2">
                  <a:lumMod val="75000"/>
                </a:schemeClr>
              </a:solidFill>
            </a:endParaRPr>
          </a:p>
          <a:p>
            <a:endParaRPr lang="fr-FR" dirty="0">
              <a:solidFill>
                <a:schemeClr val="tx2">
                  <a:lumMod val="75000"/>
                </a:schemeClr>
              </a:solidFill>
            </a:endParaRPr>
          </a:p>
          <a:p>
            <a:endParaRPr lang="fr-FR" sz="1600" dirty="0">
              <a:solidFill>
                <a:schemeClr val="tx2">
                  <a:lumMod val="75000"/>
                </a:schemeClr>
              </a:solidFill>
            </a:endParaRPr>
          </a:p>
          <a:p>
            <a:endParaRPr lang="fr-FR" sz="1600" dirty="0">
              <a:solidFill>
                <a:schemeClr val="tx2">
                  <a:lumMod val="75000"/>
                </a:schemeClr>
              </a:solidFill>
            </a:endParaRPr>
          </a:p>
          <a:p>
            <a:r>
              <a:rPr lang="fr-FR" sz="1600" b="1" i="1" dirty="0" err="1">
                <a:solidFill>
                  <a:srgbClr val="FFFF00"/>
                </a:solidFill>
              </a:rPr>
              <a:t>Cell.Epith</a:t>
            </a:r>
            <a:r>
              <a:rPr lang="fr-FR" sz="1600" b="1" i="1" dirty="0">
                <a:solidFill>
                  <a:srgbClr val="FFFF00"/>
                </a:solidFill>
              </a:rPr>
              <a:t>.            Mastocytes</a:t>
            </a:r>
          </a:p>
          <a:p>
            <a:endParaRPr lang="fr-FR" sz="1600" dirty="0">
              <a:solidFill>
                <a:schemeClr val="tx2">
                  <a:lumMod val="75000"/>
                </a:schemeClr>
              </a:solidFill>
            </a:endParaRPr>
          </a:p>
          <a:p>
            <a:endParaRPr lang="fr-FR" sz="1600" dirty="0">
              <a:solidFill>
                <a:schemeClr val="tx2">
                  <a:lumMod val="75000"/>
                </a:schemeClr>
              </a:solidFill>
            </a:endParaRPr>
          </a:p>
          <a:p>
            <a:endParaRPr lang="fr-FR" sz="1600" dirty="0">
              <a:solidFill>
                <a:schemeClr val="tx2">
                  <a:lumMod val="75000"/>
                </a:schemeClr>
              </a:solidFill>
            </a:endParaRPr>
          </a:p>
          <a:p>
            <a:endParaRPr lang="fr-FR" sz="1600" dirty="0">
              <a:solidFill>
                <a:schemeClr val="tx2">
                  <a:lumMod val="75000"/>
                </a:schemeClr>
              </a:solidFill>
            </a:endParaRPr>
          </a:p>
          <a:p>
            <a:r>
              <a:rPr lang="fr-FR" sz="1400" b="1" i="1" dirty="0">
                <a:solidFill>
                  <a:srgbClr val="FFFF00"/>
                </a:solidFill>
              </a:rPr>
              <a:t>CD4+  (Th2)                Eosinophiles</a:t>
            </a:r>
          </a:p>
          <a:p>
            <a:r>
              <a:rPr lang="fr-FR" sz="1400" dirty="0">
                <a:solidFill>
                  <a:srgbClr val="FFFF00"/>
                </a:solidFill>
                <a:latin typeface="Comic Sans MS" pitchFamily="66" charset="0"/>
              </a:rPr>
              <a:t>Cytokines :</a:t>
            </a:r>
          </a:p>
          <a:p>
            <a:r>
              <a:rPr lang="fr-FR" sz="1400" dirty="0">
                <a:solidFill>
                  <a:srgbClr val="FFFF00"/>
                </a:solidFill>
                <a:latin typeface="Comic Sans MS" pitchFamily="66" charset="0"/>
              </a:rPr>
              <a:t>IL-4, ,5, 13</a:t>
            </a:r>
            <a:r>
              <a:rPr lang="fr-FR" sz="1400" dirty="0">
                <a:solidFill>
                  <a:srgbClr val="FFFF00"/>
                </a:solidFill>
              </a:rPr>
              <a:t>        </a:t>
            </a:r>
          </a:p>
          <a:p>
            <a:pPr algn="ctr"/>
            <a:r>
              <a:rPr lang="fr-FR" sz="1600" b="1" i="1" dirty="0">
                <a:solidFill>
                  <a:schemeClr val="tx2">
                    <a:lumMod val="75000"/>
                  </a:schemeClr>
                </a:solidFill>
              </a:rPr>
              <a:t>        </a:t>
            </a:r>
            <a:r>
              <a:rPr lang="fr-FR" sz="1400" b="1" i="1" dirty="0">
                <a:solidFill>
                  <a:schemeClr val="accent4">
                    <a:lumMod val="20000"/>
                    <a:lumOff val="80000"/>
                  </a:schemeClr>
                </a:solidFill>
              </a:rPr>
              <a:t>Grosses/ Petites V.A.</a:t>
            </a:r>
          </a:p>
          <a:p>
            <a:pPr algn="ctr"/>
            <a:r>
              <a:rPr lang="fr-FR" sz="1400" b="1" i="1" dirty="0">
                <a:solidFill>
                  <a:schemeClr val="accent4">
                    <a:lumMod val="20000"/>
                    <a:lumOff val="80000"/>
                  </a:schemeClr>
                </a:solidFill>
              </a:rPr>
              <a:t>            Inflammation</a:t>
            </a:r>
          </a:p>
          <a:p>
            <a:pPr algn="ctr"/>
            <a:r>
              <a:rPr lang="fr-FR" sz="1400" b="1" i="1" dirty="0">
                <a:solidFill>
                  <a:schemeClr val="accent4">
                    <a:lumMod val="20000"/>
                    <a:lumOff val="80000"/>
                  </a:schemeClr>
                </a:solidFill>
              </a:rPr>
              <a:t>            Remodelage</a:t>
            </a:r>
          </a:p>
        </p:txBody>
      </p:sp>
      <p:sp>
        <p:nvSpPr>
          <p:cNvPr id="7" name="Rectangle 6"/>
          <p:cNvSpPr/>
          <p:nvPr/>
        </p:nvSpPr>
        <p:spPr>
          <a:xfrm>
            <a:off x="5833304" y="831257"/>
            <a:ext cx="122180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BPCO</a:t>
            </a:r>
          </a:p>
        </p:txBody>
      </p:sp>
      <p:pic>
        <p:nvPicPr>
          <p:cNvPr id="4099" name="Picture 3" descr="C:\Users\Pr Djebbar\Pictures\Macroph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422280"/>
            <a:ext cx="862169" cy="6466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65" y="2546096"/>
            <a:ext cx="742237" cy="65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9" y="2530103"/>
            <a:ext cx="588463" cy="65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110" y="2376867"/>
            <a:ext cx="646877" cy="72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53" y="1844698"/>
            <a:ext cx="1008112" cy="55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22" y="3628074"/>
            <a:ext cx="806003" cy="73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3887" y="3482655"/>
            <a:ext cx="715799" cy="78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3765" y="3503087"/>
            <a:ext cx="842652" cy="78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0753" y="3468643"/>
            <a:ext cx="976059" cy="85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02167" y="1857090"/>
            <a:ext cx="839163" cy="50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courbée vers la droite 7"/>
          <p:cNvSpPr/>
          <p:nvPr/>
        </p:nvSpPr>
        <p:spPr>
          <a:xfrm rot="3606637">
            <a:off x="5172913" y="1688544"/>
            <a:ext cx="571113" cy="69527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a droite 19"/>
          <p:cNvSpPr/>
          <p:nvPr/>
        </p:nvSpPr>
        <p:spPr>
          <a:xfrm rot="7953713" flipV="1">
            <a:off x="6931247" y="1746204"/>
            <a:ext cx="571113" cy="696404"/>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courbée vers la droite 20"/>
          <p:cNvSpPr/>
          <p:nvPr/>
        </p:nvSpPr>
        <p:spPr>
          <a:xfrm rot="3606637">
            <a:off x="5172912" y="1688544"/>
            <a:ext cx="571113" cy="69527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396" y="1816984"/>
            <a:ext cx="7064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8065" y="1816984"/>
            <a:ext cx="7318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Virage 8"/>
          <p:cNvSpPr/>
          <p:nvPr/>
        </p:nvSpPr>
        <p:spPr>
          <a:xfrm flipH="1" flipV="1">
            <a:off x="1579553" y="3374795"/>
            <a:ext cx="315049" cy="669810"/>
          </a:xfrm>
          <a:prstGeom prst="bentArrow">
            <a:avLst>
              <a:gd name="adj1" fmla="val 25000"/>
              <a:gd name="adj2" fmla="val 25000"/>
              <a:gd name="adj3" fmla="val 25000"/>
              <a:gd name="adj4" fmla="val 28976"/>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pic>
        <p:nvPicPr>
          <p:cNvPr id="411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77123" y="3368387"/>
            <a:ext cx="33496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Virage 25"/>
          <p:cNvSpPr/>
          <p:nvPr/>
        </p:nvSpPr>
        <p:spPr>
          <a:xfrm flipV="1">
            <a:off x="6538447" y="3356992"/>
            <a:ext cx="262058" cy="669810"/>
          </a:xfrm>
          <a:prstGeom prst="bentArrow">
            <a:avLst>
              <a:gd name="adj1" fmla="val 25000"/>
              <a:gd name="adj2" fmla="val 25000"/>
              <a:gd name="adj3" fmla="val 25000"/>
              <a:gd name="adj4" fmla="val 28976"/>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27" name="Virage 26"/>
          <p:cNvSpPr/>
          <p:nvPr/>
        </p:nvSpPr>
        <p:spPr>
          <a:xfrm flipV="1">
            <a:off x="2307310" y="3374795"/>
            <a:ext cx="262058" cy="669810"/>
          </a:xfrm>
          <a:prstGeom prst="bentArrow">
            <a:avLst>
              <a:gd name="adj1" fmla="val 25000"/>
              <a:gd name="adj2" fmla="val 25000"/>
              <a:gd name="adj3" fmla="val 25000"/>
              <a:gd name="adj4" fmla="val 28976"/>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0" name="Flèche vers le bas 9"/>
          <p:cNvSpPr/>
          <p:nvPr/>
        </p:nvSpPr>
        <p:spPr>
          <a:xfrm>
            <a:off x="1981812" y="4287701"/>
            <a:ext cx="256297" cy="512697"/>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11"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62925" y="4303784"/>
            <a:ext cx="3111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ouble flèche horizontale 11"/>
          <p:cNvSpPr/>
          <p:nvPr/>
        </p:nvSpPr>
        <p:spPr>
          <a:xfrm>
            <a:off x="651833" y="5949280"/>
            <a:ext cx="7736591" cy="864096"/>
          </a:xfrm>
          <a:prstGeom prst="leftRightArrow">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899396" y="6237312"/>
            <a:ext cx="1698669" cy="369332"/>
          </a:xfrm>
          <a:prstGeom prst="rect">
            <a:avLst/>
          </a:prstGeom>
          <a:noFill/>
        </p:spPr>
        <p:txBody>
          <a:bodyPr wrap="square" rtlCol="0">
            <a:spAutoFit/>
          </a:bodyPr>
          <a:lstStyle/>
          <a:p>
            <a:pPr algn="ctr"/>
            <a:r>
              <a:rPr lang="fr-FR" b="1" i="1" dirty="0"/>
              <a:t>Réversibilité</a:t>
            </a:r>
          </a:p>
        </p:txBody>
      </p:sp>
      <p:sp>
        <p:nvSpPr>
          <p:cNvPr id="32" name="ZoneTexte 31"/>
          <p:cNvSpPr txBox="1"/>
          <p:nvPr/>
        </p:nvSpPr>
        <p:spPr>
          <a:xfrm>
            <a:off x="5378548" y="6193958"/>
            <a:ext cx="2793852" cy="369332"/>
          </a:xfrm>
          <a:prstGeom prst="rect">
            <a:avLst/>
          </a:prstGeom>
          <a:noFill/>
        </p:spPr>
        <p:txBody>
          <a:bodyPr wrap="square" rtlCol="0">
            <a:spAutoFit/>
          </a:bodyPr>
          <a:lstStyle/>
          <a:p>
            <a:pPr algn="ctr"/>
            <a:r>
              <a:rPr lang="fr-FR" b="1" i="1" dirty="0" err="1">
                <a:solidFill>
                  <a:schemeClr val="bg1"/>
                </a:solidFill>
              </a:rPr>
              <a:t>Abs.ou</a:t>
            </a:r>
            <a:r>
              <a:rPr lang="fr-FR" b="1" i="1" dirty="0">
                <a:solidFill>
                  <a:schemeClr val="bg1"/>
                </a:solidFill>
              </a:rPr>
              <a:t> </a:t>
            </a:r>
            <a:r>
              <a:rPr lang="fr-FR" b="1" i="1" dirty="0">
                <a:solidFill>
                  <a:schemeClr val="bg1"/>
                </a:solidFill>
                <a:sym typeface="Symbol"/>
              </a:rPr>
              <a:t> </a:t>
            </a:r>
            <a:r>
              <a:rPr lang="fr-FR" b="1" i="1" dirty="0">
                <a:solidFill>
                  <a:schemeClr val="bg1"/>
                </a:solidFill>
              </a:rPr>
              <a:t>Réversibilité</a:t>
            </a:r>
          </a:p>
        </p:txBody>
      </p:sp>
      <p:sp>
        <p:nvSpPr>
          <p:cNvPr id="33" name="ZoneTexte 32"/>
          <p:cNvSpPr txBox="1"/>
          <p:nvPr/>
        </p:nvSpPr>
        <p:spPr>
          <a:xfrm>
            <a:off x="2984064" y="6193958"/>
            <a:ext cx="2336929" cy="369332"/>
          </a:xfrm>
          <a:prstGeom prst="rect">
            <a:avLst/>
          </a:prstGeom>
          <a:noFill/>
        </p:spPr>
        <p:txBody>
          <a:bodyPr wrap="square" rtlCol="0">
            <a:spAutoFit/>
          </a:bodyPr>
          <a:lstStyle/>
          <a:p>
            <a:pPr algn="ctr"/>
            <a:r>
              <a:rPr lang="fr-FR" b="1" i="1" dirty="0"/>
              <a:t>Limitation de Débit</a:t>
            </a:r>
          </a:p>
        </p:txBody>
      </p:sp>
    </p:spTree>
    <p:extLst>
      <p:ext uri="{BB962C8B-B14F-4D97-AF65-F5344CB8AC3E}">
        <p14:creationId xmlns:p14="http://schemas.microsoft.com/office/powerpoint/2010/main" val="28792080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e 4"/>
          <p:cNvSpPr/>
          <p:nvPr/>
        </p:nvSpPr>
        <p:spPr>
          <a:xfrm flipH="1">
            <a:off x="7241653" y="2328211"/>
            <a:ext cx="1762023" cy="42130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24743"/>
            <a:ext cx="4973910" cy="471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113575"/>
            <a:ext cx="6460754" cy="61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259632" y="260648"/>
            <a:ext cx="6126038" cy="369332"/>
          </a:xfrm>
          <a:prstGeom prst="rect">
            <a:avLst/>
          </a:prstGeom>
          <a:noFill/>
        </p:spPr>
        <p:txBody>
          <a:bodyPr wrap="square" rtlCol="0">
            <a:spAutoFit/>
          </a:bodyPr>
          <a:lstStyle/>
          <a:p>
            <a:r>
              <a:rPr lang="fr-FR" b="1" dirty="0">
                <a:solidFill>
                  <a:schemeClr val="accent2">
                    <a:lumMod val="60000"/>
                    <a:lumOff val="40000"/>
                  </a:schemeClr>
                </a:solidFill>
              </a:rPr>
              <a:t>Schéma d’une bronche de petit diamètre vue en coupe</a:t>
            </a:r>
          </a:p>
        </p:txBody>
      </p:sp>
      <p:sp>
        <p:nvSpPr>
          <p:cNvPr id="4" name="Pentagone 3"/>
          <p:cNvSpPr/>
          <p:nvPr/>
        </p:nvSpPr>
        <p:spPr>
          <a:xfrm>
            <a:off x="179512" y="2328210"/>
            <a:ext cx="2088232" cy="421305"/>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524327" y="2354196"/>
            <a:ext cx="1325179" cy="369332"/>
          </a:xfrm>
          <a:prstGeom prst="rect">
            <a:avLst/>
          </a:prstGeom>
          <a:noFill/>
        </p:spPr>
        <p:txBody>
          <a:bodyPr wrap="square" rtlCol="0">
            <a:spAutoFit/>
          </a:bodyPr>
          <a:lstStyle/>
          <a:p>
            <a:r>
              <a:rPr lang="fr-FR" b="1" i="1" dirty="0">
                <a:solidFill>
                  <a:schemeClr val="bg1"/>
                </a:solidFill>
              </a:rPr>
              <a:t>Asthme</a:t>
            </a:r>
          </a:p>
        </p:txBody>
      </p:sp>
      <p:sp>
        <p:nvSpPr>
          <p:cNvPr id="3" name="ZoneTexte 2"/>
          <p:cNvSpPr txBox="1"/>
          <p:nvPr/>
        </p:nvSpPr>
        <p:spPr>
          <a:xfrm>
            <a:off x="179512" y="2328211"/>
            <a:ext cx="2050300" cy="338554"/>
          </a:xfrm>
          <a:prstGeom prst="rect">
            <a:avLst/>
          </a:prstGeom>
          <a:noFill/>
        </p:spPr>
        <p:txBody>
          <a:bodyPr wrap="square" rtlCol="0">
            <a:spAutoFit/>
          </a:bodyPr>
          <a:lstStyle/>
          <a:p>
            <a:r>
              <a:rPr lang="fr-FR" sz="1600" b="1" i="1" dirty="0">
                <a:solidFill>
                  <a:schemeClr val="bg1"/>
                </a:solidFill>
              </a:rPr>
              <a:t>Situation Normale</a:t>
            </a:r>
          </a:p>
        </p:txBody>
      </p:sp>
      <p:sp>
        <p:nvSpPr>
          <p:cNvPr id="10" name="Pentagone 9"/>
          <p:cNvSpPr/>
          <p:nvPr/>
        </p:nvSpPr>
        <p:spPr>
          <a:xfrm>
            <a:off x="179512" y="4532199"/>
            <a:ext cx="2050300" cy="504056"/>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35900" y="4599561"/>
            <a:ext cx="937524" cy="369332"/>
          </a:xfrm>
          <a:prstGeom prst="rect">
            <a:avLst/>
          </a:prstGeom>
          <a:noFill/>
        </p:spPr>
        <p:txBody>
          <a:bodyPr wrap="square" rtlCol="0">
            <a:spAutoFit/>
          </a:bodyPr>
          <a:lstStyle/>
          <a:p>
            <a:r>
              <a:rPr lang="fr-FR" b="1" i="1" dirty="0">
                <a:solidFill>
                  <a:schemeClr val="bg1"/>
                </a:solidFill>
              </a:rPr>
              <a:t>BPCO</a:t>
            </a:r>
          </a:p>
        </p:txBody>
      </p:sp>
      <p:sp>
        <p:nvSpPr>
          <p:cNvPr id="12" name="Pentagone 11"/>
          <p:cNvSpPr/>
          <p:nvPr/>
        </p:nvSpPr>
        <p:spPr>
          <a:xfrm flipH="1">
            <a:off x="7234191" y="4573575"/>
            <a:ext cx="1762023" cy="42130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745786" y="4599561"/>
            <a:ext cx="937524" cy="369332"/>
          </a:xfrm>
          <a:prstGeom prst="rect">
            <a:avLst/>
          </a:prstGeom>
          <a:noFill/>
        </p:spPr>
        <p:txBody>
          <a:bodyPr wrap="square" rtlCol="0">
            <a:spAutoFit/>
          </a:bodyPr>
          <a:lstStyle/>
          <a:p>
            <a:r>
              <a:rPr lang="fr-FR" b="1" i="1" dirty="0">
                <a:solidFill>
                  <a:schemeClr val="bg1"/>
                </a:solidFill>
              </a:rPr>
              <a:t>ACOS</a:t>
            </a:r>
          </a:p>
        </p:txBody>
      </p:sp>
    </p:spTree>
    <p:extLst>
      <p:ext uri="{BB962C8B-B14F-4D97-AF65-F5344CB8AC3E}">
        <p14:creationId xmlns:p14="http://schemas.microsoft.com/office/powerpoint/2010/main" val="146593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3"/>
          <p:cNvGraphicFramePr>
            <a:graphicFrameLocks noGrp="1"/>
          </p:cNvGraphicFramePr>
          <p:nvPr>
            <p:extLst>
              <p:ext uri="{D42A27DB-BD31-4B8C-83A1-F6EECF244321}">
                <p14:modId xmlns:p14="http://schemas.microsoft.com/office/powerpoint/2010/main" val="1063096400"/>
              </p:ext>
            </p:extLst>
          </p:nvPr>
        </p:nvGraphicFramePr>
        <p:xfrm>
          <a:off x="755650" y="1412776"/>
          <a:ext cx="7272338" cy="4339960"/>
        </p:xfrm>
        <a:graphic>
          <a:graphicData uri="http://schemas.openxmlformats.org/drawingml/2006/table">
            <a:tbl>
              <a:tblPr/>
              <a:tblGrid>
                <a:gridCol w="2736850">
                  <a:extLst>
                    <a:ext uri="{9D8B030D-6E8A-4147-A177-3AD203B41FA5}">
                      <a16:colId xmlns:a16="http://schemas.microsoft.com/office/drawing/2014/main" val="20000"/>
                    </a:ext>
                  </a:extLst>
                </a:gridCol>
                <a:gridCol w="2376488">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792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dirty="0">
                          <a:ln>
                            <a:noFill/>
                          </a:ln>
                          <a:solidFill>
                            <a:srgbClr val="FFFF00"/>
                          </a:solidFill>
                          <a:effectLst/>
                          <a:latin typeface="Comic Sans MS" pitchFamily="66" charset="0"/>
                          <a:cs typeface="Arial" pitchFamily="34" charset="0"/>
                        </a:rPr>
                        <a:t>Asthme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dirty="0">
                          <a:ln>
                            <a:noFill/>
                          </a:ln>
                          <a:solidFill>
                            <a:srgbClr val="FFFF00"/>
                          </a:solidFill>
                          <a:effectLst/>
                          <a:latin typeface="Comic Sans MS" pitchFamily="66" charset="0"/>
                          <a:cs typeface="Arial" pitchFamily="34" charset="0"/>
                        </a:rPr>
                        <a:t>BPCO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777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cs typeface="Arial" pitchFamily="34" charset="0"/>
                          <a:sym typeface="Wingdings 2" pitchFamily="18" charset="2"/>
                        </a:rPr>
                        <a:t>Réversibilité après Bronchodilatateurs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fr-FR" sz="2000" dirty="0">
                          <a:effectLst/>
                        </a:rPr>
                        <a:t>Test de transfert de l’oxyde de carbone (TCO) </a:t>
                      </a:r>
                      <a:endParaRPr kumimoji="0" lang="fr-FR" sz="20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cs typeface="Arial" pitchFamily="34" charset="0"/>
                        <a:sym typeface="Wingdings 2"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dirty="0">
                          <a:ln>
                            <a:noFill/>
                          </a:ln>
                          <a:solidFill>
                            <a:schemeClr val="accent2"/>
                          </a:solidFill>
                          <a:effectLst/>
                          <a:latin typeface="Comic Sans MS" pitchFamily="66" charset="0"/>
                          <a:cs typeface="Arial" pitchFamily="34" charset="0"/>
                        </a:rPr>
                        <a:t>Présente</a:t>
                      </a:r>
                      <a:r>
                        <a:rPr kumimoji="0" lang="fr-FR" sz="2000" b="1" i="0" u="none" strike="noStrike" cap="none" normalizeH="0" baseline="0" dirty="0">
                          <a:ln>
                            <a:noFill/>
                          </a:ln>
                          <a:solidFill>
                            <a:schemeClr val="tx1"/>
                          </a:solidFill>
                          <a:effectLst/>
                          <a:latin typeface="Comic Sans MS" pitchFamily="66" charset="0"/>
                          <a:cs typeface="Arial"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000" b="1" i="0" u="none" strike="noStrike" cap="none" normalizeH="0" baseline="0" dirty="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dirty="0">
                          <a:ln>
                            <a:noFill/>
                          </a:ln>
                          <a:solidFill>
                            <a:schemeClr val="tx1"/>
                          </a:solidFill>
                          <a:effectLst/>
                          <a:latin typeface="Comic Sans MS" pitchFamily="66" charset="0"/>
                          <a:cs typeface="Arial" pitchFamily="34"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dirty="0">
                          <a:ln>
                            <a:noFill/>
                          </a:ln>
                          <a:solidFill>
                            <a:schemeClr val="accent2"/>
                          </a:solidFill>
                          <a:effectLst/>
                          <a:latin typeface="Comic Sans MS" pitchFamily="66" charset="0"/>
                          <a:cs typeface="Arial" pitchFamily="34" charset="0"/>
                          <a:sym typeface="Wingdings 3" pitchFamily="18" charset="2"/>
                        </a:rPr>
                        <a:t>Absente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000" b="1" i="0" u="none" strike="noStrike" cap="none" normalizeH="0" baseline="0" dirty="0">
                        <a:ln>
                          <a:noFill/>
                        </a:ln>
                        <a:solidFill>
                          <a:schemeClr val="accent2"/>
                        </a:solidFill>
                        <a:effectLst/>
                        <a:latin typeface="Comic Sans MS" pitchFamily="66" charset="0"/>
                        <a:cs typeface="Arial" pitchFamily="34" charset="0"/>
                        <a:sym typeface="Wingdings 3"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dirty="0">
                          <a:ln>
                            <a:noFill/>
                          </a:ln>
                          <a:solidFill>
                            <a:schemeClr val="tx1"/>
                          </a:solidFill>
                          <a:effectLst/>
                          <a:latin typeface="Comic Sans MS" pitchFamily="66" charset="0"/>
                          <a:cs typeface="Arial" pitchFamily="34" charset="0"/>
                          <a:sym typeface="Wingdings 3" pitchFamily="18" charset="2"/>
                        </a:rPr>
                        <a:t>Altéré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18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cs typeface="Arial" pitchFamily="34" charset="0"/>
                          <a:sym typeface="Wingdings 2" pitchFamily="18" charset="2"/>
                        </a:rPr>
                        <a:t>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cs typeface="Arial" pitchFamily="34" charset="0"/>
                          <a:sym typeface="Wingdings 2" pitchFamily="18" charset="2"/>
                        </a:rPr>
                        <a:t>Cours</a:t>
                      </a:r>
                      <a:r>
                        <a:rPr kumimoji="0" lang="fr-FR" sz="18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cs typeface="Arial" pitchFamily="34" charset="0"/>
                          <a:sym typeface="Wingdings 2" pitchFamily="18" charset="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a:ln>
                            <a:noFill/>
                          </a:ln>
                          <a:solidFill>
                            <a:schemeClr val="tx1"/>
                          </a:solidFill>
                          <a:effectLst/>
                          <a:latin typeface="Comic Sans MS" pitchFamily="66" charset="0"/>
                          <a:cs typeface="Arial" pitchFamily="34" charset="0"/>
                        </a:rPr>
                        <a:t>Généralement favorable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a:ln>
                            <a:noFill/>
                          </a:ln>
                          <a:solidFill>
                            <a:schemeClr val="tx1"/>
                          </a:solidFill>
                          <a:effectLst/>
                          <a:latin typeface="Comic Sans MS" pitchFamily="66" charset="0"/>
                          <a:cs typeface="Arial" pitchFamily="34" charset="0"/>
                          <a:sym typeface="Wingdings 3" pitchFamily="18" charset="2"/>
                        </a:rPr>
                        <a:t>Progressif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0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1" i="0" u="none" strike="noStrike" cap="none" normalizeH="0" baseline="0" dirty="0">
                          <a:ln>
                            <a:noFill/>
                          </a:ln>
                          <a:solidFill>
                            <a:srgbClr val="FFFF00"/>
                          </a:solidFill>
                          <a:effectLst/>
                          <a:latin typeface="Comic Sans MS" pitchFamily="66" charset="0"/>
                          <a:cs typeface="Arial"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1" i="0" u="none" strike="noStrike" cap="none" normalizeH="0" baseline="0" dirty="0">
                          <a:ln>
                            <a:noFill/>
                          </a:ln>
                          <a:solidFill>
                            <a:srgbClr val="FFFF00"/>
                          </a:solidFill>
                          <a:effectLst/>
                          <a:latin typeface="Comic Sans MS" pitchFamily="66" charset="0"/>
                          <a:cs typeface="Arial" pitchFamily="34" charset="0"/>
                        </a:rPr>
                        <a:t>Espérance de vie</a:t>
                      </a:r>
                      <a:endParaRPr kumimoji="0" lang="fr-FR" sz="18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cs typeface="Arial" pitchFamily="34" charset="0"/>
                        <a:sym typeface="Wingdings 2"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Arial" pitchFamily="34" charset="0"/>
                        </a:rPr>
                        <a:t> </a:t>
                      </a:r>
                      <a:r>
                        <a:rPr kumimoji="0" lang="fr-FR" sz="2000" b="1" i="0" u="none" strike="noStrike" cap="none" normalizeH="0" baseline="0">
                          <a:ln>
                            <a:noFill/>
                          </a:ln>
                          <a:solidFill>
                            <a:schemeClr val="tx1"/>
                          </a:solidFill>
                          <a:effectLst/>
                          <a:latin typeface="Comic Sans MS" pitchFamily="66" charset="0"/>
                          <a:cs typeface="Arial" pitchFamily="34" charset="0"/>
                        </a:rPr>
                        <a:t>Généralement favorable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0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0" i="0" u="none" strike="noStrike" cap="none" normalizeH="0" baseline="0" dirty="0">
                          <a:ln>
                            <a:noFill/>
                          </a:ln>
                          <a:solidFill>
                            <a:schemeClr val="tx1"/>
                          </a:solidFill>
                          <a:effectLst>
                            <a:outerShdw blurRad="38100" dist="38100" dir="2700000" algn="tl">
                              <a:srgbClr val="000000"/>
                            </a:outerShdw>
                          </a:effectLst>
                          <a:latin typeface="Comic Sans MS" pitchFamily="66" charset="0"/>
                          <a:cs typeface="Arial" pitchFamily="34" charset="0"/>
                        </a:rPr>
                        <a:t> </a:t>
                      </a:r>
                      <a:r>
                        <a:rPr kumimoji="0" lang="fr-FR" sz="2000" b="1" i="0" u="none" strike="noStrike" cap="none" normalizeH="0" baseline="0" dirty="0">
                          <a:ln>
                            <a:noFill/>
                          </a:ln>
                          <a:solidFill>
                            <a:schemeClr val="tx1"/>
                          </a:solidFill>
                          <a:effectLst>
                            <a:outerShdw blurRad="38100" dist="38100" dir="2700000" algn="tl">
                              <a:srgbClr val="000000"/>
                            </a:outerShdw>
                          </a:effectLst>
                          <a:latin typeface="Comic Sans MS" pitchFamily="66" charset="0"/>
                          <a:cs typeface="Arial" pitchFamily="34" charset="0"/>
                        </a:rPr>
                        <a:t>Diminuée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00905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784" y="638686"/>
            <a:ext cx="8676456" cy="2554545"/>
          </a:xfrm>
          <a:prstGeom prst="rect">
            <a:avLst/>
          </a:prstGeom>
          <a:noFill/>
        </p:spPr>
        <p:txBody>
          <a:bodyPr wrap="square" rtlCol="0">
            <a:spAutoFit/>
          </a:bodyPr>
          <a:lstStyle/>
          <a:p>
            <a:r>
              <a:rPr lang="fr-FR" sz="2000" b="1" dirty="0">
                <a:solidFill>
                  <a:schemeClr val="accent4">
                    <a:lumMod val="40000"/>
                    <a:lumOff val="60000"/>
                  </a:schemeClr>
                </a:solidFill>
              </a:rPr>
              <a:t>L’asthme bronchique </a:t>
            </a:r>
            <a:r>
              <a:rPr lang="fr-FR" sz="2000" dirty="0">
                <a:solidFill>
                  <a:srgbClr val="FFFF00"/>
                </a:solidFill>
              </a:rPr>
              <a:t>et la </a:t>
            </a:r>
            <a:r>
              <a:rPr lang="fr-FR" sz="2000" b="1" dirty="0">
                <a:solidFill>
                  <a:schemeClr val="accent4">
                    <a:lumMod val="40000"/>
                    <a:lumOff val="60000"/>
                  </a:schemeClr>
                </a:solidFill>
              </a:rPr>
              <a:t>BPCO</a:t>
            </a:r>
            <a:r>
              <a:rPr lang="fr-FR" sz="2000" dirty="0">
                <a:solidFill>
                  <a:srgbClr val="FFFF00"/>
                </a:solidFill>
              </a:rPr>
              <a:t> sont tous 2 des maladies</a:t>
            </a:r>
          </a:p>
          <a:p>
            <a:endParaRPr lang="fr-FR" sz="2000" dirty="0">
              <a:solidFill>
                <a:srgbClr val="FFFF00"/>
              </a:solidFill>
            </a:endParaRPr>
          </a:p>
          <a:p>
            <a:r>
              <a:rPr lang="fr-FR" sz="2000" dirty="0">
                <a:solidFill>
                  <a:srgbClr val="FFFF00"/>
                </a:solidFill>
              </a:rPr>
              <a:t>    </a:t>
            </a:r>
            <a:r>
              <a:rPr lang="fr-FR" sz="2000" dirty="0">
                <a:solidFill>
                  <a:srgbClr val="FFFF00"/>
                </a:solidFill>
                <a:sym typeface="Wingdings"/>
              </a:rPr>
              <a:t></a:t>
            </a:r>
            <a:r>
              <a:rPr lang="fr-FR" sz="2000" dirty="0">
                <a:solidFill>
                  <a:srgbClr val="FFFF00"/>
                </a:solidFill>
              </a:rPr>
              <a:t> Obstructives des voies respiratoires.</a:t>
            </a:r>
          </a:p>
          <a:p>
            <a:endParaRPr lang="fr-FR" sz="2000" dirty="0">
              <a:solidFill>
                <a:srgbClr val="FFFF00"/>
              </a:solidFill>
            </a:endParaRPr>
          </a:p>
          <a:p>
            <a:r>
              <a:rPr lang="fr-FR" sz="2000" dirty="0">
                <a:solidFill>
                  <a:srgbClr val="FFFF00"/>
                </a:solidFill>
              </a:rPr>
              <a:t>    </a:t>
            </a:r>
            <a:r>
              <a:rPr lang="fr-FR" sz="2000" dirty="0">
                <a:solidFill>
                  <a:srgbClr val="FFFF00"/>
                </a:solidFill>
                <a:sym typeface="Wingdings"/>
              </a:rPr>
              <a:t> Inflammatoires.        Symptômes communs  </a:t>
            </a:r>
            <a:r>
              <a:rPr lang="fr-FR" sz="1000" dirty="0">
                <a:solidFill>
                  <a:srgbClr val="FFFF00"/>
                </a:solidFill>
                <a:sym typeface="Wingdings"/>
              </a:rPr>
              <a:t>( </a:t>
            </a:r>
            <a:r>
              <a:rPr lang="fr-FR" sz="1000" dirty="0">
                <a:sym typeface="Wingdings"/>
              </a:rPr>
              <a:t>Manque de souffle , sibilants …)</a:t>
            </a:r>
          </a:p>
          <a:p>
            <a:endParaRPr lang="fr-FR" sz="2000" dirty="0">
              <a:solidFill>
                <a:srgbClr val="FFFF00"/>
              </a:solidFill>
              <a:sym typeface="Wingdings"/>
            </a:endParaRPr>
          </a:p>
          <a:p>
            <a:r>
              <a:rPr lang="fr-FR" sz="2000" dirty="0">
                <a:solidFill>
                  <a:srgbClr val="FFFF00"/>
                </a:solidFill>
                <a:sym typeface="Wingdings"/>
              </a:rPr>
              <a:t>                          Mais ……………………</a:t>
            </a:r>
          </a:p>
          <a:p>
            <a:r>
              <a:rPr lang="fr-FR" sz="2000" dirty="0">
                <a:solidFill>
                  <a:srgbClr val="FFFF00"/>
                </a:solidFill>
                <a:sym typeface="Wingdings"/>
              </a:rPr>
              <a:t>   </a:t>
            </a:r>
            <a:endParaRPr lang="fr-FR" sz="2000" dirty="0">
              <a:solidFill>
                <a:srgbClr val="FFFF00"/>
              </a:solidFill>
            </a:endParaRPr>
          </a:p>
        </p:txBody>
      </p:sp>
      <p:sp>
        <p:nvSpPr>
          <p:cNvPr id="3" name="ZoneTexte 2"/>
          <p:cNvSpPr txBox="1"/>
          <p:nvPr/>
        </p:nvSpPr>
        <p:spPr>
          <a:xfrm>
            <a:off x="512676" y="3501008"/>
            <a:ext cx="8334672" cy="2862322"/>
          </a:xfrm>
          <a:prstGeom prst="rect">
            <a:avLst/>
          </a:prstGeom>
          <a:noFill/>
        </p:spPr>
        <p:txBody>
          <a:bodyPr wrap="square" rtlCol="0">
            <a:spAutoFit/>
          </a:bodyPr>
          <a:lstStyle/>
          <a:p>
            <a:r>
              <a:rPr lang="fr-FR" dirty="0"/>
              <a:t>Il existe </a:t>
            </a:r>
            <a:r>
              <a:rPr lang="fr-FR" sz="2000" dirty="0"/>
              <a:t>de nombreuses différences du point de vue</a:t>
            </a:r>
          </a:p>
          <a:p>
            <a:endParaRPr lang="fr-FR" sz="2000" dirty="0"/>
          </a:p>
          <a:p>
            <a:r>
              <a:rPr lang="fr-FR" sz="2000" dirty="0"/>
              <a:t>          </a:t>
            </a:r>
            <a:r>
              <a:rPr lang="fr-FR" sz="2000" dirty="0">
                <a:sym typeface="Wingdings"/>
              </a:rPr>
              <a:t> Epidémiologique             </a:t>
            </a:r>
            <a:r>
              <a:rPr lang="fr-FR" sz="2000" dirty="0"/>
              <a:t>Etiologique</a:t>
            </a:r>
          </a:p>
          <a:p>
            <a:endParaRPr lang="fr-FR" sz="2000" dirty="0"/>
          </a:p>
          <a:p>
            <a:r>
              <a:rPr lang="fr-FR" sz="2000" dirty="0"/>
              <a:t>          </a:t>
            </a:r>
            <a:r>
              <a:rPr lang="fr-FR" sz="2000" dirty="0">
                <a:sym typeface="Wingdings"/>
              </a:rPr>
              <a:t> </a:t>
            </a:r>
            <a:r>
              <a:rPr lang="fr-FR" sz="2000" dirty="0"/>
              <a:t>Pathogénique                 </a:t>
            </a:r>
            <a:r>
              <a:rPr lang="fr-FR" sz="2000" dirty="0">
                <a:sym typeface="Wingdings"/>
              </a:rPr>
              <a:t>  Pronostic                                       </a:t>
            </a:r>
          </a:p>
          <a:p>
            <a:endParaRPr lang="fr-FR" sz="2000" dirty="0">
              <a:sym typeface="Wingdings"/>
            </a:endParaRPr>
          </a:p>
          <a:p>
            <a:r>
              <a:rPr lang="fr-FR" sz="2000" dirty="0"/>
              <a:t>et …..</a:t>
            </a:r>
            <a:r>
              <a:rPr lang="fr-FR" sz="2000" dirty="0">
                <a:sym typeface="Wingdings"/>
              </a:rPr>
              <a:t> </a:t>
            </a:r>
            <a:r>
              <a:rPr lang="fr-FR" sz="2000" dirty="0"/>
              <a:t>De l’approche thérapeutique. </a:t>
            </a:r>
          </a:p>
          <a:p>
            <a:endParaRPr lang="fr-FR" sz="2000" dirty="0"/>
          </a:p>
          <a:p>
            <a:r>
              <a:rPr lang="fr-FR" sz="2000" b="1" i="1" dirty="0">
                <a:solidFill>
                  <a:schemeClr val="accent4">
                    <a:lumMod val="40000"/>
                    <a:lumOff val="60000"/>
                  </a:schemeClr>
                </a:solidFill>
              </a:rPr>
              <a:t>il est impératif de distinguer au mieux ces 2  maladies respiratoires</a:t>
            </a:r>
          </a:p>
        </p:txBody>
      </p:sp>
    </p:spTree>
    <p:extLst>
      <p:ext uri="{BB962C8B-B14F-4D97-AF65-F5344CB8AC3E}">
        <p14:creationId xmlns:p14="http://schemas.microsoft.com/office/powerpoint/2010/main" val="335454811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8656">
            <a:off x="4887174" y="593980"/>
            <a:ext cx="3299445" cy="421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4"/>
          <p:cNvGrpSpPr>
            <a:grpSpLocks/>
          </p:cNvGrpSpPr>
          <p:nvPr/>
        </p:nvGrpSpPr>
        <p:grpSpPr bwMode="auto">
          <a:xfrm rot="19798533">
            <a:off x="881155" y="654596"/>
            <a:ext cx="3075746" cy="4098658"/>
            <a:chOff x="-312" y="1920"/>
            <a:chExt cx="1843" cy="2496"/>
          </a:xfrm>
        </p:grpSpPr>
        <p:pic>
          <p:nvPicPr>
            <p:cNvPr id="5"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 y="1920"/>
              <a:ext cx="1843" cy="2496"/>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312" y="3438"/>
              <a:ext cx="596" cy="319"/>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bg1"/>
                  </a:solidFill>
                  <a:latin typeface="Arial" charset="0"/>
                </a:defRPr>
              </a:lvl1pPr>
              <a:lvl2pPr>
                <a:defRPr sz="2800">
                  <a:solidFill>
                    <a:schemeClr val="bg1"/>
                  </a:solidFill>
                  <a:latin typeface="Arial" charset="0"/>
                </a:defRPr>
              </a:lvl2pPr>
              <a:lvl3pPr>
                <a:defRPr sz="2400">
                  <a:solidFill>
                    <a:schemeClr val="bg1"/>
                  </a:solidFill>
                  <a:latin typeface="Arial" charset="0"/>
                </a:defRPr>
              </a:lvl3pPr>
              <a:lvl4pPr>
                <a:defRPr sz="2000">
                  <a:solidFill>
                    <a:schemeClr val="bg1"/>
                  </a:solidFill>
                  <a:latin typeface="Arial" charset="0"/>
                </a:defRPr>
              </a:lvl4pPr>
              <a:lvl5pPr>
                <a:defRPr sz="2000">
                  <a:solidFill>
                    <a:schemeClr val="bg1"/>
                  </a:solidFill>
                  <a:latin typeface="Arial" charset="0"/>
                </a:defRPr>
              </a:lvl5pPr>
              <a:lvl6pPr eaLnBrk="0" hangingPunct="0">
                <a:defRPr sz="2000">
                  <a:solidFill>
                    <a:schemeClr val="bg1"/>
                  </a:solidFill>
                  <a:latin typeface="Arial" charset="0"/>
                </a:defRPr>
              </a:lvl6pPr>
              <a:lvl7pPr eaLnBrk="0" hangingPunct="0">
                <a:defRPr sz="2000">
                  <a:solidFill>
                    <a:schemeClr val="bg1"/>
                  </a:solidFill>
                  <a:latin typeface="Arial" charset="0"/>
                </a:defRPr>
              </a:lvl7pPr>
              <a:lvl8pPr eaLnBrk="0" hangingPunct="0">
                <a:defRPr sz="2000">
                  <a:solidFill>
                    <a:schemeClr val="bg1"/>
                  </a:solidFill>
                  <a:latin typeface="Arial" charset="0"/>
                </a:defRPr>
              </a:lvl8pPr>
              <a:lvl9pPr eaLnBrk="0" hangingPunct="0">
                <a:defRPr sz="2000">
                  <a:solidFill>
                    <a:schemeClr val="bg1"/>
                  </a:solidFill>
                  <a:latin typeface="Arial" charset="0"/>
                </a:defRPr>
              </a:lvl9pPr>
            </a:lstStyle>
            <a:p>
              <a:pPr algn="ctr" eaLnBrk="0" hangingPunct="0"/>
              <a:r>
                <a:rPr lang="en-US" altLang="fr-FR" sz="2800" b="1" dirty="0">
                  <a:solidFill>
                    <a:schemeClr val="tx1"/>
                  </a:solidFill>
                  <a:ea typeface="ＭＳ Ｐゴシック" charset="-128"/>
                  <a:cs typeface="Angsana New" pitchFamily="18" charset="-34"/>
                </a:rPr>
                <a:t>2015</a:t>
              </a:r>
              <a:endParaRPr lang="th-TH" altLang="fr-FR" sz="2800" b="1" dirty="0">
                <a:solidFill>
                  <a:schemeClr val="tx1"/>
                </a:solidFill>
                <a:ea typeface="ＭＳ Ｐゴシック" charset="-128"/>
                <a:cs typeface="Angsana New" pitchFamily="18" charset="-34"/>
              </a:endParaRPr>
            </a:p>
          </p:txBody>
        </p:sp>
      </p:grpSp>
      <p:sp>
        <p:nvSpPr>
          <p:cNvPr id="3" name="Rectangle 2"/>
          <p:cNvSpPr/>
          <p:nvPr/>
        </p:nvSpPr>
        <p:spPr>
          <a:xfrm>
            <a:off x="3340375" y="4324434"/>
            <a:ext cx="21852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ACOS</a:t>
            </a:r>
          </a:p>
        </p:txBody>
      </p:sp>
      <p:sp>
        <p:nvSpPr>
          <p:cNvPr id="8" name="Rectangle 7"/>
          <p:cNvSpPr/>
          <p:nvPr/>
        </p:nvSpPr>
        <p:spPr>
          <a:xfrm>
            <a:off x="1679349" y="5318328"/>
            <a:ext cx="564943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Phénotype mixte Asthme-BPCO</a:t>
            </a:r>
          </a:p>
          <a:p>
            <a:pPr algn="ctr"/>
            <a:r>
              <a:rPr lang="fr-F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Syndrome de chevauchement Asthme-BPCO</a:t>
            </a:r>
            <a:endPar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28079">
            <a:off x="2340853" y="3107810"/>
            <a:ext cx="863593" cy="41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362">
                                          <p:stCondLst>
                                            <p:cond delay="0"/>
                                          </p:stCondLst>
                                        </p:cTn>
                                        <p:tgtEl>
                                          <p:spTgt spid="7"/>
                                        </p:tgtEl>
                                      </p:cBhvr>
                                    </p:animEffect>
                                    <p:anim calcmode="lin" valueType="num">
                                      <p:cBhvr>
                                        <p:cTn id="24"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9" dur="16">
                                          <p:stCondLst>
                                            <p:cond delay="406"/>
                                          </p:stCondLst>
                                        </p:cTn>
                                        <p:tgtEl>
                                          <p:spTgt spid="7"/>
                                        </p:tgtEl>
                                      </p:cBhvr>
                                      <p:to x="100000" y="60000"/>
                                    </p:animScale>
                                    <p:animScale>
                                      <p:cBhvr>
                                        <p:cTn id="30" dur="104" decel="50000">
                                          <p:stCondLst>
                                            <p:cond delay="423"/>
                                          </p:stCondLst>
                                        </p:cTn>
                                        <p:tgtEl>
                                          <p:spTgt spid="7"/>
                                        </p:tgtEl>
                                      </p:cBhvr>
                                      <p:to x="100000" y="100000"/>
                                    </p:animScale>
                                    <p:animScale>
                                      <p:cBhvr>
                                        <p:cTn id="31" dur="16">
                                          <p:stCondLst>
                                            <p:cond delay="820"/>
                                          </p:stCondLst>
                                        </p:cTn>
                                        <p:tgtEl>
                                          <p:spTgt spid="7"/>
                                        </p:tgtEl>
                                      </p:cBhvr>
                                      <p:to x="100000" y="80000"/>
                                    </p:animScale>
                                    <p:animScale>
                                      <p:cBhvr>
                                        <p:cTn id="32" dur="104" decel="50000">
                                          <p:stCondLst>
                                            <p:cond delay="836"/>
                                          </p:stCondLst>
                                        </p:cTn>
                                        <p:tgtEl>
                                          <p:spTgt spid="7"/>
                                        </p:tgtEl>
                                      </p:cBhvr>
                                      <p:to x="100000" y="100000"/>
                                    </p:animScale>
                                    <p:animScale>
                                      <p:cBhvr>
                                        <p:cTn id="33" dur="16">
                                          <p:stCondLst>
                                            <p:cond delay="1026"/>
                                          </p:stCondLst>
                                        </p:cTn>
                                        <p:tgtEl>
                                          <p:spTgt spid="7"/>
                                        </p:tgtEl>
                                      </p:cBhvr>
                                      <p:to x="100000" y="90000"/>
                                    </p:animScale>
                                    <p:animScale>
                                      <p:cBhvr>
                                        <p:cTn id="34" dur="104" decel="50000">
                                          <p:stCondLst>
                                            <p:cond delay="1042"/>
                                          </p:stCondLst>
                                        </p:cTn>
                                        <p:tgtEl>
                                          <p:spTgt spid="7"/>
                                        </p:tgtEl>
                                      </p:cBhvr>
                                      <p:to x="100000" y="100000"/>
                                    </p:animScale>
                                    <p:animScale>
                                      <p:cBhvr>
                                        <p:cTn id="35" dur="16">
                                          <p:stCondLst>
                                            <p:cond delay="1130"/>
                                          </p:stCondLst>
                                        </p:cTn>
                                        <p:tgtEl>
                                          <p:spTgt spid="7"/>
                                        </p:tgtEl>
                                      </p:cBhvr>
                                      <p:to x="100000" y="95000"/>
                                    </p:animScale>
                                    <p:animScale>
                                      <p:cBhvr>
                                        <p:cTn id="36" dur="104" decel="50000">
                                          <p:stCondLst>
                                            <p:cond delay="1146"/>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3068960"/>
            <a:ext cx="7920880" cy="2308324"/>
          </a:xfrm>
          <a:prstGeom prst="rect">
            <a:avLst/>
          </a:prstGeom>
          <a:noFill/>
        </p:spPr>
        <p:txBody>
          <a:bodyPr wrap="square" rtlCol="0">
            <a:spAutoFit/>
          </a:bodyPr>
          <a:lstStyle/>
          <a:p>
            <a:r>
              <a:rPr lang="fr-FR" sz="3600" dirty="0"/>
              <a:t> </a:t>
            </a:r>
            <a:r>
              <a:rPr lang="fr-FR" sz="3600" dirty="0">
                <a:solidFill>
                  <a:srgbClr val="FFFF00"/>
                </a:solidFill>
              </a:rPr>
              <a:t>Présence d’une obstruction persistante des voies aériennes,  avec quelques traits asthmatiques et quelques traits de BPCO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28656">
            <a:off x="7068186" y="836403"/>
            <a:ext cx="1370026" cy="175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98533">
            <a:off x="824501" y="987210"/>
            <a:ext cx="1342235" cy="159574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75912" y="758469"/>
            <a:ext cx="41921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Définition de l’ACOS</a:t>
            </a:r>
          </a:p>
        </p:txBody>
      </p:sp>
      <p:sp>
        <p:nvSpPr>
          <p:cNvPr id="9" name="Rectangle 8"/>
          <p:cNvSpPr/>
          <p:nvPr/>
        </p:nvSpPr>
        <p:spPr>
          <a:xfrm>
            <a:off x="2699952" y="1394156"/>
            <a:ext cx="417614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 Phénotype mixte </a:t>
            </a:r>
          </a:p>
          <a:p>
            <a:pPr algn="ctr"/>
            <a:r>
              <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 syndrome de chevauchement</a:t>
            </a:r>
          </a:p>
        </p:txBody>
      </p:sp>
      <p:sp>
        <p:nvSpPr>
          <p:cNvPr id="7" name="ZoneTexte 6"/>
          <p:cNvSpPr txBox="1"/>
          <p:nvPr/>
        </p:nvSpPr>
        <p:spPr>
          <a:xfrm>
            <a:off x="251518" y="5852944"/>
            <a:ext cx="8640960" cy="584775"/>
          </a:xfrm>
          <a:prstGeom prst="rect">
            <a:avLst/>
          </a:prstGeom>
          <a:noFill/>
          <a:ln w="28575">
            <a:solidFill>
              <a:schemeClr val="accent4">
                <a:lumMod val="60000"/>
                <a:lumOff val="40000"/>
              </a:schemeClr>
            </a:solidFill>
          </a:ln>
        </p:spPr>
        <p:txBody>
          <a:bodyPr wrap="square" rtlCol="0">
            <a:spAutoFit/>
          </a:bodyPr>
          <a:lstStyle/>
          <a:p>
            <a:r>
              <a:rPr lang="fr-FR" sz="3200" b="1" dirty="0">
                <a:solidFill>
                  <a:schemeClr val="accent4">
                    <a:lumMod val="20000"/>
                    <a:lumOff val="80000"/>
                  </a:schemeClr>
                </a:solidFill>
              </a:rPr>
              <a:t>Pas de critères diagnostiques consensuels</a:t>
            </a:r>
          </a:p>
        </p:txBody>
      </p:sp>
    </p:spTree>
    <p:extLst>
      <p:ext uri="{BB962C8B-B14F-4D97-AF65-F5344CB8AC3E}">
        <p14:creationId xmlns:p14="http://schemas.microsoft.com/office/powerpoint/2010/main" val="27468612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1754" y="1052736"/>
            <a:ext cx="7848872" cy="4247317"/>
          </a:xfrm>
          <a:prstGeom prst="rect">
            <a:avLst/>
          </a:prstGeom>
          <a:noFill/>
        </p:spPr>
        <p:txBody>
          <a:bodyPr wrap="square" rtlCol="0">
            <a:spAutoFit/>
          </a:bodyPr>
          <a:lstStyle/>
          <a:p>
            <a:r>
              <a:rPr lang="fr-FR" sz="3600" dirty="0">
                <a:solidFill>
                  <a:srgbClr val="FFFF00"/>
                </a:solidFill>
              </a:rPr>
              <a:t>Le syndrome mixte BPCO-Asthme a aussi été défini par  :</a:t>
            </a:r>
          </a:p>
          <a:p>
            <a:endParaRPr lang="fr-FR" sz="3600" dirty="0"/>
          </a:p>
          <a:p>
            <a:r>
              <a:rPr lang="fr-FR" sz="3600" dirty="0"/>
              <a:t>Des symptômes d’augmentation de variabilité du débit aérien et une réversibilité incomplète de l’obstruction </a:t>
            </a:r>
            <a:r>
              <a:rPr lang="fr-FR" sz="3600" dirty="0" err="1"/>
              <a:t>ventilatoire</a:t>
            </a:r>
            <a:endParaRPr lang="fr-FR" sz="3600" dirty="0"/>
          </a:p>
          <a:p>
            <a:endParaRPr lang="fr-FR" dirty="0"/>
          </a:p>
        </p:txBody>
      </p:sp>
      <p:sp>
        <p:nvSpPr>
          <p:cNvPr id="3" name="ZoneTexte 2"/>
          <p:cNvSpPr txBox="1"/>
          <p:nvPr/>
        </p:nvSpPr>
        <p:spPr>
          <a:xfrm>
            <a:off x="539552" y="6093296"/>
            <a:ext cx="8280920" cy="246221"/>
          </a:xfrm>
          <a:prstGeom prst="rect">
            <a:avLst/>
          </a:prstGeom>
          <a:noFill/>
        </p:spPr>
        <p:txBody>
          <a:bodyPr wrap="square" rtlCol="0">
            <a:spAutoFit/>
          </a:bodyPr>
          <a:lstStyle/>
          <a:p>
            <a:r>
              <a:rPr lang="en-US" sz="1000" i="1" dirty="0"/>
              <a:t>Gibson PG, Simpson JL.–The overlap syndrome of asthma and COPD: what are its features and how important is it? Thorax 2009; 64: 728-735</a:t>
            </a:r>
            <a:endParaRPr lang="fr-FR" sz="1000" i="1" dirty="0"/>
          </a:p>
        </p:txBody>
      </p:sp>
    </p:spTree>
    <p:extLst>
      <p:ext uri="{BB962C8B-B14F-4D97-AF65-F5344CB8AC3E}">
        <p14:creationId xmlns:p14="http://schemas.microsoft.com/office/powerpoint/2010/main" val="2386705137"/>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97210" y="2780928"/>
            <a:ext cx="7951254" cy="2862322"/>
          </a:xfrm>
          <a:prstGeom prst="rect">
            <a:avLst/>
          </a:prstGeom>
          <a:noFill/>
        </p:spPr>
        <p:txBody>
          <a:bodyPr wrap="square" rtlCol="0">
            <a:spAutoFit/>
          </a:bodyPr>
          <a:lstStyle/>
          <a:p>
            <a:r>
              <a:rPr lang="fr-FR" sz="3600" dirty="0"/>
              <a:t>Etudier ACOS : permettrait d’identifier et de modifier les mécanismes menant à la BPCO (de diagnostic tardif!) et à l’accélération du déclin  de la fonction pulmonaire</a:t>
            </a:r>
          </a:p>
        </p:txBody>
      </p:sp>
      <p:sp>
        <p:nvSpPr>
          <p:cNvPr id="4" name="Rectangle 3"/>
          <p:cNvSpPr/>
          <p:nvPr/>
        </p:nvSpPr>
        <p:spPr>
          <a:xfrm>
            <a:off x="-23438" y="1124744"/>
            <a:ext cx="89178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Pourquoi étudier l’ACOS ?</a:t>
            </a:r>
          </a:p>
        </p:txBody>
      </p:sp>
      <p:sp>
        <p:nvSpPr>
          <p:cNvPr id="3" name="ZoneTexte 2"/>
          <p:cNvSpPr txBox="1"/>
          <p:nvPr/>
        </p:nvSpPr>
        <p:spPr>
          <a:xfrm>
            <a:off x="8676456" y="692696"/>
            <a:ext cx="360040" cy="369332"/>
          </a:xfrm>
          <a:prstGeom prst="rect">
            <a:avLst/>
          </a:prstGeom>
          <a:noFill/>
        </p:spPr>
        <p:txBody>
          <a:bodyPr wrap="square" rtlCol="0">
            <a:spAutoFit/>
          </a:bodyPr>
          <a:lstStyle/>
          <a:p>
            <a:r>
              <a:rPr lang="fr-FR" dirty="0"/>
              <a:t>1</a:t>
            </a:r>
          </a:p>
        </p:txBody>
      </p:sp>
    </p:spTree>
    <p:extLst>
      <p:ext uri="{BB962C8B-B14F-4D97-AF65-F5344CB8AC3E}">
        <p14:creationId xmlns:p14="http://schemas.microsoft.com/office/powerpoint/2010/main" val="8186671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222" y="437833"/>
            <a:ext cx="600677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Pourquoi étudier l’ACOS ?</a:t>
            </a:r>
          </a:p>
        </p:txBody>
      </p:sp>
      <mc:AlternateContent xmlns:mc="http://schemas.openxmlformats.org/markup-compatibility/2006" xmlns:a14="http://schemas.microsoft.com/office/drawing/2010/main">
        <mc:Choice Requires="a14">
          <p:sp>
            <p:nvSpPr>
              <p:cNvPr id="3" name="ZoneTexte 2"/>
              <p:cNvSpPr txBox="1"/>
              <p:nvPr/>
            </p:nvSpPr>
            <p:spPr>
              <a:xfrm>
                <a:off x="64639" y="1268760"/>
                <a:ext cx="8857938" cy="4770537"/>
              </a:xfrm>
              <a:prstGeom prst="rect">
                <a:avLst/>
              </a:prstGeom>
              <a:noFill/>
            </p:spPr>
            <p:txBody>
              <a:bodyPr wrap="square" rtlCol="0">
                <a:spAutoFit/>
              </a:bodyPr>
              <a:lstStyle/>
              <a:p>
                <a:r>
                  <a:rPr lang="fr-FR" sz="2800" dirty="0"/>
                  <a:t>Les patients ayant des symptômes communs sont :</a:t>
                </a:r>
              </a:p>
              <a:p>
                <a:r>
                  <a:rPr lang="fr-FR" sz="2400" dirty="0"/>
                  <a:t>         </a:t>
                </a:r>
              </a:p>
              <a:p>
                <a:r>
                  <a:rPr lang="fr-FR" sz="2800" dirty="0">
                    <a:sym typeface="Wingdings"/>
                  </a:rPr>
                  <a:t>      </a:t>
                </a:r>
                <a:r>
                  <a:rPr lang="fr-FR" sz="2800" dirty="0">
                    <a:solidFill>
                      <a:srgbClr val="FFFF00"/>
                    </a:solidFill>
                    <a:sym typeface="Wingdings"/>
                  </a:rPr>
                  <a:t></a:t>
                </a:r>
                <a:r>
                  <a:rPr lang="fr-FR" sz="2800" dirty="0">
                    <a:solidFill>
                      <a:srgbClr val="FFFF00"/>
                    </a:solidFill>
                  </a:rPr>
                  <a:t> caractérisés par :</a:t>
                </a:r>
              </a:p>
              <a:p>
                <a:r>
                  <a:rPr lang="fr-FR" sz="2800" dirty="0"/>
                  <a:t>              </a:t>
                </a:r>
                <a14:m>
                  <m:oMath xmlns:m="http://schemas.openxmlformats.org/officeDocument/2006/math">
                    <m:r>
                      <a:rPr lang="fr-FR" sz="2800" i="1" smtClean="0">
                        <a:latin typeface="Cambria Math"/>
                        <a:sym typeface="Wingdings"/>
                      </a:rPr>
                      <m:t></m:t>
                    </m:r>
                  </m:oMath>
                </a14:m>
                <a:r>
                  <a:rPr lang="fr-FR" sz="2800" dirty="0"/>
                  <a:t> Des exacerbations + fréquentes.</a:t>
                </a:r>
              </a:p>
              <a:p>
                <a:r>
                  <a:rPr lang="fr-FR" sz="2800" dirty="0"/>
                  <a:t>              </a:t>
                </a:r>
                <a14:m>
                  <m:oMath xmlns:m="http://schemas.openxmlformats.org/officeDocument/2006/math">
                    <m:r>
                      <a:rPr lang="fr-FR" sz="2800" i="1">
                        <a:latin typeface="Cambria Math"/>
                        <a:sym typeface="Wingdings"/>
                      </a:rPr>
                      <m:t></m:t>
                    </m:r>
                    <m:r>
                      <a:rPr lang="fr-FR" sz="2800" b="0" i="1" smtClean="0">
                        <a:latin typeface="Cambria Math"/>
                        <a:sym typeface="Wingdings"/>
                      </a:rPr>
                      <m:t>  </m:t>
                    </m:r>
                  </m:oMath>
                </a14:m>
                <a:r>
                  <a:rPr lang="fr-FR" sz="2800" dirty="0"/>
                  <a:t>Une </a:t>
                </a:r>
                <a:r>
                  <a:rPr lang="fr-FR" sz="2800" dirty="0">
                    <a:sym typeface="Wingdings 3"/>
                  </a:rPr>
                  <a:t></a:t>
                </a:r>
                <a:r>
                  <a:rPr lang="fr-FR" sz="2800" dirty="0"/>
                  <a:t> plus rapide de la f(x) pulmonaire </a:t>
                </a:r>
              </a:p>
              <a:p>
                <a:r>
                  <a:rPr lang="fr-FR" sz="2800" dirty="0"/>
                  <a:t>              </a:t>
                </a:r>
                <a:r>
                  <a:rPr lang="fr-FR" sz="2800" dirty="0">
                    <a:sym typeface="Wingdings"/>
                  </a:rPr>
                  <a:t></a:t>
                </a:r>
                <a:r>
                  <a:rPr lang="fr-FR" sz="2800" dirty="0"/>
                  <a:t> Une mortalité + élevée.</a:t>
                </a:r>
              </a:p>
              <a:p>
                <a:r>
                  <a:rPr lang="fr-FR" sz="2800" dirty="0"/>
                  <a:t>              </a:t>
                </a:r>
                <a:r>
                  <a:rPr lang="fr-FR" sz="2800" dirty="0">
                    <a:sym typeface="Wingdings"/>
                  </a:rPr>
                  <a:t> Une mauvaise qualité de vie</a:t>
                </a:r>
              </a:p>
              <a:p>
                <a:r>
                  <a:rPr lang="fr-FR" sz="2800" dirty="0">
                    <a:sym typeface="Wingdings"/>
                  </a:rPr>
                  <a:t>               + de comorbidités</a:t>
                </a:r>
              </a:p>
              <a:p>
                <a:r>
                  <a:rPr lang="fr-FR" sz="2800" dirty="0">
                    <a:sym typeface="Wingdings"/>
                  </a:rPr>
                  <a:t>               +réfractaires aux CSI,+ besoin </a:t>
                </a:r>
                <a:r>
                  <a:rPr lang="fr-FR" sz="2800" dirty="0" err="1">
                    <a:sym typeface="Wingdings"/>
                  </a:rPr>
                  <a:t>Cort</a:t>
                </a:r>
                <a:r>
                  <a:rPr lang="fr-FR" sz="2800" dirty="0">
                    <a:sym typeface="Wingdings"/>
                  </a:rPr>
                  <a:t>. per os </a:t>
                </a:r>
              </a:p>
              <a:p>
                <a:r>
                  <a:rPr lang="fr-FR" sz="2800" dirty="0">
                    <a:sym typeface="Wingdings"/>
                  </a:rPr>
                  <a:t>               </a:t>
                </a:r>
                <a:r>
                  <a:rPr lang="fr-FR" sz="2800" dirty="0">
                    <a:sym typeface="Wingdings 3"/>
                  </a:rPr>
                  <a:t> coût de santé élevé.</a:t>
                </a:r>
                <a:r>
                  <a:rPr lang="fr-FR" sz="2800" dirty="0">
                    <a:sym typeface="Wingdings"/>
                  </a:rPr>
                  <a:t>                    </a:t>
                </a:r>
              </a:p>
              <a:p>
                <a:r>
                  <a:rPr lang="fr-FR" sz="2800" dirty="0">
                    <a:sym typeface="Wingdings"/>
                  </a:rPr>
                  <a:t>                Mauvais pronostic</a:t>
                </a:r>
                <a:endParaRPr lang="fr-FR" sz="2800" dirty="0"/>
              </a:p>
            </p:txBody>
          </p:sp>
        </mc:Choice>
        <mc:Fallback xmlns="">
          <p:sp>
            <p:nvSpPr>
              <p:cNvPr id="3" name="ZoneTexte 2"/>
              <p:cNvSpPr txBox="1">
                <a:spLocks noRot="1" noChangeAspect="1" noMove="1" noResize="1" noEditPoints="1" noAdjustHandles="1" noChangeArrowheads="1" noChangeShapeType="1" noTextEdit="1"/>
              </p:cNvSpPr>
              <p:nvPr/>
            </p:nvSpPr>
            <p:spPr>
              <a:xfrm>
                <a:off x="64639" y="1268760"/>
                <a:ext cx="8857938" cy="4770537"/>
              </a:xfrm>
              <a:prstGeom prst="rect">
                <a:avLst/>
              </a:prstGeom>
              <a:blipFill rotWithShape="1">
                <a:blip r:embed="rId2"/>
                <a:stretch>
                  <a:fillRect l="-1445" t="-1277" r="-1239" b="-2554"/>
                </a:stretch>
              </a:blipFill>
            </p:spPr>
            <p:txBody>
              <a:bodyPr/>
              <a:lstStyle/>
              <a:p>
                <a:r>
                  <a:rPr lang="fr-FR">
                    <a:noFill/>
                  </a:rPr>
                  <a:t> </a:t>
                </a:r>
              </a:p>
            </p:txBody>
          </p:sp>
        </mc:Fallback>
      </mc:AlternateContent>
      <p:sp>
        <p:nvSpPr>
          <p:cNvPr id="5" name="ZoneTexte 4"/>
          <p:cNvSpPr txBox="1"/>
          <p:nvPr/>
        </p:nvSpPr>
        <p:spPr>
          <a:xfrm>
            <a:off x="8604448" y="692696"/>
            <a:ext cx="289940" cy="369332"/>
          </a:xfrm>
          <a:prstGeom prst="rect">
            <a:avLst/>
          </a:prstGeom>
          <a:noFill/>
        </p:spPr>
        <p:txBody>
          <a:bodyPr wrap="square" rtlCol="0">
            <a:spAutoFit/>
          </a:bodyPr>
          <a:lstStyle/>
          <a:p>
            <a:r>
              <a:rPr lang="fr-FR" dirty="0"/>
              <a:t>2</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0" y="6436386"/>
            <a:ext cx="9079360" cy="3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979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0329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Prévalence de l’ACOS ?</a:t>
            </a:r>
          </a:p>
        </p:txBody>
      </p:sp>
      <p:sp>
        <p:nvSpPr>
          <p:cNvPr id="3" name="ZoneTexte 2"/>
          <p:cNvSpPr txBox="1"/>
          <p:nvPr/>
        </p:nvSpPr>
        <p:spPr>
          <a:xfrm>
            <a:off x="543392" y="2641456"/>
            <a:ext cx="8061056" cy="1938992"/>
          </a:xfrm>
          <a:prstGeom prst="rect">
            <a:avLst/>
          </a:prstGeom>
          <a:noFill/>
        </p:spPr>
        <p:txBody>
          <a:bodyPr wrap="square" rtlCol="0">
            <a:spAutoFit/>
          </a:bodyPr>
          <a:lstStyle/>
          <a:p>
            <a:r>
              <a:rPr lang="fr-FR" sz="2400" b="1" dirty="0">
                <a:solidFill>
                  <a:srgbClr val="FFC000"/>
                </a:solidFill>
              </a:rPr>
              <a:t>La prévalence de l’ACOS  demeure mal cernée et varie [15-55 %] selon:</a:t>
            </a:r>
          </a:p>
          <a:p>
            <a:r>
              <a:rPr lang="fr-FR" sz="2400" b="1" dirty="0">
                <a:solidFill>
                  <a:srgbClr val="FFC000"/>
                </a:solidFill>
              </a:rPr>
              <a:t>              </a:t>
            </a:r>
          </a:p>
          <a:p>
            <a:r>
              <a:rPr lang="fr-FR" sz="2400" b="1" dirty="0">
                <a:solidFill>
                  <a:srgbClr val="FFC000"/>
                </a:solidFill>
              </a:rPr>
              <a:t>   </a:t>
            </a:r>
            <a:r>
              <a:rPr lang="fr-FR" sz="2400" b="1" dirty="0">
                <a:solidFill>
                  <a:srgbClr val="FFC000"/>
                </a:solidFill>
                <a:sym typeface="Wingdings"/>
              </a:rPr>
              <a:t> </a:t>
            </a:r>
            <a:r>
              <a:rPr lang="fr-FR" sz="2400" b="1" dirty="0">
                <a:solidFill>
                  <a:srgbClr val="FFC000"/>
                </a:solidFill>
              </a:rPr>
              <a:t> Les définitions utilisées dans l'asthme et la BPCO </a:t>
            </a:r>
          </a:p>
          <a:p>
            <a:r>
              <a:rPr lang="fr-FR" sz="2400" b="1" dirty="0">
                <a:solidFill>
                  <a:srgbClr val="FFC000"/>
                </a:solidFill>
                <a:sym typeface="Wingdings"/>
              </a:rPr>
              <a:t>   </a:t>
            </a:r>
            <a:r>
              <a:rPr lang="fr-FR" sz="2400" b="1" dirty="0">
                <a:solidFill>
                  <a:srgbClr val="FFC000"/>
                </a:solidFill>
              </a:rPr>
              <a:t>  L'âge et le sexe</a:t>
            </a:r>
          </a:p>
        </p:txBody>
      </p:sp>
    </p:spTree>
    <p:extLst>
      <p:ext uri="{BB962C8B-B14F-4D97-AF65-F5344CB8AC3E}">
        <p14:creationId xmlns:p14="http://schemas.microsoft.com/office/powerpoint/2010/main" val="32507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548680"/>
            <a:ext cx="80329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Prévalence de l’ACOS ?</a:t>
            </a:r>
          </a:p>
        </p:txBody>
      </p:sp>
      <p:sp>
        <p:nvSpPr>
          <p:cNvPr id="4" name="ZoneTexte 3"/>
          <p:cNvSpPr txBox="1"/>
          <p:nvPr/>
        </p:nvSpPr>
        <p:spPr>
          <a:xfrm>
            <a:off x="1331640" y="1988840"/>
            <a:ext cx="5544616" cy="461665"/>
          </a:xfrm>
          <a:prstGeom prst="rect">
            <a:avLst/>
          </a:prstGeom>
          <a:noFill/>
        </p:spPr>
        <p:txBody>
          <a:bodyPr wrap="square" rtlCol="0">
            <a:spAutoFit/>
          </a:bodyPr>
          <a:lstStyle/>
          <a:p>
            <a:r>
              <a:rPr lang="fr-FR" sz="2400" b="1" dirty="0">
                <a:solidFill>
                  <a:srgbClr val="FFFF00"/>
                </a:solidFill>
                <a:sym typeface="Wingdings"/>
              </a:rPr>
              <a:t> </a:t>
            </a:r>
            <a:r>
              <a:rPr lang="fr-FR" sz="2400" b="1" dirty="0">
                <a:solidFill>
                  <a:srgbClr val="FFFF00"/>
                </a:solidFill>
              </a:rPr>
              <a:t>Prévalence précise inconnue</a:t>
            </a:r>
          </a:p>
        </p:txBody>
      </p:sp>
      <p:sp>
        <p:nvSpPr>
          <p:cNvPr id="5" name="ZoneTexte 4"/>
          <p:cNvSpPr txBox="1"/>
          <p:nvPr/>
        </p:nvSpPr>
        <p:spPr>
          <a:xfrm>
            <a:off x="899592" y="2723103"/>
            <a:ext cx="7920880" cy="2554545"/>
          </a:xfrm>
          <a:prstGeom prst="rect">
            <a:avLst/>
          </a:prstGeom>
          <a:noFill/>
        </p:spPr>
        <p:txBody>
          <a:bodyPr wrap="square" rtlCol="0">
            <a:spAutoFit/>
          </a:bodyPr>
          <a:lstStyle/>
          <a:p>
            <a:pPr marL="342900" indent="-342900">
              <a:buFont typeface="Wingdings"/>
              <a:buChar char="m"/>
            </a:pPr>
            <a:r>
              <a:rPr lang="fr-FR" sz="2000" dirty="0">
                <a:sym typeface="Wingdings"/>
              </a:rPr>
              <a:t>2 études critiquables, concernant des sujets dont le </a:t>
            </a:r>
            <a:r>
              <a:rPr lang="fr-FR" sz="2000" dirty="0" err="1">
                <a:sym typeface="Wingdings"/>
              </a:rPr>
              <a:t>Dgc</a:t>
            </a:r>
            <a:r>
              <a:rPr lang="fr-FR" sz="2000" dirty="0">
                <a:sym typeface="Wingdings"/>
              </a:rPr>
              <a:t> d’ asthme fait avant l’âge de </a:t>
            </a:r>
            <a:r>
              <a:rPr lang="fr-FR" sz="2000" dirty="0">
                <a:sym typeface="Symbol"/>
              </a:rPr>
              <a:t>40 ans </a:t>
            </a:r>
          </a:p>
          <a:p>
            <a:endParaRPr lang="fr-FR" sz="2000" dirty="0">
              <a:sym typeface="Symbol"/>
            </a:endParaRPr>
          </a:p>
          <a:p>
            <a:r>
              <a:rPr lang="fr-FR" sz="2000" dirty="0">
                <a:sym typeface="Symbol"/>
              </a:rPr>
              <a:t>              </a:t>
            </a:r>
            <a:r>
              <a:rPr lang="fr-FR" sz="2000" dirty="0">
                <a:sym typeface="Wingdings"/>
              </a:rPr>
              <a:t> </a:t>
            </a:r>
            <a:r>
              <a:rPr lang="fr-FR" sz="2000" b="1" i="1" dirty="0">
                <a:solidFill>
                  <a:srgbClr val="FFFF00"/>
                </a:solidFill>
                <a:sym typeface="Wingdings"/>
              </a:rPr>
              <a:t>E</a:t>
            </a:r>
            <a:r>
              <a:rPr lang="fr-FR" sz="2000" b="1" i="1" dirty="0">
                <a:solidFill>
                  <a:srgbClr val="FFFF00"/>
                </a:solidFill>
              </a:rPr>
              <a:t>tude de Hardin M., et coll.</a:t>
            </a:r>
            <a:r>
              <a:rPr lang="fr-FR" sz="2000" i="1" dirty="0"/>
              <a:t> (</a:t>
            </a:r>
            <a:r>
              <a:rPr lang="fr-FR" sz="2000" dirty="0"/>
              <a:t>2011) : </a:t>
            </a:r>
            <a:r>
              <a:rPr lang="fr-FR" sz="2000" b="1" i="1" dirty="0">
                <a:solidFill>
                  <a:srgbClr val="FF0000"/>
                </a:solidFill>
              </a:rPr>
              <a:t>13%</a:t>
            </a:r>
            <a:r>
              <a:rPr lang="fr-FR" sz="2000" dirty="0"/>
              <a:t> des patients </a:t>
            </a:r>
          </a:p>
          <a:p>
            <a:r>
              <a:rPr lang="fr-FR" sz="2000" dirty="0"/>
              <a:t>                  souffrant de BPCO avaient déjà des ATCD d’asthme.</a:t>
            </a:r>
          </a:p>
          <a:p>
            <a:endParaRPr lang="fr-FR" sz="2000" dirty="0">
              <a:sym typeface="Symbol"/>
            </a:endParaRPr>
          </a:p>
          <a:p>
            <a:r>
              <a:rPr lang="fr-FR" sz="2000" dirty="0">
                <a:sym typeface="Symbol"/>
              </a:rPr>
              <a:t>              </a:t>
            </a:r>
            <a:r>
              <a:rPr lang="fr-FR" sz="2000" dirty="0">
                <a:sym typeface="Wingdings"/>
              </a:rPr>
              <a:t> </a:t>
            </a:r>
            <a:r>
              <a:rPr lang="fr-FR" sz="2000" b="1" i="1" dirty="0">
                <a:solidFill>
                  <a:srgbClr val="FFFF00"/>
                </a:solidFill>
                <a:sym typeface="Wingdings"/>
              </a:rPr>
              <a:t>Etude de </a:t>
            </a:r>
            <a:r>
              <a:rPr lang="fr-FR" sz="2000" b="1" i="1" dirty="0" err="1">
                <a:solidFill>
                  <a:srgbClr val="FFFF00"/>
                </a:solidFill>
              </a:rPr>
              <a:t>Miravitlles</a:t>
            </a:r>
            <a:r>
              <a:rPr lang="fr-FR" sz="2000" b="1" i="1" dirty="0">
                <a:solidFill>
                  <a:srgbClr val="FFFF00"/>
                </a:solidFill>
              </a:rPr>
              <a:t> M, et all</a:t>
            </a:r>
            <a:r>
              <a:rPr lang="fr-FR" sz="2000" dirty="0"/>
              <a:t> : </a:t>
            </a:r>
            <a:r>
              <a:rPr lang="fr-FR" sz="2000" b="1" i="1" dirty="0">
                <a:solidFill>
                  <a:srgbClr val="FF0000"/>
                </a:solidFill>
              </a:rPr>
              <a:t>17,4%</a:t>
            </a:r>
            <a:r>
              <a:rPr lang="fr-FR" sz="2000" dirty="0"/>
              <a:t> des patients  </a:t>
            </a:r>
          </a:p>
          <a:p>
            <a:r>
              <a:rPr lang="fr-FR" sz="2000" dirty="0"/>
              <a:t>                  BPCO ont un phénotype mixte BPCO-asthme </a:t>
            </a:r>
            <a:endParaRPr lang="fr-FR" sz="2000" dirty="0">
              <a:sym typeface="Symbol"/>
            </a:endParaRPr>
          </a:p>
        </p:txBody>
      </p:sp>
      <p:sp>
        <p:nvSpPr>
          <p:cNvPr id="6" name="ZoneTexte 5"/>
          <p:cNvSpPr txBox="1"/>
          <p:nvPr/>
        </p:nvSpPr>
        <p:spPr>
          <a:xfrm>
            <a:off x="647564" y="5949279"/>
            <a:ext cx="8424936" cy="1061829"/>
          </a:xfrm>
          <a:prstGeom prst="rect">
            <a:avLst/>
          </a:prstGeom>
          <a:noFill/>
        </p:spPr>
        <p:txBody>
          <a:bodyPr wrap="square" rtlCol="0">
            <a:spAutoFit/>
          </a:bodyPr>
          <a:lstStyle/>
          <a:p>
            <a:pPr marL="171450" indent="-171450">
              <a:buFont typeface="Wingdings 2"/>
              <a:buChar char="­"/>
            </a:pPr>
            <a:r>
              <a:rPr lang="fr-FR" sz="1050" dirty="0"/>
              <a:t>Hardin M, </a:t>
            </a:r>
            <a:r>
              <a:rPr lang="fr-FR" sz="1050" dirty="0" err="1"/>
              <a:t>Silverman</a:t>
            </a:r>
            <a:r>
              <a:rPr lang="fr-FR" sz="1050" dirty="0"/>
              <a:t> EK, Barr RG, Hansel NN, Schroeder JD, et al. – The </a:t>
            </a:r>
            <a:r>
              <a:rPr lang="fr-FR" sz="1050" dirty="0" err="1"/>
              <a:t>clinical</a:t>
            </a:r>
            <a:r>
              <a:rPr lang="fr-FR" sz="1050" dirty="0"/>
              <a:t> </a:t>
            </a:r>
            <a:r>
              <a:rPr lang="fr-FR" sz="1050" dirty="0" err="1"/>
              <a:t>features</a:t>
            </a:r>
            <a:r>
              <a:rPr lang="fr-FR" sz="1050" dirty="0"/>
              <a:t> of the over-lap </a:t>
            </a:r>
            <a:r>
              <a:rPr lang="fr-FR" sz="1050" dirty="0" err="1"/>
              <a:t>between</a:t>
            </a:r>
            <a:r>
              <a:rPr lang="fr-FR" sz="1050" dirty="0"/>
              <a:t> COPD and </a:t>
            </a:r>
            <a:r>
              <a:rPr lang="fr-FR" sz="1050" dirty="0" err="1"/>
              <a:t>asthma</a:t>
            </a:r>
            <a:r>
              <a:rPr lang="fr-FR" sz="1050" dirty="0"/>
              <a:t>. </a:t>
            </a:r>
            <a:r>
              <a:rPr lang="fr-FR" sz="1050" i="1" dirty="0" err="1"/>
              <a:t>Respir</a:t>
            </a:r>
            <a:r>
              <a:rPr lang="fr-FR" sz="1050" i="1" dirty="0"/>
              <a:t> </a:t>
            </a:r>
            <a:r>
              <a:rPr lang="fr-FR" sz="1050" i="1" dirty="0" err="1"/>
              <a:t>Res</a:t>
            </a:r>
            <a:r>
              <a:rPr lang="fr-FR" sz="1050" i="1" dirty="0"/>
              <a:t> </a:t>
            </a:r>
            <a:r>
              <a:rPr lang="fr-FR" sz="1050" dirty="0"/>
              <a:t>2011; 12: 127. </a:t>
            </a:r>
          </a:p>
          <a:p>
            <a:pPr marL="171450" indent="-171450">
              <a:buFont typeface="Wingdings 2"/>
              <a:buChar char="­"/>
            </a:pPr>
            <a:r>
              <a:rPr lang="fr-FR" sz="1050" dirty="0" err="1"/>
              <a:t>Miravitlles</a:t>
            </a:r>
            <a:r>
              <a:rPr lang="fr-FR" sz="1050" dirty="0"/>
              <a:t> M, Soriano JB, </a:t>
            </a:r>
            <a:r>
              <a:rPr lang="fr-FR" sz="1050" dirty="0" err="1"/>
              <a:t>Ancochea</a:t>
            </a:r>
            <a:r>
              <a:rPr lang="fr-FR" sz="1050" dirty="0"/>
              <a:t> J, Munoz L, Duran-</a:t>
            </a:r>
            <a:r>
              <a:rPr lang="fr-FR" sz="1050" dirty="0" err="1"/>
              <a:t>Tauleria</a:t>
            </a:r>
            <a:r>
              <a:rPr lang="fr-FR" sz="1050" dirty="0"/>
              <a:t> E, et al. – </a:t>
            </a:r>
            <a:r>
              <a:rPr lang="fr-FR" sz="1050" dirty="0" err="1"/>
              <a:t>Characterisation</a:t>
            </a:r>
            <a:r>
              <a:rPr lang="fr-FR" sz="1050" dirty="0"/>
              <a:t> of the over-lap COPD-  </a:t>
            </a:r>
            <a:r>
              <a:rPr lang="fr-FR" sz="1050" dirty="0" err="1"/>
              <a:t>asthma</a:t>
            </a:r>
            <a:r>
              <a:rPr lang="fr-FR" sz="1050" dirty="0"/>
              <a:t> </a:t>
            </a:r>
            <a:r>
              <a:rPr lang="fr-FR" sz="1050" dirty="0" err="1"/>
              <a:t>phenotype</a:t>
            </a:r>
            <a:r>
              <a:rPr lang="fr-FR" sz="1050" dirty="0"/>
              <a:t>. Focus on </a:t>
            </a:r>
            <a:r>
              <a:rPr lang="fr-FR" sz="1050" dirty="0" err="1"/>
              <a:t>physical</a:t>
            </a:r>
            <a:r>
              <a:rPr lang="fr-FR" sz="1050" dirty="0"/>
              <a:t> </a:t>
            </a:r>
            <a:r>
              <a:rPr lang="fr-FR" sz="1050" dirty="0" err="1"/>
              <a:t>activ-ity</a:t>
            </a:r>
            <a:r>
              <a:rPr lang="fr-FR" sz="1050" dirty="0"/>
              <a:t> and </a:t>
            </a:r>
            <a:r>
              <a:rPr lang="fr-FR" sz="1050" dirty="0" err="1"/>
              <a:t>health</a:t>
            </a:r>
            <a:r>
              <a:rPr lang="fr-FR" sz="1050" dirty="0"/>
              <a:t> </a:t>
            </a:r>
            <a:r>
              <a:rPr lang="fr-FR" sz="1050" dirty="0" err="1"/>
              <a:t>status</a:t>
            </a:r>
            <a:r>
              <a:rPr lang="fr-FR" sz="1050" dirty="0"/>
              <a:t>. </a:t>
            </a:r>
            <a:r>
              <a:rPr lang="fr-FR" sz="1050" i="1" dirty="0" err="1"/>
              <a:t>Respir</a:t>
            </a:r>
            <a:r>
              <a:rPr lang="fr-FR" sz="1050" i="1" dirty="0"/>
              <a:t> Med </a:t>
            </a:r>
            <a:r>
              <a:rPr lang="fr-FR" sz="1050" dirty="0"/>
              <a:t>2013; 107: 1053-1060. </a:t>
            </a:r>
          </a:p>
          <a:p>
            <a:endParaRPr lang="fr-FR" sz="1050" dirty="0"/>
          </a:p>
          <a:p>
            <a:endParaRPr lang="fr-FR" sz="1050" dirty="0"/>
          </a:p>
        </p:txBody>
      </p:sp>
    </p:spTree>
    <p:extLst>
      <p:ext uri="{BB962C8B-B14F-4D97-AF65-F5344CB8AC3E}">
        <p14:creationId xmlns:p14="http://schemas.microsoft.com/office/powerpoint/2010/main" val="2725986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17477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Caractéristiques selon l’âge d’un ACOS</a:t>
            </a:r>
          </a:p>
        </p:txBody>
      </p:sp>
      <p:sp>
        <p:nvSpPr>
          <p:cNvPr id="4" name="ZoneTexte 3"/>
          <p:cNvSpPr txBox="1"/>
          <p:nvPr/>
        </p:nvSpPr>
        <p:spPr>
          <a:xfrm>
            <a:off x="755576" y="2098460"/>
            <a:ext cx="7742728" cy="523220"/>
          </a:xfrm>
          <a:prstGeom prst="rect">
            <a:avLst/>
          </a:prstGeom>
          <a:noFill/>
          <a:ln w="28575">
            <a:solidFill>
              <a:srgbClr val="92D050"/>
            </a:solidFill>
          </a:ln>
        </p:spPr>
        <p:txBody>
          <a:bodyPr wrap="square" rtlCol="0">
            <a:spAutoFit/>
          </a:bodyPr>
          <a:lstStyle/>
          <a:p>
            <a:r>
              <a:rPr lang="fr-FR" dirty="0"/>
              <a:t> </a:t>
            </a:r>
            <a:r>
              <a:rPr lang="fr-FR" sz="2800" dirty="0"/>
              <a:t>Patients asthmatiques </a:t>
            </a:r>
            <a:r>
              <a:rPr lang="fr-FR" sz="2800" b="1" dirty="0">
                <a:sym typeface="Symbol"/>
              </a:rPr>
              <a:t></a:t>
            </a:r>
            <a:r>
              <a:rPr lang="fr-FR" sz="2800" dirty="0">
                <a:sym typeface="Symbol"/>
              </a:rPr>
              <a:t>   </a:t>
            </a:r>
            <a:r>
              <a:rPr lang="fr-FR" sz="2800" b="1" dirty="0">
                <a:solidFill>
                  <a:srgbClr val="FF0000"/>
                </a:solidFill>
              </a:rPr>
              <a:t>ACOS</a:t>
            </a:r>
            <a:r>
              <a:rPr lang="fr-FR" sz="2800" dirty="0"/>
              <a:t>  </a:t>
            </a:r>
            <a:r>
              <a:rPr lang="fr-FR" sz="2800" b="1" dirty="0">
                <a:sym typeface="Symbol"/>
              </a:rPr>
              <a:t></a:t>
            </a:r>
            <a:r>
              <a:rPr lang="fr-FR" sz="2800" dirty="0">
                <a:sym typeface="Symbol"/>
              </a:rPr>
              <a:t>   </a:t>
            </a:r>
            <a:r>
              <a:rPr lang="fr-FR" sz="2800" dirty="0">
                <a:solidFill>
                  <a:srgbClr val="FFC000"/>
                </a:solidFill>
                <a:sym typeface="Symbol"/>
              </a:rPr>
              <a:t>BPCO</a:t>
            </a:r>
            <a:endParaRPr lang="fr-FR" sz="2800" dirty="0">
              <a:solidFill>
                <a:srgbClr val="FFC000"/>
              </a:solidFill>
            </a:endParaRPr>
          </a:p>
        </p:txBody>
      </p:sp>
      <p:sp>
        <p:nvSpPr>
          <p:cNvPr id="6" name="ZoneTexte 5"/>
          <p:cNvSpPr txBox="1"/>
          <p:nvPr/>
        </p:nvSpPr>
        <p:spPr>
          <a:xfrm>
            <a:off x="1160993" y="2884294"/>
            <a:ext cx="7238672" cy="369332"/>
          </a:xfrm>
          <a:prstGeom prst="rect">
            <a:avLst/>
          </a:prstGeom>
          <a:noFill/>
        </p:spPr>
        <p:txBody>
          <a:bodyPr wrap="square" rtlCol="0">
            <a:spAutoFit/>
          </a:bodyPr>
          <a:lstStyle/>
          <a:p>
            <a:r>
              <a:rPr lang="fr-FR" dirty="0"/>
              <a:t>Etude de Hardin et all.                      </a:t>
            </a:r>
            <a:r>
              <a:rPr lang="fr-FR" b="1" i="1" dirty="0">
                <a:solidFill>
                  <a:srgbClr val="FF0000"/>
                </a:solidFill>
              </a:rPr>
              <a:t>61, 3 ans</a:t>
            </a:r>
            <a:r>
              <a:rPr lang="fr-FR" b="1" i="1" dirty="0"/>
              <a:t>     </a:t>
            </a:r>
            <a:r>
              <a:rPr lang="fr-FR" b="1" i="1" dirty="0">
                <a:sym typeface="Symbol"/>
              </a:rPr>
              <a:t></a:t>
            </a:r>
            <a:r>
              <a:rPr lang="fr-FR" b="1" i="1" dirty="0"/>
              <a:t>       </a:t>
            </a:r>
            <a:r>
              <a:rPr lang="fr-FR" b="1" i="1" dirty="0">
                <a:solidFill>
                  <a:srgbClr val="FFC000"/>
                </a:solidFill>
              </a:rPr>
              <a:t>64,7 ans     </a:t>
            </a:r>
            <a:r>
              <a:rPr lang="fr-FR" sz="1400" b="1" i="1" dirty="0">
                <a:solidFill>
                  <a:srgbClr val="FFC000"/>
                </a:solidFill>
              </a:rPr>
              <a:t>(1)</a:t>
            </a:r>
          </a:p>
        </p:txBody>
      </p:sp>
      <p:sp>
        <p:nvSpPr>
          <p:cNvPr id="7" name="ZoneTexte 6"/>
          <p:cNvSpPr txBox="1"/>
          <p:nvPr/>
        </p:nvSpPr>
        <p:spPr>
          <a:xfrm>
            <a:off x="490870" y="5842337"/>
            <a:ext cx="7933947" cy="1015663"/>
          </a:xfrm>
          <a:prstGeom prst="rect">
            <a:avLst/>
          </a:prstGeom>
          <a:noFill/>
        </p:spPr>
        <p:txBody>
          <a:bodyPr wrap="square" rtlCol="0">
            <a:spAutoFit/>
          </a:bodyPr>
          <a:lstStyle/>
          <a:p>
            <a:pPr marL="228600" indent="-228600">
              <a:buAutoNum type="arabicParenBoth"/>
            </a:pPr>
            <a:r>
              <a:rPr lang="fr-FR" sz="1200" dirty="0"/>
              <a:t>Hardin M, </a:t>
            </a:r>
            <a:r>
              <a:rPr lang="fr-FR" sz="1200" dirty="0" err="1"/>
              <a:t>Silverman</a:t>
            </a:r>
            <a:r>
              <a:rPr lang="fr-FR" sz="1200" dirty="0"/>
              <a:t> EK, Barr RG, Hansel NN, Schroeder JD, et al.–The </a:t>
            </a:r>
            <a:r>
              <a:rPr lang="fr-FR" sz="1200" dirty="0" err="1"/>
              <a:t>clinical</a:t>
            </a:r>
            <a:r>
              <a:rPr lang="fr-FR" sz="1200" dirty="0"/>
              <a:t> </a:t>
            </a:r>
            <a:r>
              <a:rPr lang="fr-FR" sz="1200" dirty="0" err="1"/>
              <a:t>features</a:t>
            </a:r>
            <a:r>
              <a:rPr lang="fr-FR" sz="1200" dirty="0"/>
              <a:t> of the </a:t>
            </a:r>
            <a:r>
              <a:rPr lang="fr-FR" sz="1200" dirty="0" err="1"/>
              <a:t>overlap</a:t>
            </a:r>
            <a:r>
              <a:rPr lang="fr-FR" sz="1200" dirty="0"/>
              <a:t> </a:t>
            </a:r>
            <a:r>
              <a:rPr lang="fr-FR" sz="1200" dirty="0" err="1"/>
              <a:t>between</a:t>
            </a:r>
            <a:r>
              <a:rPr lang="fr-FR" sz="1200" dirty="0"/>
              <a:t> COPD and </a:t>
            </a:r>
            <a:r>
              <a:rPr lang="fr-FR" sz="1200" dirty="0" err="1"/>
              <a:t>asthma</a:t>
            </a:r>
            <a:r>
              <a:rPr lang="fr-FR" sz="1200" dirty="0"/>
              <a:t>. </a:t>
            </a:r>
            <a:r>
              <a:rPr lang="fr-FR" sz="1200" dirty="0" err="1"/>
              <a:t>Respir</a:t>
            </a:r>
            <a:r>
              <a:rPr lang="fr-FR" sz="1200" dirty="0"/>
              <a:t> </a:t>
            </a:r>
            <a:r>
              <a:rPr lang="fr-FR" sz="1200" dirty="0" err="1"/>
              <a:t>Res</a:t>
            </a:r>
            <a:r>
              <a:rPr lang="fr-FR" sz="1200" dirty="0"/>
              <a:t> 2011; 12:127</a:t>
            </a:r>
          </a:p>
          <a:p>
            <a:r>
              <a:rPr lang="en-US" sz="1200" dirty="0"/>
              <a:t>(2) de Marco R, </a:t>
            </a:r>
            <a:r>
              <a:rPr lang="en-US" sz="1200" dirty="0" err="1"/>
              <a:t>Pesce</a:t>
            </a:r>
            <a:r>
              <a:rPr lang="en-US" sz="1200" dirty="0"/>
              <a:t> G, </a:t>
            </a:r>
            <a:r>
              <a:rPr lang="en-US" sz="1200" dirty="0" err="1"/>
              <a:t>Marcon</a:t>
            </a:r>
            <a:r>
              <a:rPr lang="en-US" sz="1200" dirty="0"/>
              <a:t> A, </a:t>
            </a:r>
            <a:r>
              <a:rPr lang="en-US" sz="1200" dirty="0" err="1"/>
              <a:t>Accordini</a:t>
            </a:r>
            <a:r>
              <a:rPr lang="en-US" sz="1200" dirty="0"/>
              <a:t> S, </a:t>
            </a:r>
            <a:r>
              <a:rPr lang="en-US" sz="1200" dirty="0" err="1"/>
              <a:t>Antonicelli</a:t>
            </a:r>
            <a:r>
              <a:rPr lang="en-US" sz="1200" dirty="0"/>
              <a:t> L, et al. – The coexistence of asthma and chronic obstructive pulmonary disease (COPD): </a:t>
            </a:r>
            <a:r>
              <a:rPr lang="en-US" sz="1200" dirty="0" err="1"/>
              <a:t>revalence</a:t>
            </a:r>
            <a:r>
              <a:rPr lang="en-US" sz="1200" dirty="0"/>
              <a:t> and risk factors in young, middle -aged and elderly people from the general population. </a:t>
            </a:r>
            <a:r>
              <a:rPr lang="en-US" sz="1200" dirty="0" err="1"/>
              <a:t>PLoS</a:t>
            </a:r>
            <a:r>
              <a:rPr lang="en-US" sz="1200" dirty="0"/>
              <a:t> One 2013; 8: e62985</a:t>
            </a:r>
            <a:endParaRPr lang="fr-FR" sz="1200" dirty="0"/>
          </a:p>
        </p:txBody>
      </p:sp>
      <p:sp>
        <p:nvSpPr>
          <p:cNvPr id="8" name="ZoneTexte 7"/>
          <p:cNvSpPr txBox="1"/>
          <p:nvPr/>
        </p:nvSpPr>
        <p:spPr>
          <a:xfrm>
            <a:off x="624372" y="3875208"/>
            <a:ext cx="4189556" cy="461665"/>
          </a:xfrm>
          <a:prstGeom prst="rect">
            <a:avLst/>
          </a:prstGeom>
          <a:noFill/>
        </p:spPr>
        <p:txBody>
          <a:bodyPr wrap="square" rtlCol="0">
            <a:spAutoFit/>
          </a:bodyPr>
          <a:lstStyle/>
          <a:p>
            <a:r>
              <a:rPr lang="fr-FR" sz="2400" dirty="0"/>
              <a:t>La prévalence </a:t>
            </a:r>
            <a:r>
              <a:rPr lang="fr-FR" sz="2400" dirty="0">
                <a:sym typeface="Wingdings 3"/>
              </a:rPr>
              <a:t> avec l’âge :</a:t>
            </a:r>
            <a:r>
              <a:rPr lang="fr-FR" dirty="0">
                <a:sym typeface="Wingdings 3"/>
              </a:rPr>
              <a:t> </a:t>
            </a:r>
            <a:r>
              <a:rPr lang="fr-FR" sz="1200" dirty="0">
                <a:sym typeface="Wingdings 3"/>
              </a:rPr>
              <a:t>(2)</a:t>
            </a:r>
            <a:endParaRPr lang="fr-FR" sz="1200" dirty="0"/>
          </a:p>
        </p:txBody>
      </p:sp>
      <p:graphicFrame>
        <p:nvGraphicFramePr>
          <p:cNvPr id="9" name="Tableau 8"/>
          <p:cNvGraphicFramePr>
            <a:graphicFrameLocks noGrp="1"/>
          </p:cNvGraphicFramePr>
          <p:nvPr>
            <p:extLst>
              <p:ext uri="{D42A27DB-BD31-4B8C-83A1-F6EECF244321}">
                <p14:modId xmlns:p14="http://schemas.microsoft.com/office/powerpoint/2010/main" val="1661795751"/>
              </p:ext>
            </p:extLst>
          </p:nvPr>
        </p:nvGraphicFramePr>
        <p:xfrm>
          <a:off x="1515349" y="4618201"/>
          <a:ext cx="6096000" cy="1010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03112">
                  <a:extLst>
                    <a:ext uri="{9D8B030D-6E8A-4147-A177-3AD203B41FA5}">
                      <a16:colId xmlns:a16="http://schemas.microsoft.com/office/drawing/2014/main" val="20002"/>
                    </a:ext>
                  </a:extLst>
                </a:gridCol>
                <a:gridCol w="1644888">
                  <a:extLst>
                    <a:ext uri="{9D8B030D-6E8A-4147-A177-3AD203B41FA5}">
                      <a16:colId xmlns:a16="http://schemas.microsoft.com/office/drawing/2014/main" val="20003"/>
                    </a:ext>
                  </a:extLst>
                </a:gridCol>
              </a:tblGrid>
              <a:tr h="370840">
                <a:tc>
                  <a:txBody>
                    <a:bodyPr/>
                    <a:lstStyle/>
                    <a:p>
                      <a:r>
                        <a:rPr lang="fr-FR" dirty="0"/>
                        <a:t>Tranche d’âge /an</a:t>
                      </a:r>
                    </a:p>
                  </a:txBody>
                  <a:tcPr/>
                </a:tc>
                <a:tc>
                  <a:txBody>
                    <a:bodyPr/>
                    <a:lstStyle/>
                    <a:p>
                      <a:pPr algn="ctr"/>
                      <a:r>
                        <a:rPr lang="fr-FR" dirty="0"/>
                        <a:t>20 -  44</a:t>
                      </a:r>
                    </a:p>
                  </a:txBody>
                  <a:tcPr/>
                </a:tc>
                <a:tc>
                  <a:txBody>
                    <a:bodyPr/>
                    <a:lstStyle/>
                    <a:p>
                      <a:pPr algn="ctr"/>
                      <a:r>
                        <a:rPr lang="fr-FR" dirty="0"/>
                        <a:t>45 - 64</a:t>
                      </a:r>
                    </a:p>
                  </a:txBody>
                  <a:tcPr/>
                </a:tc>
                <a:tc>
                  <a:txBody>
                    <a:bodyPr/>
                    <a:lstStyle/>
                    <a:p>
                      <a:pPr algn="ctr"/>
                      <a:r>
                        <a:rPr lang="fr-FR" dirty="0"/>
                        <a:t>65 -</a:t>
                      </a:r>
                      <a:r>
                        <a:rPr lang="fr-FR" baseline="0" dirty="0"/>
                        <a:t> 84</a:t>
                      </a:r>
                      <a:endParaRPr lang="fr-FR" dirty="0"/>
                    </a:p>
                  </a:txBody>
                  <a:tcPr/>
                </a:tc>
                <a:extLst>
                  <a:ext uri="{0D108BD9-81ED-4DB2-BD59-A6C34878D82A}">
                    <a16:rowId xmlns:a16="http://schemas.microsoft.com/office/drawing/2014/main" val="10000"/>
                  </a:ext>
                </a:extLst>
              </a:tr>
              <a:tr h="370840">
                <a:tc>
                  <a:txBody>
                    <a:bodyPr/>
                    <a:lstStyle/>
                    <a:p>
                      <a:pPr algn="ctr"/>
                      <a:r>
                        <a:rPr lang="fr-FR" dirty="0"/>
                        <a:t>%</a:t>
                      </a:r>
                    </a:p>
                  </a:txBody>
                  <a:tcPr/>
                </a:tc>
                <a:tc>
                  <a:txBody>
                    <a:bodyPr/>
                    <a:lstStyle/>
                    <a:p>
                      <a:pPr algn="ctr"/>
                      <a:r>
                        <a:rPr lang="fr-FR" dirty="0"/>
                        <a:t>1,6</a:t>
                      </a:r>
                    </a:p>
                  </a:txBody>
                  <a:tcPr/>
                </a:tc>
                <a:tc>
                  <a:txBody>
                    <a:bodyPr/>
                    <a:lstStyle/>
                    <a:p>
                      <a:pPr algn="ctr"/>
                      <a:r>
                        <a:rPr lang="fr-FR" dirty="0"/>
                        <a:t>2,1</a:t>
                      </a:r>
                    </a:p>
                  </a:txBody>
                  <a:tcPr/>
                </a:tc>
                <a:tc>
                  <a:txBody>
                    <a:bodyPr/>
                    <a:lstStyle/>
                    <a:p>
                      <a:pPr algn="ctr"/>
                      <a:r>
                        <a:rPr lang="fr-FR" dirty="0"/>
                        <a:t>4,5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8794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20430"/>
            <a:ext cx="8810205" cy="418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95536" y="476672"/>
            <a:ext cx="7678241" cy="830997"/>
          </a:xfrm>
          <a:prstGeom prst="rect">
            <a:avLst/>
          </a:prstGeom>
          <a:noFill/>
        </p:spPr>
        <p:txBody>
          <a:bodyPr wrap="square" rtlCol="0">
            <a:spAutoFit/>
          </a:bodyPr>
          <a:lstStyle/>
          <a:p>
            <a:r>
              <a:rPr lang="fr-FR" sz="2400" b="1" i="1" dirty="0">
                <a:solidFill>
                  <a:schemeClr val="tx2"/>
                </a:solidFill>
              </a:rPr>
              <a:t>Utilisation des services médicaux et coûts liés à la BPCO ou au phénotype mixte asthme-BPCO </a:t>
            </a:r>
            <a:r>
              <a:rPr lang="fr-FR" sz="1400" b="1" i="1" dirty="0">
                <a:solidFill>
                  <a:schemeClr val="tx2"/>
                </a:solidFill>
              </a:rPr>
              <a:t>(</a:t>
            </a:r>
            <a:r>
              <a:rPr lang="fr-FR" sz="1400" b="1" i="1" dirty="0">
                <a:solidFill>
                  <a:schemeClr val="tx2"/>
                </a:solidFill>
                <a:sym typeface="Wingdings 2"/>
              </a:rPr>
              <a:t> )</a:t>
            </a:r>
            <a:endParaRPr lang="fr-FR" sz="1400" dirty="0"/>
          </a:p>
        </p:txBody>
      </p:sp>
      <p:sp>
        <p:nvSpPr>
          <p:cNvPr id="3" name="ZoneTexte 2"/>
          <p:cNvSpPr txBox="1"/>
          <p:nvPr/>
        </p:nvSpPr>
        <p:spPr>
          <a:xfrm>
            <a:off x="539552" y="6237312"/>
            <a:ext cx="8352928" cy="461665"/>
          </a:xfrm>
          <a:prstGeom prst="rect">
            <a:avLst/>
          </a:prstGeom>
          <a:noFill/>
        </p:spPr>
        <p:txBody>
          <a:bodyPr wrap="square" rtlCol="0">
            <a:spAutoFit/>
          </a:bodyPr>
          <a:lstStyle/>
          <a:p>
            <a:r>
              <a:rPr lang="fr-FR" sz="1200" b="1" i="1" dirty="0"/>
              <a:t>(</a:t>
            </a:r>
            <a:r>
              <a:rPr lang="fr-FR" sz="1200" b="1" i="1" dirty="0">
                <a:sym typeface="Wingdings 2"/>
              </a:rPr>
              <a:t> ) </a:t>
            </a:r>
            <a:r>
              <a:rPr lang="fr-FR" sz="1200" dirty="0" err="1"/>
              <a:t>Shaya</a:t>
            </a:r>
            <a:r>
              <a:rPr lang="fr-FR" sz="1200" dirty="0"/>
              <a:t> FT, </a:t>
            </a:r>
            <a:r>
              <a:rPr lang="fr-FR" sz="1200" dirty="0" err="1"/>
              <a:t>Dongyi</a:t>
            </a:r>
            <a:r>
              <a:rPr lang="fr-FR" sz="1200" dirty="0"/>
              <a:t> D, </a:t>
            </a:r>
            <a:r>
              <a:rPr lang="fr-FR" sz="1200" dirty="0" err="1"/>
              <a:t>Akazawa</a:t>
            </a:r>
            <a:r>
              <a:rPr lang="fr-FR" sz="1200" dirty="0"/>
              <a:t> MO, Blanchette CM, Wang J, et al. –</a:t>
            </a:r>
            <a:r>
              <a:rPr lang="fr-FR" sz="1200" dirty="0" err="1"/>
              <a:t>Burden</a:t>
            </a:r>
            <a:r>
              <a:rPr lang="fr-FR" sz="1200" dirty="0"/>
              <a:t> of concomitant </a:t>
            </a:r>
            <a:r>
              <a:rPr lang="fr-FR" sz="1200" dirty="0" err="1"/>
              <a:t>asthma</a:t>
            </a:r>
            <a:r>
              <a:rPr lang="fr-FR" sz="1200" dirty="0"/>
              <a:t> and COPD in a Medicaid population. </a:t>
            </a:r>
            <a:r>
              <a:rPr lang="fr-FR" sz="1200" dirty="0" err="1"/>
              <a:t>Chest</a:t>
            </a:r>
            <a:r>
              <a:rPr lang="fr-FR" sz="1200" dirty="0"/>
              <a:t> 2008; 134: 14-19.</a:t>
            </a:r>
            <a:endParaRPr lang="fr-FR" dirty="0"/>
          </a:p>
        </p:txBody>
      </p:sp>
      <p:sp>
        <p:nvSpPr>
          <p:cNvPr id="4" name="Ellipse 3"/>
          <p:cNvSpPr/>
          <p:nvPr/>
        </p:nvSpPr>
        <p:spPr>
          <a:xfrm>
            <a:off x="6961413" y="2204864"/>
            <a:ext cx="1224136" cy="69837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6984997" y="4005064"/>
            <a:ext cx="1224136" cy="69837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5004048" y="4132802"/>
            <a:ext cx="864096" cy="4429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068717" y="4132802"/>
            <a:ext cx="864096" cy="4429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3616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43634"/>
            <a:ext cx="8359981"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Facteurs de risque associés au développement </a:t>
            </a:r>
          </a:p>
          <a:p>
            <a:pPr algn="ctr"/>
            <a:r>
              <a:rPr lang="fr-F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la limitation du débit persistant</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192422" cy="460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23528" y="6309320"/>
            <a:ext cx="8424936" cy="276999"/>
          </a:xfrm>
          <a:prstGeom prst="rect">
            <a:avLst/>
          </a:prstGeom>
          <a:noFill/>
        </p:spPr>
        <p:txBody>
          <a:bodyPr wrap="square" rtlCol="0">
            <a:spAutoFit/>
          </a:bodyPr>
          <a:lstStyle/>
          <a:p>
            <a:r>
              <a:rPr lang="fr-FR" sz="1200" dirty="0"/>
              <a:t>Boulet LP. – </a:t>
            </a:r>
            <a:r>
              <a:rPr lang="fr-FR" sz="1200" dirty="0" err="1"/>
              <a:t>Irreversible</a:t>
            </a:r>
            <a:r>
              <a:rPr lang="fr-FR" sz="1200" dirty="0"/>
              <a:t>  </a:t>
            </a:r>
            <a:r>
              <a:rPr lang="fr-FR" sz="1200" dirty="0" err="1"/>
              <a:t>airway</a:t>
            </a:r>
            <a:r>
              <a:rPr lang="fr-FR" sz="1200" dirty="0"/>
              <a:t> obstruction in </a:t>
            </a:r>
            <a:r>
              <a:rPr lang="fr-FR" sz="1200" dirty="0" err="1"/>
              <a:t>asthma</a:t>
            </a:r>
            <a:r>
              <a:rPr lang="fr-FR" sz="1200" dirty="0"/>
              <a:t>. </a:t>
            </a:r>
            <a:r>
              <a:rPr lang="fr-FR" sz="1200" i="1" dirty="0" err="1"/>
              <a:t>Curr</a:t>
            </a:r>
            <a:r>
              <a:rPr lang="fr-FR" sz="1200" i="1" dirty="0"/>
              <a:t> </a:t>
            </a:r>
            <a:r>
              <a:rPr lang="fr-FR" sz="1200" i="1" dirty="0" err="1"/>
              <a:t>Allergy</a:t>
            </a:r>
            <a:r>
              <a:rPr lang="fr-FR" sz="1200" i="1" dirty="0"/>
              <a:t> </a:t>
            </a:r>
            <a:r>
              <a:rPr lang="fr-FR" sz="1200" i="1" dirty="0" err="1"/>
              <a:t>Asthma</a:t>
            </a:r>
            <a:r>
              <a:rPr lang="fr-FR" sz="1200" i="1" dirty="0"/>
              <a:t> </a:t>
            </a:r>
            <a:r>
              <a:rPr lang="fr-FR" sz="1200" i="1" dirty="0" err="1"/>
              <a:t>Rep</a:t>
            </a:r>
            <a:r>
              <a:rPr lang="fr-FR" sz="1200" i="1" dirty="0"/>
              <a:t> </a:t>
            </a:r>
            <a:r>
              <a:rPr lang="fr-FR" sz="1200" dirty="0"/>
              <a:t>2009; 9: 168-173. </a:t>
            </a:r>
          </a:p>
        </p:txBody>
      </p:sp>
    </p:spTree>
    <p:extLst>
      <p:ext uri="{BB962C8B-B14F-4D97-AF65-F5344CB8AC3E}">
        <p14:creationId xmlns:p14="http://schemas.microsoft.com/office/powerpoint/2010/main" val="3995678393"/>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188640"/>
            <a:ext cx="56092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Problématique ?</a:t>
            </a:r>
          </a:p>
        </p:txBody>
      </p:sp>
      <p:sp>
        <p:nvSpPr>
          <p:cNvPr id="4" name="ZoneTexte 3"/>
          <p:cNvSpPr txBox="1"/>
          <p:nvPr/>
        </p:nvSpPr>
        <p:spPr>
          <a:xfrm>
            <a:off x="611560" y="1368543"/>
            <a:ext cx="7776864" cy="923330"/>
          </a:xfrm>
          <a:prstGeom prst="rect">
            <a:avLst/>
          </a:prstGeom>
          <a:noFill/>
        </p:spPr>
        <p:txBody>
          <a:bodyPr wrap="square" rtlCol="0">
            <a:spAutoFit/>
          </a:bodyPr>
          <a:lstStyle/>
          <a:p>
            <a:r>
              <a:rPr lang="fr-FR" b="1" dirty="0">
                <a:solidFill>
                  <a:srgbClr val="FFFF00"/>
                </a:solidFill>
                <a:sym typeface="Wingdings"/>
              </a:rPr>
              <a:t> </a:t>
            </a:r>
            <a:r>
              <a:rPr lang="fr-FR" b="1" dirty="0">
                <a:solidFill>
                  <a:srgbClr val="FFFF00"/>
                </a:solidFill>
              </a:rPr>
              <a:t>Si le diagnostic d’</a:t>
            </a:r>
            <a:r>
              <a:rPr lang="fr-FR" b="1" dirty="0"/>
              <a:t>asthme </a:t>
            </a:r>
            <a:r>
              <a:rPr lang="fr-FR" b="1" dirty="0">
                <a:solidFill>
                  <a:srgbClr val="FFFF00"/>
                </a:solidFill>
              </a:rPr>
              <a:t>est  habituellement  facile chez un sujet  jeune, l’asthme peut être plus difficilement différenciable d’une </a:t>
            </a:r>
            <a:r>
              <a:rPr lang="fr-FR" b="1" dirty="0"/>
              <a:t>BPCO </a:t>
            </a:r>
            <a:r>
              <a:rPr lang="fr-FR" b="1" dirty="0">
                <a:solidFill>
                  <a:srgbClr val="FFFF00"/>
                </a:solidFill>
              </a:rPr>
              <a:t>chez un sujet adulte ou âgé, voire même impossible à dissocier. </a:t>
            </a:r>
            <a:endParaRPr lang="fr-FR" dirty="0">
              <a:solidFill>
                <a:srgbClr val="FFFF00"/>
              </a:solidFill>
            </a:endParaRPr>
          </a:p>
        </p:txBody>
      </p:sp>
      <p:sp>
        <p:nvSpPr>
          <p:cNvPr id="5" name="ZoneTexte 4"/>
          <p:cNvSpPr txBox="1"/>
          <p:nvPr/>
        </p:nvSpPr>
        <p:spPr>
          <a:xfrm>
            <a:off x="736955" y="2428488"/>
            <a:ext cx="7645882" cy="3016210"/>
          </a:xfrm>
          <a:prstGeom prst="rect">
            <a:avLst/>
          </a:prstGeom>
          <a:noFill/>
          <a:ln w="28575">
            <a:solidFill>
              <a:srgbClr val="92D050"/>
            </a:solidFill>
          </a:ln>
        </p:spPr>
        <p:txBody>
          <a:bodyPr wrap="square" rtlCol="0">
            <a:spAutoFit/>
          </a:bodyPr>
          <a:lstStyle/>
          <a:p>
            <a:pPr marL="285750" indent="-285750">
              <a:buFont typeface="Wingdings"/>
              <a:buChar char="m"/>
            </a:pPr>
            <a:r>
              <a:rPr lang="fr-FR" sz="2000" dirty="0"/>
              <a:t>Dans l’asthme, le support de l’ inflammation sont des </a:t>
            </a:r>
            <a:r>
              <a:rPr lang="fr-FR" sz="2000" b="1" dirty="0">
                <a:solidFill>
                  <a:schemeClr val="tx2"/>
                </a:solidFill>
              </a:rPr>
              <a:t>éosinophiles</a:t>
            </a:r>
            <a:r>
              <a:rPr lang="fr-FR" sz="2000" dirty="0"/>
              <a:t> alors que dans la BPCO, les principales cellules impliquées sont des </a:t>
            </a:r>
            <a:r>
              <a:rPr lang="fr-FR" sz="2000" b="1" dirty="0">
                <a:solidFill>
                  <a:schemeClr val="tx2"/>
                </a:solidFill>
              </a:rPr>
              <a:t>neutrophiles</a:t>
            </a:r>
            <a:r>
              <a:rPr lang="fr-FR" sz="2000" dirty="0"/>
              <a:t>. </a:t>
            </a:r>
            <a:r>
              <a:rPr lang="fr-FR" sz="2000" b="1" u="sng" dirty="0">
                <a:solidFill>
                  <a:srgbClr val="FFFF00"/>
                </a:solidFill>
              </a:rPr>
              <a:t>Distinction non absolue</a:t>
            </a:r>
            <a:r>
              <a:rPr lang="fr-FR" sz="2000" dirty="0"/>
              <a:t>.</a:t>
            </a:r>
          </a:p>
          <a:p>
            <a:endParaRPr lang="fr-FR" sz="2000" dirty="0"/>
          </a:p>
          <a:p>
            <a:r>
              <a:rPr lang="fr-FR" sz="2000" dirty="0"/>
              <a:t>        </a:t>
            </a:r>
            <a:r>
              <a:rPr lang="fr-FR" sz="2200" b="1" dirty="0">
                <a:sym typeface="Wingdings"/>
              </a:rPr>
              <a:t> </a:t>
            </a:r>
            <a:r>
              <a:rPr lang="fr-FR" sz="2200" b="1" dirty="0"/>
              <a:t>Une éosinophilie bronchique peut être observée </a:t>
            </a:r>
          </a:p>
          <a:p>
            <a:r>
              <a:rPr lang="fr-FR" sz="2200" b="1" dirty="0"/>
              <a:t>           dans les exacerbations de certaines BPCO.</a:t>
            </a:r>
          </a:p>
          <a:p>
            <a:endParaRPr lang="fr-FR" sz="2200" b="1" dirty="0"/>
          </a:p>
          <a:p>
            <a:r>
              <a:rPr lang="fr-FR" sz="2200" b="1" dirty="0">
                <a:sym typeface="Wingdings"/>
              </a:rPr>
              <a:t>         </a:t>
            </a:r>
            <a:r>
              <a:rPr lang="fr-FR" sz="2200" b="1" dirty="0"/>
              <a:t>les symptômes peuvent être dissociés de </a:t>
            </a:r>
          </a:p>
          <a:p>
            <a:r>
              <a:rPr lang="fr-FR" sz="2200" b="1" dirty="0"/>
              <a:t>            l’inflammation </a:t>
            </a:r>
            <a:r>
              <a:rPr lang="fr-FR" sz="2200" b="1" dirty="0" err="1"/>
              <a:t>éosinophilique</a:t>
            </a:r>
            <a:r>
              <a:rPr lang="fr-FR" sz="2200" b="1" dirty="0"/>
              <a:t> dans l’Asthme</a:t>
            </a:r>
          </a:p>
        </p:txBody>
      </p:sp>
      <p:sp>
        <p:nvSpPr>
          <p:cNvPr id="2" name="ZoneTexte 1"/>
          <p:cNvSpPr txBox="1"/>
          <p:nvPr/>
        </p:nvSpPr>
        <p:spPr>
          <a:xfrm>
            <a:off x="611560" y="5805264"/>
            <a:ext cx="8208912" cy="923330"/>
          </a:xfrm>
          <a:prstGeom prst="rect">
            <a:avLst/>
          </a:prstGeom>
          <a:noFill/>
          <a:ln w="28575">
            <a:solidFill>
              <a:srgbClr val="FFFF00"/>
            </a:solidFill>
          </a:ln>
        </p:spPr>
        <p:txBody>
          <a:bodyPr wrap="square" rtlCol="0">
            <a:spAutoFit/>
          </a:bodyPr>
          <a:lstStyle/>
          <a:p>
            <a:r>
              <a:rPr lang="fr-FR" b="1" dirty="0">
                <a:solidFill>
                  <a:srgbClr val="CCFF33"/>
                </a:solidFill>
                <a:sym typeface="Wingdings 2"/>
              </a:rPr>
              <a:t> </a:t>
            </a:r>
            <a:r>
              <a:rPr lang="fr-FR" b="1" dirty="0">
                <a:solidFill>
                  <a:srgbClr val="CCFF33"/>
                </a:solidFill>
              </a:rPr>
              <a:t>L’HRB évaluée par le test à la </a:t>
            </a:r>
            <a:r>
              <a:rPr lang="fr-FR" b="1" dirty="0" err="1">
                <a:solidFill>
                  <a:srgbClr val="CCFF33"/>
                </a:solidFill>
              </a:rPr>
              <a:t>métacholine</a:t>
            </a:r>
            <a:r>
              <a:rPr lang="fr-FR" b="1" dirty="0">
                <a:solidFill>
                  <a:srgbClr val="CCFF33"/>
                </a:solidFill>
              </a:rPr>
              <a:t>, </a:t>
            </a:r>
            <a:r>
              <a:rPr lang="fr-FR" b="1" dirty="0">
                <a:solidFill>
                  <a:schemeClr val="tx2"/>
                </a:solidFill>
              </a:rPr>
              <a:t>l’une des caractéristiques majeure de l’asthme</a:t>
            </a:r>
            <a:r>
              <a:rPr lang="fr-FR" b="1" dirty="0">
                <a:solidFill>
                  <a:srgbClr val="CCFF33"/>
                </a:solidFill>
              </a:rPr>
              <a:t>, n’est pas présente chez tous les asthmatiques et peut être rencontrée dans la BPCO</a:t>
            </a:r>
          </a:p>
        </p:txBody>
      </p:sp>
    </p:spTree>
    <p:extLst>
      <p:ext uri="{BB962C8B-B14F-4D97-AF65-F5344CB8AC3E}">
        <p14:creationId xmlns:p14="http://schemas.microsoft.com/office/powerpoint/2010/main" val="92185750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25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5">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50"/>
                                  </p:stCondLst>
                                  <p:childTnLst>
                                    <p:set>
                                      <p:cBhvr>
                                        <p:cTn id="15" dur="1" fill="hold">
                                          <p:stCondLst>
                                            <p:cond delay="0"/>
                                          </p:stCondLst>
                                        </p:cTn>
                                        <p:tgtEl>
                                          <p:spTgt spid="5">
                                            <p:txEl>
                                              <p:pRg st="3" end="3"/>
                                            </p:txEl>
                                          </p:spTgt>
                                        </p:tgtEl>
                                        <p:attrNameLst>
                                          <p:attrName>style.visibility</p:attrName>
                                        </p:attrNameLst>
                                      </p:cBhvr>
                                      <p:to>
                                        <p:strVal val="visible"/>
                                      </p:to>
                                    </p:set>
                                    <p:anim calcmode="lin" valueType="num">
                                      <p:cBhvr additive="base">
                                        <p:cTn id="16"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7"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outVertical)">
                                      <p:cBhvr>
                                        <p:cTn id="22" dur="500"/>
                                        <p:tgtEl>
                                          <p:spTgt spid="5">
                                            <p:txEl>
                                              <p:pRg st="5" end="5"/>
                                            </p:txEl>
                                          </p:spTgt>
                                        </p:tgtEl>
                                      </p:cBhvr>
                                    </p:animEffect>
                                  </p:childTnLst>
                                </p:cTn>
                              </p:par>
                              <p:par>
                                <p:cTn id="23" presetID="16" presetClass="entr" presetSubtype="37"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outVertical)">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out)">
                                      <p:cBhvr>
                                        <p:cTn id="3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340768"/>
            <a:ext cx="8064896" cy="4801314"/>
          </a:xfrm>
          <a:prstGeom prst="rect">
            <a:avLst/>
          </a:prstGeom>
        </p:spPr>
        <p:txBody>
          <a:bodyPr wrap="square">
            <a:spAutoFit/>
          </a:bodyPr>
          <a:lstStyle/>
          <a:p>
            <a:endParaRPr lang="fr-FR" b="1" dirty="0"/>
          </a:p>
          <a:p>
            <a:pPr marL="285750" indent="-285750">
              <a:buFont typeface="Wingdings 2"/>
              <a:buChar char="u"/>
            </a:pPr>
            <a:r>
              <a:rPr lang="fr-FR" dirty="0"/>
              <a:t>Age &gt;40 ans, mais symptômes depuis l’enfance ou début de l’âge adulte.</a:t>
            </a:r>
          </a:p>
          <a:p>
            <a:endParaRPr lang="fr-FR" dirty="0"/>
          </a:p>
          <a:p>
            <a:pPr marL="285750" indent="-285750">
              <a:buFont typeface="Wingdings 2"/>
              <a:buChar char="v"/>
            </a:pPr>
            <a:r>
              <a:rPr lang="fr-FR" dirty="0"/>
              <a:t>Symptômes persistants de gravité variable, dont de la dyspnée d’effort.</a:t>
            </a:r>
          </a:p>
          <a:p>
            <a:endParaRPr lang="fr-FR" dirty="0">
              <a:sym typeface="Wingdings 2"/>
            </a:endParaRPr>
          </a:p>
          <a:p>
            <a:r>
              <a:rPr lang="fr-FR" dirty="0">
                <a:sym typeface="Wingdings 2"/>
              </a:rPr>
              <a:t> </a:t>
            </a:r>
            <a:r>
              <a:rPr lang="fr-FR" dirty="0"/>
              <a:t>Limitation du débit respiratoire non entièrement  réversible, mais variable.</a:t>
            </a:r>
          </a:p>
          <a:p>
            <a:endParaRPr lang="fr-FR" dirty="0"/>
          </a:p>
          <a:p>
            <a:pPr marL="285750" indent="-285750">
              <a:buFont typeface="Wingdings 2"/>
              <a:buChar char="x"/>
            </a:pPr>
            <a:r>
              <a:rPr lang="fr-FR" dirty="0"/>
              <a:t>Anamnèse fréquente d’asthme, d’allergies ou prédisposition familiale, mais </a:t>
            </a:r>
          </a:p>
          <a:p>
            <a:r>
              <a:rPr lang="fr-FR" dirty="0"/>
              <a:t>     également exposition à des substances nocives.</a:t>
            </a:r>
          </a:p>
          <a:p>
            <a:endParaRPr lang="fr-FR" dirty="0"/>
          </a:p>
          <a:p>
            <a:pPr marL="285750" indent="-285750">
              <a:buFont typeface="Wingdings 2"/>
              <a:buChar char="y"/>
            </a:pPr>
            <a:r>
              <a:rPr lang="fr-FR" dirty="0"/>
              <a:t>Amélioration des symptômes sous traitement, mais progression de  </a:t>
            </a:r>
          </a:p>
          <a:p>
            <a:r>
              <a:rPr lang="fr-FR" dirty="0"/>
              <a:t>     l’obstruction des voies respiratoires et besoin médicamenteux élevé.</a:t>
            </a:r>
          </a:p>
          <a:p>
            <a:endParaRPr lang="fr-FR" dirty="0"/>
          </a:p>
          <a:p>
            <a:pPr marL="285750" indent="-285750">
              <a:buFont typeface="Wingdings 2"/>
              <a:buChar char="z"/>
            </a:pPr>
            <a:r>
              <a:rPr lang="fr-FR" dirty="0"/>
              <a:t>Augmentation des exacerbations, pouvant être atténuées par un traitement </a:t>
            </a:r>
          </a:p>
          <a:p>
            <a:r>
              <a:rPr lang="fr-FR" dirty="0"/>
              <a:t>    adéquat .</a:t>
            </a:r>
          </a:p>
          <a:p>
            <a:endParaRPr lang="fr-FR" dirty="0">
              <a:sym typeface="Wingdings 2"/>
            </a:endParaRPr>
          </a:p>
          <a:p>
            <a:r>
              <a:rPr lang="fr-FR" dirty="0">
                <a:sym typeface="Wingdings 2"/>
              </a:rPr>
              <a:t></a:t>
            </a:r>
            <a:r>
              <a:rPr lang="fr-FR" dirty="0"/>
              <a:t> Présence d’éosinophiles et/ou neutrophiles dans les expectorations.</a:t>
            </a:r>
          </a:p>
        </p:txBody>
      </p:sp>
      <p:sp>
        <p:nvSpPr>
          <p:cNvPr id="3" name="Rectangle 2"/>
          <p:cNvSpPr/>
          <p:nvPr/>
        </p:nvSpPr>
        <p:spPr>
          <a:xfrm>
            <a:off x="123384" y="548680"/>
            <a:ext cx="837492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Caractéristiques typiques d’un ACOS</a:t>
            </a:r>
          </a:p>
        </p:txBody>
      </p:sp>
      <p:sp>
        <p:nvSpPr>
          <p:cNvPr id="4" name="ZoneTexte 3"/>
          <p:cNvSpPr txBox="1"/>
          <p:nvPr/>
        </p:nvSpPr>
        <p:spPr>
          <a:xfrm>
            <a:off x="251520" y="6525344"/>
            <a:ext cx="8424936" cy="230832"/>
          </a:xfrm>
          <a:prstGeom prst="rect">
            <a:avLst/>
          </a:prstGeom>
          <a:noFill/>
        </p:spPr>
        <p:txBody>
          <a:bodyPr wrap="square" rtlCol="0">
            <a:spAutoFit/>
          </a:bodyPr>
          <a:lstStyle/>
          <a:p>
            <a:r>
              <a:rPr lang="de-DE" sz="900" i="1" dirty="0" err="1"/>
              <a:t>Leuppi</a:t>
            </a:r>
            <a:r>
              <a:rPr lang="de-DE" sz="900" i="1" dirty="0"/>
              <a:t> JD. Asthma und COPD - zwei Krankheiten mit  Gemeinsamkeiten und Unterschieden. </a:t>
            </a:r>
            <a:r>
              <a:rPr lang="de-DE" sz="900" i="1" dirty="0" err="1"/>
              <a:t>Ther</a:t>
            </a:r>
            <a:r>
              <a:rPr lang="de-DE" sz="900" i="1" dirty="0"/>
              <a:t> </a:t>
            </a:r>
            <a:r>
              <a:rPr lang="de-DE" sz="900" i="1" dirty="0" err="1"/>
              <a:t>Umsch</a:t>
            </a:r>
            <a:r>
              <a:rPr lang="de-DE" sz="900" i="1" dirty="0"/>
              <a:t> 2014; 71(5): 257</a:t>
            </a:r>
            <a:endParaRPr lang="fr-FR" sz="900" i="1" dirty="0"/>
          </a:p>
        </p:txBody>
      </p:sp>
    </p:spTree>
    <p:extLst>
      <p:ext uri="{BB962C8B-B14F-4D97-AF65-F5344CB8AC3E}">
        <p14:creationId xmlns:p14="http://schemas.microsoft.com/office/powerpoint/2010/main" val="38379217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additive="base">
                                        <p:cTn id="12"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 calcmode="lin" valueType="num">
                                      <p:cBhvr additive="base">
                                        <p:cTn id="18"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additive="base">
                                        <p:cTn id="24" dur="1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2">
                                            <p:txEl>
                                              <p:pRg st="7" end="7"/>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 calcmode="lin" valueType="num">
                                      <p:cBhvr additive="base">
                                        <p:cTn id="28" dur="1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 calcmode="lin" valueType="num">
                                      <p:cBhvr additive="base">
                                        <p:cTn id="34" dur="10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2">
                                            <p:txEl>
                                              <p:pRg st="10" end="10"/>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 calcmode="lin" valueType="num">
                                      <p:cBhvr additive="base">
                                        <p:cTn id="38" dur="10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 calcmode="lin" valueType="num">
                                      <p:cBhvr additive="base">
                                        <p:cTn id="44" dur="10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2">
                                            <p:txEl>
                                              <p:pRg st="13" end="13"/>
                                            </p:txEl>
                                          </p:spTgt>
                                        </p:tgtEl>
                                        <p:attrNameLst>
                                          <p:attrName>ppt_y</p:attrName>
                                        </p:attrNameLst>
                                      </p:cBhvr>
                                      <p:tavLst>
                                        <p:tav tm="0">
                                          <p:val>
                                            <p:strVal val="0-#ppt_h/2"/>
                                          </p:val>
                                        </p:tav>
                                        <p:tav tm="100000">
                                          <p:val>
                                            <p:strVal val="#ppt_y"/>
                                          </p:val>
                                        </p:tav>
                                      </p:tavLst>
                                    </p:anim>
                                  </p:childTnLst>
                                </p:cTn>
                              </p:par>
                              <p:par>
                                <p:cTn id="46" presetID="2" presetClass="entr" presetSubtype="9" fill="hold" nodeType="withEffect">
                                  <p:stCondLst>
                                    <p:cond delay="0"/>
                                  </p:stCondLst>
                                  <p:childTnLst>
                                    <p:set>
                                      <p:cBhvr>
                                        <p:cTn id="47" dur="1" fill="hold">
                                          <p:stCondLst>
                                            <p:cond delay="0"/>
                                          </p:stCondLst>
                                        </p:cTn>
                                        <p:tgtEl>
                                          <p:spTgt spid="2">
                                            <p:txEl>
                                              <p:pRg st="14" end="14"/>
                                            </p:txEl>
                                          </p:spTgt>
                                        </p:tgtEl>
                                        <p:attrNameLst>
                                          <p:attrName>style.visibility</p:attrName>
                                        </p:attrNameLst>
                                      </p:cBhvr>
                                      <p:to>
                                        <p:strVal val="visible"/>
                                      </p:to>
                                    </p:set>
                                    <p:anim calcmode="lin" valueType="num">
                                      <p:cBhvr additive="base">
                                        <p:cTn id="48" dur="10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2">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2">
                                            <p:txEl>
                                              <p:pRg st="16" end="16"/>
                                            </p:txEl>
                                          </p:spTgt>
                                        </p:tgtEl>
                                        <p:attrNameLst>
                                          <p:attrName>style.visibility</p:attrName>
                                        </p:attrNameLst>
                                      </p:cBhvr>
                                      <p:to>
                                        <p:strVal val="visible"/>
                                      </p:to>
                                    </p:set>
                                    <p:anim calcmode="lin" valueType="num">
                                      <p:cBhvr additive="base">
                                        <p:cTn id="54" dur="1000" fill="hold"/>
                                        <p:tgtEl>
                                          <p:spTgt spid="2">
                                            <p:txEl>
                                              <p:pRg st="16" end="16"/>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2">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3" y="1844825"/>
            <a:ext cx="9142223" cy="336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683" y="332656"/>
            <a:ext cx="858600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Caractéristiques </a:t>
            </a:r>
            <a:r>
              <a:rPr lang="fr-FR"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spirométriques</a:t>
            </a:r>
            <a:r>
              <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possibles </a:t>
            </a:r>
          </a:p>
          <a:p>
            <a:pPr algn="ctr"/>
            <a:r>
              <a:rPr lang="fr-F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dans  l’Asthme, la BPCO et l’ACOS</a:t>
            </a:r>
          </a:p>
        </p:txBody>
      </p:sp>
      <p:sp>
        <p:nvSpPr>
          <p:cNvPr id="4" name="ZoneTexte 3"/>
          <p:cNvSpPr txBox="1"/>
          <p:nvPr/>
        </p:nvSpPr>
        <p:spPr>
          <a:xfrm>
            <a:off x="303514" y="6525343"/>
            <a:ext cx="7652862" cy="400110"/>
          </a:xfrm>
          <a:prstGeom prst="rect">
            <a:avLst/>
          </a:prstGeom>
          <a:noFill/>
        </p:spPr>
        <p:txBody>
          <a:bodyPr wrap="square" rtlCol="0">
            <a:spAutoFit/>
          </a:bodyPr>
          <a:lstStyle/>
          <a:p>
            <a:endParaRPr lang="fr-FR" sz="1000" dirty="0"/>
          </a:p>
          <a:p>
            <a:r>
              <a:rPr lang="fr-FR" sz="1000" dirty="0"/>
              <a:t>LLN : Limite inférieur de la Norme</a:t>
            </a:r>
          </a:p>
        </p:txBody>
      </p:sp>
      <p:sp>
        <p:nvSpPr>
          <p:cNvPr id="7" name="Double flèche horizontale 6"/>
          <p:cNvSpPr/>
          <p:nvPr/>
        </p:nvSpPr>
        <p:spPr>
          <a:xfrm>
            <a:off x="337399" y="5377456"/>
            <a:ext cx="8416058" cy="342038"/>
          </a:xfrm>
          <a:prstGeom prst="lef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779912" y="5795074"/>
            <a:ext cx="1236294" cy="523220"/>
          </a:xfrm>
          <a:prstGeom prst="rect">
            <a:avLst/>
          </a:prstGeom>
          <a:noFill/>
        </p:spPr>
        <p:txBody>
          <a:bodyPr wrap="square" rtlCol="0">
            <a:spAutoFit/>
          </a:bodyPr>
          <a:lstStyle/>
          <a:p>
            <a:r>
              <a:rPr lang="fr-FR" sz="2800" b="1" i="1" dirty="0">
                <a:solidFill>
                  <a:schemeClr val="accent4">
                    <a:lumMod val="20000"/>
                    <a:lumOff val="80000"/>
                  </a:schemeClr>
                </a:solidFill>
              </a:rPr>
              <a:t>ACOS</a:t>
            </a:r>
          </a:p>
        </p:txBody>
      </p:sp>
      <p:sp>
        <p:nvSpPr>
          <p:cNvPr id="10" name="ZoneTexte 9"/>
          <p:cNvSpPr txBox="1"/>
          <p:nvPr/>
        </p:nvSpPr>
        <p:spPr>
          <a:xfrm>
            <a:off x="7115586" y="5795074"/>
            <a:ext cx="1216328" cy="523220"/>
          </a:xfrm>
          <a:prstGeom prst="rect">
            <a:avLst/>
          </a:prstGeom>
          <a:noFill/>
        </p:spPr>
        <p:txBody>
          <a:bodyPr wrap="square" rtlCol="0">
            <a:spAutoFit/>
          </a:bodyPr>
          <a:lstStyle/>
          <a:p>
            <a:r>
              <a:rPr lang="fr-FR" sz="2800" b="1" i="1" dirty="0">
                <a:solidFill>
                  <a:srgbClr val="00B0F0"/>
                </a:solidFill>
              </a:rPr>
              <a:t>BPCO</a:t>
            </a:r>
          </a:p>
        </p:txBody>
      </p:sp>
      <p:sp>
        <p:nvSpPr>
          <p:cNvPr id="11" name="ZoneTexte 10"/>
          <p:cNvSpPr txBox="1"/>
          <p:nvPr/>
        </p:nvSpPr>
        <p:spPr>
          <a:xfrm>
            <a:off x="303514" y="5769919"/>
            <a:ext cx="1503290" cy="523220"/>
          </a:xfrm>
          <a:prstGeom prst="rect">
            <a:avLst/>
          </a:prstGeom>
          <a:noFill/>
        </p:spPr>
        <p:txBody>
          <a:bodyPr wrap="square" rtlCol="0">
            <a:spAutoFit/>
          </a:bodyPr>
          <a:lstStyle/>
          <a:p>
            <a:r>
              <a:rPr lang="fr-FR" sz="2800" b="1" i="1" dirty="0">
                <a:solidFill>
                  <a:schemeClr val="accent4">
                    <a:lumMod val="20000"/>
                    <a:lumOff val="80000"/>
                  </a:schemeClr>
                </a:solidFill>
              </a:rPr>
              <a:t>Asthme</a:t>
            </a:r>
          </a:p>
        </p:txBody>
      </p:sp>
      <p:sp>
        <p:nvSpPr>
          <p:cNvPr id="13" name="ZoneTexte 12"/>
          <p:cNvSpPr txBox="1"/>
          <p:nvPr/>
        </p:nvSpPr>
        <p:spPr>
          <a:xfrm>
            <a:off x="131549" y="6464313"/>
            <a:ext cx="7996792" cy="230832"/>
          </a:xfrm>
          <a:prstGeom prst="rect">
            <a:avLst/>
          </a:prstGeom>
          <a:noFill/>
        </p:spPr>
        <p:txBody>
          <a:bodyPr wrap="square" rtlCol="0">
            <a:spAutoFit/>
          </a:bodyPr>
          <a:lstStyle/>
          <a:p>
            <a:r>
              <a:rPr lang="en-US" sz="900" i="1" dirty="0"/>
              <a:t>(1) (</a:t>
            </a:r>
            <a:r>
              <a:rPr lang="en-US" sz="900" i="1" dirty="0" err="1"/>
              <a:t>Buist</a:t>
            </a:r>
            <a:r>
              <a:rPr lang="en-US" sz="900" i="1" dirty="0"/>
              <a:t> AS -Chapter 1 -Definitions In Asthma and COPD (Second Edition). Academic </a:t>
            </a:r>
            <a:r>
              <a:rPr lang="en-US" sz="900" i="1" dirty="0" err="1"/>
              <a:t>Press,Oxford</a:t>
            </a:r>
            <a:r>
              <a:rPr lang="en-US" sz="900" i="1" dirty="0"/>
              <a:t> 2009, 1-7</a:t>
            </a:r>
            <a:endParaRPr lang="fr-FR" sz="900" i="1" dirty="0"/>
          </a:p>
        </p:txBody>
      </p:sp>
    </p:spTree>
    <p:extLst>
      <p:ext uri="{BB962C8B-B14F-4D97-AF65-F5344CB8AC3E}">
        <p14:creationId xmlns:p14="http://schemas.microsoft.com/office/powerpoint/2010/main" val="13338036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749"/>
                                          </p:stCondLst>
                                        </p:cTn>
                                        <p:tgtEl>
                                          <p:spTgt spid="7"/>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02" y="37626"/>
            <a:ext cx="8399262" cy="682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50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0107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55855" y="2334104"/>
            <a:ext cx="8280920" cy="4247317"/>
          </a:xfrm>
          <a:prstGeom prst="rect">
            <a:avLst/>
          </a:prstGeom>
          <a:noFill/>
        </p:spPr>
        <p:txBody>
          <a:bodyPr wrap="square" rtlCol="0">
            <a:spAutoFit/>
          </a:bodyPr>
          <a:lstStyle/>
          <a:p>
            <a:r>
              <a:rPr lang="fr-FR" dirty="0"/>
              <a:t> </a:t>
            </a:r>
            <a:r>
              <a:rPr lang="fr-FR" sz="2400" dirty="0">
                <a:solidFill>
                  <a:schemeClr val="accent4">
                    <a:lumMod val="40000"/>
                    <a:lumOff val="60000"/>
                  </a:schemeClr>
                </a:solidFill>
              </a:rPr>
              <a:t>Diagnostic: BPCO + 2 critères majeurs et 2 mineurs</a:t>
            </a:r>
          </a:p>
          <a:p>
            <a:r>
              <a:rPr lang="fr-FR" dirty="0"/>
              <a:t>               </a:t>
            </a:r>
            <a:r>
              <a:rPr lang="fr-FR" sz="2400" b="1" dirty="0">
                <a:solidFill>
                  <a:srgbClr val="FFFF00"/>
                </a:solidFill>
              </a:rPr>
              <a:t>• Critères majeurs</a:t>
            </a:r>
            <a:r>
              <a:rPr lang="fr-FR" b="1" dirty="0">
                <a:solidFill>
                  <a:srgbClr val="FFFF00"/>
                </a:solidFill>
              </a:rPr>
              <a:t>:</a:t>
            </a:r>
          </a:p>
          <a:p>
            <a:endParaRPr lang="fr-FR" b="1" dirty="0">
              <a:solidFill>
                <a:srgbClr val="FFFF00"/>
              </a:solidFill>
            </a:endParaRPr>
          </a:p>
          <a:p>
            <a:r>
              <a:rPr lang="fr-FR" sz="2000" dirty="0"/>
              <a:t>                 – TVO très réversible (R ≥ 15% et ≥ 400 ml)</a:t>
            </a:r>
          </a:p>
          <a:p>
            <a:r>
              <a:rPr lang="fr-FR" sz="2000" dirty="0"/>
              <a:t>                 – Eosinophilie dans expectoration</a:t>
            </a:r>
          </a:p>
          <a:p>
            <a:r>
              <a:rPr lang="fr-FR" sz="2000" dirty="0"/>
              <a:t>                 – ATCD  personnels d'asthme</a:t>
            </a:r>
          </a:p>
          <a:p>
            <a:endParaRPr lang="fr-FR" dirty="0"/>
          </a:p>
          <a:p>
            <a:r>
              <a:rPr lang="fr-FR" dirty="0"/>
              <a:t>                </a:t>
            </a:r>
            <a:r>
              <a:rPr lang="fr-FR" sz="2400" b="1" dirty="0">
                <a:solidFill>
                  <a:srgbClr val="FFFF00"/>
                </a:solidFill>
              </a:rPr>
              <a:t>• Critères mineurs:</a:t>
            </a:r>
          </a:p>
          <a:p>
            <a:endParaRPr lang="fr-FR" dirty="0"/>
          </a:p>
          <a:p>
            <a:r>
              <a:rPr lang="fr-FR" dirty="0"/>
              <a:t>                  </a:t>
            </a:r>
            <a:r>
              <a:rPr lang="fr-FR" sz="2000" dirty="0"/>
              <a:t>– </a:t>
            </a:r>
            <a:r>
              <a:rPr lang="fr-FR" sz="2000" dirty="0" err="1"/>
              <a:t>IgE</a:t>
            </a:r>
            <a:r>
              <a:rPr lang="fr-FR" sz="2000" dirty="0"/>
              <a:t> totale élevées</a:t>
            </a:r>
          </a:p>
          <a:p>
            <a:r>
              <a:rPr lang="fr-FR" sz="2000" dirty="0"/>
              <a:t>                – ATCD personnels d'</a:t>
            </a:r>
            <a:r>
              <a:rPr lang="fr-FR" sz="2000" dirty="0" err="1"/>
              <a:t>atopie</a:t>
            </a:r>
            <a:endParaRPr lang="fr-FR" sz="2000" dirty="0"/>
          </a:p>
          <a:p>
            <a:r>
              <a:rPr lang="fr-FR" sz="2000" dirty="0"/>
              <a:t>                – Réversibilité TVO </a:t>
            </a:r>
            <a:endParaRPr lang="fr-FR" dirty="0"/>
          </a:p>
          <a:p>
            <a:r>
              <a:rPr lang="fr-FR" dirty="0"/>
              <a:t>                </a:t>
            </a:r>
            <a:r>
              <a:rPr lang="fr-FR" sz="2400" b="1" dirty="0">
                <a:solidFill>
                  <a:schemeClr val="tx2"/>
                </a:solidFill>
              </a:rPr>
              <a:t>Traitement se rapproche plus TT asthme</a:t>
            </a:r>
          </a:p>
        </p:txBody>
      </p:sp>
      <p:sp>
        <p:nvSpPr>
          <p:cNvPr id="3" name="Rectangle 2"/>
          <p:cNvSpPr/>
          <p:nvPr/>
        </p:nvSpPr>
        <p:spPr>
          <a:xfrm>
            <a:off x="-71790" y="1575771"/>
            <a:ext cx="93362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Existence d'un phénotype clinique appelé «phénotype mixte </a:t>
            </a:r>
            <a:r>
              <a:rPr lang="fr-FR" sz="2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bpco</a:t>
            </a:r>
            <a:r>
              <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-asthme»</a:t>
            </a:r>
          </a:p>
        </p:txBody>
      </p:sp>
      <p:sp>
        <p:nvSpPr>
          <p:cNvPr id="5" name="ZoneTexte 4"/>
          <p:cNvSpPr txBox="1"/>
          <p:nvPr/>
        </p:nvSpPr>
        <p:spPr>
          <a:xfrm>
            <a:off x="474131" y="6525743"/>
            <a:ext cx="8145220" cy="246221"/>
          </a:xfrm>
          <a:prstGeom prst="rect">
            <a:avLst/>
          </a:prstGeom>
          <a:noFill/>
        </p:spPr>
        <p:txBody>
          <a:bodyPr wrap="square" rtlCol="0">
            <a:spAutoFit/>
          </a:bodyPr>
          <a:lstStyle/>
          <a:p>
            <a:r>
              <a:rPr lang="fr-FR" sz="1000" dirty="0"/>
              <a:t>Juan José Soler-</a:t>
            </a:r>
            <a:r>
              <a:rPr lang="fr-FR" sz="1000" dirty="0" err="1"/>
              <a:t>Cataluña</a:t>
            </a:r>
            <a:r>
              <a:rPr lang="fr-FR" sz="1000" dirty="0"/>
              <a:t>, </a:t>
            </a:r>
            <a:r>
              <a:rPr lang="fr-FR" sz="1000" dirty="0" err="1"/>
              <a:t>Arch</a:t>
            </a:r>
            <a:r>
              <a:rPr lang="fr-FR" sz="1000" dirty="0"/>
              <a:t> </a:t>
            </a:r>
            <a:r>
              <a:rPr lang="fr-FR" sz="1000" dirty="0" err="1"/>
              <a:t>Bronconeumol</a:t>
            </a:r>
            <a:r>
              <a:rPr lang="fr-FR" sz="1000" dirty="0"/>
              <a:t>., 2012, Consensus Document on the </a:t>
            </a:r>
            <a:r>
              <a:rPr lang="fr-FR" sz="1000" dirty="0" err="1"/>
              <a:t>Overlap</a:t>
            </a:r>
            <a:r>
              <a:rPr lang="fr-FR" sz="1000" dirty="0"/>
              <a:t> </a:t>
            </a:r>
            <a:r>
              <a:rPr lang="fr-FR" sz="1000" dirty="0" err="1"/>
              <a:t>Phenotype</a:t>
            </a:r>
            <a:r>
              <a:rPr lang="fr-FR" sz="1000" dirty="0"/>
              <a:t> COPD–</a:t>
            </a:r>
            <a:r>
              <a:rPr lang="fr-FR" sz="1000" dirty="0" err="1"/>
              <a:t>Asthma</a:t>
            </a:r>
            <a:r>
              <a:rPr lang="fr-FR" sz="1000" dirty="0"/>
              <a:t> in COPD </a:t>
            </a:r>
          </a:p>
        </p:txBody>
      </p:sp>
    </p:spTree>
    <p:extLst>
      <p:ext uri="{BB962C8B-B14F-4D97-AF65-F5344CB8AC3E}">
        <p14:creationId xmlns:p14="http://schemas.microsoft.com/office/powerpoint/2010/main" val="17347996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531303"/>
            <a:ext cx="829425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Recommandations thérapeutiques lors d‘ACOS</a:t>
            </a:r>
          </a:p>
        </p:txBody>
      </p:sp>
      <p:sp>
        <p:nvSpPr>
          <p:cNvPr id="5" name="ZoneTexte 4"/>
          <p:cNvSpPr txBox="1"/>
          <p:nvPr/>
        </p:nvSpPr>
        <p:spPr>
          <a:xfrm>
            <a:off x="500517" y="2564904"/>
            <a:ext cx="8136904" cy="3200876"/>
          </a:xfrm>
          <a:prstGeom prst="rect">
            <a:avLst/>
          </a:prstGeom>
          <a:noFill/>
        </p:spPr>
        <p:txBody>
          <a:bodyPr wrap="square" rtlCol="0">
            <a:spAutoFit/>
          </a:bodyPr>
          <a:lstStyle/>
          <a:p>
            <a:r>
              <a:rPr lang="fr-FR" b="1" dirty="0">
                <a:solidFill>
                  <a:srgbClr val="FFC000"/>
                </a:solidFill>
              </a:rPr>
              <a:t> I )   </a:t>
            </a:r>
            <a:r>
              <a:rPr lang="fr-FR" sz="2000" b="1" dirty="0">
                <a:solidFill>
                  <a:srgbClr val="FFC000"/>
                </a:solidFill>
              </a:rPr>
              <a:t>Les caractéristiques et symptômes de l’asthme prédominent</a:t>
            </a:r>
            <a:r>
              <a:rPr lang="fr-FR" sz="2000" dirty="0">
                <a:solidFill>
                  <a:srgbClr val="FFC000"/>
                </a:solidFill>
              </a:rPr>
              <a:t>,            </a:t>
            </a:r>
          </a:p>
          <a:p>
            <a:r>
              <a:rPr lang="fr-FR" sz="2000" b="1" dirty="0">
                <a:solidFill>
                  <a:srgbClr val="FFC000"/>
                </a:solidFill>
              </a:rPr>
              <a:t>       ou le diagnostic de la BPCO est très incertain </a:t>
            </a:r>
            <a:r>
              <a:rPr lang="fr-FR" sz="2000" dirty="0"/>
              <a:t>: </a:t>
            </a:r>
          </a:p>
          <a:p>
            <a:r>
              <a:rPr lang="fr-FR" dirty="0"/>
              <a:t>        </a:t>
            </a:r>
          </a:p>
          <a:p>
            <a:r>
              <a:rPr lang="fr-FR" dirty="0"/>
              <a:t>        Le traitement consiste en :</a:t>
            </a:r>
          </a:p>
          <a:p>
            <a:endParaRPr lang="fr-FR" dirty="0"/>
          </a:p>
          <a:p>
            <a:r>
              <a:rPr lang="fr-FR" b="1" dirty="0">
                <a:solidFill>
                  <a:schemeClr val="tx2"/>
                </a:solidFill>
              </a:rPr>
              <a:t>           </a:t>
            </a:r>
            <a:r>
              <a:rPr lang="fr-FR" b="1" dirty="0">
                <a:solidFill>
                  <a:schemeClr val="tx2"/>
                </a:solidFill>
                <a:sym typeface="Wingdings 2"/>
              </a:rPr>
              <a:t> </a:t>
            </a:r>
            <a:r>
              <a:rPr lang="fr-FR" b="1" dirty="0">
                <a:solidFill>
                  <a:schemeClr val="tx2"/>
                </a:solidFill>
              </a:rPr>
              <a:t>Stéroïdes inhalés  </a:t>
            </a:r>
            <a:r>
              <a:rPr lang="fr-FR" dirty="0"/>
              <a:t>: Doses faibles à moyennes selon la sévérité des  </a:t>
            </a:r>
          </a:p>
          <a:p>
            <a:r>
              <a:rPr lang="fr-FR" dirty="0"/>
              <a:t>                                                symptômes) et ….. </a:t>
            </a:r>
          </a:p>
          <a:p>
            <a:endParaRPr lang="fr-FR" dirty="0"/>
          </a:p>
          <a:p>
            <a:r>
              <a:rPr lang="fr-FR" dirty="0"/>
              <a:t>           </a:t>
            </a:r>
            <a:r>
              <a:rPr lang="fr-FR" b="1" dirty="0">
                <a:solidFill>
                  <a:schemeClr val="tx2"/>
                </a:solidFill>
                <a:sym typeface="Wingdings 2"/>
              </a:rPr>
              <a:t></a:t>
            </a:r>
            <a:r>
              <a:rPr lang="fr-FR" b="1" dirty="0">
                <a:solidFill>
                  <a:schemeClr val="tx2"/>
                </a:solidFill>
              </a:rPr>
              <a:t> Bronchodilatateurs à longue durée d’action ( LABA ) </a:t>
            </a:r>
            <a:r>
              <a:rPr lang="fr-FR" dirty="0"/>
              <a:t>. </a:t>
            </a:r>
          </a:p>
          <a:p>
            <a:endParaRPr lang="fr-FR" dirty="0"/>
          </a:p>
          <a:p>
            <a:r>
              <a:rPr lang="fr-FR" dirty="0"/>
              <a:t>               Le LABA ne doit en aucun cas être prescrit en monothérapie</a:t>
            </a:r>
          </a:p>
        </p:txBody>
      </p:sp>
      <p:sp>
        <p:nvSpPr>
          <p:cNvPr id="6" name="Rectangle 5"/>
          <p:cNvSpPr/>
          <p:nvPr/>
        </p:nvSpPr>
        <p:spPr>
          <a:xfrm>
            <a:off x="3275856" y="1196752"/>
            <a:ext cx="2877711" cy="646331"/>
          </a:xfrm>
          <a:prstGeom prst="rect">
            <a:avLst/>
          </a:prstGeom>
          <a:noFill/>
        </p:spPr>
        <p:txBody>
          <a:bodyPr wrap="none" lIns="91440" tIns="45720" rIns="91440" bIns="45720">
            <a:spAutoFit/>
          </a:bodyPr>
          <a:lstStyle/>
          <a:p>
            <a:pPr algn="ctr"/>
            <a:r>
              <a:rPr lang="fr-FR" sz="36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2 situations </a:t>
            </a:r>
          </a:p>
        </p:txBody>
      </p:sp>
    </p:spTree>
    <p:extLst>
      <p:ext uri="{BB962C8B-B14F-4D97-AF65-F5344CB8AC3E}">
        <p14:creationId xmlns:p14="http://schemas.microsoft.com/office/powerpoint/2010/main" val="31272195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268759"/>
            <a:ext cx="8568952" cy="5109091"/>
          </a:xfrm>
          <a:prstGeom prst="rect">
            <a:avLst/>
          </a:prstGeom>
          <a:noFill/>
        </p:spPr>
        <p:txBody>
          <a:bodyPr wrap="square" rtlCol="0">
            <a:spAutoFit/>
          </a:bodyPr>
          <a:lstStyle/>
          <a:p>
            <a:r>
              <a:rPr lang="fr-FR" sz="2000" b="1" dirty="0">
                <a:solidFill>
                  <a:schemeClr val="tx2"/>
                </a:solidFill>
              </a:rPr>
              <a:t>2 ) Les caractéristiques et symptômes de la BPCO prédominent: </a:t>
            </a:r>
          </a:p>
          <a:p>
            <a:endParaRPr lang="fr-FR" dirty="0"/>
          </a:p>
          <a:p>
            <a:r>
              <a:rPr lang="fr-FR" dirty="0"/>
              <a:t>       Le traitement est débuté avec :</a:t>
            </a:r>
          </a:p>
          <a:p>
            <a:r>
              <a:rPr lang="fr-FR" dirty="0"/>
              <a:t>                       </a:t>
            </a:r>
            <a:r>
              <a:rPr lang="fr-FR" b="1" dirty="0">
                <a:solidFill>
                  <a:srgbClr val="FFFF00"/>
                </a:solidFill>
              </a:rPr>
              <a:t>Des Bronchodilatateurs ou une association </a:t>
            </a:r>
          </a:p>
          <a:p>
            <a:r>
              <a:rPr lang="fr-FR" b="1" dirty="0">
                <a:solidFill>
                  <a:srgbClr val="FFFF00"/>
                </a:solidFill>
              </a:rPr>
              <a:t>                       Bronchodilatateurs + Stéroïdes inhalés</a:t>
            </a:r>
            <a:r>
              <a:rPr lang="fr-FR" b="1" dirty="0"/>
              <a:t>. </a:t>
            </a:r>
          </a:p>
          <a:p>
            <a:r>
              <a:rPr lang="fr-FR" dirty="0"/>
              <a:t>       </a:t>
            </a:r>
            <a:r>
              <a:rPr lang="fr-FR" b="1" i="1" u="sng" dirty="0"/>
              <a:t>Les CSI ne doivent en aucun cas être prescrits en monothérapie</a:t>
            </a:r>
            <a:r>
              <a:rPr lang="fr-FR" dirty="0"/>
              <a:t>.</a:t>
            </a:r>
          </a:p>
          <a:p>
            <a:endParaRPr lang="fr-FR" dirty="0"/>
          </a:p>
          <a:p>
            <a:r>
              <a:rPr lang="fr-FR" dirty="0"/>
              <a:t>En parallèle, il est recommandé aux patients </a:t>
            </a:r>
          </a:p>
          <a:p>
            <a:r>
              <a:rPr lang="fr-FR" dirty="0"/>
              <a:t>         </a:t>
            </a:r>
            <a:r>
              <a:rPr lang="fr-FR" b="1" dirty="0"/>
              <a:t>a ) L’arrêt du Tabac</a:t>
            </a:r>
          </a:p>
          <a:p>
            <a:r>
              <a:rPr lang="fr-FR" dirty="0"/>
              <a:t>         b ) Mettre en </a:t>
            </a:r>
            <a:r>
              <a:rPr lang="fr-FR" dirty="0" err="1"/>
              <a:t>oeuvre</a:t>
            </a:r>
            <a:r>
              <a:rPr lang="fr-FR" dirty="0"/>
              <a:t> d’autres mesures bénéfiques telles que       </a:t>
            </a:r>
          </a:p>
          <a:p>
            <a:r>
              <a:rPr lang="fr-FR" dirty="0"/>
              <a:t>                        </a:t>
            </a:r>
            <a:r>
              <a:rPr lang="fr-FR" b="1" dirty="0"/>
              <a:t>-  </a:t>
            </a:r>
            <a:r>
              <a:rPr lang="fr-FR" b="1" dirty="0">
                <a:solidFill>
                  <a:srgbClr val="FFFF00"/>
                </a:solidFill>
              </a:rPr>
              <a:t>Vaccinations </a:t>
            </a:r>
          </a:p>
          <a:p>
            <a:r>
              <a:rPr lang="fr-FR" b="1" dirty="0"/>
              <a:t>                        -  </a:t>
            </a:r>
            <a:r>
              <a:rPr lang="fr-FR" b="1" dirty="0">
                <a:solidFill>
                  <a:srgbClr val="FFFF00"/>
                </a:solidFill>
              </a:rPr>
              <a:t>Traitement d’éventuelles maladies sous-jacentes </a:t>
            </a:r>
            <a:r>
              <a:rPr lang="fr-FR" dirty="0"/>
              <a:t>pouvant</a:t>
            </a:r>
          </a:p>
          <a:p>
            <a:r>
              <a:rPr lang="fr-FR" dirty="0"/>
              <a:t>                           compliquer un traitement (C	as du diabète, maladies</a:t>
            </a:r>
          </a:p>
          <a:p>
            <a:r>
              <a:rPr lang="fr-FR" dirty="0"/>
              <a:t>                           cardiovasculaires ou inflammations chroniques des</a:t>
            </a:r>
          </a:p>
          <a:p>
            <a:r>
              <a:rPr lang="fr-FR" dirty="0"/>
              <a:t>                           articulations….). </a:t>
            </a:r>
          </a:p>
          <a:p>
            <a:r>
              <a:rPr lang="fr-FR" dirty="0"/>
              <a:t>                        - l’O2 thérapie ( cas d’</a:t>
            </a:r>
            <a:r>
              <a:rPr lang="fr-FR" dirty="0" err="1"/>
              <a:t>Ins.Respir</a:t>
            </a:r>
            <a:r>
              <a:rPr lang="fr-FR" dirty="0"/>
              <a:t>.)</a:t>
            </a:r>
          </a:p>
          <a:p>
            <a:endParaRPr lang="fr-FR" dirty="0"/>
          </a:p>
          <a:p>
            <a:r>
              <a:rPr lang="fr-FR" b="1" i="1" dirty="0">
                <a:solidFill>
                  <a:schemeClr val="tx2"/>
                </a:solidFill>
              </a:rPr>
              <a:t>Si le patient ne répond pas au traitement, il doit être référé à un spécialiste</a:t>
            </a:r>
            <a:r>
              <a:rPr lang="fr-FR" b="1" dirty="0">
                <a:solidFill>
                  <a:schemeClr val="tx2"/>
                </a:solidFill>
              </a:rPr>
              <a:t>.</a:t>
            </a:r>
          </a:p>
        </p:txBody>
      </p:sp>
    </p:spTree>
    <p:extLst>
      <p:ext uri="{BB962C8B-B14F-4D97-AF65-F5344CB8AC3E}">
        <p14:creationId xmlns:p14="http://schemas.microsoft.com/office/powerpoint/2010/main" val="2778845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836712"/>
            <a:ext cx="658403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Perspectives thér</a:t>
            </a:r>
            <a:r>
              <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apeuti</a:t>
            </a:r>
            <a:r>
              <a:rPr lang="fr-F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a:t>
            </a:r>
          </a:p>
        </p:txBody>
      </p:sp>
      <p:sp>
        <p:nvSpPr>
          <p:cNvPr id="3" name="ZoneTexte 2"/>
          <p:cNvSpPr txBox="1"/>
          <p:nvPr/>
        </p:nvSpPr>
        <p:spPr>
          <a:xfrm>
            <a:off x="683568" y="2060848"/>
            <a:ext cx="8352928" cy="1107996"/>
          </a:xfrm>
          <a:prstGeom prst="rect">
            <a:avLst/>
          </a:prstGeom>
          <a:noFill/>
        </p:spPr>
        <p:txBody>
          <a:bodyPr wrap="square" rtlCol="0">
            <a:spAutoFit/>
          </a:bodyPr>
          <a:lstStyle/>
          <a:p>
            <a:r>
              <a:rPr lang="fr-FR" sz="2400" b="1" dirty="0" err="1">
                <a:solidFill>
                  <a:srgbClr val="FFFF00"/>
                </a:solidFill>
              </a:rPr>
              <a:t>Anti-corps</a:t>
            </a:r>
            <a:r>
              <a:rPr lang="fr-FR" sz="2400" b="1" dirty="0">
                <a:solidFill>
                  <a:srgbClr val="FFFF00"/>
                </a:solidFill>
              </a:rPr>
              <a:t> monoclonaux </a:t>
            </a:r>
            <a:r>
              <a:rPr lang="fr-FR" sz="2400" dirty="0"/>
              <a:t>dirigés contre l’IL-5 (</a:t>
            </a:r>
            <a:r>
              <a:rPr lang="fr-FR" sz="2400" dirty="0" err="1"/>
              <a:t>mépolizumab</a:t>
            </a:r>
            <a:r>
              <a:rPr lang="fr-FR" sz="2400" dirty="0"/>
              <a:t>) </a:t>
            </a:r>
            <a:r>
              <a:rPr lang="fr-FR" sz="1200" dirty="0"/>
              <a:t>(1)</a:t>
            </a:r>
          </a:p>
          <a:p>
            <a:endParaRPr lang="fr-FR" dirty="0"/>
          </a:p>
        </p:txBody>
      </p:sp>
      <p:sp>
        <p:nvSpPr>
          <p:cNvPr id="4" name="ZoneTexte 3"/>
          <p:cNvSpPr txBox="1"/>
          <p:nvPr/>
        </p:nvSpPr>
        <p:spPr>
          <a:xfrm>
            <a:off x="827584" y="3212976"/>
            <a:ext cx="8316416" cy="1477328"/>
          </a:xfrm>
          <a:prstGeom prst="rect">
            <a:avLst/>
          </a:prstGeom>
          <a:noFill/>
        </p:spPr>
        <p:txBody>
          <a:bodyPr wrap="square" rtlCol="0">
            <a:spAutoFit/>
          </a:bodyPr>
          <a:lstStyle/>
          <a:p>
            <a:r>
              <a:rPr lang="fr-FR" sz="2400" b="1" dirty="0">
                <a:solidFill>
                  <a:srgbClr val="FFFF00"/>
                </a:solidFill>
              </a:rPr>
              <a:t>La </a:t>
            </a:r>
            <a:r>
              <a:rPr lang="fr-FR" sz="2400" b="1" dirty="0" err="1">
                <a:solidFill>
                  <a:srgbClr val="FFFF00"/>
                </a:solidFill>
              </a:rPr>
              <a:t>thermoplastie</a:t>
            </a:r>
            <a:r>
              <a:rPr lang="fr-FR" sz="2400" dirty="0"/>
              <a:t>, en cours de validation dans l’asthme sévère, pourrait aussi devenir un domaine d’investigation prometteur dans ce phénotype mixte </a:t>
            </a:r>
            <a:r>
              <a:rPr lang="fr-FR" sz="1200" dirty="0"/>
              <a:t>(2,3)</a:t>
            </a:r>
          </a:p>
          <a:p>
            <a:endParaRPr lang="fr-FR" dirty="0"/>
          </a:p>
        </p:txBody>
      </p:sp>
      <p:sp>
        <p:nvSpPr>
          <p:cNvPr id="5" name="ZoneTexte 4"/>
          <p:cNvSpPr txBox="1"/>
          <p:nvPr/>
        </p:nvSpPr>
        <p:spPr>
          <a:xfrm>
            <a:off x="475297" y="5469187"/>
            <a:ext cx="8352928" cy="1107996"/>
          </a:xfrm>
          <a:prstGeom prst="rect">
            <a:avLst/>
          </a:prstGeom>
          <a:noFill/>
        </p:spPr>
        <p:txBody>
          <a:bodyPr wrap="square" rtlCol="0">
            <a:spAutoFit/>
          </a:bodyPr>
          <a:lstStyle/>
          <a:p>
            <a:r>
              <a:rPr lang="fr-FR" sz="1100" dirty="0"/>
              <a:t>(1) </a:t>
            </a:r>
            <a:r>
              <a:rPr lang="fr-FR" sz="1100" dirty="0" err="1"/>
              <a:t>Haldar</a:t>
            </a:r>
            <a:r>
              <a:rPr lang="fr-FR" sz="1100" dirty="0"/>
              <a:t> P, </a:t>
            </a:r>
            <a:r>
              <a:rPr lang="fr-FR" sz="1100" dirty="0" err="1"/>
              <a:t>Brightling</a:t>
            </a:r>
            <a:r>
              <a:rPr lang="fr-FR" sz="1100" dirty="0"/>
              <a:t> CE, </a:t>
            </a:r>
            <a:r>
              <a:rPr lang="fr-FR" sz="1100" dirty="0" err="1"/>
              <a:t>Hargadon</a:t>
            </a:r>
            <a:r>
              <a:rPr lang="fr-FR" sz="1100" dirty="0"/>
              <a:t> B, Gupta S, Monteiro W, et al. –</a:t>
            </a:r>
            <a:r>
              <a:rPr lang="fr-FR" sz="1100" dirty="0" err="1"/>
              <a:t>Mepolizumab</a:t>
            </a:r>
            <a:r>
              <a:rPr lang="fr-FR" sz="1100" dirty="0"/>
              <a:t> and exacerbations of </a:t>
            </a:r>
            <a:r>
              <a:rPr lang="fr-FR" sz="1100" dirty="0" err="1"/>
              <a:t>refractory</a:t>
            </a:r>
            <a:r>
              <a:rPr lang="fr-FR" sz="1100" dirty="0"/>
              <a:t> </a:t>
            </a:r>
            <a:r>
              <a:rPr lang="fr-FR" sz="1100" dirty="0" err="1"/>
              <a:t>eosinophilic</a:t>
            </a:r>
            <a:r>
              <a:rPr lang="fr-FR" sz="1100" dirty="0"/>
              <a:t> </a:t>
            </a:r>
            <a:r>
              <a:rPr lang="fr-FR" sz="1100" dirty="0" err="1"/>
              <a:t>asthma</a:t>
            </a:r>
            <a:r>
              <a:rPr lang="fr-FR" sz="1100" dirty="0"/>
              <a:t>. N </a:t>
            </a:r>
            <a:r>
              <a:rPr lang="fr-FR" sz="1100" dirty="0" err="1"/>
              <a:t>Engl</a:t>
            </a:r>
            <a:r>
              <a:rPr lang="fr-FR" sz="1100" dirty="0"/>
              <a:t> J Med 2009; 360: 973-984</a:t>
            </a:r>
          </a:p>
          <a:p>
            <a:r>
              <a:rPr lang="fr-FR" sz="1100" dirty="0"/>
              <a:t>(2) Wechsler ME, </a:t>
            </a:r>
            <a:r>
              <a:rPr lang="fr-FR" sz="1100" dirty="0" err="1"/>
              <a:t>Laviolette</a:t>
            </a:r>
            <a:r>
              <a:rPr lang="fr-FR" sz="1100" dirty="0"/>
              <a:t> M, Rubin AS, Fiterman J, Lapa e Silva JR, et al. –Bronchial </a:t>
            </a:r>
            <a:r>
              <a:rPr lang="fr-FR" sz="1100" dirty="0" err="1"/>
              <a:t>thermoplasty</a:t>
            </a:r>
            <a:r>
              <a:rPr lang="fr-FR" sz="1100" dirty="0"/>
              <a:t>: Long -</a:t>
            </a:r>
            <a:r>
              <a:rPr lang="fr-FR" sz="1100" dirty="0" err="1"/>
              <a:t>term</a:t>
            </a:r>
            <a:r>
              <a:rPr lang="fr-FR" sz="1100" dirty="0"/>
              <a:t> </a:t>
            </a:r>
            <a:r>
              <a:rPr lang="fr-FR" sz="1100" dirty="0" err="1"/>
              <a:t>safety</a:t>
            </a:r>
            <a:r>
              <a:rPr lang="fr-FR" sz="1100" dirty="0"/>
              <a:t> and </a:t>
            </a:r>
            <a:r>
              <a:rPr lang="fr-FR" sz="1100" dirty="0" err="1"/>
              <a:t>effectiveness</a:t>
            </a:r>
            <a:r>
              <a:rPr lang="fr-FR" sz="1100" dirty="0"/>
              <a:t> in patients </a:t>
            </a:r>
            <a:r>
              <a:rPr lang="fr-FR" sz="1100" dirty="0" err="1"/>
              <a:t>with</a:t>
            </a:r>
            <a:r>
              <a:rPr lang="fr-FR" sz="1100" dirty="0"/>
              <a:t> </a:t>
            </a:r>
            <a:r>
              <a:rPr lang="fr-FR" sz="1100" dirty="0" err="1"/>
              <a:t>severe</a:t>
            </a:r>
            <a:r>
              <a:rPr lang="fr-FR" sz="1100" dirty="0"/>
              <a:t> persistent </a:t>
            </a:r>
            <a:r>
              <a:rPr lang="fr-FR" sz="1100" dirty="0" err="1"/>
              <a:t>asthma</a:t>
            </a:r>
            <a:r>
              <a:rPr lang="fr-FR" sz="1100" dirty="0"/>
              <a:t>. J </a:t>
            </a:r>
            <a:r>
              <a:rPr lang="fr-FR" sz="1100" dirty="0" err="1"/>
              <a:t>Allergy</a:t>
            </a:r>
            <a:r>
              <a:rPr lang="fr-FR" sz="1100" dirty="0"/>
              <a:t> Clin </a:t>
            </a:r>
            <a:r>
              <a:rPr lang="fr-FR" sz="1100" dirty="0" err="1"/>
              <a:t>Immunol</a:t>
            </a:r>
            <a:r>
              <a:rPr lang="fr-FR" sz="1100" dirty="0"/>
              <a:t> 2013; 132: 1295-1302.39</a:t>
            </a:r>
          </a:p>
          <a:p>
            <a:r>
              <a:rPr lang="fr-FR" sz="1100" dirty="0"/>
              <a:t>(3) </a:t>
            </a:r>
            <a:r>
              <a:rPr lang="fr-FR" sz="1100" dirty="0" err="1"/>
              <a:t>Doeing</a:t>
            </a:r>
            <a:r>
              <a:rPr lang="fr-FR" sz="1100" dirty="0"/>
              <a:t> DC, </a:t>
            </a:r>
            <a:r>
              <a:rPr lang="fr-FR" sz="1100" dirty="0" err="1"/>
              <a:t>Mahajan</a:t>
            </a:r>
            <a:r>
              <a:rPr lang="fr-FR" sz="1100" dirty="0"/>
              <a:t> AK, White SR, </a:t>
            </a:r>
            <a:r>
              <a:rPr lang="fr-FR" sz="1100" dirty="0" err="1"/>
              <a:t>Naureckas</a:t>
            </a:r>
            <a:r>
              <a:rPr lang="fr-FR" sz="1100" dirty="0"/>
              <a:t> ET, </a:t>
            </a:r>
            <a:r>
              <a:rPr lang="fr-FR" sz="1100" dirty="0" err="1"/>
              <a:t>Krishnan</a:t>
            </a:r>
            <a:r>
              <a:rPr lang="fr-FR" sz="1100" dirty="0"/>
              <a:t> JA, et al. –</a:t>
            </a:r>
            <a:r>
              <a:rPr lang="fr-FR" sz="1100" dirty="0" err="1"/>
              <a:t>Safety</a:t>
            </a:r>
            <a:r>
              <a:rPr lang="fr-FR" sz="1100" dirty="0"/>
              <a:t> and </a:t>
            </a:r>
            <a:r>
              <a:rPr lang="fr-FR" sz="1100" dirty="0" err="1"/>
              <a:t>feasibility</a:t>
            </a:r>
            <a:r>
              <a:rPr lang="fr-FR" sz="1100" dirty="0"/>
              <a:t> of bronchial </a:t>
            </a:r>
            <a:r>
              <a:rPr lang="fr-FR" sz="1100" dirty="0" err="1"/>
              <a:t>thermoplasty</a:t>
            </a:r>
            <a:r>
              <a:rPr lang="fr-FR" sz="1100" dirty="0"/>
              <a:t> in </a:t>
            </a:r>
            <a:r>
              <a:rPr lang="fr-FR" sz="1100" dirty="0" err="1"/>
              <a:t>asthma</a:t>
            </a:r>
            <a:r>
              <a:rPr lang="fr-FR" sz="1100" dirty="0"/>
              <a:t> patients </a:t>
            </a:r>
            <a:r>
              <a:rPr lang="fr-FR" sz="1100" dirty="0" err="1"/>
              <a:t>with</a:t>
            </a:r>
            <a:r>
              <a:rPr lang="fr-FR" sz="1100" dirty="0"/>
              <a:t> </a:t>
            </a:r>
            <a:r>
              <a:rPr lang="fr-FR" sz="1100" dirty="0" err="1"/>
              <a:t>very</a:t>
            </a:r>
            <a:r>
              <a:rPr lang="fr-FR" sz="1100" dirty="0"/>
              <a:t> </a:t>
            </a:r>
            <a:r>
              <a:rPr lang="fr-FR" sz="1100" dirty="0" err="1"/>
              <a:t>severe</a:t>
            </a:r>
            <a:r>
              <a:rPr lang="fr-FR" sz="1100" dirty="0"/>
              <a:t> </a:t>
            </a:r>
            <a:r>
              <a:rPr lang="fr-FR" sz="1100" dirty="0" err="1"/>
              <a:t>fixed</a:t>
            </a:r>
            <a:r>
              <a:rPr lang="fr-FR" sz="1100" dirty="0"/>
              <a:t> </a:t>
            </a:r>
            <a:r>
              <a:rPr lang="fr-FR" sz="1100" dirty="0" err="1"/>
              <a:t>airflow</a:t>
            </a:r>
            <a:r>
              <a:rPr lang="fr-FR" sz="1100" dirty="0"/>
              <a:t> obstruction: a case </a:t>
            </a:r>
            <a:r>
              <a:rPr lang="fr-FR" sz="1100" dirty="0" err="1"/>
              <a:t>series</a:t>
            </a:r>
            <a:r>
              <a:rPr lang="fr-FR" sz="1100" dirty="0"/>
              <a:t>. J </a:t>
            </a:r>
            <a:r>
              <a:rPr lang="fr-FR" sz="1100" dirty="0" err="1"/>
              <a:t>Asthma</a:t>
            </a:r>
            <a:r>
              <a:rPr lang="fr-FR" sz="1100" dirty="0"/>
              <a:t> 2013; 50: 215-218</a:t>
            </a:r>
          </a:p>
        </p:txBody>
      </p:sp>
    </p:spTree>
    <p:extLst>
      <p:ext uri="{BB962C8B-B14F-4D97-AF65-F5344CB8AC3E}">
        <p14:creationId xmlns:p14="http://schemas.microsoft.com/office/powerpoint/2010/main" val="1850997893"/>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476672"/>
            <a:ext cx="48397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p>
        </p:txBody>
      </p:sp>
      <p:sp>
        <p:nvSpPr>
          <p:cNvPr id="4" name="ZoneTexte 3"/>
          <p:cNvSpPr txBox="1"/>
          <p:nvPr/>
        </p:nvSpPr>
        <p:spPr>
          <a:xfrm>
            <a:off x="899592" y="1556792"/>
            <a:ext cx="7344816" cy="830997"/>
          </a:xfrm>
          <a:prstGeom prst="rect">
            <a:avLst/>
          </a:prstGeom>
          <a:noFill/>
          <a:ln>
            <a:solidFill>
              <a:srgbClr val="92D050"/>
            </a:solidFill>
          </a:ln>
        </p:spPr>
        <p:txBody>
          <a:bodyPr wrap="square" rtlCol="0">
            <a:spAutoFit/>
          </a:bodyPr>
          <a:lstStyle/>
          <a:p>
            <a:r>
              <a:rPr lang="fr-FR" sz="2400" dirty="0"/>
              <a:t>La distinction entre l’asthme et la BPCO n’est pas toujours aisée </a:t>
            </a:r>
          </a:p>
        </p:txBody>
      </p:sp>
      <p:sp>
        <p:nvSpPr>
          <p:cNvPr id="5" name="ZoneTexte 4"/>
          <p:cNvSpPr txBox="1"/>
          <p:nvPr/>
        </p:nvSpPr>
        <p:spPr>
          <a:xfrm>
            <a:off x="1051992" y="4221088"/>
            <a:ext cx="7344816" cy="1200329"/>
          </a:xfrm>
          <a:prstGeom prst="rect">
            <a:avLst/>
          </a:prstGeom>
          <a:noFill/>
          <a:ln>
            <a:solidFill>
              <a:srgbClr val="92D050"/>
            </a:solidFill>
          </a:ln>
        </p:spPr>
        <p:txBody>
          <a:bodyPr wrap="square" rtlCol="0">
            <a:spAutoFit/>
          </a:bodyPr>
          <a:lstStyle/>
          <a:p>
            <a:r>
              <a:rPr lang="fr-FR" sz="2400" dirty="0"/>
              <a:t>les patients qui en sont atteints présentent + de symptômes et + d’exacerbations que les patients asthmatiques ou BPCO purs. </a:t>
            </a:r>
          </a:p>
        </p:txBody>
      </p:sp>
      <p:sp>
        <p:nvSpPr>
          <p:cNvPr id="7" name="ZoneTexte 6"/>
          <p:cNvSpPr txBox="1"/>
          <p:nvPr/>
        </p:nvSpPr>
        <p:spPr>
          <a:xfrm>
            <a:off x="899592" y="2564904"/>
            <a:ext cx="7992888" cy="1384995"/>
          </a:xfrm>
          <a:prstGeom prst="rect">
            <a:avLst/>
          </a:prstGeom>
          <a:noFill/>
          <a:ln>
            <a:solidFill>
              <a:srgbClr val="92D050"/>
            </a:solidFill>
          </a:ln>
        </p:spPr>
        <p:txBody>
          <a:bodyPr wrap="square" rtlCol="0">
            <a:spAutoFit/>
          </a:bodyPr>
          <a:lstStyle/>
          <a:p>
            <a:r>
              <a:rPr lang="fr-FR" sz="2400" dirty="0"/>
              <a:t>Le </a:t>
            </a:r>
            <a:r>
              <a:rPr lang="fr-FR" sz="2400" dirty="0" err="1"/>
              <a:t>Dgc</a:t>
            </a:r>
            <a:r>
              <a:rPr lang="fr-FR" sz="2400" dirty="0"/>
              <a:t> ne doit pas reposer uniquement sur le test de réversibilité bronchique. </a:t>
            </a:r>
          </a:p>
          <a:p>
            <a:r>
              <a:rPr lang="fr-FR" dirty="0">
                <a:solidFill>
                  <a:srgbClr val="FFFF00"/>
                </a:solidFill>
              </a:rPr>
              <a:t>Tenir compte d’autres informations  </a:t>
            </a:r>
            <a:r>
              <a:rPr lang="fr-FR" dirty="0"/>
              <a:t>( Résultats d’examens </a:t>
            </a:r>
            <a:r>
              <a:rPr lang="fr-FR" dirty="0" err="1"/>
              <a:t>paracliniques</a:t>
            </a:r>
            <a:r>
              <a:rPr lang="fr-FR" dirty="0"/>
              <a:t>  les ATCD d’</a:t>
            </a:r>
            <a:r>
              <a:rPr lang="fr-FR" dirty="0" err="1"/>
              <a:t>atopie</a:t>
            </a:r>
            <a:r>
              <a:rPr lang="fr-FR" dirty="0"/>
              <a:t>, l’inflammation </a:t>
            </a:r>
            <a:r>
              <a:rPr lang="fr-FR" dirty="0" err="1"/>
              <a:t>éosinophilique</a:t>
            </a:r>
            <a:r>
              <a:rPr lang="fr-FR" dirty="0"/>
              <a:t>, la mesure du NO exhalé, etc. </a:t>
            </a:r>
          </a:p>
        </p:txBody>
      </p:sp>
      <p:sp>
        <p:nvSpPr>
          <p:cNvPr id="8" name="ZoneTexte 7"/>
          <p:cNvSpPr txBox="1"/>
          <p:nvPr/>
        </p:nvSpPr>
        <p:spPr>
          <a:xfrm>
            <a:off x="899592" y="5517232"/>
            <a:ext cx="7912496" cy="1077218"/>
          </a:xfrm>
          <a:prstGeom prst="rect">
            <a:avLst/>
          </a:prstGeom>
          <a:noFill/>
          <a:ln>
            <a:solidFill>
              <a:srgbClr val="92D050"/>
            </a:solidFill>
          </a:ln>
        </p:spPr>
        <p:txBody>
          <a:bodyPr wrap="square" rtlCol="0">
            <a:spAutoFit/>
          </a:bodyPr>
          <a:lstStyle/>
          <a:p>
            <a:r>
              <a:rPr lang="fr-FR" sz="2000" dirty="0"/>
              <a:t>Penser au diagnostic d’ACOS devant tout patient présentant un tableau clinique mêlant les différentes caractéristiques</a:t>
            </a:r>
            <a:r>
              <a:rPr lang="fr-FR" sz="2400" dirty="0"/>
              <a:t> </a:t>
            </a:r>
            <a:r>
              <a:rPr lang="fr-FR" sz="2000" dirty="0"/>
              <a:t>d’asthme et de BPCO </a:t>
            </a:r>
          </a:p>
        </p:txBody>
      </p:sp>
    </p:spTree>
    <p:extLst>
      <p:ext uri="{BB962C8B-B14F-4D97-AF65-F5344CB8AC3E}">
        <p14:creationId xmlns:p14="http://schemas.microsoft.com/office/powerpoint/2010/main" val="12833762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1600" y="3284984"/>
            <a:ext cx="7776864" cy="830997"/>
          </a:xfrm>
          <a:prstGeom prst="rect">
            <a:avLst/>
          </a:prstGeom>
          <a:noFill/>
          <a:ln w="28575">
            <a:solidFill>
              <a:srgbClr val="92D050"/>
            </a:solidFill>
          </a:ln>
        </p:spPr>
        <p:txBody>
          <a:bodyPr wrap="square" rtlCol="0">
            <a:spAutoFit/>
          </a:bodyPr>
          <a:lstStyle/>
          <a:p>
            <a:r>
              <a:rPr lang="fr-FR" sz="2400" b="1" dirty="0"/>
              <a:t>Les monothérapies avec des stéroïdes inhalés ou des LABA doivent être évitées.</a:t>
            </a:r>
          </a:p>
        </p:txBody>
      </p:sp>
      <p:sp>
        <p:nvSpPr>
          <p:cNvPr id="4" name="Rectangle 3"/>
          <p:cNvSpPr/>
          <p:nvPr/>
        </p:nvSpPr>
        <p:spPr>
          <a:xfrm>
            <a:off x="1907704" y="476672"/>
            <a:ext cx="48397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p>
        </p:txBody>
      </p:sp>
      <p:sp>
        <p:nvSpPr>
          <p:cNvPr id="5" name="ZoneTexte 4"/>
          <p:cNvSpPr txBox="1"/>
          <p:nvPr/>
        </p:nvSpPr>
        <p:spPr>
          <a:xfrm>
            <a:off x="755576" y="1844824"/>
            <a:ext cx="7344816" cy="830997"/>
          </a:xfrm>
          <a:prstGeom prst="rect">
            <a:avLst/>
          </a:prstGeom>
          <a:noFill/>
          <a:ln w="38100">
            <a:solidFill>
              <a:srgbClr val="92D050"/>
            </a:solidFill>
          </a:ln>
        </p:spPr>
        <p:txBody>
          <a:bodyPr wrap="square" rtlCol="0">
            <a:spAutoFit/>
          </a:bodyPr>
          <a:lstStyle/>
          <a:p>
            <a:r>
              <a:rPr lang="fr-FR" sz="2400" dirty="0"/>
              <a:t>Le fardeau lié aux </a:t>
            </a:r>
            <a:r>
              <a:rPr lang="fr-FR" sz="2400" dirty="0" err="1"/>
              <a:t>trts</a:t>
            </a:r>
            <a:r>
              <a:rPr lang="fr-FR" sz="2400" dirty="0"/>
              <a:t> médicaux et la mortalité sont + importants dans ce phénotype. </a:t>
            </a:r>
          </a:p>
        </p:txBody>
      </p:sp>
      <p:sp>
        <p:nvSpPr>
          <p:cNvPr id="6" name="Rectangle 5"/>
          <p:cNvSpPr/>
          <p:nvPr/>
        </p:nvSpPr>
        <p:spPr>
          <a:xfrm>
            <a:off x="755576" y="4797152"/>
            <a:ext cx="7992888" cy="1569660"/>
          </a:xfrm>
          <a:prstGeom prst="rect">
            <a:avLst/>
          </a:prstGeom>
          <a:ln w="38100">
            <a:solidFill>
              <a:srgbClr val="00B050"/>
            </a:solidFill>
          </a:ln>
        </p:spPr>
        <p:txBody>
          <a:bodyPr wrap="square">
            <a:spAutoFit/>
          </a:bodyPr>
          <a:lstStyle/>
          <a:p>
            <a:r>
              <a:rPr lang="fr-FR" sz="2400" b="1" dirty="0"/>
              <a:t>ACOS n’ est pas une maladie unique        </a:t>
            </a:r>
          </a:p>
          <a:p>
            <a:pPr marL="633413" indent="0">
              <a:buFont typeface="Arial" pitchFamily="34" charset="0"/>
              <a:buNone/>
            </a:pPr>
            <a:r>
              <a:rPr lang="fr-FR" sz="2400" b="1" dirty="0"/>
              <a:t>Il est probable que toute une gamme de différents mécanismes et origines sous-jacentes seront identifiés [GINA 2016]</a:t>
            </a:r>
          </a:p>
        </p:txBody>
      </p:sp>
    </p:spTree>
    <p:extLst>
      <p:ext uri="{BB962C8B-B14F-4D97-AF65-F5344CB8AC3E}">
        <p14:creationId xmlns:p14="http://schemas.microsoft.com/office/powerpoint/2010/main" val="84719811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940980"/>
            <a:ext cx="80531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kern="1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Merci pour votre attention</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Résultat de recherche d'images pour &quot;image de constantine&quot;"/>
          <p:cNvSpPr>
            <a:spLocks noChangeAspect="1" noChangeArrowheads="1"/>
          </p:cNvSpPr>
          <p:nvPr/>
        </p:nvSpPr>
        <p:spPr bwMode="auto">
          <a:xfrm>
            <a:off x="155575" y="-547688"/>
            <a:ext cx="216217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HgA4wMBIgACEQEDEQH/xAAcAAACAgMBAQAAAAAAAAAAAAAEBQADAQIGBwj/xABDEAACAQMDAQYDBQUFBgcBAAABAgMABBEFEiExBhMiQVFhMnGBFCORobEVQlLB0QczYuHwFkNygpKiNFNzg5Oy0iT/xAAZAQADAQEBAAAAAAAAAAAAAAAAAQIDBAX/xAAkEQACAgICAgICAwAAAAAAAAAAAQIRAxITIQQxIlFBYQUUMv/aAAwDAQACEQMRAD8A4rTOzmmT6/p+hTTyzTOJBcyRABRgcFMjnp1yfOvT7XszpOl3GnT2eYI9PLvknJdSpyC31/CvPdO1nS7LtWdU1O6RQg2QxxJvUbV25DdQuSSPka9KnPfq8ZzsdcEHjINduGCaZw55tNHj/bLUdE1GZ4tLiWFIVd45mBZpiWHhz6fEec/Ouk1O9s9bt9Mbs9PaWEVtbtFcx92N0LFAC6+bqSQueoJBouP+z6wfXIZkdorGKNPBkN3jA8g56Ug/tA1DSra+XTNHso4YrckXJSLazNgjHPlz9ayljcbbNoZIzpIpTROzll2fg1CfUBLdfa9kluxAfus7eF8vM55zgUXqsnYe47MMLXjVTcSOiKCpSPfkKTjHwqB9a5a00i3udSMLXoiTG7eYicDGSuB1bHQDqafWvZzQp4Vv5b+e1sFmaLZLjvJCATxxxnHTFZ0y30c5p2m3OoSFbLwrICwUtnI3YAwOpz0zintxpX7NikjsYru9imkRjGBu+7MeSSq/vDOM/l6kafoV/Hp0cccURhvLqI2l5H4uCMsCQQQvAHlznFWamNbsRb3/ANu7u9keZ0CyE70U8AKPPGR8upqtOux7BnaGwkk7E6O8FoLKBldnghhZmDHhNxPPI6n3NdPomh6dpPZy23WveXaQbpVGCJHO1uQeOqKPxpPqPbG8k0Cy1KC1JPfBbiJ1I3YGTtbPr7U5tdQe/t452gmh3jO1wM/lmuiEItmMpyoCu7N9T7TWN1c2oNrHbFZGdyWlJHQ+XBx+FP7G3ttPtxbWad3HksR6k1Qis3Xdj0q9QwHwk/NqpwimVGWT8BSt6g1lnOOAcUMGf/D+NTLnzUfSnqhSySfTLdzA8mrVlwOtCHP/AJn5VWxI/fNNolB5l/1iq2nA9B86B3L5nPrmtHeNeg/Cii1FhTXIz8QqtrlQfioVRvPw0XFDheCBxSK1r2RJtzDAJ+lGxsxX4T+FURR7WBzRJYDzzSIkZJf+E/8AVVTbz6D5msl+OtVNKM9aZmyxVbHJH4VCD5vVXfAY5rBk4yTgAZJPlQBZtHmWP1quZ4oozJIwRF+JmOAKWSdoNMgve5uL+JFCHccEgNkcZH+uK4jtT2xvdUElnp6rDY7sZHLyD1PoD6YqJTSQ1Gzqpe2XZ9JGRrqQlTglYyQfrUrycRTj9xT8xWax5ZFcaNbJL/7XaTWcLid22wFY+Hbpxng17H2fTVbfRUGt3DvdsxbaVA7teAF448ifrSHsDHpuhw/a7vWrNpZoirWrSLhDuJBBJ4NEL22s7y87mSB4Y2PEpdTt4/e/yzWuCKj22Rnk5fFI6NZwJBh2/wCqvOO3b6dbaxIqQStLLieZ2fwn/CB7+tdtFd2koDxXETK3IIcVXfyaT3O/UIYJkOFOUDH1xW+WKnHpmWJuErou7MadYWVnLe20k4/aUQd17zKpu58OMdMkZpKOyaz6i639xNJYW8aLbeMbmI6lgR1PnTi51O0062VYVjARQI4Y8DA9MeVDWerftK2mkgbue6BDjqwOOmanSD6LUp3YLY2mrw2k1nb3NtBaKXWNSveMMnO7Prg4HGPY1ppAu9S0C5S8+8m71vsst4gfauNuR8x8hVHZQyx6fIXkLb5mbnnk4NN++IHw4A9D/KiONSVl2zGgI1potvb3VukUvMjxA7lRic8fr9aYq2Tml6TKejc+9WCf05rTWvQJNu2M0fHnVnegfD1pT37ZrImkNTqjS5VQx70kZPB+dVNNz1oNnbzatVc5xnJp9UTow8Sms78+dDBW2Bs8HoatRDxty3yqHJG0MMvZtsDHOTWypGOoya2S2uG+GJz9KMg02Vv71WUfKsnljH2zojgyS/AGGUH0rbfjoaappCk4GT9Kw2hMTw35Vl/ax2W/Cm/bFq3IAx51hrsCjZNClBG2rF7OqBulmOPPjFN+ViX5I/oTsUPecHrWInafLL8IGc0xu7bTNKRZr+4WOJjtVpOAx9vWvIdV1G7vNQupEuZltnZtqBioEZPhGBxRHyVP/JGXxViXbO9Ot6dA+Li9jYqhbwnOeBx881yPaLtLcXtywtnaGEIUAVuqsBnPryPzpB3TbwDIfkfTNZVH8RXefPjypObZzuKKCc9cnIxmt9jIgfd4ScceZqcl+UOPWt2lIHdgjaORx0qBFBc/xflUqGNiSRgD5E1KYqDVhYReANQLCQPh1br6Uy0u87+ALKQG9M9RRGEKjke+TQmVSF2zao3IGcjoRW8NpKyFgmBngUVKsJwWIz67q1FwVj4ZwBxjjP6U7CkVd00ZK8g/Ouh7KDZb6p1/ulbk+zZrn2uFZsknJ9aLs72W3Wb7O2BKmxvlVRlTsGrVHRdmlLae3/qH9BRV3dWlowF3dQwsfJ5ADj5VycOpXNsGiileNX5zGcYNDdzayymS6kvC5JyyFCT6HnFbLPrFJCULZ3YjSWNXXa6EZDDkEe1ZVXRvBz7NyKV6LNoMNnHDedoNWjMbHasdqAu3yB5PT24rv9M7GWGpafBfW2sX7wTxh0JABI9wRxXNm/kIQXaZ148MfbZzbNNJjdCox/AOv0phpdtbTyKt3vjz5kHFPIv7OrdH3nWtUPntLr/SrLLsO8axy3GuX6zrwe4ZQnU44K+mK5J/yUHH4s6Yxxp2wJuzMcgzb3aOx6LkGjbHskEIa6ckDyXijn7JLINsmsX7AjHSL/8AFaz9i7ee3aCbVNSMbDDBZEXP1Cg1zPzsjVbDbx3aRe2hWsUQCxZwMgcnmrYdLt1QMYdregFBx9j7eKNY11TVCqjAzOD+ZFaXHYuyuQol1HVjt6bbsp/9QM1lyt+5F8g2W0hX+7jGa27lSDuQLSr/AGQsRnN9qXy+0f5VG7Iacww1zfsMYIM/+VTt+x8gyzAmQr7j6L4j+VatKceCFz/xYWlsfYvSo5TKtxqW8jBP2x8fh0Feef2iWqdntSt7XSrq4gW4QzSyteNK5bJGNjHAHAOeM8+lXCPI6TFyV2z1BkmbqyIP8I5H4/0oC/1TSNJZV1HUbaKVgWVJJNzkDrgfWvLtS7RaDc6W0cGn6lHfrgxO9+7RqfNuGBz14xiuTl2u8k0ryu78u5c810w8Vv8A0Yz8tJdDrtVrkur6zdTrNI9qJGW3V+iJ0GB5Z6/WkTdSASOeBjiqpYwo+5yAfVua0LbjuIOF6kn+XnXcopKkcMpuTsLQx7lQrh24APnzWbk7MtHlc9dueaGZ5ZXXgKw8WfMD61dNGe97wHcU+HB4zzRRPs1JK5G0n58flVgcKQvgDDgj39KpywZQqF3I8jx9PwrVoZUIV5OAc4xzijoNQvvHHkf+qpQh77PhII8idtSkGqFltdtaykx4XJ6YB/Or7bUWEzM3iDdQaZdprI2d+treQ9xNbr9/GOCDxx6ZpI8kW9jGhw3Td1FZfstxTDLy+YTN9nc7cc8dKLtw8lqjkB2OSTQWn6ebj72bKwj/ALjTGX7p9qjgKMAeQrSKdktJFLEDlgB9ahJLjuzhvTPX3rcvEVG7aSf1rKMWHhQHBxWgiXGVKZ8x5VmOQkeRxVUqmQKGY7l4+lbDwOuBnIoAs3+xr2X+zPV5brsvHB3gQ2UhhIxnI+IH8Gx9K8YcLIqkdNx69aY6L2iv9AlzZSkQs4aWHAIfFYZ8SyRo6cGRRl2fQ37UjHxvg/KtzqMa/wAR+lIV2SxpLE6yRuoZW3ZyD0rGCOiofmTXncMT1+CDVj4X4PRT9a2+158qSJJNx/dirRLceXd/nT4oi4YjT7Q3vW6ztS6KSb9/ux8s0Ss+PSpcUiXjDFmPmfyrPfLQL3Ep+AqPc1BcMowzZPrU6kPEwqa4REZmztVSSPYV869oNWuda1OfULtvFK2EHTYnO0fQY+ua911i4kbSL4RrucwOFAGedpr5/jWN7Vg2duQR8sj+ldfhxXcjl8lOPRU0ZVULD4h0reRcBFUZLAYrVpA7qMYA4BoseFGjlTGOhzxXdZxMBcK8io3CdDjOeapkt5Fl8ivXPnRV5sGOApxhmoWGUyzRoATzgHPFJMNQmQK5UA7V43E+dUzzF90QCk9MDzreZQFcKpLDJ6cZ8qoBLTlioPQAemBRYqCUJgk3NltowPT3rEkoZyyAr7tVS4lYgrlsc5fjI9qplADDI2KORg54pWrL1dWHK0e0YbPGOoqUOvdlQSWJ/wCGpRQgXWJ5ptUma4l7yRsBnU7tx9iaYWuk2qDvDKJEkA2BhyPnXOgktgkkDmj7F5UR2iO45A2kZJ+VQuhSGc8yooEZAAGML0rbTrW71bUItPsEMt1I21UB6+f6UA73AU5hUYHO6PFPtDkitGgve/kt7xTuEsPhK5O0YpyUmviKFX2Z1HsrqOn6VHf3cQigkmaMDcNwdeoI+hpWmIV8fwnGPartQvZZ72WN7uZxvJBkYnLZ549fegrhUDcyM3sfIUYt6+Zc9b+JZ3q7GK8k549K3CjMbEZ9xQiTxRk/dK3uaiTBj549AelbmVhO/wAZjw2V5961kBZlBXAPQlhzVTtvIPQ45NY53A5PHA9qTQ1I9h7H3rS9k7ElQrRKYwM9QpIB+o5ph9vNcZ/Zyriy1FyMo0ieP1ODkfmKfyMVNZPEj2MWZuCGov29aIs9TtDO0F5ciFtgaPgneSSAPyNc/wB771Ujqb2Vjt3d1GM/8z1DwoqWV/Z11lqVoJGa9JWFVLMQCegz5VQ2s288kjWb74Q5VWPnikAcnzzz61RC5Bm95SfyFRwKx8nd2dINVXzqHVhg5AwBk81z+8nzrW+uhY6fNcn41XCBujMegquBA8tIT9oe3NzdvAdKmmto1DGQED7zIx+FcYpYwv0IC5HvzUG0eALkY8zya1JJUNk5PlWsIKK6PIyZZTdswjxqy7j18j0opt0qDxDkdSKDeNInWTktjGKNiuIrgFU42AcY5I9apohMqn8SngYPqKqtYVaZS3RQWx6n0/Orbx02FH3qwA6AnPSpZBRGS3GQMVBRm4AAkKp94FHC8+VL48i4Zkj8WCcKcelNUYd+WHoc4oJomSeRyq5dOAOKYDXs/qNrY6tbXN9b9/DG4Lx8eIf6/Stu2Oq2GravNc6dbLbQvyIyv58cc0lbvERWHOT+FaSsxkwRtyBjPXNZcSc9zXkqNGVkTaMlM/I1is/ZX82IPzFStjGxbpzx293HJNEk0WcNG4yCKK1SWN75rixRoYwcIEQKoI9MHB45+tL0OzlsH2Io2a/kns7ayxGkMG48Z8TE/EffyrOxhlgNX1dxEsshiJO5n4XHnz610i6RBHHFGbqRlwCD3Q58WfX2rmdL1a6t+5thdOtorlmjXaG5OTzinU3aLTXKf/zzZUYH3qn+dawca7Ild9AupaRG0M16t627xFY2i64Prn3oOOwZ9OkvXkjASQRgYOXPnz0GOPxpimuaYiqBDOMZx4kOM4z5+1XjtBppUKVnTxbgcIecY6ZqkoCbkKY9KM+nzXkci4ifay+2M5z09qxbaU9xCklvJGWZ2XZnnAXOc9KeLrumlGQyTndj/djyrddY04ZBlnPBwTCeCRjy+dV8SaYgFm32OOcSoS8xhEeec4Hn0863uLCW3hd5WRXSXujHnJ6ZzkeVPP2hppwBcyYXGB3HA/KpJeaVIzs92mWffh4j/ShpfY1f0D6Jql7otiZAI3tJJM90cbmyMFgR0+HHPpT6DXre8iMkbEFT4lYgFf60ne40l40X7bblU6KyjHXrjFaRT6XFu7u+tVLAAlAE5z1pp0UpyHf7RtzktJnHqwrEV9bfbZVLgN3cfG4er+9J2u7ZgQdXtWHl4wMf91Z7y0M8k0Wp2v3gA2mYcAfWnsPdliatdf7QEIofTwQrtvxs3AYyc9eM/U0yGqWsKTszk4kJ2qQSeB70rgjgUTEX9sXkZTlZR5fWtFs42Rla4tpQWLDDdCfrSuh7sYN2gWFEe4t5ogxIwWBYY9R75zQ2pap+1YWSzQkwgSsZDzxkYA9fFWLiyW4kJYxOn7gYnjjnzqWlgsBkZUhRnQg93uOfnk0rbE5yOdifvCF5DyNgfM+/pRV7bSWolWUnEbbdyAlSfQHpTSPRkWRWNvBleQ25s8fWipbFp7UQSDgvuIX9OvoKVEt0c01vI1j9tOzujJ3a4PiB+WOlZtdPvZJ4o4hskuGAhdxtU+XX0p6dLItxbfZR3AffgTc59elWzWMxhsxFDvNuvTfjB/Cml0TZzaTSQR3cd2Ea4hkCKWf064/Cj47eQWgvCNkDHAYggnj9Pepc9nppZJpirF5X3cHG3nJ8+aZ31jJPZW0BgYpHGisFIzwKWt/grZHMxzP9okVdu/fhcsPF6fyq2/t9Rs7iS21D+8Q4yDuDZGcA0yTRIlO8217uU5A3L4iP+ameqW37SgtxPFJGwJZhCqgg9OnQcUlANjlLe3uLkuIQGCLvYb8YGQuevqw/GqczkiUFyv8AFu8/9Yp8ukiDeIUvSz7VYyhdu0MrEjHnxRiadBFos0BMzN3hK7uWxgdOB6Uag5nNlwTnuxz71KvmtJI5GRO/2g8eHNSsbKFF5bmNwqqSgRTnHrWlxbqJT3RGNoPXPOOaK1aUmQbWJ2xquAaXlg3xN5fhUlIs2TQbgAVcc9M+VHXFpdPeSRW0ZkVQrZCjAyoPX61fpmnXd7Ot3cDMbfvSZ8fGBwPpTO8vNPtRtuZzcyDju1HA9sDj8aaEKY7KPukQqJJ/Pu+Rn59KvXRJpGB7tFT0J5/KqbjtC/AtIEiUfx8kfSl8+qX8/wDe3UnyGF/SqsdDhtFgVczTRJg85wP1od7XTE63kR+XP6UkbLHcxyT5mpRY6GxXTV6XB+itVRayycTSfgaEhtpZyAi/UnA/GmEelqo+/kyfRaa7E2kUh7Y9JmHzBqxIt3wTt8yWq9YYoj4Iwvv1rc9eefc+fvT1J2BBbXZc7WYgdTmtZWlh6s3pnrTCzdormOSMNuLAHB6j0p5OtvOPvI1I6hWGaegnI4tZpd4G/wCZ2Lx+VHG2mZOJ42B8njC/yojVooLeeL7PAF3cnk/p/SrEvkRdkqZHtU0x7IA+ySrw0cQ44JjH61qkT5O2OLI/wU1juLVz91L3Z9CSPy6VcIs8+Fs+anB/pSHaEP2iRX2fdgeu0j+dWiWcf7yP6SEfzpheWCTxbEKo2c+JcE0quNKuIeGFIOgrvLpfX6TN/WthdXq/CZvpcPVOpRKlnpwUYYwktj1yKVuHHwk49M07YUOxe6gpzm5/+dq2Op6mo8Mt4P8A3ia07RxLDqIW2LovdKcZPWlCzS96FMjkZHVqNn9hQ6Gtaoo/8Rd5+an+VZHaDU88XN0PXKR/0oTWRJBqUkcbsqALgA+woM3Tb0wzgBRv9z50bS+w1HH+0WpDpdXBPvDGf5VY+sahIg7+d2UrkYiUY9jigdbD2lzCkLYDQq/Izyc+vyq9Z0dQZHwgxkLx4vKolKVCaRujXhUFXOPfFSqu8kJyFYj1qVh8gtFem6XPdTSCaN+OMngbs+f59KazwadpFylzM6vMEwIFQeI+RA6CsVK3RS7FGpa5dXgMYPcw4wI08/maV4z8qlSqGTFSpUoAut7aWdtsa59WJwB9abQWdvahXmXvnHr8I+QqVKaXREpNFlw/eqDC5BVuhqibeX3DHA8VSpVR9kMzuJ561kv+63TyNSpVCRWk7ROuR4QeD6UdbyBjNcOeV4JrNSgpgTTtK/jO446Dy+VasgkBJIQAZxipUoEYiTCb8AjPANbpPJG+UbGODjzqVKkQVBqhUiO4jDKfNRyKNSSCT+5fH+Ej+VSpSopMruLNJMd9GMDgFecUvuNLBVyviXy21KlSWjXXZVlv1ZeR3ajmlYi+9yP4v51KlA/Qz14D9rv/AMC/pSZhy1SpQMddpBm8tSeptk/U0pRiJhhiOfTpUqUCR3uh2kbaVbk+M7T4u768mpUqUqM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55" name="Picture 11" descr="http://www.judaicalgeria.com/medias/images/constantine-place-de-la-breche-1909.jpg?fx=r_850_5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48357"/>
            <a:ext cx="8452648" cy="549981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619672" y="785029"/>
            <a:ext cx="4824536" cy="184666"/>
          </a:xfrm>
          <a:prstGeom prst="rect">
            <a:avLst/>
          </a:prstGeom>
          <a:solidFill>
            <a:schemeClr val="tx2"/>
          </a:solidFill>
        </p:spPr>
        <p:txBody>
          <a:bodyPr wrap="square" rtlCol="0">
            <a:spAutoFit/>
          </a:bodyPr>
          <a:lstStyle/>
          <a:p>
            <a:endParaRPr lang="fr-FR" dirty="0"/>
          </a:p>
        </p:txBody>
      </p:sp>
    </p:spTree>
    <p:extLst>
      <p:ext uri="{BB962C8B-B14F-4D97-AF65-F5344CB8AC3E}">
        <p14:creationId xmlns:p14="http://schemas.microsoft.com/office/powerpoint/2010/main" val="3218206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9972116">
            <a:off x="-284322" y="2564641"/>
            <a:ext cx="9190336"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…..l’ histoire et du….</a:t>
            </a:r>
          </a:p>
          <a:p>
            <a:pPr algn="ctr"/>
            <a:r>
              <a:rPr lang="fr-F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cheminement de ces 2 affections</a:t>
            </a:r>
          </a:p>
        </p:txBody>
      </p:sp>
    </p:spTree>
    <p:extLst>
      <p:ext uri="{BB962C8B-B14F-4D97-AF65-F5344CB8AC3E}">
        <p14:creationId xmlns:p14="http://schemas.microsoft.com/office/powerpoint/2010/main" val="9750633"/>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belio.com/couv/CVT_Iliade-Odyssee_90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23533">
            <a:off x="595313" y="433388"/>
            <a:ext cx="2447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quizz.biz/uploads/quizz/402563/1_na4b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438650"/>
            <a:ext cx="404971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homere.iliadeodyssee.free.fr/traducteur/lavalterie/photo02/lavalterie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5332">
            <a:off x="5962650" y="336550"/>
            <a:ext cx="2522538"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3"/>
          <p:cNvSpPr txBox="1">
            <a:spLocks noChangeArrowheads="1"/>
          </p:cNvSpPr>
          <p:nvPr/>
        </p:nvSpPr>
        <p:spPr bwMode="auto">
          <a:xfrm>
            <a:off x="3049588" y="404813"/>
            <a:ext cx="27463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sz="2800" b="1" dirty="0">
              <a:solidFill>
                <a:srgbClr val="FFC000"/>
              </a:solidFill>
              <a:latin typeface="Bradley Hand ITC" pitchFamily="66" charset="0"/>
            </a:endParaRPr>
          </a:p>
          <a:p>
            <a:pPr eaLnBrk="1" hangingPunct="1"/>
            <a:r>
              <a:rPr lang="fr-FR" sz="2800" b="1" dirty="0">
                <a:latin typeface="Bradley Hand ITC" pitchFamily="66" charset="0"/>
              </a:rPr>
              <a:t>12</a:t>
            </a:r>
            <a:r>
              <a:rPr lang="fr-FR" sz="2800" b="1" baseline="30000" dirty="0">
                <a:latin typeface="Bradley Hand ITC" pitchFamily="66" charset="0"/>
              </a:rPr>
              <a:t>ème</a:t>
            </a:r>
            <a:r>
              <a:rPr lang="fr-FR" sz="2800" b="1" dirty="0">
                <a:latin typeface="Bradley Hand ITC" pitchFamily="66" charset="0"/>
              </a:rPr>
              <a:t>  avant J.C.  = 33 SIECLES</a:t>
            </a:r>
          </a:p>
        </p:txBody>
      </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263" y="1789113"/>
            <a:ext cx="19621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081991" y="46387"/>
            <a:ext cx="29418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adley Hand ITC" pitchFamily="66" charset="0"/>
              </a:rPr>
              <a:t>Asthme : </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ZoneTexte 1"/>
          <p:cNvSpPr txBox="1">
            <a:spLocks noChangeArrowheads="1"/>
          </p:cNvSpPr>
          <p:nvPr/>
        </p:nvSpPr>
        <p:spPr bwMode="auto">
          <a:xfrm>
            <a:off x="4633913" y="4124325"/>
            <a:ext cx="935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dirty="0"/>
              <a:t>Achille</a:t>
            </a:r>
          </a:p>
        </p:txBody>
      </p:sp>
      <p:sp>
        <p:nvSpPr>
          <p:cNvPr id="11" name="ZoneTexte 2"/>
          <p:cNvSpPr txBox="1">
            <a:spLocks noChangeArrowheads="1"/>
          </p:cNvSpPr>
          <p:nvPr/>
        </p:nvSpPr>
        <p:spPr bwMode="auto">
          <a:xfrm>
            <a:off x="4351338" y="6357272"/>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dirty="0"/>
              <a:t>Hector</a:t>
            </a:r>
          </a:p>
        </p:txBody>
      </p:sp>
    </p:spTree>
    <p:extLst>
      <p:ext uri="{BB962C8B-B14F-4D97-AF65-F5344CB8AC3E}">
        <p14:creationId xmlns:p14="http://schemas.microsoft.com/office/powerpoint/2010/main" val="375852981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250"/>
                                        <p:tgtEl>
                                          <p:spTgt spid="6"/>
                                        </p:tgtEl>
                                      </p:cBhvr>
                                    </p:animEffect>
                                  </p:childTnLst>
                                </p:cTn>
                              </p:par>
                              <p:par>
                                <p:cTn id="8" presetID="16" presetClass="entr" presetSubtype="21"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250"/>
                                        <p:tgtEl>
                                          <p:spTgt spid="4"/>
                                        </p:tgtEl>
                                      </p:cBhvr>
                                    </p:animEffect>
                                  </p:childTnLst>
                                </p:cTn>
                              </p:par>
                              <p:par>
                                <p:cTn id="11" presetID="16" presetClass="entr" presetSubtype="21"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1000"/>
                                        <p:tgtEl>
                                          <p:spTgt spid="5"/>
                                        </p:tgtEl>
                                      </p:cBhvr>
                                    </p:animEffect>
                                  </p:childTnLst>
                                </p:cTn>
                              </p:par>
                              <p:par>
                                <p:cTn id="19" presetID="16" presetClass="entr" presetSubtype="37"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1000"/>
                                        <p:tgtEl>
                                          <p:spTgt spid="10"/>
                                        </p:tgtEl>
                                      </p:cBhvr>
                                    </p:animEffect>
                                  </p:childTnLst>
                                </p:cTn>
                              </p:par>
                              <p:par>
                                <p:cTn id="22" presetID="16" presetClass="entr" presetSubtype="37"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barn(outVertical)">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776" y="332656"/>
            <a:ext cx="1585528" cy="221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e 3"/>
          <p:cNvSpPr/>
          <p:nvPr/>
        </p:nvSpPr>
        <p:spPr>
          <a:xfrm>
            <a:off x="269973" y="3164591"/>
            <a:ext cx="6453032" cy="1657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rgbClr val="FFC000"/>
                </a:solidFill>
              </a:rPr>
              <a:t> </a:t>
            </a:r>
          </a:p>
        </p:txBody>
      </p:sp>
      <p:sp>
        <p:nvSpPr>
          <p:cNvPr id="5" name="Pentagone 4"/>
          <p:cNvSpPr/>
          <p:nvPr/>
        </p:nvSpPr>
        <p:spPr>
          <a:xfrm>
            <a:off x="234141" y="631827"/>
            <a:ext cx="7162936" cy="229311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i="1" dirty="0">
                <a:solidFill>
                  <a:srgbClr val="FFC000"/>
                </a:solidFill>
              </a:rPr>
              <a:t>Hippocrate</a:t>
            </a:r>
            <a:r>
              <a:rPr lang="fr-FR" sz="2000" b="1" dirty="0">
                <a:solidFill>
                  <a:srgbClr val="FFC000"/>
                </a:solidFill>
              </a:rPr>
              <a:t> </a:t>
            </a:r>
            <a:r>
              <a:rPr lang="fr-FR" sz="2000" dirty="0"/>
              <a:t> </a:t>
            </a:r>
            <a:r>
              <a:rPr lang="fr-FR" dirty="0"/>
              <a:t> </a:t>
            </a:r>
            <a:r>
              <a:rPr lang="fr-FR" sz="1500" dirty="0"/>
              <a:t>:    </a:t>
            </a:r>
            <a:r>
              <a:rPr lang="fr-FR" sz="1600" b="1" i="1" dirty="0">
                <a:solidFill>
                  <a:srgbClr val="FFFF00"/>
                </a:solidFill>
              </a:rPr>
              <a:t>L’Asthme étant une gêne de la respiration </a:t>
            </a:r>
          </a:p>
          <a:p>
            <a:r>
              <a:rPr lang="fr-FR" sz="1600" b="1" i="1" dirty="0"/>
              <a:t>( 460-356 –J.C.)       </a:t>
            </a:r>
            <a:r>
              <a:rPr lang="fr-FR" sz="1600" b="1" i="1" dirty="0">
                <a:solidFill>
                  <a:srgbClr val="FFFF00"/>
                </a:solidFill>
              </a:rPr>
              <a:t>survenant par accès.</a:t>
            </a:r>
          </a:p>
          <a:p>
            <a:r>
              <a:rPr lang="fr-FR" sz="1500" b="1" i="1" dirty="0">
                <a:solidFill>
                  <a:srgbClr val="FFC000"/>
                </a:solidFill>
              </a:rPr>
              <a:t>    </a:t>
            </a:r>
            <a:r>
              <a:rPr lang="fr-FR" sz="1600" b="1" i="1" dirty="0">
                <a:solidFill>
                  <a:srgbClr val="FFC000"/>
                </a:solidFill>
              </a:rPr>
              <a:t>Traités de Médecine du </a:t>
            </a:r>
            <a:r>
              <a:rPr lang="fr-FR" sz="1600" b="1" i="1" dirty="0" err="1">
                <a:solidFill>
                  <a:srgbClr val="FFC000"/>
                </a:solidFill>
              </a:rPr>
              <a:t>XVIIIè</a:t>
            </a:r>
            <a:r>
              <a:rPr lang="fr-FR" sz="1600" b="1" i="1" dirty="0">
                <a:solidFill>
                  <a:srgbClr val="FFC000"/>
                </a:solidFill>
              </a:rPr>
              <a:t> siècle classent les gênes      </a:t>
            </a:r>
          </a:p>
          <a:p>
            <a:r>
              <a:rPr lang="fr-FR" sz="1600" b="1" i="1" dirty="0">
                <a:solidFill>
                  <a:srgbClr val="FFC000"/>
                </a:solidFill>
              </a:rPr>
              <a:t>     respiratoires selon 3 degrés de sévérité:</a:t>
            </a:r>
          </a:p>
          <a:p>
            <a:r>
              <a:rPr lang="fr-FR" sz="1500" b="1" i="1" dirty="0"/>
              <a:t>                * La Dyspnée </a:t>
            </a:r>
          </a:p>
          <a:p>
            <a:r>
              <a:rPr lang="fr-FR" sz="1500" b="1" i="1" dirty="0"/>
              <a:t>               * L’ Asthme </a:t>
            </a:r>
          </a:p>
          <a:p>
            <a:r>
              <a:rPr lang="fr-FR" sz="1500" b="1" i="1" dirty="0"/>
              <a:t>              * L’orthopnée</a:t>
            </a:r>
            <a:endParaRPr lang="fr-FR" sz="1500" dirty="0"/>
          </a:p>
        </p:txBody>
      </p:sp>
      <p:sp>
        <p:nvSpPr>
          <p:cNvPr id="6" name="Pentagone 5"/>
          <p:cNvSpPr/>
          <p:nvPr/>
        </p:nvSpPr>
        <p:spPr>
          <a:xfrm>
            <a:off x="234141" y="4990748"/>
            <a:ext cx="7171608" cy="184725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FFC000"/>
                </a:solidFill>
              </a:rPr>
              <a:t>René-Théophile-marie – Hyacinthe </a:t>
            </a:r>
            <a:r>
              <a:rPr lang="fr-FR" sz="2000" b="1" dirty="0">
                <a:solidFill>
                  <a:srgbClr val="FFC000"/>
                </a:solidFill>
              </a:rPr>
              <a:t>Laennec</a:t>
            </a:r>
            <a:r>
              <a:rPr lang="fr-FR" b="1" dirty="0">
                <a:solidFill>
                  <a:srgbClr val="FFC000"/>
                </a:solidFill>
              </a:rPr>
              <a:t> (1781-1826 )</a:t>
            </a:r>
          </a:p>
          <a:p>
            <a:r>
              <a:rPr lang="fr-FR" b="1" i="1" dirty="0">
                <a:solidFill>
                  <a:srgbClr val="FFFF00"/>
                </a:solidFill>
              </a:rPr>
              <a:t>Conception nosologique extrêmement moderne</a:t>
            </a:r>
          </a:p>
          <a:p>
            <a:r>
              <a:rPr lang="fr-FR" sz="2000" dirty="0"/>
              <a:t>Il attribua à l’asthme spasmodique des modifications de  l’innervation et invoqua un spasme tonique des muscles de </a:t>
            </a:r>
            <a:r>
              <a:rPr lang="fr-FR" sz="2000" dirty="0" err="1"/>
              <a:t>Reissessen</a:t>
            </a:r>
            <a:endParaRPr lang="fr-FR" sz="2000" dirty="0"/>
          </a:p>
        </p:txBody>
      </p:sp>
      <p:pic>
        <p:nvPicPr>
          <p:cNvPr id="7" name="Picture 8" descr="http://upload.wikimedia.org/wikipedia/commons/4/4c/Rene_Laenne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3671" y="4644474"/>
            <a:ext cx="1499737" cy="22025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43102" y="-18978"/>
            <a:ext cx="5057795"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3600" b="1" i="1" cap="none" spc="0" dirty="0">
                <a:ln/>
                <a:solidFill>
                  <a:schemeClr val="accent4">
                    <a:lumMod val="60000"/>
                    <a:lumOff val="40000"/>
                  </a:schemeClr>
                </a:solidFill>
                <a:effectLst/>
              </a:rPr>
              <a:t>Histoire des Concepts</a:t>
            </a:r>
          </a:p>
        </p:txBody>
      </p:sp>
      <p:pic>
        <p:nvPicPr>
          <p:cNvPr id="2050" name="Picture 2" descr="http://i.kdcdn.com/2/3/dmvz3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537" y="2546481"/>
            <a:ext cx="1518006" cy="207287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76764" y="3339512"/>
            <a:ext cx="6039451" cy="1754326"/>
          </a:xfrm>
          <a:prstGeom prst="rect">
            <a:avLst/>
          </a:prstGeom>
          <a:noFill/>
        </p:spPr>
        <p:txBody>
          <a:bodyPr wrap="square" rtlCol="0">
            <a:spAutoFit/>
          </a:bodyPr>
          <a:lstStyle/>
          <a:p>
            <a:r>
              <a:rPr lang="fr-FR" b="1" dirty="0">
                <a:solidFill>
                  <a:srgbClr val="FFC000"/>
                </a:solidFill>
              </a:rPr>
              <a:t>Ibn </a:t>
            </a:r>
            <a:r>
              <a:rPr lang="fr-FR" b="1" dirty="0" err="1">
                <a:solidFill>
                  <a:srgbClr val="FFC000"/>
                </a:solidFill>
              </a:rPr>
              <a:t>Sina</a:t>
            </a:r>
            <a:r>
              <a:rPr lang="fr-FR" b="1" dirty="0">
                <a:solidFill>
                  <a:srgbClr val="FFC000"/>
                </a:solidFill>
              </a:rPr>
              <a:t> (Avicenne) : </a:t>
            </a:r>
            <a:r>
              <a:rPr lang="fr-FR" b="1" i="1" dirty="0">
                <a:solidFill>
                  <a:srgbClr val="FFC000"/>
                </a:solidFill>
              </a:rPr>
              <a:t>980-1037 </a:t>
            </a:r>
            <a:r>
              <a:rPr lang="fr-FR" b="1" i="1" dirty="0">
                <a:solidFill>
                  <a:srgbClr val="FFFF00"/>
                </a:solidFill>
              </a:rPr>
              <a:t>(370-428 de l'hégire)</a:t>
            </a:r>
          </a:p>
          <a:p>
            <a:r>
              <a:rPr lang="fr-FR" dirty="0"/>
              <a:t>(al-Qanun fi al-</a:t>
            </a:r>
            <a:r>
              <a:rPr lang="fr-FR" dirty="0" err="1"/>
              <a:t>Tibb</a:t>
            </a:r>
            <a:r>
              <a:rPr lang="fr-FR" dirty="0"/>
              <a:t>,  "Canon" a été le manuel de référence des écoles Européennes jusqu'au 17ème siècle.</a:t>
            </a:r>
            <a:r>
              <a:rPr lang="fr-FR" b="1" i="1" dirty="0">
                <a:solidFill>
                  <a:srgbClr val="FFC000"/>
                </a:solidFill>
              </a:rPr>
              <a:t> </a:t>
            </a:r>
            <a:r>
              <a:rPr lang="fr-FR" b="1" dirty="0">
                <a:solidFill>
                  <a:srgbClr val="FFFF00"/>
                </a:solidFill>
              </a:rPr>
              <a:t>décrit l’asthme comme une dyspnée avec des épisodes de crises</a:t>
            </a:r>
            <a:endParaRPr lang="fr-FR" b="1" i="1" dirty="0">
              <a:solidFill>
                <a:srgbClr val="FFFF00"/>
              </a:solidFill>
            </a:endParaRPr>
          </a:p>
          <a:p>
            <a:endParaRPr lang="fr-FR" b="1" dirty="0">
              <a:solidFill>
                <a:srgbClr val="FFC000"/>
              </a:solidFill>
            </a:endParaRPr>
          </a:p>
        </p:txBody>
      </p:sp>
    </p:spTree>
    <p:extLst>
      <p:ext uri="{BB962C8B-B14F-4D97-AF65-F5344CB8AC3E}">
        <p14:creationId xmlns:p14="http://schemas.microsoft.com/office/powerpoint/2010/main" val="20043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1000" fill="hold"/>
                                        <p:tgtEl>
                                          <p:spTgt spid="2050"/>
                                        </p:tgtEl>
                                        <p:attrNameLst>
                                          <p:attrName>ppt_x</p:attrName>
                                        </p:attrNameLst>
                                      </p:cBhvr>
                                      <p:tavLst>
                                        <p:tav tm="0">
                                          <p:val>
                                            <p:strVal val="0-#ppt_w/2"/>
                                          </p:val>
                                        </p:tav>
                                        <p:tav tm="100000">
                                          <p:val>
                                            <p:strVal val="#ppt_x"/>
                                          </p:val>
                                        </p:tav>
                                      </p:tavLst>
                                    </p:anim>
                                    <p:anim calcmode="lin" valueType="num">
                                      <p:cBhvr additive="base">
                                        <p:cTn id="28"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outVertical)">
                                      <p:cBhvr>
                                        <p:cTn id="33" dur="500"/>
                                        <p:tgtEl>
                                          <p:spTgt spid="6"/>
                                        </p:tgtEl>
                                      </p:cBhvr>
                                    </p:animEffect>
                                  </p:childTnLst>
                                </p:cTn>
                              </p:par>
                              <p:par>
                                <p:cTn id="34" presetID="16" presetClass="entr" presetSubtype="37"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5178" y="61903"/>
            <a:ext cx="5064207"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4000" b="1" i="1" cap="none" spc="0" dirty="0">
                <a:ln w="11430"/>
                <a:solidFill>
                  <a:srgbClr val="C00000"/>
                </a:solidFill>
                <a:effectLst>
                  <a:outerShdw blurRad="80000" dist="40000" dir="5040000" algn="tl">
                    <a:srgbClr val="000000">
                      <a:alpha val="30000"/>
                    </a:srgbClr>
                  </a:outerShdw>
                </a:effectLst>
                <a:latin typeface="Comic Sans MS" pitchFamily="66" charset="0"/>
              </a:rPr>
              <a:t>L’Ere des diathèses</a:t>
            </a:r>
            <a:endParaRPr lang="fr-FR" sz="4000" b="1" cap="none" spc="0" dirty="0">
              <a:ln w="11430"/>
              <a:solidFill>
                <a:srgbClr val="C00000"/>
              </a:solidFill>
              <a:effectLst>
                <a:outerShdw blurRad="80000" dist="40000" dir="5040000" algn="tl">
                  <a:srgbClr val="000000">
                    <a:alpha val="30000"/>
                  </a:srgbClr>
                </a:outerShdw>
              </a:effectLst>
            </a:endParaRPr>
          </a:p>
        </p:txBody>
      </p:sp>
      <p:sp>
        <p:nvSpPr>
          <p:cNvPr id="4" name="ZoneTexte 3"/>
          <p:cNvSpPr txBox="1"/>
          <p:nvPr/>
        </p:nvSpPr>
        <p:spPr>
          <a:xfrm>
            <a:off x="505165" y="653787"/>
            <a:ext cx="7560840" cy="707886"/>
          </a:xfrm>
          <a:prstGeom prst="rect">
            <a:avLst/>
          </a:prstGeom>
          <a:noFill/>
        </p:spPr>
        <p:txBody>
          <a:bodyPr wrap="square" rtlCol="0">
            <a:spAutoFit/>
          </a:bodyPr>
          <a:lstStyle/>
          <a:p>
            <a:r>
              <a:rPr lang="fr-FR" sz="2000" b="1" i="1" dirty="0">
                <a:solidFill>
                  <a:srgbClr val="FFC000"/>
                </a:solidFill>
              </a:rPr>
              <a:t>XIXème</a:t>
            </a:r>
            <a:r>
              <a:rPr lang="fr-FR" sz="2000" dirty="0"/>
              <a:t> : </a:t>
            </a:r>
            <a:r>
              <a:rPr lang="fr-FR" sz="2000" b="1" i="1" dirty="0">
                <a:solidFill>
                  <a:srgbClr val="FFFF00"/>
                </a:solidFill>
              </a:rPr>
              <a:t>Mot désignant la notion imprécise de</a:t>
            </a:r>
            <a:r>
              <a:rPr lang="fr-FR" sz="2000" b="1" i="1" dirty="0"/>
              <a:t> </a:t>
            </a:r>
            <a:r>
              <a:rPr lang="fr-FR" sz="2000" b="1" i="1" dirty="0">
                <a:solidFill>
                  <a:srgbClr val="FFC000"/>
                </a:solidFill>
              </a:rPr>
              <a:t>«</a:t>
            </a:r>
            <a:r>
              <a:rPr lang="fr-FR" sz="2000" b="1" i="1" dirty="0"/>
              <a:t> </a:t>
            </a:r>
            <a:r>
              <a:rPr lang="fr-FR" sz="2000" b="1" i="1" dirty="0">
                <a:solidFill>
                  <a:srgbClr val="FFC000"/>
                </a:solidFill>
              </a:rPr>
              <a:t>terrain »</a:t>
            </a:r>
          </a:p>
          <a:p>
            <a:endParaRPr lang="fr-FR" sz="2000" b="1" i="1" dirty="0"/>
          </a:p>
        </p:txBody>
      </p:sp>
      <p:sp>
        <p:nvSpPr>
          <p:cNvPr id="5" name="Pentagone 4"/>
          <p:cNvSpPr/>
          <p:nvPr/>
        </p:nvSpPr>
        <p:spPr>
          <a:xfrm>
            <a:off x="539552" y="1484784"/>
            <a:ext cx="6048672" cy="1368152"/>
          </a:xfrm>
          <a:prstGeom prst="homePlate">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t>L’ Asthme  goutteux de  </a:t>
            </a:r>
            <a:r>
              <a:rPr lang="fr-FR" sz="2400" dirty="0"/>
              <a:t>                         </a:t>
            </a:r>
            <a:r>
              <a:rPr lang="fr-FR" sz="2400" b="1" i="1" dirty="0">
                <a:solidFill>
                  <a:srgbClr val="FFC000"/>
                </a:solidFill>
              </a:rPr>
              <a:t>Armand TROUSSEAU (1801-1867)</a:t>
            </a:r>
          </a:p>
        </p:txBody>
      </p:sp>
      <p:pic>
        <p:nvPicPr>
          <p:cNvPr id="6" name="Picture 4" descr="Fichier:Armand trouss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0189">
            <a:off x="7220747" y="1155825"/>
            <a:ext cx="1395331" cy="1921366"/>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e 6"/>
          <p:cNvSpPr/>
          <p:nvPr/>
        </p:nvSpPr>
        <p:spPr>
          <a:xfrm>
            <a:off x="539552" y="3082114"/>
            <a:ext cx="6048672" cy="1224136"/>
          </a:xfrm>
          <a:prstGeom prst="homePlate">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i="1" dirty="0"/>
              <a:t>                  L</a:t>
            </a:r>
            <a:r>
              <a:rPr lang="fr-FR" sz="2400" dirty="0"/>
              <a:t>’</a:t>
            </a:r>
            <a:r>
              <a:rPr lang="fr-FR" sz="2400" b="1" i="1" dirty="0"/>
              <a:t>Asthme nerveux de</a:t>
            </a:r>
            <a:r>
              <a:rPr lang="fr-FR" b="1" i="1" dirty="0"/>
              <a:t>  </a:t>
            </a:r>
          </a:p>
          <a:p>
            <a:r>
              <a:rPr lang="fr-FR" sz="2400" b="1" i="1" dirty="0">
                <a:solidFill>
                  <a:srgbClr val="FFC000"/>
                </a:solidFill>
              </a:rPr>
              <a:t>Charles François </a:t>
            </a:r>
            <a:r>
              <a:rPr lang="fr-FR" sz="2400" b="1" i="1" dirty="0" err="1">
                <a:solidFill>
                  <a:srgbClr val="FFC000"/>
                </a:solidFill>
              </a:rPr>
              <a:t>Brisseaud</a:t>
            </a:r>
            <a:r>
              <a:rPr lang="fr-FR" sz="2400" b="1" i="1" dirty="0">
                <a:solidFill>
                  <a:srgbClr val="FFC000"/>
                </a:solidFill>
              </a:rPr>
              <a:t> ( 1776-1854)</a:t>
            </a:r>
          </a:p>
        </p:txBody>
      </p:sp>
      <p:pic>
        <p:nvPicPr>
          <p:cNvPr id="8" name="Picture 6" descr="Fichier:Mirbel, Charles-François Brisseau de 1776-18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73138">
            <a:off x="6681678" y="3020968"/>
            <a:ext cx="1439596" cy="1903573"/>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e 8"/>
          <p:cNvSpPr/>
          <p:nvPr/>
        </p:nvSpPr>
        <p:spPr>
          <a:xfrm>
            <a:off x="539552" y="4869160"/>
            <a:ext cx="6048672" cy="1584176"/>
          </a:xfrm>
          <a:prstGeom prst="homePlate">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rgbClr val="FFC000"/>
                </a:solidFill>
              </a:rPr>
              <a:t>Pasteur </a:t>
            </a:r>
            <a:r>
              <a:rPr lang="fr-FR" sz="2400" b="1" i="1" dirty="0" err="1">
                <a:solidFill>
                  <a:srgbClr val="FFC000"/>
                </a:solidFill>
              </a:rPr>
              <a:t>Valléry</a:t>
            </a:r>
            <a:r>
              <a:rPr lang="fr-FR" sz="2400" b="1" i="1" dirty="0">
                <a:solidFill>
                  <a:srgbClr val="FFC000"/>
                </a:solidFill>
              </a:rPr>
              <a:t> </a:t>
            </a:r>
            <a:r>
              <a:rPr lang="fr-FR" sz="2400" b="1" i="1" dirty="0" err="1">
                <a:solidFill>
                  <a:srgbClr val="FFC000"/>
                </a:solidFill>
              </a:rPr>
              <a:t>Radot</a:t>
            </a:r>
            <a:r>
              <a:rPr lang="fr-FR" sz="2400" b="1" i="1" dirty="0">
                <a:solidFill>
                  <a:srgbClr val="FFC000"/>
                </a:solidFill>
              </a:rPr>
              <a:t>  (1886-1970 ): </a:t>
            </a:r>
          </a:p>
          <a:p>
            <a:pPr algn="ctr"/>
            <a:r>
              <a:rPr lang="fr-FR" sz="2000" dirty="0"/>
              <a:t> </a:t>
            </a:r>
            <a:r>
              <a:rPr lang="fr-FR" sz="2400" b="1" i="1" dirty="0"/>
              <a:t>L’Œdème bronchique = trouble actif à l’origine de l’obstruction </a:t>
            </a:r>
          </a:p>
        </p:txBody>
      </p:sp>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78128">
            <a:off x="7111628" y="4838407"/>
            <a:ext cx="13049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0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par>
                                <p:cTn id="27" presetID="3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77369"/>
            <a:ext cx="19526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55576" y="5013176"/>
            <a:ext cx="2952328" cy="1292662"/>
          </a:xfrm>
          <a:prstGeom prst="rect">
            <a:avLst/>
          </a:prstGeom>
          <a:noFill/>
        </p:spPr>
        <p:txBody>
          <a:bodyPr wrap="square" rtlCol="0">
            <a:spAutoFit/>
          </a:bodyPr>
          <a:lstStyle/>
          <a:p>
            <a:r>
              <a:rPr lang="fr-FR" sz="2400" b="1" dirty="0">
                <a:solidFill>
                  <a:srgbClr val="FFFF00"/>
                </a:solidFill>
              </a:rPr>
              <a:t>Dr Sales-Girons </a:t>
            </a:r>
            <a:r>
              <a:rPr lang="fr-FR" b="1" dirty="0">
                <a:solidFill>
                  <a:schemeClr val="tx2"/>
                </a:solidFill>
              </a:rPr>
              <a:t>1858</a:t>
            </a:r>
          </a:p>
          <a:p>
            <a:r>
              <a:rPr lang="fr-FR" b="1" dirty="0"/>
              <a:t>Pulvérisateur portable (nébuliser) </a:t>
            </a:r>
            <a:endParaRPr lang="fr-FR"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605020"/>
            <a:ext cx="221932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5364088" y="5085184"/>
            <a:ext cx="3312368" cy="1015663"/>
          </a:xfrm>
          <a:prstGeom prst="rect">
            <a:avLst/>
          </a:prstGeom>
          <a:noFill/>
        </p:spPr>
        <p:txBody>
          <a:bodyPr wrap="square" rtlCol="0">
            <a:spAutoFit/>
          </a:bodyPr>
          <a:lstStyle/>
          <a:p>
            <a:r>
              <a:rPr lang="fr-FR" sz="2400" b="1" dirty="0">
                <a:solidFill>
                  <a:srgbClr val="FFFF00"/>
                </a:solidFill>
              </a:rPr>
              <a:t>Alfred </a:t>
            </a:r>
            <a:r>
              <a:rPr lang="fr-FR" sz="2400" b="1" dirty="0" err="1">
                <a:solidFill>
                  <a:srgbClr val="FFFF00"/>
                </a:solidFill>
              </a:rPr>
              <a:t>Ramey</a:t>
            </a:r>
            <a:r>
              <a:rPr lang="fr-FR" sz="2400" b="1" dirty="0">
                <a:solidFill>
                  <a:srgbClr val="FFFF00"/>
                </a:solidFill>
              </a:rPr>
              <a:t> </a:t>
            </a:r>
            <a:r>
              <a:rPr lang="fr-FR" b="1" dirty="0"/>
              <a:t>inhalateurs des années </a:t>
            </a:r>
            <a:r>
              <a:rPr lang="fr-FR" b="1" dirty="0">
                <a:solidFill>
                  <a:schemeClr val="tx2"/>
                </a:solidFill>
              </a:rPr>
              <a:t>1894-1905</a:t>
            </a:r>
          </a:p>
        </p:txBody>
      </p:sp>
      <p:sp>
        <p:nvSpPr>
          <p:cNvPr id="7" name="Rectangle 6"/>
          <p:cNvSpPr/>
          <p:nvPr/>
        </p:nvSpPr>
        <p:spPr>
          <a:xfrm>
            <a:off x="179512" y="332656"/>
            <a:ext cx="8964488"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Bradley Hand ITC" pitchFamily="66" charset="0"/>
              </a:rPr>
              <a:t>« l’âge d’or de la Nébulisation »  </a:t>
            </a:r>
            <a:endParaRPr lang="fr-F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extLst>
      <p:ext uri="{BB962C8B-B14F-4D97-AF65-F5344CB8AC3E}">
        <p14:creationId xmlns:p14="http://schemas.microsoft.com/office/powerpoint/2010/main" val="3694278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7">
                                          <p:stCondLst>
                                            <p:cond delay="0"/>
                                          </p:stCondLst>
                                        </p:cTn>
                                        <p:tgtEl>
                                          <p:spTgt spid="4099"/>
                                        </p:tgtEl>
                                      </p:cBhvr>
                                    </p:animEffect>
                                    <p:anim calcmode="lin" valueType="num">
                                      <p:cBhvr>
                                        <p:cTn id="8" dur="1594"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4099"/>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4099"/>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4099"/>
                                        </p:tgtEl>
                                        <p:attrNameLst>
                                          <p:attrName>ppt_y</p:attrName>
                                        </p:attrNameLst>
                                      </p:cBhvr>
                                      <p:tavLst>
                                        <p:tav tm="0" fmla="#ppt_y-sin(pi*$)/81">
                                          <p:val>
                                            <p:fltVal val="0"/>
                                          </p:val>
                                        </p:tav>
                                        <p:tav tm="100000">
                                          <p:val>
                                            <p:fltVal val="1"/>
                                          </p:val>
                                        </p:tav>
                                      </p:tavLst>
                                    </p:anim>
                                    <p:animScale>
                                      <p:cBhvr>
                                        <p:cTn id="13" dur="23">
                                          <p:stCondLst>
                                            <p:cond delay="569"/>
                                          </p:stCondLst>
                                        </p:cTn>
                                        <p:tgtEl>
                                          <p:spTgt spid="4099"/>
                                        </p:tgtEl>
                                      </p:cBhvr>
                                      <p:to x="100000" y="60000"/>
                                    </p:animScale>
                                    <p:animScale>
                                      <p:cBhvr>
                                        <p:cTn id="14" dur="145" decel="50000">
                                          <p:stCondLst>
                                            <p:cond delay="592"/>
                                          </p:stCondLst>
                                        </p:cTn>
                                        <p:tgtEl>
                                          <p:spTgt spid="4099"/>
                                        </p:tgtEl>
                                      </p:cBhvr>
                                      <p:to x="100000" y="100000"/>
                                    </p:animScale>
                                    <p:animScale>
                                      <p:cBhvr>
                                        <p:cTn id="15" dur="23">
                                          <p:stCondLst>
                                            <p:cond delay="1148"/>
                                          </p:stCondLst>
                                        </p:cTn>
                                        <p:tgtEl>
                                          <p:spTgt spid="4099"/>
                                        </p:tgtEl>
                                      </p:cBhvr>
                                      <p:to x="100000" y="80000"/>
                                    </p:animScale>
                                    <p:animScale>
                                      <p:cBhvr>
                                        <p:cTn id="16" dur="145" decel="50000">
                                          <p:stCondLst>
                                            <p:cond delay="1171"/>
                                          </p:stCondLst>
                                        </p:cTn>
                                        <p:tgtEl>
                                          <p:spTgt spid="4099"/>
                                        </p:tgtEl>
                                      </p:cBhvr>
                                      <p:to x="100000" y="100000"/>
                                    </p:animScale>
                                    <p:animScale>
                                      <p:cBhvr>
                                        <p:cTn id="17" dur="23">
                                          <p:stCondLst>
                                            <p:cond delay="1437"/>
                                          </p:stCondLst>
                                        </p:cTn>
                                        <p:tgtEl>
                                          <p:spTgt spid="4099"/>
                                        </p:tgtEl>
                                      </p:cBhvr>
                                      <p:to x="100000" y="90000"/>
                                    </p:animScale>
                                    <p:animScale>
                                      <p:cBhvr>
                                        <p:cTn id="18" dur="145" decel="50000">
                                          <p:stCondLst>
                                            <p:cond delay="1459"/>
                                          </p:stCondLst>
                                        </p:cTn>
                                        <p:tgtEl>
                                          <p:spTgt spid="4099"/>
                                        </p:tgtEl>
                                      </p:cBhvr>
                                      <p:to x="100000" y="100000"/>
                                    </p:animScale>
                                    <p:animScale>
                                      <p:cBhvr>
                                        <p:cTn id="19" dur="23">
                                          <p:stCondLst>
                                            <p:cond delay="1582"/>
                                          </p:stCondLst>
                                        </p:cTn>
                                        <p:tgtEl>
                                          <p:spTgt spid="4099"/>
                                        </p:tgtEl>
                                      </p:cBhvr>
                                      <p:to x="100000" y="95000"/>
                                    </p:animScale>
                                    <p:animScale>
                                      <p:cBhvr>
                                        <p:cTn id="20" dur="145" decel="50000">
                                          <p:stCondLst>
                                            <p:cond delay="1605"/>
                                          </p:stCondLst>
                                        </p:cTn>
                                        <p:tgtEl>
                                          <p:spTgt spid="409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7">
                                          <p:stCondLst>
                                            <p:cond delay="0"/>
                                          </p:stCondLst>
                                        </p:cTn>
                                        <p:tgtEl>
                                          <p:spTgt spid="3"/>
                                        </p:tgtEl>
                                      </p:cBhvr>
                                    </p:animEffect>
                                    <p:anim calcmode="lin" valueType="num">
                                      <p:cBhvr>
                                        <p:cTn id="24" dur="159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581"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581" tmFilter="0, 0; 0.125,0.2665; 0.25,0.4; 0.375,0.465; 0.5,0.5;  0.625,0.535; 0.75,0.6; 0.875,0.7335; 1,1">
                                          <p:stCondLst>
                                            <p:cond delay="581"/>
                                          </p:stCondLst>
                                        </p:cTn>
                                        <p:tgtEl>
                                          <p:spTgt spid="3"/>
                                        </p:tgtEl>
                                        <p:attrNameLst>
                                          <p:attrName>ppt_y</p:attrName>
                                        </p:attrNameLst>
                                      </p:cBhvr>
                                      <p:tavLst>
                                        <p:tav tm="0" fmla="#ppt_y-sin(pi*$)/9">
                                          <p:val>
                                            <p:fltVal val="0"/>
                                          </p:val>
                                        </p:tav>
                                        <p:tav tm="100000">
                                          <p:val>
                                            <p:fltVal val="1"/>
                                          </p:val>
                                        </p:tav>
                                      </p:tavLst>
                                    </p:anim>
                                    <p:anim calcmode="lin" valueType="num">
                                      <p:cBhvr>
                                        <p:cTn id="27" dur="290" tmFilter="0, 0; 0.125,0.2665; 0.25,0.4; 0.375,0.465; 0.5,0.5;  0.625,0.535; 0.75,0.6; 0.875,0.7335; 1,1">
                                          <p:stCondLst>
                                            <p:cond delay="1159"/>
                                          </p:stCondLst>
                                        </p:cTn>
                                        <p:tgtEl>
                                          <p:spTgt spid="3"/>
                                        </p:tgtEl>
                                        <p:attrNameLst>
                                          <p:attrName>ppt_y</p:attrName>
                                        </p:attrNameLst>
                                      </p:cBhvr>
                                      <p:tavLst>
                                        <p:tav tm="0" fmla="#ppt_y-sin(pi*$)/27">
                                          <p:val>
                                            <p:fltVal val="0"/>
                                          </p:val>
                                        </p:tav>
                                        <p:tav tm="100000">
                                          <p:val>
                                            <p:fltVal val="1"/>
                                          </p:val>
                                        </p:tav>
                                      </p:tavLst>
                                    </p:anim>
                                    <p:anim calcmode="lin" valueType="num">
                                      <p:cBhvr>
                                        <p:cTn id="28" dur="144" tmFilter="0, 0; 0.125,0.2665; 0.25,0.4; 0.375,0.465; 0.5,0.5;  0.625,0.535; 0.75,0.6; 0.875,0.7335; 1,1">
                                          <p:stCondLst>
                                            <p:cond delay="1449"/>
                                          </p:stCondLst>
                                        </p:cTn>
                                        <p:tgtEl>
                                          <p:spTgt spid="3"/>
                                        </p:tgtEl>
                                        <p:attrNameLst>
                                          <p:attrName>ppt_y</p:attrName>
                                        </p:attrNameLst>
                                      </p:cBhvr>
                                      <p:tavLst>
                                        <p:tav tm="0" fmla="#ppt_y-sin(pi*$)/81">
                                          <p:val>
                                            <p:fltVal val="0"/>
                                          </p:val>
                                        </p:tav>
                                        <p:tav tm="100000">
                                          <p:val>
                                            <p:fltVal val="1"/>
                                          </p:val>
                                        </p:tav>
                                      </p:tavLst>
                                    </p:anim>
                                    <p:animScale>
                                      <p:cBhvr>
                                        <p:cTn id="29" dur="23">
                                          <p:stCondLst>
                                            <p:cond delay="569"/>
                                          </p:stCondLst>
                                        </p:cTn>
                                        <p:tgtEl>
                                          <p:spTgt spid="3"/>
                                        </p:tgtEl>
                                      </p:cBhvr>
                                      <p:to x="100000" y="60000"/>
                                    </p:animScale>
                                    <p:animScale>
                                      <p:cBhvr>
                                        <p:cTn id="30" dur="145" decel="50000">
                                          <p:stCondLst>
                                            <p:cond delay="592"/>
                                          </p:stCondLst>
                                        </p:cTn>
                                        <p:tgtEl>
                                          <p:spTgt spid="3"/>
                                        </p:tgtEl>
                                      </p:cBhvr>
                                      <p:to x="100000" y="100000"/>
                                    </p:animScale>
                                    <p:animScale>
                                      <p:cBhvr>
                                        <p:cTn id="31" dur="23">
                                          <p:stCondLst>
                                            <p:cond delay="1148"/>
                                          </p:stCondLst>
                                        </p:cTn>
                                        <p:tgtEl>
                                          <p:spTgt spid="3"/>
                                        </p:tgtEl>
                                      </p:cBhvr>
                                      <p:to x="100000" y="80000"/>
                                    </p:animScale>
                                    <p:animScale>
                                      <p:cBhvr>
                                        <p:cTn id="32" dur="145" decel="50000">
                                          <p:stCondLst>
                                            <p:cond delay="1171"/>
                                          </p:stCondLst>
                                        </p:cTn>
                                        <p:tgtEl>
                                          <p:spTgt spid="3"/>
                                        </p:tgtEl>
                                      </p:cBhvr>
                                      <p:to x="100000" y="100000"/>
                                    </p:animScale>
                                    <p:animScale>
                                      <p:cBhvr>
                                        <p:cTn id="33" dur="23">
                                          <p:stCondLst>
                                            <p:cond delay="1437"/>
                                          </p:stCondLst>
                                        </p:cTn>
                                        <p:tgtEl>
                                          <p:spTgt spid="3"/>
                                        </p:tgtEl>
                                      </p:cBhvr>
                                      <p:to x="100000" y="90000"/>
                                    </p:animScale>
                                    <p:animScale>
                                      <p:cBhvr>
                                        <p:cTn id="34" dur="145" decel="50000">
                                          <p:stCondLst>
                                            <p:cond delay="1459"/>
                                          </p:stCondLst>
                                        </p:cTn>
                                        <p:tgtEl>
                                          <p:spTgt spid="3"/>
                                        </p:tgtEl>
                                      </p:cBhvr>
                                      <p:to x="100000" y="100000"/>
                                    </p:animScale>
                                    <p:animScale>
                                      <p:cBhvr>
                                        <p:cTn id="35" dur="23">
                                          <p:stCondLst>
                                            <p:cond delay="1582"/>
                                          </p:stCondLst>
                                        </p:cTn>
                                        <p:tgtEl>
                                          <p:spTgt spid="3"/>
                                        </p:tgtEl>
                                      </p:cBhvr>
                                      <p:to x="100000" y="95000"/>
                                    </p:animScale>
                                    <p:animScale>
                                      <p:cBhvr>
                                        <p:cTn id="36" dur="145" decel="50000">
                                          <p:stCondLst>
                                            <p:cond delay="1605"/>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4100"/>
                                        </p:tgtEl>
                                        <p:attrNameLst>
                                          <p:attrName>style.visibility</p:attrName>
                                        </p:attrNameLst>
                                      </p:cBhvr>
                                      <p:to>
                                        <p:strVal val="visible"/>
                                      </p:to>
                                    </p:set>
                                    <p:anim calcmode="lin" valueType="num">
                                      <p:cBhvr additive="base">
                                        <p:cTn id="41" dur="1000" fill="hold"/>
                                        <p:tgtEl>
                                          <p:spTgt spid="4100"/>
                                        </p:tgtEl>
                                        <p:attrNameLst>
                                          <p:attrName>ppt_x</p:attrName>
                                        </p:attrNameLst>
                                      </p:cBhvr>
                                      <p:tavLst>
                                        <p:tav tm="0">
                                          <p:val>
                                            <p:strVal val="0-#ppt_w/2"/>
                                          </p:val>
                                        </p:tav>
                                        <p:tav tm="100000">
                                          <p:val>
                                            <p:strVal val="#ppt_x"/>
                                          </p:val>
                                        </p:tav>
                                      </p:tavLst>
                                    </p:anim>
                                    <p:anim calcmode="lin" valueType="num">
                                      <p:cBhvr additive="base">
                                        <p:cTn id="42" dur="1000" fill="hold"/>
                                        <p:tgtEl>
                                          <p:spTgt spid="4100"/>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1000" fill="hold"/>
                                        <p:tgtEl>
                                          <p:spTgt spid="5"/>
                                        </p:tgtEl>
                                        <p:attrNameLst>
                                          <p:attrName>ppt_x</p:attrName>
                                        </p:attrNameLst>
                                      </p:cBhvr>
                                      <p:tavLst>
                                        <p:tav tm="0">
                                          <p:val>
                                            <p:strVal val="0-#ppt_w/2"/>
                                          </p:val>
                                        </p:tav>
                                        <p:tav tm="100000">
                                          <p:val>
                                            <p:strVal val="#ppt_x"/>
                                          </p:val>
                                        </p:tav>
                                      </p:tavLst>
                                    </p:anim>
                                    <p:anim calcmode="lin" valueType="num">
                                      <p:cBhvr additive="base">
                                        <p:cTn id="4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340" y="548680"/>
            <a:ext cx="8496944" cy="6124754"/>
          </a:xfrm>
          <a:prstGeom prst="rect">
            <a:avLst/>
          </a:prstGeom>
          <a:noFill/>
        </p:spPr>
        <p:txBody>
          <a:bodyPr wrap="square" rtlCol="0">
            <a:spAutoFit/>
          </a:bodyPr>
          <a:lstStyle/>
          <a:p>
            <a:r>
              <a:rPr lang="fr-FR" sz="2400" b="1" i="1" dirty="0">
                <a:solidFill>
                  <a:schemeClr val="tx2"/>
                </a:solidFill>
              </a:rPr>
              <a:t>Au début du 20eme siècle</a:t>
            </a:r>
            <a:r>
              <a:rPr lang="fr-FR" dirty="0">
                <a:solidFill>
                  <a:schemeClr val="tx2"/>
                </a:solidFill>
              </a:rPr>
              <a:t>,</a:t>
            </a:r>
          </a:p>
          <a:p>
            <a:endParaRPr lang="fr-FR" dirty="0">
              <a:solidFill>
                <a:schemeClr val="tx2"/>
              </a:solidFill>
            </a:endParaRPr>
          </a:p>
          <a:p>
            <a:r>
              <a:rPr lang="fr-FR" sz="2000" dirty="0"/>
              <a:t>        </a:t>
            </a:r>
            <a:r>
              <a:rPr lang="fr-FR" sz="2400" dirty="0"/>
              <a:t>L’asthmatique avait un large choix de modes de traitement, bien que leur utilité soit douteuse… Dans </a:t>
            </a:r>
            <a:r>
              <a:rPr lang="fr-FR" sz="2400" dirty="0">
                <a:solidFill>
                  <a:srgbClr val="FFFF00"/>
                </a:solidFill>
              </a:rPr>
              <a:t>le guide thérapeutique de poche de </a:t>
            </a:r>
            <a:r>
              <a:rPr lang="fr-FR" sz="2400" dirty="0" err="1">
                <a:solidFill>
                  <a:srgbClr val="FFFF00"/>
                </a:solidFill>
              </a:rPr>
              <a:t>Schnirer</a:t>
            </a:r>
            <a:r>
              <a:rPr lang="fr-FR" sz="2400" dirty="0"/>
              <a:t>, paru à Moscou en 1910, on proposait sous le chapitre de l’asthme.</a:t>
            </a:r>
          </a:p>
          <a:p>
            <a:endParaRPr lang="fr-FR" sz="2000" dirty="0"/>
          </a:p>
          <a:p>
            <a:r>
              <a:rPr lang="fr-FR" dirty="0"/>
              <a:t>      </a:t>
            </a:r>
            <a:r>
              <a:rPr lang="fr-FR" sz="2400" dirty="0">
                <a:solidFill>
                  <a:schemeClr val="accent4">
                    <a:lumMod val="20000"/>
                    <a:lumOff val="80000"/>
                  </a:schemeClr>
                </a:solidFill>
                <a:sym typeface="Wingdings"/>
              </a:rPr>
              <a:t></a:t>
            </a:r>
            <a:r>
              <a:rPr lang="fr-FR" sz="2400" dirty="0">
                <a:solidFill>
                  <a:schemeClr val="accent4">
                    <a:lumMod val="20000"/>
                    <a:lumOff val="80000"/>
                  </a:schemeClr>
                </a:solidFill>
              </a:rPr>
              <a:t> injections de morphine.</a:t>
            </a:r>
          </a:p>
          <a:p>
            <a:r>
              <a:rPr lang="fr-FR" sz="2400" dirty="0">
                <a:solidFill>
                  <a:schemeClr val="accent4">
                    <a:lumMod val="20000"/>
                    <a:lumOff val="80000"/>
                  </a:schemeClr>
                </a:solidFill>
              </a:rPr>
              <a:t>            </a:t>
            </a:r>
            <a:r>
              <a:rPr lang="fr-FR" sz="2400" dirty="0">
                <a:solidFill>
                  <a:schemeClr val="accent4">
                    <a:lumMod val="20000"/>
                    <a:lumOff val="80000"/>
                  </a:schemeClr>
                </a:solidFill>
                <a:sym typeface="Wingdings"/>
              </a:rPr>
              <a:t></a:t>
            </a:r>
            <a:r>
              <a:rPr lang="fr-FR" sz="2400" dirty="0">
                <a:solidFill>
                  <a:schemeClr val="accent4">
                    <a:lumMod val="20000"/>
                    <a:lumOff val="80000"/>
                  </a:schemeClr>
                </a:solidFill>
              </a:rPr>
              <a:t>cigarettes à la chanvre et à l’opium.</a:t>
            </a:r>
          </a:p>
          <a:p>
            <a:r>
              <a:rPr lang="fr-FR" sz="2400" dirty="0">
                <a:solidFill>
                  <a:schemeClr val="accent4">
                    <a:lumMod val="20000"/>
                    <a:lumOff val="80000"/>
                  </a:schemeClr>
                </a:solidFill>
              </a:rPr>
              <a:t>                   </a:t>
            </a:r>
            <a:r>
              <a:rPr lang="fr-FR" sz="2400" dirty="0">
                <a:solidFill>
                  <a:schemeClr val="accent4">
                    <a:lumMod val="20000"/>
                    <a:lumOff val="80000"/>
                  </a:schemeClr>
                </a:solidFill>
                <a:sym typeface="Wingdings"/>
              </a:rPr>
              <a:t></a:t>
            </a:r>
            <a:r>
              <a:rPr lang="fr-FR" sz="2400" dirty="0">
                <a:solidFill>
                  <a:schemeClr val="accent4">
                    <a:lumMod val="20000"/>
                    <a:lumOff val="80000"/>
                  </a:schemeClr>
                </a:solidFill>
              </a:rPr>
              <a:t>caféine en poudre</a:t>
            </a:r>
          </a:p>
          <a:p>
            <a:r>
              <a:rPr lang="fr-FR" sz="2400" dirty="0">
                <a:solidFill>
                  <a:schemeClr val="accent4">
                    <a:lumMod val="20000"/>
                    <a:lumOff val="80000"/>
                  </a:schemeClr>
                </a:solidFill>
                <a:sym typeface="Wingdings"/>
              </a:rPr>
              <a:t>                         </a:t>
            </a:r>
            <a:r>
              <a:rPr lang="fr-FR" sz="2400" dirty="0">
                <a:solidFill>
                  <a:schemeClr val="accent4">
                    <a:lumMod val="20000"/>
                    <a:lumOff val="80000"/>
                  </a:schemeClr>
                </a:solidFill>
              </a:rPr>
              <a:t> atropine</a:t>
            </a:r>
            <a:r>
              <a:rPr lang="fr-FR" sz="2400" dirty="0">
                <a:solidFill>
                  <a:schemeClr val="accent4">
                    <a:lumMod val="20000"/>
                    <a:lumOff val="80000"/>
                  </a:schemeClr>
                </a:solidFill>
                <a:sym typeface="Wingdings"/>
              </a:rPr>
              <a:t>.</a:t>
            </a:r>
          </a:p>
          <a:p>
            <a:r>
              <a:rPr lang="fr-FR" sz="2400" dirty="0">
                <a:solidFill>
                  <a:schemeClr val="accent4">
                    <a:lumMod val="20000"/>
                    <a:lumOff val="80000"/>
                  </a:schemeClr>
                </a:solidFill>
                <a:sym typeface="Wingdings"/>
              </a:rPr>
              <a:t>                             </a:t>
            </a:r>
            <a:r>
              <a:rPr lang="fr-FR" sz="2400" dirty="0">
                <a:solidFill>
                  <a:schemeClr val="accent4">
                    <a:lumMod val="20000"/>
                    <a:lumOff val="80000"/>
                  </a:schemeClr>
                </a:solidFill>
              </a:rPr>
              <a:t> iodure de potassium.</a:t>
            </a:r>
          </a:p>
          <a:p>
            <a:r>
              <a:rPr lang="fr-FR" sz="2400" dirty="0">
                <a:solidFill>
                  <a:schemeClr val="accent4">
                    <a:lumMod val="20000"/>
                    <a:lumOff val="80000"/>
                  </a:schemeClr>
                </a:solidFill>
                <a:sym typeface="Wingdings"/>
              </a:rPr>
              <a:t>                                      </a:t>
            </a:r>
            <a:r>
              <a:rPr lang="fr-FR" sz="2400" dirty="0">
                <a:solidFill>
                  <a:schemeClr val="accent4">
                    <a:lumMod val="20000"/>
                    <a:lumOff val="80000"/>
                  </a:schemeClr>
                </a:solidFill>
              </a:rPr>
              <a:t>l’hydrate de chloral.</a:t>
            </a:r>
          </a:p>
          <a:p>
            <a:r>
              <a:rPr lang="fr-FR" sz="2400" dirty="0">
                <a:solidFill>
                  <a:schemeClr val="accent4">
                    <a:lumMod val="20000"/>
                    <a:lumOff val="80000"/>
                  </a:schemeClr>
                </a:solidFill>
                <a:sym typeface="Wingdings"/>
              </a:rPr>
              <a:t>                                          </a:t>
            </a:r>
            <a:r>
              <a:rPr lang="fr-FR" sz="2400" dirty="0">
                <a:solidFill>
                  <a:schemeClr val="accent4">
                    <a:lumMod val="20000"/>
                    <a:lumOff val="80000"/>
                  </a:schemeClr>
                </a:solidFill>
              </a:rPr>
              <a:t> arséniate et ses sels. </a:t>
            </a:r>
          </a:p>
          <a:p>
            <a:endParaRPr lang="fr-FR" dirty="0"/>
          </a:p>
          <a:p>
            <a:r>
              <a:rPr lang="fr-FR" sz="2400" dirty="0">
                <a:solidFill>
                  <a:srgbClr val="FFFF00"/>
                </a:solidFill>
              </a:rPr>
              <a:t>Le célèbre poète russe </a:t>
            </a:r>
            <a:r>
              <a:rPr lang="fr-FR" sz="2400" dirty="0" err="1">
                <a:solidFill>
                  <a:srgbClr val="FFFF00"/>
                </a:solidFill>
              </a:rPr>
              <a:t>Alexei</a:t>
            </a:r>
            <a:r>
              <a:rPr lang="fr-FR" sz="2400" dirty="0">
                <a:solidFill>
                  <a:srgbClr val="FFFF00"/>
                </a:solidFill>
              </a:rPr>
              <a:t> </a:t>
            </a:r>
            <a:r>
              <a:rPr lang="fr-FR" sz="2400" dirty="0" err="1">
                <a:solidFill>
                  <a:srgbClr val="FFFF00"/>
                </a:solidFill>
              </a:rPr>
              <a:t>Tolstoi</a:t>
            </a:r>
            <a:r>
              <a:rPr lang="fr-FR" sz="2400" dirty="0">
                <a:solidFill>
                  <a:srgbClr val="FFFF00"/>
                </a:solidFill>
              </a:rPr>
              <a:t>, qui souffrait d’asthme, est mort de l’overdose de morphine</a:t>
            </a:r>
            <a:r>
              <a:rPr lang="fr-FR" dirty="0"/>
              <a:t>. </a:t>
            </a:r>
          </a:p>
        </p:txBody>
      </p:sp>
    </p:spTree>
    <p:extLst>
      <p:ext uri="{BB962C8B-B14F-4D97-AF65-F5344CB8AC3E}">
        <p14:creationId xmlns:p14="http://schemas.microsoft.com/office/powerpoint/2010/main" val="50232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arn(inVertical)">
                                      <p:cBhvr>
                                        <p:cTn id="10" dur="500"/>
                                        <p:tgtEl>
                                          <p:spTgt spid="2">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arn(inVertical)">
                                      <p:cBhvr>
                                        <p:cTn id="13" dur="500"/>
                                        <p:tgtEl>
                                          <p:spTgt spid="2">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barn(inVertical)">
                                      <p:cBhvr>
                                        <p:cTn id="16" dur="500"/>
                                        <p:tgtEl>
                                          <p:spTgt spid="2">
                                            <p:txEl>
                                              <p:pRg st="7" end="7"/>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barn(inVertical)">
                                      <p:cBhvr>
                                        <p:cTn id="19" dur="500"/>
                                        <p:tgtEl>
                                          <p:spTgt spid="2">
                                            <p:txEl>
                                              <p:pRg st="8" end="8"/>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arn(inVertical)">
                                      <p:cBhvr>
                                        <p:cTn id="22" dur="500"/>
                                        <p:tgtEl>
                                          <p:spTgt spid="2">
                                            <p:txEl>
                                              <p:pRg st="9" end="9"/>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barn(inVertical)">
                                      <p:cBhvr>
                                        <p:cTn id="25" dur="500"/>
                                        <p:tgtEl>
                                          <p:spTgt spid="2">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250"/>
                                  </p:stCondLst>
                                  <p:childTnLst>
                                    <p:set>
                                      <p:cBhvr>
                                        <p:cTn id="29" dur="1" fill="hold">
                                          <p:stCondLst>
                                            <p:cond delay="0"/>
                                          </p:stCondLst>
                                        </p:cTn>
                                        <p:tgtEl>
                                          <p:spTgt spid="2">
                                            <p:txEl>
                                              <p:pRg st="12" end="12"/>
                                            </p:txEl>
                                          </p:spTgt>
                                        </p:tgtEl>
                                        <p:attrNameLst>
                                          <p:attrName>style.visibility</p:attrName>
                                        </p:attrNameLst>
                                      </p:cBhvr>
                                      <p:to>
                                        <p:strVal val="visible"/>
                                      </p:to>
                                    </p:set>
                                    <p:anim calcmode="lin" valueType="num">
                                      <p:cBhvr additive="base">
                                        <p:cTn id="30" dur="75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31" dur="750" fill="hold"/>
                                        <p:tgtEl>
                                          <p:spTgt spid="2">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2127</TotalTime>
  <Words>4051</Words>
  <Application>Microsoft Office PowerPoint</Application>
  <PresentationFormat>Affichage à l'écran (4:3)</PresentationFormat>
  <Paragraphs>427</Paragraphs>
  <Slides>39</Slides>
  <Notes>26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39</vt:i4>
      </vt:variant>
    </vt:vector>
  </HeadingPairs>
  <TitlesOfParts>
    <vt:vector size="50" baseType="lpstr">
      <vt:lpstr>Arial</vt:lpstr>
      <vt:lpstr>Arial Black</vt:lpstr>
      <vt:lpstr>Bradley Hand ITC</vt:lpstr>
      <vt:lpstr>Calibri</vt:lpstr>
      <vt:lpstr>Cambria Math</vt:lpstr>
      <vt:lpstr>Comic Sans MS</vt:lpstr>
      <vt:lpstr>Garamond</vt:lpstr>
      <vt:lpstr>Times New Roman</vt:lpstr>
      <vt:lpstr>Wingdings</vt:lpstr>
      <vt:lpstr>Wingdings 2</vt:lpstr>
      <vt:lpstr>Perspective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Massinissa TOUAZI</cp:lastModifiedBy>
  <cp:revision>164</cp:revision>
  <dcterms:created xsi:type="dcterms:W3CDTF">2015-10-26T15:07:02Z</dcterms:created>
  <dcterms:modified xsi:type="dcterms:W3CDTF">2019-01-08T21:38:11Z</dcterms:modified>
</cp:coreProperties>
</file>